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Override2.xml" ContentType="application/vnd.openxmlformats-officedocument.themeOverrid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2" r:id="rId1"/>
    <p:sldMasterId id="2147483779" r:id="rId2"/>
    <p:sldMasterId id="2147483849" r:id="rId3"/>
    <p:sldMasterId id="2147483784" r:id="rId4"/>
    <p:sldMasterId id="2147483894" r:id="rId5"/>
    <p:sldMasterId id="2147483903" r:id="rId6"/>
    <p:sldMasterId id="2147483936" r:id="rId7"/>
  </p:sldMasterIdLst>
  <p:notesMasterIdLst>
    <p:notesMasterId r:id="rId45"/>
  </p:notesMasterIdLst>
  <p:handoutMasterIdLst>
    <p:handoutMasterId r:id="rId46"/>
  </p:handoutMasterIdLst>
  <p:sldIdLst>
    <p:sldId id="470" r:id="rId8"/>
    <p:sldId id="490" r:id="rId9"/>
    <p:sldId id="640" r:id="rId10"/>
    <p:sldId id="692" r:id="rId11"/>
    <p:sldId id="598" r:id="rId12"/>
    <p:sldId id="698" r:id="rId13"/>
    <p:sldId id="677" r:id="rId14"/>
    <p:sldId id="641" r:id="rId15"/>
    <p:sldId id="725" r:id="rId16"/>
    <p:sldId id="724" r:id="rId17"/>
    <p:sldId id="726" r:id="rId18"/>
    <p:sldId id="674" r:id="rId19"/>
    <p:sldId id="518" r:id="rId20"/>
    <p:sldId id="722" r:id="rId21"/>
    <p:sldId id="707" r:id="rId22"/>
    <p:sldId id="695" r:id="rId23"/>
    <p:sldId id="519" r:id="rId24"/>
    <p:sldId id="662" r:id="rId25"/>
    <p:sldId id="663" r:id="rId26"/>
    <p:sldId id="664" r:id="rId27"/>
    <p:sldId id="728" r:id="rId28"/>
    <p:sldId id="667" r:id="rId29"/>
    <p:sldId id="672" r:id="rId30"/>
    <p:sldId id="673" r:id="rId31"/>
    <p:sldId id="727" r:id="rId32"/>
    <p:sldId id="642" r:id="rId33"/>
    <p:sldId id="659" r:id="rId34"/>
    <p:sldId id="629" r:id="rId35"/>
    <p:sldId id="683" r:id="rId36"/>
    <p:sldId id="623" r:id="rId37"/>
    <p:sldId id="624" r:id="rId38"/>
    <p:sldId id="730" r:id="rId39"/>
    <p:sldId id="733" r:id="rId40"/>
    <p:sldId id="676" r:id="rId41"/>
    <p:sldId id="732" r:id="rId42"/>
    <p:sldId id="632" r:id="rId43"/>
    <p:sldId id="273" r:id="rId44"/>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405">
          <p15:clr>
            <a:srgbClr val="A4A3A4"/>
          </p15:clr>
        </p15:guide>
      </p15:sldGuideLst>
    </p:ext>
    <p:ext uri="{2D200454-40CA-4A62-9FC3-DE9A4176ACB9}">
      <p15:notesGuideLst xmlns:p15="http://schemas.microsoft.com/office/powerpoint/2012/main">
        <p15:guide id="1" orient="horz" pos="3110">
          <p15:clr>
            <a:srgbClr val="A4A3A4"/>
          </p15:clr>
        </p15:guide>
        <p15:guide id="2" pos="2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8012"/>
    <a:srgbClr val="0082D5"/>
    <a:srgbClr val="1B6177"/>
    <a:srgbClr val="285000"/>
    <a:srgbClr val="FFAC49"/>
    <a:srgbClr val="0088DF"/>
    <a:srgbClr val="800000"/>
    <a:srgbClr val="DAA600"/>
    <a:srgbClr val="408000"/>
    <a:srgbClr val="016A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8603FDC-E32A-4AB5-989C-0864C3EAD2B8}" styleName="Stile con tema 2 - Color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Stile chiaro 3 - Color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80709" autoAdjust="0"/>
  </p:normalViewPr>
  <p:slideViewPr>
    <p:cSldViewPr snapToGrid="0">
      <p:cViewPr varScale="1">
        <p:scale>
          <a:sx n="88" d="100"/>
          <a:sy n="88" d="100"/>
        </p:scale>
        <p:origin x="624" y="78"/>
      </p:cViewPr>
      <p:guideLst>
        <p:guide orient="horz" pos="4319"/>
        <p:guide pos="5405"/>
      </p:guideLst>
    </p:cSldViewPr>
  </p:slideViewPr>
  <p:outlineViewPr>
    <p:cViewPr>
      <p:scale>
        <a:sx n="33" d="100"/>
        <a:sy n="33" d="100"/>
      </p:scale>
      <p:origin x="0" y="4566"/>
    </p:cViewPr>
  </p:outlineViewPr>
  <p:notesTextViewPr>
    <p:cViewPr>
      <p:scale>
        <a:sx n="66" d="100"/>
        <a:sy n="66" d="100"/>
      </p:scale>
      <p:origin x="0" y="0"/>
    </p:cViewPr>
  </p:notesTextViewPr>
  <p:sorterViewPr>
    <p:cViewPr>
      <p:scale>
        <a:sx n="66" d="100"/>
        <a:sy n="66" d="100"/>
      </p:scale>
      <p:origin x="0" y="6060"/>
    </p:cViewPr>
  </p:sorterViewPr>
  <p:notesViewPr>
    <p:cSldViewPr>
      <p:cViewPr varScale="1">
        <p:scale>
          <a:sx n="53" d="100"/>
          <a:sy n="53" d="100"/>
        </p:scale>
        <p:origin x="-2970" y="-84"/>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22317" cy="494186"/>
          </a:xfrm>
          <a:prstGeom prst="rect">
            <a:avLst/>
          </a:prstGeom>
        </p:spPr>
        <p:txBody>
          <a:bodyPr vert="horz" lIns="90434" tIns="45217" rIns="90434" bIns="45217" rtlCol="0"/>
          <a:lstStyle>
            <a:lvl1pPr algn="l">
              <a:defRPr sz="1200"/>
            </a:lvl1pPr>
          </a:lstStyle>
          <a:p>
            <a:endParaRPr lang="it-IT"/>
          </a:p>
        </p:txBody>
      </p:sp>
      <p:sp>
        <p:nvSpPr>
          <p:cNvPr id="3" name="Segnaposto data 2"/>
          <p:cNvSpPr>
            <a:spLocks noGrp="1"/>
          </p:cNvSpPr>
          <p:nvPr>
            <p:ph type="dt" sz="quarter" idx="1"/>
          </p:nvPr>
        </p:nvSpPr>
        <p:spPr>
          <a:xfrm>
            <a:off x="3818223" y="0"/>
            <a:ext cx="2922317" cy="494186"/>
          </a:xfrm>
          <a:prstGeom prst="rect">
            <a:avLst/>
          </a:prstGeom>
        </p:spPr>
        <p:txBody>
          <a:bodyPr vert="horz" lIns="90434" tIns="45217" rIns="90434" bIns="45217" rtlCol="0"/>
          <a:lstStyle>
            <a:lvl1pPr algn="r">
              <a:defRPr sz="1200"/>
            </a:lvl1pPr>
          </a:lstStyle>
          <a:p>
            <a:fld id="{C25FB4EF-D989-4471-ABB6-7A9D50BB916B}" type="datetimeFigureOut">
              <a:rPr lang="it-IT" smtClean="0"/>
              <a:t>01/12/2015</a:t>
            </a:fld>
            <a:endParaRPr lang="it-IT"/>
          </a:p>
        </p:txBody>
      </p:sp>
      <p:sp>
        <p:nvSpPr>
          <p:cNvPr id="4" name="Segnaposto piè di pagina 3"/>
          <p:cNvSpPr>
            <a:spLocks noGrp="1"/>
          </p:cNvSpPr>
          <p:nvPr>
            <p:ph type="ftr" sz="quarter" idx="2"/>
          </p:nvPr>
        </p:nvSpPr>
        <p:spPr>
          <a:xfrm>
            <a:off x="1" y="9376900"/>
            <a:ext cx="2922317" cy="494185"/>
          </a:xfrm>
          <a:prstGeom prst="rect">
            <a:avLst/>
          </a:prstGeom>
        </p:spPr>
        <p:txBody>
          <a:bodyPr vert="horz" lIns="90434" tIns="45217" rIns="90434" bIns="45217" rtlCol="0" anchor="b"/>
          <a:lstStyle>
            <a:lvl1pPr algn="l">
              <a:defRPr sz="1200"/>
            </a:lvl1pPr>
          </a:lstStyle>
          <a:p>
            <a:endParaRPr lang="it-IT"/>
          </a:p>
        </p:txBody>
      </p:sp>
      <p:sp>
        <p:nvSpPr>
          <p:cNvPr id="5" name="Segnaposto numero diapositiva 4"/>
          <p:cNvSpPr>
            <a:spLocks noGrp="1"/>
          </p:cNvSpPr>
          <p:nvPr>
            <p:ph type="sldNum" sz="quarter" idx="3"/>
          </p:nvPr>
        </p:nvSpPr>
        <p:spPr>
          <a:xfrm>
            <a:off x="3818223" y="9376900"/>
            <a:ext cx="2922317" cy="494185"/>
          </a:xfrm>
          <a:prstGeom prst="rect">
            <a:avLst/>
          </a:prstGeom>
        </p:spPr>
        <p:txBody>
          <a:bodyPr vert="horz" lIns="90434" tIns="45217" rIns="90434" bIns="45217" rtlCol="0" anchor="b"/>
          <a:lstStyle>
            <a:lvl1pPr algn="r">
              <a:defRPr sz="1200"/>
            </a:lvl1pPr>
          </a:lstStyle>
          <a:p>
            <a:fld id="{F6C48EA1-7454-4E79-BD1F-61A1B3457B86}" type="slidenum">
              <a:rPr lang="it-IT" smtClean="0"/>
              <a:t>‹Nº›</a:t>
            </a:fld>
            <a:endParaRPr lang="it-IT"/>
          </a:p>
        </p:txBody>
      </p:sp>
    </p:spTree>
    <p:extLst>
      <p:ext uri="{BB962C8B-B14F-4D97-AF65-F5344CB8AC3E}">
        <p14:creationId xmlns:p14="http://schemas.microsoft.com/office/powerpoint/2010/main" val="800015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9"/>
            <a:ext cx="2921582" cy="493632"/>
          </a:xfrm>
          <a:prstGeom prst="rect">
            <a:avLst/>
          </a:prstGeom>
        </p:spPr>
        <p:txBody>
          <a:bodyPr vert="horz" lIns="90877" tIns="45439" rIns="90877" bIns="45439" rtlCol="0"/>
          <a:lstStyle>
            <a:lvl1pPr algn="l">
              <a:defRPr sz="1200"/>
            </a:lvl1pPr>
          </a:lstStyle>
          <a:p>
            <a:endParaRPr lang="en-US" dirty="0"/>
          </a:p>
        </p:txBody>
      </p:sp>
      <p:sp>
        <p:nvSpPr>
          <p:cNvPr id="3" name="Date Placeholder 2"/>
          <p:cNvSpPr>
            <a:spLocks noGrp="1"/>
          </p:cNvSpPr>
          <p:nvPr>
            <p:ph type="dt" idx="1"/>
          </p:nvPr>
        </p:nvSpPr>
        <p:spPr>
          <a:xfrm>
            <a:off x="3818973" y="9"/>
            <a:ext cx="2921582" cy="493632"/>
          </a:xfrm>
          <a:prstGeom prst="rect">
            <a:avLst/>
          </a:prstGeom>
        </p:spPr>
        <p:txBody>
          <a:bodyPr vert="horz" lIns="90877" tIns="45439" rIns="90877" bIns="45439" rtlCol="0"/>
          <a:lstStyle>
            <a:lvl1pPr algn="r">
              <a:defRPr sz="1200"/>
            </a:lvl1pPr>
          </a:lstStyle>
          <a:p>
            <a:fld id="{CD35E7A3-A6E3-4220-AA5A-499200D6C7B3}" type="datetimeFigureOut">
              <a:rPr lang="en-US" smtClean="0"/>
              <a:pPr/>
              <a:t>12/1/2015</a:t>
            </a:fld>
            <a:endParaRPr lang="en-US" dirty="0"/>
          </a:p>
        </p:txBody>
      </p:sp>
      <p:sp>
        <p:nvSpPr>
          <p:cNvPr id="4" name="Slide Image Placeholder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0877" tIns="45439" rIns="90877" bIns="45439" rtlCol="0" anchor="ctr"/>
          <a:lstStyle/>
          <a:p>
            <a:endParaRPr lang="en-US" dirty="0"/>
          </a:p>
        </p:txBody>
      </p:sp>
      <p:sp>
        <p:nvSpPr>
          <p:cNvPr id="5" name="Notes Placeholder 4"/>
          <p:cNvSpPr>
            <a:spLocks noGrp="1"/>
          </p:cNvSpPr>
          <p:nvPr>
            <p:ph type="body" sz="quarter" idx="3"/>
          </p:nvPr>
        </p:nvSpPr>
        <p:spPr>
          <a:xfrm>
            <a:off x="674212" y="4689520"/>
            <a:ext cx="5393690" cy="4442699"/>
          </a:xfrm>
          <a:prstGeom prst="rect">
            <a:avLst/>
          </a:prstGeom>
        </p:spPr>
        <p:txBody>
          <a:bodyPr vert="horz" lIns="90877" tIns="45439" rIns="90877" bIns="4543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7" y="9377323"/>
            <a:ext cx="2921582" cy="493632"/>
          </a:xfrm>
          <a:prstGeom prst="rect">
            <a:avLst/>
          </a:prstGeom>
        </p:spPr>
        <p:txBody>
          <a:bodyPr vert="horz" lIns="90877" tIns="45439" rIns="90877" bIns="4543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8973" y="9377323"/>
            <a:ext cx="2921582" cy="493632"/>
          </a:xfrm>
          <a:prstGeom prst="rect">
            <a:avLst/>
          </a:prstGeom>
        </p:spPr>
        <p:txBody>
          <a:bodyPr vert="horz" lIns="90877" tIns="45439" rIns="90877" bIns="45439" rtlCol="0" anchor="b"/>
          <a:lstStyle>
            <a:lvl1pPr algn="r">
              <a:defRPr sz="1200"/>
            </a:lvl1pPr>
          </a:lstStyle>
          <a:p>
            <a:fld id="{4B6C7EE8-3D8A-4EB1-A90A-0518C0C4BB33}" type="slidenum">
              <a:rPr lang="en-US" smtClean="0"/>
              <a:pPr/>
              <a:t>‹Nº›</a:t>
            </a:fld>
            <a:endParaRPr lang="en-US" dirty="0"/>
          </a:p>
        </p:txBody>
      </p:sp>
    </p:spTree>
    <p:extLst>
      <p:ext uri="{BB962C8B-B14F-4D97-AF65-F5344CB8AC3E}">
        <p14:creationId xmlns:p14="http://schemas.microsoft.com/office/powerpoint/2010/main" val="1723316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1" baseline="0" noProof="0" dirty="0" smtClean="0"/>
              <a:t>CLICK</a:t>
            </a:r>
            <a:r>
              <a:rPr lang="en-US" baseline="0" noProof="0" dirty="0" smtClean="0"/>
              <a:t> We are glad in having the opportunity to present our new range of Daikin solutions for combining Air Handling Units with ERQ and VRV outdoor units. </a:t>
            </a:r>
            <a:r>
              <a:rPr lang="en-US" b="1" baseline="0" noProof="0" dirty="0" smtClean="0"/>
              <a:t>CLICK</a:t>
            </a:r>
            <a:endParaRPr lang="en-US" b="1" noProof="0" dirty="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1</a:t>
            </a:fld>
            <a:endParaRPr lang="en-US" dirty="0"/>
          </a:p>
        </p:txBody>
      </p:sp>
    </p:spTree>
    <p:extLst>
      <p:ext uri="{BB962C8B-B14F-4D97-AF65-F5344CB8AC3E}">
        <p14:creationId xmlns:p14="http://schemas.microsoft.com/office/powerpoint/2010/main" val="247111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04342">
              <a:defRPr/>
            </a:pPr>
            <a:r>
              <a:rPr lang="it-IT" dirty="0" smtClean="0"/>
              <a:t>This</a:t>
            </a:r>
            <a:r>
              <a:rPr lang="it-IT" baseline="0" dirty="0" smtClean="0"/>
              <a:t> training explores the possible combinations, the control patterns, the sales avantages. </a:t>
            </a:r>
            <a:r>
              <a:rPr lang="it-IT" b="1" baseline="0" dirty="0" smtClean="0"/>
              <a:t>CLICK</a:t>
            </a:r>
            <a:endParaRPr lang="it-IT" b="1" dirty="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2</a:t>
            </a:fld>
            <a:endParaRPr lang="en-US" dirty="0"/>
          </a:p>
        </p:txBody>
      </p:sp>
    </p:spTree>
    <p:extLst>
      <p:ext uri="{BB962C8B-B14F-4D97-AF65-F5344CB8AC3E}">
        <p14:creationId xmlns:p14="http://schemas.microsoft.com/office/powerpoint/2010/main" val="3732359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nl-BE" b="0" noProof="0" dirty="0" smtClean="0"/>
              <a:t>In </a:t>
            </a:r>
            <a:r>
              <a:rPr lang="nl-BE" b="0" noProof="0" dirty="0" err="1" smtClean="0"/>
              <a:t>this</a:t>
            </a:r>
            <a:r>
              <a:rPr lang="nl-BE" b="0" noProof="0" dirty="0" smtClean="0"/>
              <a:t> </a:t>
            </a:r>
            <a:r>
              <a:rPr lang="nl-BE" b="0" noProof="0" dirty="0" err="1" smtClean="0"/>
              <a:t>introduction</a:t>
            </a:r>
            <a:r>
              <a:rPr lang="nl-BE" b="0" noProof="0" dirty="0" smtClean="0"/>
              <a:t> </a:t>
            </a:r>
            <a:r>
              <a:rPr lang="nl-BE" b="0" baseline="0" noProof="0" dirty="0" smtClean="0"/>
              <a:t> we </a:t>
            </a:r>
            <a:r>
              <a:rPr lang="nl-BE" b="0" baseline="0" noProof="0" dirty="0" err="1" smtClean="0"/>
              <a:t>will</a:t>
            </a:r>
            <a:r>
              <a:rPr lang="nl-BE" b="0" baseline="0" noProof="0" dirty="0" smtClean="0"/>
              <a:t> review the </a:t>
            </a:r>
            <a:r>
              <a:rPr lang="nl-BE" b="0" baseline="0" noProof="0" dirty="0" err="1" smtClean="0"/>
              <a:t>main</a:t>
            </a:r>
            <a:r>
              <a:rPr lang="nl-BE" b="0" baseline="0" noProof="0" dirty="0" smtClean="0"/>
              <a:t> </a:t>
            </a:r>
            <a:r>
              <a:rPr lang="nl-BE" b="0" baseline="0" noProof="0" dirty="0" err="1" smtClean="0"/>
              <a:t>components</a:t>
            </a:r>
            <a:r>
              <a:rPr lang="nl-BE" b="0" baseline="0" noProof="0" dirty="0" smtClean="0"/>
              <a:t> of </a:t>
            </a:r>
            <a:r>
              <a:rPr lang="nl-BE" b="0" baseline="0" noProof="0" dirty="0" err="1" smtClean="0"/>
              <a:t>an</a:t>
            </a:r>
            <a:r>
              <a:rPr lang="nl-BE" b="0" baseline="0" noProof="0" dirty="0" smtClean="0"/>
              <a:t> air handling unit </a:t>
            </a:r>
            <a:r>
              <a:rPr lang="nl-BE" b="0" baseline="0" noProof="0" dirty="0" err="1" smtClean="0"/>
              <a:t>and</a:t>
            </a:r>
            <a:r>
              <a:rPr lang="nl-BE" b="0" baseline="0" noProof="0" dirty="0" smtClean="0"/>
              <a:t>  </a:t>
            </a:r>
            <a:r>
              <a:rPr lang="nl-BE" b="0" baseline="0" noProof="0" dirty="0" err="1" smtClean="0"/>
              <a:t>remind</a:t>
            </a:r>
            <a:r>
              <a:rPr lang="nl-BE" b="0" baseline="0" noProof="0" dirty="0" smtClean="0"/>
              <a:t> </a:t>
            </a:r>
            <a:r>
              <a:rPr lang="nl-BE" b="0" baseline="0" noProof="0" dirty="0" err="1" smtClean="0"/>
              <a:t>about</a:t>
            </a:r>
            <a:r>
              <a:rPr lang="nl-BE" b="0" baseline="0" noProof="0" dirty="0" smtClean="0"/>
              <a:t> the </a:t>
            </a:r>
            <a:r>
              <a:rPr lang="nl-BE" b="0" baseline="0" noProof="0" dirty="0" err="1" smtClean="0"/>
              <a:t>possible</a:t>
            </a:r>
            <a:r>
              <a:rPr lang="nl-BE" b="0" baseline="0" noProof="0" dirty="0" smtClean="0"/>
              <a:t> </a:t>
            </a:r>
            <a:r>
              <a:rPr lang="nl-BE" b="0" baseline="0" noProof="0" dirty="0" err="1" smtClean="0"/>
              <a:t>combinations</a:t>
            </a:r>
            <a:r>
              <a:rPr lang="nl-BE" b="0" baseline="0" noProof="0" dirty="0" smtClean="0"/>
              <a:t> </a:t>
            </a:r>
            <a:r>
              <a:rPr lang="nl-BE" b="0" baseline="0" noProof="0" dirty="0" err="1" smtClean="0"/>
              <a:t>with</a:t>
            </a:r>
            <a:r>
              <a:rPr lang="nl-BE" b="0" baseline="0" noProof="0" dirty="0" smtClean="0"/>
              <a:t> different types of </a:t>
            </a:r>
            <a:r>
              <a:rPr lang="nl-BE" b="0" baseline="0" noProof="0" dirty="0" err="1" smtClean="0"/>
              <a:t>Daikin</a:t>
            </a:r>
            <a:r>
              <a:rPr lang="nl-BE" b="0" baseline="0" noProof="0" dirty="0" smtClean="0"/>
              <a:t> equipment. We </a:t>
            </a:r>
            <a:r>
              <a:rPr lang="nl-BE" b="0" baseline="0" noProof="0" dirty="0" err="1" smtClean="0"/>
              <a:t>will</a:t>
            </a:r>
            <a:r>
              <a:rPr lang="nl-BE" b="0" baseline="0" noProof="0" dirty="0" smtClean="0"/>
              <a:t> list </a:t>
            </a:r>
            <a:r>
              <a:rPr lang="nl-BE" b="0" baseline="0" noProof="0" dirty="0" err="1" smtClean="0"/>
              <a:t>some</a:t>
            </a:r>
            <a:r>
              <a:rPr lang="nl-BE" b="0" baseline="0" noProof="0" dirty="0" smtClean="0"/>
              <a:t> of the sales </a:t>
            </a:r>
            <a:r>
              <a:rPr lang="nl-BE" b="0" baseline="0" noProof="0" dirty="0" err="1" smtClean="0"/>
              <a:t>arguments</a:t>
            </a:r>
            <a:r>
              <a:rPr lang="nl-BE" b="0" baseline="0" noProof="0" dirty="0" smtClean="0"/>
              <a:t> in </a:t>
            </a:r>
            <a:r>
              <a:rPr lang="nl-BE" b="0" baseline="0" noProof="0" dirty="0" err="1" smtClean="0"/>
              <a:t>favour</a:t>
            </a:r>
            <a:r>
              <a:rPr lang="nl-BE" b="0" baseline="0" noProof="0" dirty="0" smtClean="0"/>
              <a:t> of the Air handling units </a:t>
            </a:r>
            <a:r>
              <a:rPr lang="nl-BE" b="0" baseline="0" noProof="0" dirty="0" err="1" smtClean="0"/>
              <a:t>using</a:t>
            </a:r>
            <a:r>
              <a:rPr lang="nl-BE" b="0" baseline="0" noProof="0" dirty="0" smtClean="0"/>
              <a:t> direct </a:t>
            </a:r>
            <a:r>
              <a:rPr lang="nl-BE" b="0" baseline="0" noProof="0" dirty="0" err="1" smtClean="0"/>
              <a:t>expansion</a:t>
            </a:r>
            <a:r>
              <a:rPr lang="nl-BE" b="0" baseline="0" noProof="0" dirty="0" smtClean="0"/>
              <a:t> </a:t>
            </a:r>
            <a:r>
              <a:rPr lang="nl-BE" b="0" baseline="0" noProof="0" dirty="0" err="1" smtClean="0"/>
              <a:t>coils</a:t>
            </a:r>
            <a:r>
              <a:rPr lang="nl-BE" b="0" baseline="0" noProof="0" dirty="0" smtClean="0"/>
              <a:t>. </a:t>
            </a:r>
            <a:r>
              <a:rPr lang="nl-BE" b="1" baseline="0" noProof="0" dirty="0" smtClean="0"/>
              <a:t>CLICK</a:t>
            </a:r>
            <a:endParaRPr lang="en-GB" b="1" noProof="0" dirty="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3</a:t>
            </a:fld>
            <a:endParaRPr lang="en-US" dirty="0"/>
          </a:p>
        </p:txBody>
      </p:sp>
    </p:spTree>
    <p:extLst>
      <p:ext uri="{BB962C8B-B14F-4D97-AF65-F5344CB8AC3E}">
        <p14:creationId xmlns:p14="http://schemas.microsoft.com/office/powerpoint/2010/main" val="273914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t>Essentially, an Air Handling Unit is used to condition and circulate air as part of a HVAC system.  More often than not, this takes the form of a ‘large box’ which contains fans, filters, louvers etc.</a:t>
            </a:r>
          </a:p>
          <a:p>
            <a:endParaRPr lang="en-GB" altLang="en-US" dirty="0" smtClean="0"/>
          </a:p>
          <a:p>
            <a:r>
              <a:rPr lang="en-GB" altLang="en-US" dirty="0" smtClean="0"/>
              <a:t>The AHU example</a:t>
            </a:r>
            <a:r>
              <a:rPr lang="en-GB" altLang="en-US" baseline="0" dirty="0" smtClean="0"/>
              <a:t> </a:t>
            </a:r>
            <a:r>
              <a:rPr lang="en-GB" altLang="en-US" dirty="0" smtClean="0"/>
              <a:t> is in two sections.  The discharge side will send the conditioned air into ductwork sections, supplying it  into the designated areas.  The return air side, will bring the stale air in the space back to the AHU via return air ductwork.  This air will then be ‘re-conditioned’ and re-circulated through the same </a:t>
            </a:r>
            <a:r>
              <a:rPr lang="en-GB" altLang="en-US" dirty="0" err="1" smtClean="0"/>
              <a:t>process.The</a:t>
            </a:r>
            <a:r>
              <a:rPr lang="en-GB" altLang="en-US" dirty="0" smtClean="0"/>
              <a:t> cooling and</a:t>
            </a:r>
            <a:r>
              <a:rPr lang="en-GB" altLang="en-US" baseline="0" dirty="0" smtClean="0"/>
              <a:t> heating are mainly realized by coils. The coils which run on refrigerant are called Direct expansion coils or shortly DX coils.</a:t>
            </a:r>
            <a:endParaRPr lang="en-GB" altLang="en-US" dirty="0" smtClean="0"/>
          </a:p>
          <a:p>
            <a:endParaRPr lang="nl-BE" altLang="en-US" dirty="0" smtClean="0"/>
          </a:p>
          <a:p>
            <a:r>
              <a:rPr lang="nl-BE" altLang="en-US" dirty="0" smtClean="0"/>
              <a:t>Air</a:t>
            </a:r>
            <a:r>
              <a:rPr lang="nl-BE" altLang="en-US" baseline="0" dirty="0" smtClean="0"/>
              <a:t> Handling Units </a:t>
            </a:r>
            <a:r>
              <a:rPr lang="nl-BE" altLang="en-US" baseline="0" dirty="0" err="1" smtClean="0"/>
              <a:t>may</a:t>
            </a:r>
            <a:r>
              <a:rPr lang="nl-BE" altLang="en-US" baseline="0" dirty="0" smtClean="0"/>
              <a:t> have big </a:t>
            </a:r>
            <a:r>
              <a:rPr lang="nl-BE" altLang="en-US" baseline="0" dirty="0" err="1" smtClean="0"/>
              <a:t>dimensions</a:t>
            </a:r>
            <a:r>
              <a:rPr lang="nl-BE" altLang="en-US" baseline="0" dirty="0" smtClean="0"/>
              <a:t> </a:t>
            </a:r>
            <a:r>
              <a:rPr lang="nl-BE" altLang="en-US" baseline="0" dirty="0" err="1" smtClean="0"/>
              <a:t>compared</a:t>
            </a:r>
            <a:r>
              <a:rPr lang="nl-BE" altLang="en-US" baseline="0" dirty="0" smtClean="0"/>
              <a:t> </a:t>
            </a:r>
            <a:r>
              <a:rPr lang="nl-BE" altLang="en-US" baseline="0" dirty="0" err="1" smtClean="0"/>
              <a:t>with</a:t>
            </a:r>
            <a:r>
              <a:rPr lang="nl-BE" altLang="en-US" baseline="0" dirty="0" smtClean="0"/>
              <a:t> </a:t>
            </a:r>
            <a:r>
              <a:rPr lang="nl-BE" altLang="en-US" baseline="0" dirty="0" err="1" smtClean="0"/>
              <a:t>regular</a:t>
            </a:r>
            <a:r>
              <a:rPr lang="nl-BE" altLang="en-US" baseline="0" dirty="0" smtClean="0"/>
              <a:t> </a:t>
            </a:r>
            <a:r>
              <a:rPr lang="nl-BE" altLang="en-US" baseline="0" dirty="0" err="1" smtClean="0"/>
              <a:t>fancoils</a:t>
            </a:r>
            <a:r>
              <a:rPr lang="nl-BE" altLang="en-US" baseline="0" dirty="0" smtClean="0"/>
              <a:t>, </a:t>
            </a:r>
            <a:r>
              <a:rPr lang="nl-BE" altLang="en-US" baseline="0" dirty="0" err="1" smtClean="0"/>
              <a:t>therefore</a:t>
            </a:r>
            <a:r>
              <a:rPr lang="nl-BE" altLang="en-US" baseline="0" dirty="0" smtClean="0"/>
              <a:t> the </a:t>
            </a:r>
            <a:r>
              <a:rPr lang="nl-BE" altLang="en-US" baseline="0" dirty="0" err="1" smtClean="0"/>
              <a:t>cost</a:t>
            </a:r>
            <a:r>
              <a:rPr lang="nl-BE" altLang="en-US" baseline="0" dirty="0" smtClean="0"/>
              <a:t> of transportation is important. </a:t>
            </a:r>
            <a:r>
              <a:rPr lang="nl-BE" altLang="en-US" baseline="0" dirty="0" err="1" smtClean="0"/>
              <a:t>This</a:t>
            </a:r>
            <a:r>
              <a:rPr lang="nl-BE" altLang="en-US" baseline="0" dirty="0" smtClean="0"/>
              <a:t>, plus the </a:t>
            </a:r>
            <a:r>
              <a:rPr lang="nl-BE" altLang="en-US" baseline="0" dirty="0" err="1" smtClean="0"/>
              <a:t>fact</a:t>
            </a:r>
            <a:r>
              <a:rPr lang="nl-BE" altLang="en-US" baseline="0" dirty="0" smtClean="0"/>
              <a:t> </a:t>
            </a:r>
            <a:r>
              <a:rPr lang="nl-BE" altLang="en-US" baseline="0" dirty="0" err="1" smtClean="0"/>
              <a:t>that</a:t>
            </a:r>
            <a:r>
              <a:rPr lang="nl-BE" altLang="en-US" baseline="0" dirty="0" smtClean="0"/>
              <a:t> Air Handling Units are </a:t>
            </a:r>
            <a:r>
              <a:rPr lang="nl-BE" altLang="en-US" baseline="0" dirty="0" err="1" smtClean="0"/>
              <a:t>mainly</a:t>
            </a:r>
            <a:r>
              <a:rPr lang="nl-BE" altLang="en-US" baseline="0" dirty="0" smtClean="0"/>
              <a:t> made </a:t>
            </a:r>
            <a:r>
              <a:rPr lang="nl-BE" altLang="en-US" baseline="0" dirty="0" err="1" smtClean="0"/>
              <a:t>to</a:t>
            </a:r>
            <a:r>
              <a:rPr lang="nl-BE" altLang="en-US" baseline="0" dirty="0" smtClean="0"/>
              <a:t> order </a:t>
            </a:r>
            <a:r>
              <a:rPr lang="nl-BE" altLang="en-US" baseline="0" dirty="0" err="1" smtClean="0"/>
              <a:t>products</a:t>
            </a:r>
            <a:r>
              <a:rPr lang="nl-BE" altLang="en-US" baseline="0" dirty="0" smtClean="0"/>
              <a:t> , have </a:t>
            </a:r>
            <a:r>
              <a:rPr lang="nl-BE" altLang="en-US" baseline="0" dirty="0" err="1" smtClean="0"/>
              <a:t>encouraged</a:t>
            </a:r>
            <a:r>
              <a:rPr lang="nl-BE" altLang="en-US" baseline="0" dirty="0" smtClean="0"/>
              <a:t> </a:t>
            </a:r>
            <a:r>
              <a:rPr lang="nl-BE" altLang="en-US" baseline="0" dirty="0" err="1" smtClean="0"/>
              <a:t>local</a:t>
            </a:r>
            <a:r>
              <a:rPr lang="nl-BE" altLang="en-US" baseline="0" dirty="0" smtClean="0"/>
              <a:t> manufacturing.</a:t>
            </a:r>
          </a:p>
          <a:p>
            <a:r>
              <a:rPr lang="nl-BE" altLang="en-US" baseline="0" dirty="0" err="1" smtClean="0"/>
              <a:t>There</a:t>
            </a:r>
            <a:r>
              <a:rPr lang="nl-BE" altLang="en-US" baseline="0" dirty="0" smtClean="0"/>
              <a:t> are few </a:t>
            </a:r>
            <a:r>
              <a:rPr lang="nl-BE" altLang="en-US" baseline="0" dirty="0" err="1" smtClean="0"/>
              <a:t>global</a:t>
            </a:r>
            <a:r>
              <a:rPr lang="nl-BE" altLang="en-US" baseline="0" dirty="0" smtClean="0"/>
              <a:t> AHU </a:t>
            </a:r>
            <a:r>
              <a:rPr lang="nl-BE" altLang="en-US" baseline="0" dirty="0" err="1" smtClean="0"/>
              <a:t>suppliers</a:t>
            </a:r>
            <a:r>
              <a:rPr lang="nl-BE" altLang="en-US" baseline="0" dirty="0" smtClean="0"/>
              <a:t> </a:t>
            </a:r>
            <a:r>
              <a:rPr lang="nl-BE" altLang="en-US" baseline="0" dirty="0" err="1" smtClean="0"/>
              <a:t>and</a:t>
            </a:r>
            <a:r>
              <a:rPr lang="nl-BE" altLang="en-US" baseline="0" dirty="0" smtClean="0"/>
              <a:t> </a:t>
            </a:r>
            <a:r>
              <a:rPr lang="nl-BE" altLang="en-US" baseline="0" dirty="0" err="1" smtClean="0"/>
              <a:t>Daikin</a:t>
            </a:r>
            <a:r>
              <a:rPr lang="nl-BE" altLang="en-US" baseline="0" dirty="0" smtClean="0"/>
              <a:t> is </a:t>
            </a:r>
            <a:r>
              <a:rPr lang="nl-BE" altLang="en-US" baseline="0" dirty="0" err="1" smtClean="0"/>
              <a:t>one</a:t>
            </a:r>
            <a:r>
              <a:rPr lang="nl-BE" altLang="en-US" baseline="0" dirty="0" smtClean="0"/>
              <a:t> of </a:t>
            </a:r>
            <a:r>
              <a:rPr lang="nl-BE" altLang="en-US" baseline="0" dirty="0" err="1" smtClean="0"/>
              <a:t>them</a:t>
            </a:r>
            <a:r>
              <a:rPr lang="nl-BE" altLang="en-US" baseline="0" dirty="0" smtClean="0"/>
              <a:t>. We </a:t>
            </a:r>
            <a:r>
              <a:rPr lang="nl-BE" altLang="en-US" baseline="0" dirty="0" err="1" smtClean="0"/>
              <a:t>produce</a:t>
            </a:r>
            <a:r>
              <a:rPr lang="nl-BE" altLang="en-US" baseline="0" dirty="0" smtClean="0"/>
              <a:t> Air Handling Units in the </a:t>
            </a:r>
            <a:r>
              <a:rPr lang="nl-BE" altLang="en-US" baseline="0" dirty="0" err="1" smtClean="0"/>
              <a:t>factories</a:t>
            </a:r>
            <a:r>
              <a:rPr lang="nl-BE" altLang="en-US" baseline="0" dirty="0" smtClean="0"/>
              <a:t> of Milan-Italy </a:t>
            </a:r>
            <a:r>
              <a:rPr lang="nl-BE" altLang="en-US" baseline="0" dirty="0" err="1" smtClean="0"/>
              <a:t>and</a:t>
            </a:r>
            <a:r>
              <a:rPr lang="nl-BE" altLang="en-US" baseline="0" dirty="0" smtClean="0"/>
              <a:t> </a:t>
            </a:r>
            <a:r>
              <a:rPr lang="nl-BE" altLang="en-US" baseline="0" dirty="0" err="1" smtClean="0"/>
              <a:t>Cramlington</a:t>
            </a:r>
            <a:r>
              <a:rPr lang="nl-BE" altLang="en-US" baseline="0" dirty="0" smtClean="0"/>
              <a:t>-UK. </a:t>
            </a:r>
            <a:r>
              <a:rPr lang="nl-BE" altLang="en-US" baseline="0" dirty="0" err="1" smtClean="0"/>
              <a:t>Daikin</a:t>
            </a:r>
            <a:r>
              <a:rPr lang="nl-BE" altLang="en-US" baseline="0" dirty="0" smtClean="0"/>
              <a:t> </a:t>
            </a:r>
            <a:r>
              <a:rPr lang="nl-BE" altLang="en-US" baseline="0" dirty="0" err="1" smtClean="0"/>
              <a:t>uses</a:t>
            </a:r>
            <a:r>
              <a:rPr lang="nl-BE" altLang="en-US" baseline="0" dirty="0" smtClean="0"/>
              <a:t> the ASTRA software </a:t>
            </a:r>
            <a:r>
              <a:rPr lang="nl-BE" altLang="en-US" baseline="0" dirty="0" err="1" smtClean="0"/>
              <a:t>for</a:t>
            </a:r>
            <a:r>
              <a:rPr lang="nl-BE" altLang="en-US" baseline="0" dirty="0" smtClean="0"/>
              <a:t> </a:t>
            </a:r>
            <a:r>
              <a:rPr lang="nl-BE" altLang="en-US" baseline="0" dirty="0" err="1" smtClean="0"/>
              <a:t>designing</a:t>
            </a:r>
            <a:r>
              <a:rPr lang="nl-BE" altLang="en-US" baseline="0" dirty="0" smtClean="0"/>
              <a:t> the Air Handling Units</a:t>
            </a:r>
            <a:r>
              <a:rPr lang="nl-BE" altLang="en-US" b="1" baseline="0" dirty="0" smtClean="0"/>
              <a:t>. CLICK</a:t>
            </a:r>
            <a:endParaRPr lang="en-GB" altLang="en-US" b="1" dirty="0" smtClean="0"/>
          </a:p>
          <a:p>
            <a:endParaRPr lang="en-GB" altLang="en-US" dirty="0" smtClean="0"/>
          </a:p>
          <a:p>
            <a:endParaRPr lang="en-GB" altLang="en-US" dirty="0"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729" eaLnBrk="0" hangingPunct="0">
              <a:spcBef>
                <a:spcPct val="30000"/>
              </a:spcBef>
              <a:defRPr sz="1200">
                <a:solidFill>
                  <a:schemeClr val="tx1"/>
                </a:solidFill>
                <a:latin typeface="Arial" charset="0"/>
              </a:defRPr>
            </a:lvl1pPr>
            <a:lvl2pPr marL="730246" indent="-280864" defTabSz="923729" eaLnBrk="0" hangingPunct="0">
              <a:spcBef>
                <a:spcPct val="30000"/>
              </a:spcBef>
              <a:defRPr sz="1200">
                <a:solidFill>
                  <a:schemeClr val="tx1"/>
                </a:solidFill>
                <a:latin typeface="Arial" charset="0"/>
              </a:defRPr>
            </a:lvl2pPr>
            <a:lvl3pPr marL="1123455" indent="-224691" defTabSz="923729" eaLnBrk="0" hangingPunct="0">
              <a:spcBef>
                <a:spcPct val="30000"/>
              </a:spcBef>
              <a:defRPr sz="1200">
                <a:solidFill>
                  <a:schemeClr val="tx1"/>
                </a:solidFill>
                <a:latin typeface="Arial" charset="0"/>
              </a:defRPr>
            </a:lvl3pPr>
            <a:lvl4pPr marL="1572837" indent="-224691" defTabSz="923729" eaLnBrk="0" hangingPunct="0">
              <a:spcBef>
                <a:spcPct val="30000"/>
              </a:spcBef>
              <a:defRPr sz="1200">
                <a:solidFill>
                  <a:schemeClr val="tx1"/>
                </a:solidFill>
                <a:latin typeface="Arial" charset="0"/>
              </a:defRPr>
            </a:lvl4pPr>
            <a:lvl5pPr marL="2022218" indent="-224691" defTabSz="923729" eaLnBrk="0" hangingPunct="0">
              <a:spcBef>
                <a:spcPct val="30000"/>
              </a:spcBef>
              <a:defRPr sz="1200">
                <a:solidFill>
                  <a:schemeClr val="tx1"/>
                </a:solidFill>
                <a:latin typeface="Arial" charset="0"/>
              </a:defRPr>
            </a:lvl5pPr>
            <a:lvl6pPr marL="2471600" indent="-224691" defTabSz="923729" eaLnBrk="0" fontAlgn="base" hangingPunct="0">
              <a:spcBef>
                <a:spcPct val="30000"/>
              </a:spcBef>
              <a:spcAft>
                <a:spcPct val="0"/>
              </a:spcAft>
              <a:defRPr sz="1200">
                <a:solidFill>
                  <a:schemeClr val="tx1"/>
                </a:solidFill>
                <a:latin typeface="Arial" charset="0"/>
              </a:defRPr>
            </a:lvl6pPr>
            <a:lvl7pPr marL="2920982" indent="-224691" defTabSz="923729" eaLnBrk="0" fontAlgn="base" hangingPunct="0">
              <a:spcBef>
                <a:spcPct val="30000"/>
              </a:spcBef>
              <a:spcAft>
                <a:spcPct val="0"/>
              </a:spcAft>
              <a:defRPr sz="1200">
                <a:solidFill>
                  <a:schemeClr val="tx1"/>
                </a:solidFill>
                <a:latin typeface="Arial" charset="0"/>
              </a:defRPr>
            </a:lvl7pPr>
            <a:lvl8pPr marL="3370364" indent="-224691" defTabSz="923729" eaLnBrk="0" fontAlgn="base" hangingPunct="0">
              <a:spcBef>
                <a:spcPct val="30000"/>
              </a:spcBef>
              <a:spcAft>
                <a:spcPct val="0"/>
              </a:spcAft>
              <a:defRPr sz="1200">
                <a:solidFill>
                  <a:schemeClr val="tx1"/>
                </a:solidFill>
                <a:latin typeface="Arial" charset="0"/>
              </a:defRPr>
            </a:lvl8pPr>
            <a:lvl9pPr marL="3819746" indent="-224691" defTabSz="923729"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38D218C-339A-4A16-8686-50BCE4A71E0C}" type="slidenum">
              <a:rPr lang="en-US" altLang="en-US">
                <a:solidFill>
                  <a:prstClr val="black"/>
                </a:solidFill>
              </a:rPr>
              <a:pPr eaLnBrk="1" hangingPunct="1">
                <a:spcBef>
                  <a:spcPct val="0"/>
                </a:spcBef>
              </a:pPr>
              <a:t>4</a:t>
            </a:fld>
            <a:endParaRPr lang="en-US" altLang="en-US">
              <a:solidFill>
                <a:prstClr val="black"/>
              </a:solidFill>
            </a:endParaRPr>
          </a:p>
        </p:txBody>
      </p:sp>
    </p:spTree>
    <p:extLst>
      <p:ext uri="{BB962C8B-B14F-4D97-AF65-F5344CB8AC3E}">
        <p14:creationId xmlns:p14="http://schemas.microsoft.com/office/powerpoint/2010/main" val="4171299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it-IT" altLang="it-IT" b="0" i="0" dirty="0" smtClean="0"/>
              <a:t>The applications of Daikin Air Handling</a:t>
            </a:r>
            <a:r>
              <a:rPr lang="it-IT" altLang="it-IT" b="0" i="0" baseline="0" dirty="0" smtClean="0"/>
              <a:t> Units cover both Direct Expansion and Chilled Water Solutions.  </a:t>
            </a:r>
            <a:r>
              <a:rPr lang="it-IT" altLang="it-IT" b="1" i="1" baseline="0" dirty="0" smtClean="0"/>
              <a:t>CLIC</a:t>
            </a:r>
          </a:p>
          <a:p>
            <a:pPr marL="0" marR="0" indent="0" algn="l" defTabSz="914400" rtl="0" eaLnBrk="1" fontAlgn="auto" latinLnBrk="0" hangingPunct="1">
              <a:lnSpc>
                <a:spcPct val="100000"/>
              </a:lnSpc>
              <a:spcBef>
                <a:spcPct val="0"/>
              </a:spcBef>
              <a:spcAft>
                <a:spcPts val="0"/>
              </a:spcAft>
              <a:buClrTx/>
              <a:buSzTx/>
              <a:buFontTx/>
              <a:buNone/>
              <a:tabLst/>
              <a:defRPr/>
            </a:pPr>
            <a:r>
              <a:rPr lang="en-GB" altLang="en-US" i="0" dirty="0" smtClean="0"/>
              <a:t>Traditionally, Daikin have been able to provide condensing units that can connect onto the direct</a:t>
            </a:r>
            <a:r>
              <a:rPr lang="en-GB" altLang="en-US" i="0" baseline="0" dirty="0" smtClean="0"/>
              <a:t> expansion</a:t>
            </a:r>
            <a:r>
              <a:rPr lang="en-GB" altLang="en-US" i="0" dirty="0" smtClean="0"/>
              <a:t> coil encased within the AHU, and providing several control options in conjunction with this.</a:t>
            </a:r>
          </a:p>
          <a:p>
            <a:pPr>
              <a:spcBef>
                <a:spcPct val="0"/>
              </a:spcBef>
            </a:pPr>
            <a:r>
              <a:rPr lang="it-IT" altLang="it-IT" b="1" i="1" baseline="0" dirty="0" smtClean="0"/>
              <a:t>CLIC</a:t>
            </a:r>
            <a:endParaRPr lang="it-IT" altLang="it-IT" b="1" i="1" dirty="0" smtClean="0"/>
          </a:p>
          <a:p>
            <a:pPr>
              <a:spcBef>
                <a:spcPct val="0"/>
              </a:spcBef>
            </a:pPr>
            <a:endParaRPr lang="en-GB" altLang="it-IT" dirty="0" smtClean="0"/>
          </a:p>
        </p:txBody>
      </p:sp>
      <p:sp>
        <p:nvSpPr>
          <p:cNvPr id="4" name="Slide Number Placeholder 3"/>
          <p:cNvSpPr>
            <a:spLocks noGrp="1"/>
          </p:cNvSpPr>
          <p:nvPr>
            <p:ph type="sldNum" sz="quarter" idx="10"/>
          </p:nvPr>
        </p:nvSpPr>
        <p:spPr/>
        <p:txBody>
          <a:bodyPr/>
          <a:lstStyle/>
          <a:p>
            <a:fld id="{4B6C7EE8-3D8A-4EB1-A90A-0518C0C4BB33}" type="slidenum">
              <a:rPr lang="en-US" smtClean="0"/>
              <a:pPr/>
              <a:t>5</a:t>
            </a:fld>
            <a:endParaRPr lang="en-US" dirty="0"/>
          </a:p>
        </p:txBody>
      </p:sp>
    </p:spTree>
    <p:extLst>
      <p:ext uri="{BB962C8B-B14F-4D97-AF65-F5344CB8AC3E}">
        <p14:creationId xmlns:p14="http://schemas.microsoft.com/office/powerpoint/2010/main" val="1209661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it-IT" b="1" i="0" baseline="0" dirty="0" smtClean="0"/>
              <a:t>CLICK</a:t>
            </a:r>
            <a:r>
              <a:rPr lang="it-IT" altLang="it-IT" b="0" i="0" baseline="0" dirty="0" smtClean="0"/>
              <a:t> A cost efficient solution for cooling capacities between 11 and 28 kW is to use a pair combination between an ERQ consdensing unit and an AHU equipped with a direct expansion coil.</a:t>
            </a:r>
          </a:p>
          <a:p>
            <a:pPr marL="0" marR="0" indent="0" algn="l" defTabSz="914400" rtl="0" eaLnBrk="1" fontAlgn="auto" latinLnBrk="0" hangingPunct="1">
              <a:lnSpc>
                <a:spcPct val="100000"/>
              </a:lnSpc>
              <a:spcBef>
                <a:spcPts val="0"/>
              </a:spcBef>
              <a:spcAft>
                <a:spcPts val="0"/>
              </a:spcAft>
              <a:buClrTx/>
              <a:buSzTx/>
              <a:buFontTx/>
              <a:buNone/>
              <a:tabLst/>
              <a:defRPr/>
            </a:pPr>
            <a:r>
              <a:rPr lang="it-IT" altLang="it-IT" b="0" i="0" baseline="0" dirty="0" smtClean="0"/>
              <a:t>For bigger capacities, combinations with VRV IV outdoor units can be used either on pair or multi application. </a:t>
            </a:r>
            <a:r>
              <a:rPr lang="it-IT" altLang="it-IT" b="1" i="0" baseline="0" dirty="0" smtClean="0"/>
              <a:t>CLICK </a:t>
            </a:r>
            <a:r>
              <a:rPr lang="it-IT" altLang="it-IT" b="0" i="0" baseline="0" dirty="0" smtClean="0"/>
              <a:t>All range of VRV IV consdensing units can be combined with Air Handling Units, in certain conditions.</a:t>
            </a:r>
          </a:p>
          <a:p>
            <a:pPr marL="0" marR="0" indent="0" algn="l" defTabSz="914400" rtl="0" eaLnBrk="1" fontAlgn="auto" latinLnBrk="0" hangingPunct="1">
              <a:lnSpc>
                <a:spcPct val="100000"/>
              </a:lnSpc>
              <a:spcBef>
                <a:spcPts val="0"/>
              </a:spcBef>
              <a:spcAft>
                <a:spcPts val="0"/>
              </a:spcAft>
              <a:buClrTx/>
              <a:buSzTx/>
              <a:buFontTx/>
              <a:buNone/>
              <a:tabLst/>
              <a:defRPr/>
            </a:pPr>
            <a:r>
              <a:rPr lang="it-IT" altLang="it-IT" b="0" i="0" baseline="0" dirty="0" smtClean="0"/>
              <a:t>Both ERQ and VRV IV can provide cooling and heating operation. </a:t>
            </a:r>
            <a:r>
              <a:rPr lang="it-IT" altLang="it-IT" b="1" i="0" baseline="0" dirty="0" smtClean="0"/>
              <a:t>C LICK</a:t>
            </a:r>
          </a:p>
          <a:p>
            <a:pPr marL="0" marR="0" indent="0" algn="l" defTabSz="914400" rtl="0" eaLnBrk="1" fontAlgn="auto" latinLnBrk="0" hangingPunct="1">
              <a:lnSpc>
                <a:spcPct val="100000"/>
              </a:lnSpc>
              <a:spcBef>
                <a:spcPts val="0"/>
              </a:spcBef>
              <a:spcAft>
                <a:spcPts val="0"/>
              </a:spcAft>
              <a:buClrTx/>
              <a:buSzTx/>
              <a:buFontTx/>
              <a:buNone/>
              <a:tabLst/>
              <a:defRPr/>
            </a:pPr>
            <a:r>
              <a:rPr lang="it-IT" altLang="it-IT" b="0" i="0" baseline="0" dirty="0" smtClean="0"/>
              <a:t>Different to this, the ERAD condensing units can provide cooling only, covering a capacity range between 100 and 420 kW.</a:t>
            </a:r>
          </a:p>
          <a:p>
            <a:pPr marL="0" marR="0" indent="0" algn="l" defTabSz="914400" rtl="0" eaLnBrk="1" fontAlgn="auto" latinLnBrk="0" hangingPunct="1">
              <a:lnSpc>
                <a:spcPct val="100000"/>
              </a:lnSpc>
              <a:spcBef>
                <a:spcPts val="0"/>
              </a:spcBef>
              <a:spcAft>
                <a:spcPts val="0"/>
              </a:spcAft>
              <a:buClrTx/>
              <a:buSzTx/>
              <a:buFontTx/>
              <a:buNone/>
              <a:tabLst/>
              <a:defRPr/>
            </a:pPr>
            <a:r>
              <a:rPr lang="it-IT" altLang="it-IT" b="0" i="0" baseline="0" dirty="0" smtClean="0"/>
              <a:t>The ERAD units are part of the applied systems range.</a:t>
            </a:r>
          </a:p>
          <a:p>
            <a:pPr marL="0" marR="0" indent="0" algn="l" defTabSz="914400" rtl="0" eaLnBrk="1" fontAlgn="auto" latinLnBrk="0" hangingPunct="1">
              <a:lnSpc>
                <a:spcPct val="100000"/>
              </a:lnSpc>
              <a:spcBef>
                <a:spcPts val="0"/>
              </a:spcBef>
              <a:spcAft>
                <a:spcPts val="0"/>
              </a:spcAft>
              <a:buClrTx/>
              <a:buSzTx/>
              <a:buFontTx/>
              <a:buNone/>
              <a:tabLst/>
              <a:defRPr/>
            </a:pPr>
            <a:r>
              <a:rPr lang="it-IT" altLang="it-IT" b="0" i="0" baseline="0" dirty="0" smtClean="0"/>
              <a:t>We will explain in the next slides the new  ERQ and VRV IV combinations with DX-AHU. </a:t>
            </a:r>
            <a:r>
              <a:rPr lang="it-IT" altLang="it-IT" b="1" i="0" baseline="0" dirty="0" smtClean="0"/>
              <a:t>CLICK</a:t>
            </a:r>
            <a:endParaRPr lang="it-IT" altLang="it-IT" b="1" i="1" baseline="0" dirty="0" smtClean="0"/>
          </a:p>
          <a:p>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6</a:t>
            </a:fld>
            <a:endParaRPr lang="en-US" dirty="0"/>
          </a:p>
        </p:txBody>
      </p:sp>
    </p:spTree>
    <p:extLst>
      <p:ext uri="{BB962C8B-B14F-4D97-AF65-F5344CB8AC3E}">
        <p14:creationId xmlns:p14="http://schemas.microsoft.com/office/powerpoint/2010/main" val="3301799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Compared</a:t>
            </a:r>
            <a:r>
              <a:rPr lang="nl-BE" dirty="0" smtClean="0"/>
              <a:t> </a:t>
            </a:r>
            <a:r>
              <a:rPr lang="nl-BE" dirty="0" err="1" smtClean="0"/>
              <a:t>with</a:t>
            </a:r>
            <a:r>
              <a:rPr lang="nl-BE" dirty="0" smtClean="0"/>
              <a:t> the traditional </a:t>
            </a:r>
            <a:r>
              <a:rPr lang="nl-BE" dirty="0" err="1" smtClean="0"/>
              <a:t>chilled</a:t>
            </a:r>
            <a:r>
              <a:rPr lang="nl-BE" baseline="0" dirty="0" smtClean="0"/>
              <a:t> water systems, the </a:t>
            </a:r>
            <a:r>
              <a:rPr lang="nl-BE" baseline="0" dirty="0" err="1" smtClean="0"/>
              <a:t>combination</a:t>
            </a:r>
            <a:r>
              <a:rPr lang="nl-BE" baseline="0" dirty="0" smtClean="0"/>
              <a:t> of Air Handling Units </a:t>
            </a:r>
            <a:r>
              <a:rPr lang="nl-BE" baseline="0" dirty="0" err="1" smtClean="0"/>
              <a:t>with</a:t>
            </a:r>
            <a:r>
              <a:rPr lang="nl-BE" baseline="0" dirty="0" smtClean="0"/>
              <a:t> ERQ </a:t>
            </a:r>
            <a:r>
              <a:rPr lang="nl-BE" baseline="0" dirty="0" err="1" smtClean="0"/>
              <a:t>and</a:t>
            </a:r>
            <a:r>
              <a:rPr lang="nl-BE" baseline="0" dirty="0" smtClean="0"/>
              <a:t> VRV IV </a:t>
            </a:r>
            <a:r>
              <a:rPr lang="nl-BE" baseline="0" dirty="0" err="1" smtClean="0"/>
              <a:t>bring</a:t>
            </a:r>
            <a:r>
              <a:rPr lang="nl-BE" baseline="0" dirty="0" smtClean="0"/>
              <a:t> </a:t>
            </a:r>
            <a:r>
              <a:rPr lang="nl-BE" baseline="0" dirty="0" err="1" smtClean="0"/>
              <a:t>together</a:t>
            </a:r>
            <a:r>
              <a:rPr lang="nl-BE" baseline="0" dirty="0" smtClean="0"/>
              <a:t> the </a:t>
            </a:r>
            <a:r>
              <a:rPr lang="nl-BE" baseline="0" dirty="0" err="1" smtClean="0"/>
              <a:t>advantages</a:t>
            </a:r>
            <a:r>
              <a:rPr lang="nl-BE" baseline="0" dirty="0" smtClean="0"/>
              <a:t> of direct </a:t>
            </a:r>
            <a:r>
              <a:rPr lang="nl-BE" baseline="0" dirty="0" err="1" smtClean="0"/>
              <a:t>expansion</a:t>
            </a:r>
            <a:r>
              <a:rPr lang="nl-BE" baseline="0" dirty="0" smtClean="0"/>
              <a:t> systems, </a:t>
            </a:r>
            <a:r>
              <a:rPr lang="nl-BE" baseline="0" dirty="0" err="1" smtClean="0"/>
              <a:t>like</a:t>
            </a:r>
            <a:r>
              <a:rPr lang="nl-BE" baseline="0" dirty="0" smtClean="0"/>
              <a:t> </a:t>
            </a:r>
            <a:r>
              <a:rPr lang="nl-BE" baseline="0" dirty="0" err="1" smtClean="0"/>
              <a:t>for</a:t>
            </a:r>
            <a:r>
              <a:rPr lang="nl-BE" baseline="0" dirty="0" smtClean="0"/>
              <a:t> </a:t>
            </a:r>
            <a:r>
              <a:rPr lang="nl-BE" baseline="0" dirty="0" err="1" smtClean="0"/>
              <a:t>example</a:t>
            </a:r>
            <a:r>
              <a:rPr lang="nl-BE" baseline="0" dirty="0" smtClean="0"/>
              <a:t>: </a:t>
            </a:r>
            <a:r>
              <a:rPr lang="nl-BE" b="1" baseline="0" dirty="0" smtClean="0"/>
              <a:t>CLICK</a:t>
            </a:r>
          </a:p>
          <a:p>
            <a:pPr marL="171450" indent="-171450">
              <a:buFont typeface="Arial" panose="020B0604020202020204" pitchFamily="34" charset="0"/>
              <a:buChar char="•"/>
            </a:pPr>
            <a:r>
              <a:rPr lang="nl-BE" baseline="0" dirty="0" smtClean="0"/>
              <a:t>Low </a:t>
            </a:r>
            <a:r>
              <a:rPr lang="nl-BE" baseline="0" dirty="0" err="1" smtClean="0"/>
              <a:t>inertia</a:t>
            </a:r>
            <a:r>
              <a:rPr lang="nl-BE" baseline="0" dirty="0" smtClean="0"/>
              <a:t>, </a:t>
            </a:r>
            <a:r>
              <a:rPr lang="nl-BE" baseline="0" dirty="0" err="1" smtClean="0"/>
              <a:t>providing</a:t>
            </a:r>
            <a:r>
              <a:rPr lang="nl-BE" baseline="0" dirty="0" smtClean="0"/>
              <a:t> </a:t>
            </a:r>
            <a:r>
              <a:rPr lang="nl-BE" baseline="0" dirty="0" err="1" smtClean="0"/>
              <a:t>immediate</a:t>
            </a:r>
            <a:r>
              <a:rPr lang="nl-BE" baseline="0" dirty="0" smtClean="0"/>
              <a:t> </a:t>
            </a:r>
            <a:r>
              <a:rPr lang="nl-BE" baseline="0" dirty="0" err="1" smtClean="0"/>
              <a:t>cooling</a:t>
            </a:r>
            <a:r>
              <a:rPr lang="nl-BE" baseline="0" dirty="0" smtClean="0"/>
              <a:t> </a:t>
            </a:r>
            <a:r>
              <a:rPr lang="nl-BE" baseline="0" dirty="0" err="1" smtClean="0"/>
              <a:t>and</a:t>
            </a:r>
            <a:r>
              <a:rPr lang="nl-BE" baseline="0" dirty="0" smtClean="0"/>
              <a:t> </a:t>
            </a:r>
            <a:r>
              <a:rPr lang="nl-BE" baseline="0" dirty="0" err="1" smtClean="0"/>
              <a:t>heating</a:t>
            </a:r>
            <a:r>
              <a:rPr lang="nl-BE" baseline="0" dirty="0" smtClean="0"/>
              <a:t> </a:t>
            </a:r>
            <a:r>
              <a:rPr lang="nl-BE" baseline="0" dirty="0" err="1" smtClean="0"/>
              <a:t>under</a:t>
            </a:r>
            <a:r>
              <a:rPr lang="nl-BE" baseline="0" dirty="0" smtClean="0"/>
              <a:t> </a:t>
            </a:r>
            <a:r>
              <a:rPr lang="nl-BE" baseline="0" dirty="0" err="1" smtClean="0"/>
              <a:t>any</a:t>
            </a:r>
            <a:r>
              <a:rPr lang="nl-BE" baseline="0" dirty="0" smtClean="0"/>
              <a:t> </a:t>
            </a:r>
            <a:r>
              <a:rPr lang="nl-BE" baseline="0" dirty="0" err="1" smtClean="0"/>
              <a:t>ambient</a:t>
            </a:r>
            <a:r>
              <a:rPr lang="nl-BE" baseline="0" dirty="0" smtClean="0"/>
              <a:t> or room </a:t>
            </a:r>
            <a:r>
              <a:rPr lang="nl-BE" baseline="0" dirty="0" err="1" smtClean="0"/>
              <a:t>conditions</a:t>
            </a:r>
            <a:r>
              <a:rPr lang="nl-BE" baseline="0" dirty="0" smtClean="0"/>
              <a:t> </a:t>
            </a:r>
            <a:r>
              <a:rPr lang="nl-BE" b="1" baseline="0" dirty="0" smtClean="0"/>
              <a:t>CLICK</a:t>
            </a:r>
          </a:p>
          <a:p>
            <a:pPr marL="171450" indent="-171450">
              <a:buFont typeface="Arial" panose="020B0604020202020204" pitchFamily="34" charset="0"/>
              <a:buChar char="•"/>
            </a:pPr>
            <a:r>
              <a:rPr lang="nl-BE" baseline="0" dirty="0" err="1" smtClean="0"/>
              <a:t>Ability</a:t>
            </a:r>
            <a:r>
              <a:rPr lang="nl-BE" baseline="0" dirty="0" smtClean="0"/>
              <a:t> </a:t>
            </a:r>
            <a:r>
              <a:rPr lang="nl-BE" baseline="0" dirty="0" err="1" smtClean="0"/>
              <a:t>to</a:t>
            </a:r>
            <a:r>
              <a:rPr lang="nl-BE" baseline="0" dirty="0" smtClean="0"/>
              <a:t> </a:t>
            </a:r>
            <a:r>
              <a:rPr lang="nl-BE" baseline="0" dirty="0" err="1" smtClean="0"/>
              <a:t>provide</a:t>
            </a:r>
            <a:r>
              <a:rPr lang="nl-BE" baseline="0" dirty="0" smtClean="0"/>
              <a:t> a complete air </a:t>
            </a:r>
            <a:r>
              <a:rPr lang="nl-BE" baseline="0" dirty="0" err="1" smtClean="0"/>
              <a:t>treament</a:t>
            </a:r>
            <a:r>
              <a:rPr lang="nl-BE" baseline="0" dirty="0" smtClean="0"/>
              <a:t> solution, in </a:t>
            </a:r>
            <a:r>
              <a:rPr lang="nl-BE" baseline="0" dirty="0" err="1" smtClean="0"/>
              <a:t>combination</a:t>
            </a:r>
            <a:r>
              <a:rPr lang="nl-BE" baseline="0" dirty="0" smtClean="0"/>
              <a:t> </a:t>
            </a:r>
            <a:r>
              <a:rPr lang="nl-BE" baseline="0" dirty="0" err="1" smtClean="0"/>
              <a:t>with</a:t>
            </a:r>
            <a:r>
              <a:rPr lang="nl-BE" baseline="0" dirty="0" smtClean="0"/>
              <a:t> </a:t>
            </a:r>
            <a:r>
              <a:rPr lang="nl-BE" baseline="0" dirty="0" err="1" smtClean="0"/>
              <a:t>other</a:t>
            </a:r>
            <a:r>
              <a:rPr lang="nl-BE" baseline="0" dirty="0" smtClean="0"/>
              <a:t> VRV indoor units</a:t>
            </a:r>
          </a:p>
          <a:p>
            <a:pPr marL="171450" indent="-171450">
              <a:buFont typeface="Arial" panose="020B0604020202020204" pitchFamily="34" charset="0"/>
              <a:buChar char="•"/>
            </a:pPr>
            <a:r>
              <a:rPr lang="nl-BE" baseline="0" dirty="0" smtClean="0"/>
              <a:t>Quick </a:t>
            </a:r>
            <a:r>
              <a:rPr lang="nl-BE" baseline="0" dirty="0" err="1" smtClean="0"/>
              <a:t>switchover</a:t>
            </a:r>
            <a:r>
              <a:rPr lang="nl-BE" baseline="0" dirty="0" smtClean="0"/>
              <a:t> </a:t>
            </a:r>
            <a:r>
              <a:rPr lang="nl-BE" baseline="0" dirty="0" err="1" smtClean="0"/>
              <a:t>between</a:t>
            </a:r>
            <a:r>
              <a:rPr lang="nl-BE" baseline="0" dirty="0" smtClean="0"/>
              <a:t> </a:t>
            </a:r>
            <a:r>
              <a:rPr lang="nl-BE" baseline="0" dirty="0" err="1" smtClean="0"/>
              <a:t>cooling</a:t>
            </a:r>
            <a:r>
              <a:rPr lang="nl-BE" baseline="0" dirty="0" smtClean="0"/>
              <a:t> &amp; </a:t>
            </a:r>
            <a:r>
              <a:rPr lang="nl-BE" baseline="0" dirty="0" err="1" smtClean="0"/>
              <a:t>heating</a:t>
            </a:r>
            <a:r>
              <a:rPr lang="nl-BE" baseline="0" dirty="0" smtClean="0"/>
              <a:t> </a:t>
            </a:r>
            <a:r>
              <a:rPr lang="nl-BE" b="1" baseline="0" dirty="0" smtClean="0"/>
              <a:t>CLICK</a:t>
            </a:r>
          </a:p>
          <a:p>
            <a:pPr marL="171450" indent="-171450">
              <a:buFont typeface="Arial" panose="020B0604020202020204" pitchFamily="34" charset="0"/>
              <a:buChar char="•"/>
            </a:pPr>
            <a:r>
              <a:rPr lang="nl-BE" baseline="0" dirty="0" smtClean="0"/>
              <a:t>Energy efficiency, </a:t>
            </a:r>
            <a:r>
              <a:rPr lang="nl-BE" baseline="0" dirty="0" err="1" smtClean="0"/>
              <a:t>due</a:t>
            </a:r>
            <a:r>
              <a:rPr lang="nl-BE" baseline="0" dirty="0" smtClean="0"/>
              <a:t> </a:t>
            </a:r>
            <a:r>
              <a:rPr lang="nl-BE" baseline="0" dirty="0" err="1" smtClean="0"/>
              <a:t>to</a:t>
            </a:r>
            <a:r>
              <a:rPr lang="nl-BE" baseline="0" dirty="0" smtClean="0"/>
              <a:t> </a:t>
            </a:r>
            <a:r>
              <a:rPr lang="nl-BE" baseline="0" dirty="0" err="1" smtClean="0"/>
              <a:t>Inverter</a:t>
            </a:r>
            <a:r>
              <a:rPr lang="nl-BE" baseline="0" dirty="0" smtClean="0"/>
              <a:t> control of compressor </a:t>
            </a:r>
            <a:r>
              <a:rPr lang="nl-BE" baseline="0" dirty="0" err="1" smtClean="0"/>
              <a:t>and</a:t>
            </a:r>
            <a:r>
              <a:rPr lang="nl-BE" baseline="0" dirty="0" smtClean="0"/>
              <a:t> the VRT </a:t>
            </a:r>
            <a:r>
              <a:rPr lang="nl-BE" baseline="0" dirty="0" err="1" smtClean="0"/>
              <a:t>function</a:t>
            </a:r>
            <a:r>
              <a:rPr lang="nl-BE" baseline="0" dirty="0" smtClean="0"/>
              <a:t> </a:t>
            </a:r>
            <a:r>
              <a:rPr lang="nl-BE" b="1" baseline="0" dirty="0" smtClean="0"/>
              <a:t>CLICK</a:t>
            </a:r>
          </a:p>
          <a:p>
            <a:pPr marL="171450" indent="-171450">
              <a:buFont typeface="Arial" panose="020B0604020202020204" pitchFamily="34" charset="0"/>
              <a:buChar char="•"/>
            </a:pPr>
            <a:endParaRPr lang="nl-BE" baseline="0" dirty="0" smtClean="0"/>
          </a:p>
          <a:p>
            <a:pPr marL="0" indent="0">
              <a:buFont typeface="Arial" panose="020B0604020202020204" pitchFamily="34" charset="0"/>
              <a:buNone/>
            </a:pPr>
            <a:r>
              <a:rPr lang="nl-BE" baseline="0" dirty="0" err="1" smtClean="0"/>
              <a:t>Compared</a:t>
            </a:r>
            <a:r>
              <a:rPr lang="nl-BE" baseline="0" dirty="0" smtClean="0"/>
              <a:t> </a:t>
            </a:r>
            <a:r>
              <a:rPr lang="nl-BE" baseline="0" dirty="0" err="1" smtClean="0"/>
              <a:t>with</a:t>
            </a:r>
            <a:r>
              <a:rPr lang="nl-BE" baseline="0" dirty="0" smtClean="0"/>
              <a:t> </a:t>
            </a:r>
            <a:r>
              <a:rPr lang="nl-BE" baseline="0" dirty="0" err="1" smtClean="0"/>
              <a:t>other</a:t>
            </a:r>
            <a:r>
              <a:rPr lang="nl-BE" baseline="0" dirty="0" smtClean="0"/>
              <a:t> </a:t>
            </a:r>
            <a:r>
              <a:rPr lang="nl-BE" baseline="0" dirty="0" err="1" smtClean="0"/>
              <a:t>similar</a:t>
            </a:r>
            <a:r>
              <a:rPr lang="nl-BE" baseline="0" dirty="0" smtClean="0"/>
              <a:t> </a:t>
            </a:r>
            <a:r>
              <a:rPr lang="nl-BE" baseline="0" dirty="0" err="1" smtClean="0"/>
              <a:t>solutions</a:t>
            </a:r>
            <a:r>
              <a:rPr lang="nl-BE" baseline="0" dirty="0" smtClean="0"/>
              <a:t> </a:t>
            </a:r>
            <a:r>
              <a:rPr lang="nl-BE" baseline="0" dirty="0" err="1" smtClean="0"/>
              <a:t>using</a:t>
            </a:r>
            <a:r>
              <a:rPr lang="nl-BE" baseline="0" dirty="0" smtClean="0"/>
              <a:t> DX </a:t>
            </a:r>
            <a:r>
              <a:rPr lang="nl-BE" baseline="0" dirty="0" err="1" smtClean="0"/>
              <a:t>coils</a:t>
            </a:r>
            <a:r>
              <a:rPr lang="nl-BE" baseline="0" dirty="0" smtClean="0"/>
              <a:t>, the VRV IV </a:t>
            </a:r>
            <a:r>
              <a:rPr lang="nl-BE" baseline="0" dirty="0" err="1" smtClean="0"/>
              <a:t>with</a:t>
            </a:r>
            <a:r>
              <a:rPr lang="nl-BE" baseline="0" dirty="0" smtClean="0"/>
              <a:t> </a:t>
            </a:r>
            <a:r>
              <a:rPr lang="nl-BE" baseline="0" dirty="0" err="1" smtClean="0"/>
              <a:t>continuous</a:t>
            </a:r>
            <a:r>
              <a:rPr lang="nl-BE" baseline="0" dirty="0" smtClean="0"/>
              <a:t> </a:t>
            </a:r>
            <a:r>
              <a:rPr lang="nl-BE" baseline="0" dirty="0" err="1" smtClean="0"/>
              <a:t>heating</a:t>
            </a:r>
            <a:r>
              <a:rPr lang="nl-BE" baseline="0" dirty="0" smtClean="0"/>
              <a:t>  </a:t>
            </a:r>
            <a:r>
              <a:rPr lang="nl-BE" baseline="0" dirty="0" err="1" smtClean="0"/>
              <a:t>delivers</a:t>
            </a:r>
            <a:r>
              <a:rPr lang="nl-BE" baseline="0" dirty="0" smtClean="0"/>
              <a:t> more comfort </a:t>
            </a:r>
            <a:r>
              <a:rPr lang="nl-BE" baseline="0" dirty="0" err="1" smtClean="0"/>
              <a:t>during</a:t>
            </a:r>
            <a:r>
              <a:rPr lang="nl-BE" baseline="0" dirty="0" smtClean="0"/>
              <a:t> the </a:t>
            </a:r>
            <a:r>
              <a:rPr lang="nl-BE" baseline="0" dirty="0" err="1" smtClean="0"/>
              <a:t>defrost</a:t>
            </a:r>
            <a:r>
              <a:rPr lang="nl-BE" baseline="0" dirty="0" smtClean="0"/>
              <a:t> </a:t>
            </a:r>
            <a:r>
              <a:rPr lang="nl-BE" baseline="0" dirty="0" err="1" smtClean="0"/>
              <a:t>cycle</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7</a:t>
            </a:fld>
            <a:endParaRPr lang="en-US" dirty="0"/>
          </a:p>
        </p:txBody>
      </p:sp>
    </p:spTree>
    <p:extLst>
      <p:ext uri="{BB962C8B-B14F-4D97-AF65-F5344CB8AC3E}">
        <p14:creationId xmlns:p14="http://schemas.microsoft.com/office/powerpoint/2010/main" val="599540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04342">
              <a:defRPr/>
            </a:pPr>
            <a:r>
              <a:rPr lang="nl-BE" dirty="0" smtClean="0"/>
              <a:t>In </a:t>
            </a:r>
            <a:r>
              <a:rPr lang="nl-BE" dirty="0" err="1" smtClean="0"/>
              <a:t>this</a:t>
            </a:r>
            <a:r>
              <a:rPr lang="nl-BE" dirty="0" smtClean="0"/>
              <a:t> </a:t>
            </a:r>
            <a:r>
              <a:rPr lang="nl-BE" dirty="0" err="1" smtClean="0"/>
              <a:t>chapter</a:t>
            </a:r>
            <a:r>
              <a:rPr lang="nl-BE" baseline="0" dirty="0" smtClean="0"/>
              <a:t> we </a:t>
            </a:r>
            <a:r>
              <a:rPr lang="nl-BE" baseline="0" dirty="0" err="1" smtClean="0"/>
              <a:t>will</a:t>
            </a:r>
            <a:r>
              <a:rPr lang="nl-BE" baseline="0" dirty="0" smtClean="0"/>
              <a:t> review  the </a:t>
            </a:r>
            <a:r>
              <a:rPr lang="nl-BE" baseline="0" dirty="0" err="1" smtClean="0"/>
              <a:t>components</a:t>
            </a:r>
            <a:r>
              <a:rPr lang="nl-BE" baseline="0" dirty="0" smtClean="0"/>
              <a:t> </a:t>
            </a:r>
            <a:r>
              <a:rPr lang="nl-BE" baseline="0" dirty="0" err="1" smtClean="0"/>
              <a:t>which</a:t>
            </a:r>
            <a:r>
              <a:rPr lang="nl-BE" baseline="0" dirty="0" smtClean="0"/>
              <a:t> are </a:t>
            </a:r>
            <a:r>
              <a:rPr lang="nl-BE" baseline="0" dirty="0" err="1" smtClean="0"/>
              <a:t>used</a:t>
            </a:r>
            <a:r>
              <a:rPr lang="nl-BE" baseline="0" dirty="0" smtClean="0"/>
              <a:t> in pair </a:t>
            </a:r>
            <a:r>
              <a:rPr lang="nl-BE" baseline="0" dirty="0" err="1" smtClean="0"/>
              <a:t>combinations</a:t>
            </a:r>
            <a:r>
              <a:rPr lang="nl-BE" baseline="0" dirty="0" smtClean="0"/>
              <a:t> </a:t>
            </a:r>
            <a:r>
              <a:rPr lang="nl-BE" baseline="0" dirty="0" err="1" smtClean="0"/>
              <a:t>between</a:t>
            </a:r>
            <a:r>
              <a:rPr lang="nl-BE" baseline="0" dirty="0" smtClean="0"/>
              <a:t> ERQ/VRV IV </a:t>
            </a:r>
            <a:r>
              <a:rPr lang="nl-BE" baseline="0" dirty="0" err="1" smtClean="0"/>
              <a:t>and</a:t>
            </a:r>
            <a:r>
              <a:rPr lang="nl-BE" baseline="0" dirty="0" smtClean="0"/>
              <a:t> Air Handling Units. We </a:t>
            </a:r>
            <a:r>
              <a:rPr lang="nl-BE" baseline="0" dirty="0" err="1" smtClean="0"/>
              <a:t>will</a:t>
            </a:r>
            <a:r>
              <a:rPr lang="nl-BE" baseline="0" dirty="0" smtClean="0"/>
              <a:t> </a:t>
            </a:r>
            <a:r>
              <a:rPr lang="nl-BE" baseline="0" dirty="0" err="1" smtClean="0"/>
              <a:t>also</a:t>
            </a:r>
            <a:r>
              <a:rPr lang="nl-BE" baseline="0" dirty="0" smtClean="0"/>
              <a:t> </a:t>
            </a:r>
            <a:r>
              <a:rPr lang="nl-BE" baseline="0" dirty="0" err="1" smtClean="0"/>
              <a:t>summarize</a:t>
            </a:r>
            <a:r>
              <a:rPr lang="nl-BE" baseline="0" dirty="0" smtClean="0"/>
              <a:t> the </a:t>
            </a:r>
            <a:r>
              <a:rPr lang="nl-BE" baseline="0" dirty="0" err="1" smtClean="0"/>
              <a:t>main</a:t>
            </a:r>
            <a:r>
              <a:rPr lang="nl-BE" baseline="0" dirty="0" smtClean="0"/>
              <a:t> steps </a:t>
            </a:r>
            <a:r>
              <a:rPr lang="nl-BE" baseline="0" dirty="0" err="1" smtClean="0"/>
              <a:t>for</a:t>
            </a:r>
            <a:r>
              <a:rPr lang="nl-BE" baseline="0" dirty="0" smtClean="0"/>
              <a:t> </a:t>
            </a:r>
            <a:r>
              <a:rPr lang="nl-BE" baseline="0" dirty="0" err="1" smtClean="0"/>
              <a:t>selection</a:t>
            </a:r>
            <a:r>
              <a:rPr lang="nl-BE" baseline="0" dirty="0" smtClean="0"/>
              <a:t>. </a:t>
            </a:r>
            <a:r>
              <a:rPr lang="nl-BE" b="1" baseline="0" dirty="0" smtClean="0"/>
              <a:t>CLICK</a:t>
            </a:r>
            <a:endParaRPr lang="en-GB" b="1" dirty="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8</a:t>
            </a:fld>
            <a:endParaRPr lang="en-US" dirty="0"/>
          </a:p>
        </p:txBody>
      </p:sp>
    </p:spTree>
    <p:extLst>
      <p:ext uri="{BB962C8B-B14F-4D97-AF65-F5344CB8AC3E}">
        <p14:creationId xmlns:p14="http://schemas.microsoft.com/office/powerpoint/2010/main" val="1624393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A pair </a:t>
            </a:r>
            <a:r>
              <a:rPr lang="nl-BE" dirty="0" err="1" smtClean="0"/>
              <a:t>combination</a:t>
            </a:r>
            <a:r>
              <a:rPr lang="nl-BE" baseline="0" dirty="0" smtClean="0"/>
              <a:t> </a:t>
            </a:r>
            <a:r>
              <a:rPr lang="nl-BE" baseline="0" dirty="0" err="1" smtClean="0"/>
              <a:t>consists</a:t>
            </a:r>
            <a:r>
              <a:rPr lang="nl-BE" baseline="0" dirty="0" smtClean="0"/>
              <a:t> in </a:t>
            </a:r>
            <a:r>
              <a:rPr lang="nl-BE" baseline="0" dirty="0" err="1" smtClean="0"/>
              <a:t>one</a:t>
            </a:r>
            <a:r>
              <a:rPr lang="nl-BE" baseline="0" dirty="0" smtClean="0"/>
              <a:t> outdoor unit </a:t>
            </a:r>
            <a:r>
              <a:rPr lang="nl-BE" baseline="0" dirty="0" err="1" smtClean="0"/>
              <a:t>coupled</a:t>
            </a:r>
            <a:r>
              <a:rPr lang="nl-BE" baseline="0" dirty="0" smtClean="0"/>
              <a:t> </a:t>
            </a:r>
            <a:r>
              <a:rPr lang="nl-BE" baseline="0" dirty="0" err="1" smtClean="0"/>
              <a:t>with</a:t>
            </a:r>
            <a:r>
              <a:rPr lang="nl-BE" baseline="0" dirty="0" smtClean="0"/>
              <a:t> a direct </a:t>
            </a:r>
            <a:r>
              <a:rPr lang="nl-BE" baseline="0" dirty="0" err="1" smtClean="0"/>
              <a:t>expansion</a:t>
            </a:r>
            <a:r>
              <a:rPr lang="nl-BE" baseline="0" dirty="0" smtClean="0"/>
              <a:t> </a:t>
            </a:r>
            <a:r>
              <a:rPr lang="nl-BE" baseline="0" dirty="0" err="1" smtClean="0"/>
              <a:t>coil</a:t>
            </a:r>
            <a:r>
              <a:rPr lang="nl-BE" baseline="0" dirty="0" smtClean="0"/>
              <a:t> </a:t>
            </a:r>
            <a:r>
              <a:rPr lang="nl-BE" baseline="0" dirty="0" err="1" smtClean="0"/>
              <a:t>which</a:t>
            </a:r>
            <a:r>
              <a:rPr lang="nl-BE" baseline="0" dirty="0" smtClean="0"/>
              <a:t> is part of </a:t>
            </a:r>
            <a:r>
              <a:rPr lang="nl-BE" baseline="0" dirty="0" err="1" smtClean="0"/>
              <a:t>an</a:t>
            </a:r>
            <a:r>
              <a:rPr lang="nl-BE" baseline="0" dirty="0" smtClean="0"/>
              <a:t> AHU. In order </a:t>
            </a:r>
            <a:r>
              <a:rPr lang="nl-BE" baseline="0" dirty="0" err="1" smtClean="0"/>
              <a:t>to</a:t>
            </a:r>
            <a:r>
              <a:rPr lang="nl-BE" baseline="0" dirty="0" smtClean="0"/>
              <a:t> </a:t>
            </a:r>
            <a:r>
              <a:rPr lang="nl-BE" baseline="0" dirty="0" err="1" smtClean="0"/>
              <a:t>integrate</a:t>
            </a:r>
            <a:r>
              <a:rPr lang="nl-BE" baseline="0" dirty="0" smtClean="0"/>
              <a:t> </a:t>
            </a:r>
            <a:r>
              <a:rPr lang="nl-BE" baseline="0" dirty="0" err="1" smtClean="0"/>
              <a:t>to</a:t>
            </a:r>
            <a:r>
              <a:rPr lang="nl-BE" baseline="0" dirty="0" smtClean="0"/>
              <a:t> the VRV system, the dx </a:t>
            </a:r>
            <a:r>
              <a:rPr lang="nl-BE" baseline="0" dirty="0" err="1" smtClean="0"/>
              <a:t>coil</a:t>
            </a:r>
            <a:r>
              <a:rPr lang="nl-BE" baseline="0" dirty="0" smtClean="0"/>
              <a:t> </a:t>
            </a:r>
            <a:r>
              <a:rPr lang="nl-BE" baseline="0" dirty="0" err="1" smtClean="0"/>
              <a:t>needs</a:t>
            </a:r>
            <a:r>
              <a:rPr lang="nl-BE" baseline="0" dirty="0" smtClean="0"/>
              <a:t> </a:t>
            </a:r>
            <a:r>
              <a:rPr lang="nl-BE" baseline="0" dirty="0" err="1" smtClean="0"/>
              <a:t>to</a:t>
            </a:r>
            <a:r>
              <a:rPr lang="nl-BE" baseline="0" dirty="0" smtClean="0"/>
              <a:t> </a:t>
            </a:r>
            <a:r>
              <a:rPr lang="nl-BE" baseline="0" dirty="0" err="1" smtClean="0"/>
              <a:t>be</a:t>
            </a:r>
            <a:r>
              <a:rPr lang="nl-BE" baseline="0" dirty="0" smtClean="0"/>
              <a:t> </a:t>
            </a:r>
            <a:r>
              <a:rPr lang="nl-BE" baseline="0" dirty="0" err="1" smtClean="0"/>
              <a:t>equipped</a:t>
            </a:r>
            <a:r>
              <a:rPr lang="nl-BE" baseline="0" dirty="0" smtClean="0"/>
              <a:t> </a:t>
            </a:r>
            <a:r>
              <a:rPr lang="nl-BE" baseline="0" dirty="0" err="1" smtClean="0"/>
              <a:t>with</a:t>
            </a:r>
            <a:r>
              <a:rPr lang="nl-BE" baseline="0" dirty="0" smtClean="0"/>
              <a:t> </a:t>
            </a:r>
            <a:r>
              <a:rPr lang="nl-BE" baseline="0" dirty="0" err="1" smtClean="0"/>
              <a:t>an</a:t>
            </a:r>
            <a:r>
              <a:rPr lang="nl-BE" baseline="0" dirty="0" smtClean="0"/>
              <a:t> </a:t>
            </a:r>
            <a:r>
              <a:rPr lang="nl-BE" baseline="0" dirty="0" err="1" smtClean="0"/>
              <a:t>expansion</a:t>
            </a:r>
            <a:r>
              <a:rPr lang="nl-BE" baseline="0" dirty="0" smtClean="0"/>
              <a:t> </a:t>
            </a:r>
            <a:r>
              <a:rPr lang="nl-BE" baseline="0" dirty="0" err="1" smtClean="0"/>
              <a:t>valve</a:t>
            </a:r>
            <a:r>
              <a:rPr lang="nl-BE" baseline="0" dirty="0" smtClean="0"/>
              <a:t> kit </a:t>
            </a:r>
            <a:r>
              <a:rPr lang="nl-BE" baseline="0" dirty="0" err="1" smtClean="0"/>
              <a:t>and</a:t>
            </a:r>
            <a:r>
              <a:rPr lang="nl-BE" baseline="0" dirty="0" smtClean="0"/>
              <a:t> a control box, </a:t>
            </a:r>
            <a:r>
              <a:rPr lang="nl-BE" baseline="0" dirty="0" err="1" smtClean="0"/>
              <a:t>provided</a:t>
            </a:r>
            <a:r>
              <a:rPr lang="nl-BE" baseline="0" dirty="0" smtClean="0"/>
              <a:t> </a:t>
            </a:r>
            <a:r>
              <a:rPr lang="nl-BE" baseline="0" dirty="0" err="1" smtClean="0"/>
              <a:t>by</a:t>
            </a:r>
            <a:r>
              <a:rPr lang="nl-BE" baseline="0" dirty="0" smtClean="0"/>
              <a:t> </a:t>
            </a:r>
            <a:r>
              <a:rPr lang="nl-BE" baseline="0" dirty="0" err="1" smtClean="0"/>
              <a:t>Daikin</a:t>
            </a:r>
            <a:r>
              <a:rPr lang="nl-BE" baseline="0" dirty="0" smtClean="0"/>
              <a:t>. The </a:t>
            </a:r>
            <a:r>
              <a:rPr lang="nl-BE" baseline="0" dirty="0" err="1" smtClean="0"/>
              <a:t>expansion</a:t>
            </a:r>
            <a:r>
              <a:rPr lang="nl-BE" baseline="0" dirty="0" smtClean="0"/>
              <a:t> </a:t>
            </a:r>
            <a:r>
              <a:rPr lang="nl-BE" baseline="0" dirty="0" err="1" smtClean="0"/>
              <a:t>valve</a:t>
            </a:r>
            <a:r>
              <a:rPr lang="nl-BE" baseline="0" dirty="0" smtClean="0"/>
              <a:t> kit code is EKEXV </a:t>
            </a:r>
            <a:r>
              <a:rPr lang="nl-BE" baseline="0" dirty="0" err="1" smtClean="0"/>
              <a:t>followed</a:t>
            </a:r>
            <a:r>
              <a:rPr lang="nl-BE" baseline="0" dirty="0" smtClean="0"/>
              <a:t> </a:t>
            </a:r>
            <a:r>
              <a:rPr lang="nl-BE" baseline="0" dirty="0" err="1" smtClean="0"/>
              <a:t>by</a:t>
            </a:r>
            <a:r>
              <a:rPr lang="nl-BE" baseline="0" dirty="0" smtClean="0"/>
              <a:t> a </a:t>
            </a:r>
            <a:r>
              <a:rPr lang="nl-BE" baseline="0" dirty="0" err="1" smtClean="0"/>
              <a:t>number</a:t>
            </a:r>
            <a:r>
              <a:rPr lang="nl-BE" baseline="0" dirty="0" smtClean="0"/>
              <a:t> </a:t>
            </a:r>
            <a:r>
              <a:rPr lang="nl-BE" baseline="0" dirty="0" err="1" smtClean="0"/>
              <a:t>indicating</a:t>
            </a:r>
            <a:r>
              <a:rPr lang="nl-BE" baseline="0" dirty="0" smtClean="0"/>
              <a:t> the </a:t>
            </a:r>
            <a:r>
              <a:rPr lang="nl-BE" baseline="0" dirty="0" err="1" smtClean="0"/>
              <a:t>size</a:t>
            </a:r>
            <a:r>
              <a:rPr lang="nl-BE" baseline="0" dirty="0" smtClean="0"/>
              <a:t>, </a:t>
            </a:r>
            <a:r>
              <a:rPr lang="nl-BE" baseline="0" dirty="0" err="1" smtClean="0"/>
              <a:t>similarto</a:t>
            </a:r>
            <a:r>
              <a:rPr lang="nl-BE" baseline="0" dirty="0" smtClean="0"/>
              <a:t> </a:t>
            </a:r>
            <a:r>
              <a:rPr lang="nl-BE" baseline="0" dirty="0" err="1" smtClean="0"/>
              <a:t>any</a:t>
            </a:r>
            <a:r>
              <a:rPr lang="nl-BE" baseline="0" dirty="0" smtClean="0"/>
              <a:t> VRV indoor unit. </a:t>
            </a:r>
            <a:r>
              <a:rPr lang="nl-BE" baseline="0" dirty="0" err="1" smtClean="0"/>
              <a:t>Depending</a:t>
            </a:r>
            <a:r>
              <a:rPr lang="nl-BE" baseline="0" dirty="0" smtClean="0"/>
              <a:t> of the </a:t>
            </a:r>
            <a:r>
              <a:rPr lang="nl-BE" baseline="0" dirty="0" err="1" smtClean="0"/>
              <a:t>size</a:t>
            </a:r>
            <a:r>
              <a:rPr lang="nl-BE" baseline="0" dirty="0" smtClean="0"/>
              <a:t> of the EV kit, different pair </a:t>
            </a:r>
            <a:r>
              <a:rPr lang="nl-BE" baseline="0" dirty="0" err="1" smtClean="0"/>
              <a:t>combinations</a:t>
            </a:r>
            <a:r>
              <a:rPr lang="nl-BE" baseline="0" dirty="0" smtClean="0"/>
              <a:t> are </a:t>
            </a:r>
            <a:r>
              <a:rPr lang="nl-BE" baseline="0" dirty="0" err="1" smtClean="0"/>
              <a:t>possible</a:t>
            </a:r>
            <a:r>
              <a:rPr lang="nl-BE" baseline="0" dirty="0" smtClean="0"/>
              <a:t> </a:t>
            </a:r>
            <a:r>
              <a:rPr lang="nl-BE" baseline="0" dirty="0" err="1" smtClean="0"/>
              <a:t>either</a:t>
            </a:r>
            <a:r>
              <a:rPr lang="nl-BE" baseline="0" dirty="0" smtClean="0"/>
              <a:t> </a:t>
            </a:r>
            <a:r>
              <a:rPr lang="nl-BE" baseline="0" dirty="0" err="1" smtClean="0"/>
              <a:t>with</a:t>
            </a:r>
            <a:r>
              <a:rPr lang="nl-BE" baseline="0" dirty="0" smtClean="0"/>
              <a:t> ERQ or </a:t>
            </a:r>
            <a:r>
              <a:rPr lang="nl-BE" baseline="0" dirty="0" err="1" smtClean="0"/>
              <a:t>with</a:t>
            </a:r>
            <a:r>
              <a:rPr lang="nl-BE" baseline="0" dirty="0" smtClean="0"/>
              <a:t> VRV IV outdoor units. The </a:t>
            </a:r>
            <a:r>
              <a:rPr lang="nl-BE" baseline="0" dirty="0" err="1" smtClean="0"/>
              <a:t>size</a:t>
            </a:r>
            <a:r>
              <a:rPr lang="nl-BE" baseline="0" dirty="0" smtClean="0"/>
              <a:t> </a:t>
            </a:r>
            <a:r>
              <a:rPr lang="nl-BE" baseline="0" dirty="0" err="1" smtClean="0"/>
              <a:t>varies</a:t>
            </a:r>
            <a:r>
              <a:rPr lang="nl-BE" baseline="0" dirty="0" smtClean="0"/>
              <a:t> </a:t>
            </a:r>
            <a:r>
              <a:rPr lang="nl-BE" baseline="0" dirty="0" err="1" smtClean="0"/>
              <a:t>from</a:t>
            </a:r>
            <a:r>
              <a:rPr lang="nl-BE" baseline="0" dirty="0" smtClean="0"/>
              <a:t> EKEXV 63 </a:t>
            </a:r>
            <a:r>
              <a:rPr lang="nl-BE" baseline="0" dirty="0" err="1" smtClean="0"/>
              <a:t>to</a:t>
            </a:r>
            <a:r>
              <a:rPr lang="nl-BE" baseline="0" dirty="0" smtClean="0"/>
              <a:t> EKEXV500.</a:t>
            </a:r>
            <a:r>
              <a:rPr lang="nl-BE" b="1" baseline="0" dirty="0" smtClean="0"/>
              <a:t> CLICK </a:t>
            </a:r>
            <a:r>
              <a:rPr lang="nl-BE" baseline="0" dirty="0" err="1" smtClean="0"/>
              <a:t>You</a:t>
            </a:r>
            <a:r>
              <a:rPr lang="nl-BE" baseline="0" dirty="0" smtClean="0"/>
              <a:t> </a:t>
            </a:r>
            <a:r>
              <a:rPr lang="nl-BE" baseline="0" dirty="0" err="1" smtClean="0"/>
              <a:t>may</a:t>
            </a:r>
            <a:r>
              <a:rPr lang="nl-BE" baseline="0" dirty="0" smtClean="0"/>
              <a:t> </a:t>
            </a:r>
            <a:r>
              <a:rPr lang="nl-BE" baseline="0" dirty="0" err="1" smtClean="0"/>
              <a:t>notice</a:t>
            </a:r>
            <a:r>
              <a:rPr lang="nl-BE" baseline="0" dirty="0" smtClean="0"/>
              <a:t> </a:t>
            </a:r>
            <a:r>
              <a:rPr lang="nl-BE" baseline="0" dirty="0" err="1" smtClean="0"/>
              <a:t>that</a:t>
            </a:r>
            <a:r>
              <a:rPr lang="nl-BE" baseline="0" dirty="0" smtClean="0"/>
              <a:t> </a:t>
            </a:r>
            <a:r>
              <a:rPr lang="nl-BE" baseline="0" dirty="0" err="1" smtClean="0"/>
              <a:t>sizes</a:t>
            </a:r>
            <a:r>
              <a:rPr lang="nl-BE" baseline="0" dirty="0" smtClean="0"/>
              <a:t> 400 </a:t>
            </a:r>
            <a:r>
              <a:rPr lang="nl-BE" baseline="0" dirty="0" err="1" smtClean="0"/>
              <a:t>and</a:t>
            </a:r>
            <a:r>
              <a:rPr lang="nl-BE" baseline="0" dirty="0" smtClean="0"/>
              <a:t> 500 </a:t>
            </a:r>
            <a:r>
              <a:rPr lang="nl-BE" baseline="0" dirty="0" err="1" smtClean="0"/>
              <a:t>were</a:t>
            </a:r>
            <a:r>
              <a:rPr lang="nl-BE" baseline="0" dirty="0" smtClean="0"/>
              <a:t> </a:t>
            </a:r>
            <a:r>
              <a:rPr lang="nl-BE" baseline="0" dirty="0" err="1" smtClean="0"/>
              <a:t>launched</a:t>
            </a:r>
            <a:r>
              <a:rPr lang="nl-BE" baseline="0" dirty="0" smtClean="0"/>
              <a:t> at the </a:t>
            </a:r>
            <a:r>
              <a:rPr lang="nl-BE" baseline="0" dirty="0" err="1" smtClean="0"/>
              <a:t>beggining</a:t>
            </a:r>
            <a:r>
              <a:rPr lang="nl-BE" baseline="0" dirty="0" smtClean="0"/>
              <a:t> of 2015, </a:t>
            </a:r>
            <a:r>
              <a:rPr lang="nl-BE" baseline="0" dirty="0" err="1" smtClean="0"/>
              <a:t>enlarging</a:t>
            </a:r>
            <a:r>
              <a:rPr lang="nl-BE" baseline="0" dirty="0" smtClean="0"/>
              <a:t> </a:t>
            </a:r>
            <a:r>
              <a:rPr lang="nl-BE" baseline="0" dirty="0" err="1" smtClean="0"/>
              <a:t>significantly</a:t>
            </a:r>
            <a:r>
              <a:rPr lang="nl-BE" baseline="0" dirty="0" smtClean="0"/>
              <a:t> the </a:t>
            </a:r>
            <a:r>
              <a:rPr lang="nl-BE" baseline="0" dirty="0" err="1" smtClean="0"/>
              <a:t>capacity</a:t>
            </a:r>
            <a:r>
              <a:rPr lang="nl-BE" baseline="0" dirty="0" smtClean="0"/>
              <a:t> range. For </a:t>
            </a:r>
            <a:r>
              <a:rPr lang="nl-BE" baseline="0" dirty="0" err="1" smtClean="0"/>
              <a:t>example</a:t>
            </a:r>
            <a:r>
              <a:rPr lang="nl-BE" baseline="0" dirty="0" smtClean="0"/>
              <a:t>, we have </a:t>
            </a:r>
            <a:r>
              <a:rPr lang="nl-BE" baseline="0" dirty="0" err="1" smtClean="0"/>
              <a:t>now</a:t>
            </a:r>
            <a:r>
              <a:rPr lang="nl-BE" baseline="0" dirty="0" smtClean="0"/>
              <a:t> the </a:t>
            </a:r>
            <a:r>
              <a:rPr lang="nl-BE" baseline="0" dirty="0" err="1" smtClean="0"/>
              <a:t>possibiity</a:t>
            </a:r>
            <a:r>
              <a:rPr lang="nl-BE" baseline="0" dirty="0" smtClean="0"/>
              <a:t> </a:t>
            </a:r>
            <a:r>
              <a:rPr lang="nl-BE" baseline="0" dirty="0" err="1" smtClean="0"/>
              <a:t>to</a:t>
            </a:r>
            <a:r>
              <a:rPr lang="nl-BE" baseline="0" dirty="0" smtClean="0"/>
              <a:t> </a:t>
            </a:r>
            <a:r>
              <a:rPr lang="nl-BE" baseline="0" dirty="0" err="1" smtClean="0"/>
              <a:t>connect</a:t>
            </a:r>
            <a:r>
              <a:rPr lang="nl-BE" baseline="0" dirty="0" smtClean="0"/>
              <a:t> a 20 HP VRV outdoor unit in a pair </a:t>
            </a:r>
            <a:r>
              <a:rPr lang="nl-BE" baseline="0" dirty="0" err="1" smtClean="0"/>
              <a:t>combination</a:t>
            </a:r>
            <a:r>
              <a:rPr lang="nl-BE" baseline="0" dirty="0" smtClean="0"/>
              <a:t> </a:t>
            </a:r>
            <a:r>
              <a:rPr lang="nl-BE" baseline="0" dirty="0" err="1" smtClean="0"/>
              <a:t>with</a:t>
            </a:r>
            <a:r>
              <a:rPr lang="nl-BE" baseline="0" dirty="0" smtClean="0"/>
              <a:t> a direct </a:t>
            </a:r>
            <a:r>
              <a:rPr lang="nl-BE" baseline="0" dirty="0" err="1" smtClean="0"/>
              <a:t>expansion</a:t>
            </a:r>
            <a:r>
              <a:rPr lang="nl-BE" baseline="0" dirty="0" smtClean="0"/>
              <a:t> </a:t>
            </a:r>
            <a:r>
              <a:rPr lang="nl-BE" baseline="0" dirty="0" err="1" smtClean="0"/>
              <a:t>coil</a:t>
            </a:r>
            <a:r>
              <a:rPr lang="nl-BE" baseline="0" dirty="0" smtClean="0"/>
              <a:t> </a:t>
            </a:r>
            <a:r>
              <a:rPr lang="nl-BE" baseline="0" dirty="0" err="1" smtClean="0"/>
              <a:t>having</a:t>
            </a:r>
            <a:r>
              <a:rPr lang="nl-BE" baseline="0" dirty="0" smtClean="0"/>
              <a:t> a </a:t>
            </a:r>
            <a:r>
              <a:rPr lang="nl-BE" baseline="0" dirty="0" err="1" smtClean="0"/>
              <a:t>cooling</a:t>
            </a:r>
            <a:r>
              <a:rPr lang="nl-BE" baseline="0" dirty="0" smtClean="0"/>
              <a:t> </a:t>
            </a:r>
            <a:r>
              <a:rPr lang="nl-BE" baseline="0" dirty="0" err="1" smtClean="0"/>
              <a:t>capacity</a:t>
            </a:r>
            <a:r>
              <a:rPr lang="nl-BE" baseline="0" dirty="0" smtClean="0"/>
              <a:t> of </a:t>
            </a:r>
            <a:r>
              <a:rPr lang="nl-BE" baseline="0" dirty="0" err="1" smtClean="0"/>
              <a:t>aprox</a:t>
            </a:r>
            <a:r>
              <a:rPr lang="nl-BE" baseline="0" dirty="0" smtClean="0"/>
              <a:t>. 60 kW.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9</a:t>
            </a:fld>
            <a:endParaRPr lang="en-US" dirty="0"/>
          </a:p>
        </p:txBody>
      </p:sp>
    </p:spTree>
    <p:extLst>
      <p:ext uri="{BB962C8B-B14F-4D97-AF65-F5344CB8AC3E}">
        <p14:creationId xmlns:p14="http://schemas.microsoft.com/office/powerpoint/2010/main" val="2920359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Apart</a:t>
            </a:r>
            <a:r>
              <a:rPr lang="nl-BE" baseline="0" dirty="0" smtClean="0"/>
              <a:t> of the </a:t>
            </a:r>
            <a:r>
              <a:rPr lang="nl-BE" baseline="0" dirty="0" err="1" smtClean="0"/>
              <a:t>expansion</a:t>
            </a:r>
            <a:r>
              <a:rPr lang="nl-BE" baseline="0" dirty="0" smtClean="0"/>
              <a:t> </a:t>
            </a:r>
            <a:r>
              <a:rPr lang="nl-BE" baseline="0" dirty="0" err="1" smtClean="0"/>
              <a:t>valve</a:t>
            </a:r>
            <a:r>
              <a:rPr lang="nl-BE" baseline="0" dirty="0" smtClean="0"/>
              <a:t> kit, a direct </a:t>
            </a:r>
            <a:r>
              <a:rPr lang="nl-BE" baseline="0" dirty="0" err="1" smtClean="0"/>
              <a:t>expansion</a:t>
            </a:r>
            <a:r>
              <a:rPr lang="nl-BE" baseline="0" dirty="0" smtClean="0"/>
              <a:t> </a:t>
            </a:r>
            <a:r>
              <a:rPr lang="nl-BE" baseline="0" dirty="0" err="1" smtClean="0"/>
              <a:t>coil</a:t>
            </a:r>
            <a:r>
              <a:rPr lang="nl-BE" baseline="0" dirty="0" smtClean="0"/>
              <a:t> </a:t>
            </a:r>
            <a:r>
              <a:rPr lang="nl-BE" baseline="0" dirty="0" err="1" smtClean="0"/>
              <a:t>needs</a:t>
            </a:r>
            <a:r>
              <a:rPr lang="nl-BE" baseline="0" dirty="0" smtClean="0"/>
              <a:t> </a:t>
            </a:r>
            <a:r>
              <a:rPr lang="nl-BE" baseline="0" dirty="0" err="1" smtClean="0"/>
              <a:t>to</a:t>
            </a:r>
            <a:r>
              <a:rPr lang="nl-BE" baseline="0" dirty="0" smtClean="0"/>
              <a:t> </a:t>
            </a:r>
            <a:r>
              <a:rPr lang="nl-BE" baseline="0" dirty="0" err="1" smtClean="0"/>
              <a:t>be</a:t>
            </a:r>
            <a:r>
              <a:rPr lang="nl-BE" baseline="0" dirty="0" smtClean="0"/>
              <a:t> </a:t>
            </a:r>
            <a:r>
              <a:rPr lang="nl-BE" baseline="0" dirty="0" err="1" smtClean="0"/>
              <a:t>equipped</a:t>
            </a:r>
            <a:r>
              <a:rPr lang="nl-BE" baseline="0" dirty="0" smtClean="0"/>
              <a:t> </a:t>
            </a:r>
            <a:r>
              <a:rPr lang="nl-BE" baseline="0" dirty="0" err="1" smtClean="0"/>
              <a:t>with</a:t>
            </a:r>
            <a:r>
              <a:rPr lang="nl-BE" baseline="0" dirty="0" smtClean="0"/>
              <a:t> the control box EKEQ </a:t>
            </a:r>
            <a:r>
              <a:rPr lang="nl-BE" baseline="0" dirty="0" err="1" smtClean="0"/>
              <a:t>which</a:t>
            </a:r>
            <a:r>
              <a:rPr lang="nl-BE" baseline="0" dirty="0" smtClean="0"/>
              <a:t> </a:t>
            </a:r>
            <a:r>
              <a:rPr lang="nl-BE" baseline="0" dirty="0" err="1" smtClean="0"/>
              <a:t>ensures</a:t>
            </a:r>
            <a:r>
              <a:rPr lang="nl-BE" baseline="0" dirty="0" smtClean="0"/>
              <a:t> the </a:t>
            </a:r>
            <a:r>
              <a:rPr lang="nl-BE" baseline="0" dirty="0" err="1" smtClean="0"/>
              <a:t>communication</a:t>
            </a:r>
            <a:r>
              <a:rPr lang="nl-BE" baseline="0" dirty="0" smtClean="0"/>
              <a:t> </a:t>
            </a:r>
            <a:r>
              <a:rPr lang="nl-BE" baseline="0" dirty="0" err="1" smtClean="0"/>
              <a:t>with</a:t>
            </a:r>
            <a:r>
              <a:rPr lang="nl-BE" baseline="0" dirty="0" smtClean="0"/>
              <a:t> the outdoor unit. The control </a:t>
            </a:r>
            <a:r>
              <a:rPr lang="nl-BE" baseline="0" dirty="0" err="1" smtClean="0"/>
              <a:t>boxes</a:t>
            </a:r>
            <a:r>
              <a:rPr lang="nl-BE" baseline="0" dirty="0" smtClean="0"/>
              <a:t> are of different types </a:t>
            </a:r>
            <a:r>
              <a:rPr lang="nl-BE" baseline="0" dirty="0" err="1" smtClean="0"/>
              <a:t>depending</a:t>
            </a:r>
            <a:r>
              <a:rPr lang="nl-BE" baseline="0" dirty="0" smtClean="0"/>
              <a:t> of the control </a:t>
            </a:r>
            <a:r>
              <a:rPr lang="nl-BE" baseline="0" dirty="0" err="1" smtClean="0"/>
              <a:t>pattern</a:t>
            </a:r>
            <a:r>
              <a:rPr lang="nl-BE" baseline="0" dirty="0" smtClean="0"/>
              <a:t> </a:t>
            </a:r>
            <a:r>
              <a:rPr lang="nl-BE" baseline="0" dirty="0" err="1" smtClean="0"/>
              <a:t>which</a:t>
            </a:r>
            <a:r>
              <a:rPr lang="nl-BE" baseline="0" dirty="0" smtClean="0"/>
              <a:t> is </a:t>
            </a:r>
            <a:r>
              <a:rPr lang="nl-BE" baseline="0" dirty="0" err="1" smtClean="0"/>
              <a:t>required</a:t>
            </a:r>
            <a:r>
              <a:rPr lang="nl-BE" baseline="0" dirty="0" smtClean="0"/>
              <a:t> </a:t>
            </a:r>
            <a:r>
              <a:rPr lang="nl-BE" baseline="0" dirty="0" err="1" smtClean="0"/>
              <a:t>and</a:t>
            </a:r>
            <a:r>
              <a:rPr lang="nl-BE" baseline="0" dirty="0" smtClean="0"/>
              <a:t> the type of outdoor unit.</a:t>
            </a:r>
          </a:p>
          <a:p>
            <a:r>
              <a:rPr lang="nl-BE" baseline="0" dirty="0" smtClean="0"/>
              <a:t>For </a:t>
            </a:r>
            <a:r>
              <a:rPr lang="nl-BE" baseline="0" dirty="0" err="1" smtClean="0"/>
              <a:t>example</a:t>
            </a:r>
            <a:r>
              <a:rPr lang="nl-BE" baseline="0" dirty="0" smtClean="0"/>
              <a:t>, we </a:t>
            </a:r>
            <a:r>
              <a:rPr lang="nl-BE" baseline="0" dirty="0" err="1" smtClean="0"/>
              <a:t>use</a:t>
            </a:r>
            <a:r>
              <a:rPr lang="nl-BE" baseline="0" dirty="0" smtClean="0"/>
              <a:t> ERQ in pair </a:t>
            </a:r>
            <a:r>
              <a:rPr lang="nl-BE" baseline="0" dirty="0" err="1" smtClean="0"/>
              <a:t>combination</a:t>
            </a:r>
            <a:r>
              <a:rPr lang="nl-BE" baseline="0" dirty="0" smtClean="0"/>
              <a:t> </a:t>
            </a:r>
            <a:r>
              <a:rPr lang="nl-BE" baseline="0" dirty="0" err="1" smtClean="0"/>
              <a:t>and</a:t>
            </a:r>
            <a:r>
              <a:rPr lang="nl-BE" baseline="0" dirty="0" smtClean="0"/>
              <a:t> we </a:t>
            </a:r>
            <a:r>
              <a:rPr lang="nl-BE" baseline="0" dirty="0" err="1" smtClean="0"/>
              <a:t>need</a:t>
            </a:r>
            <a:r>
              <a:rPr lang="nl-BE" baseline="0" dirty="0" smtClean="0"/>
              <a:t> </a:t>
            </a:r>
            <a:r>
              <a:rPr lang="nl-BE" baseline="0" dirty="0" err="1" smtClean="0"/>
              <a:t>to</a:t>
            </a:r>
            <a:r>
              <a:rPr lang="nl-BE" baseline="0" dirty="0" smtClean="0"/>
              <a:t> control the </a:t>
            </a:r>
            <a:r>
              <a:rPr lang="nl-BE" baseline="0" dirty="0" err="1" smtClean="0"/>
              <a:t>temperature</a:t>
            </a:r>
            <a:r>
              <a:rPr lang="nl-BE" baseline="0" dirty="0" smtClean="0"/>
              <a:t> of the air </a:t>
            </a:r>
            <a:r>
              <a:rPr lang="nl-BE" baseline="0" dirty="0" err="1" smtClean="0"/>
              <a:t>which</a:t>
            </a:r>
            <a:r>
              <a:rPr lang="nl-BE" baseline="0" dirty="0" smtClean="0"/>
              <a:t> is </a:t>
            </a:r>
            <a:r>
              <a:rPr lang="nl-BE" baseline="0" dirty="0" err="1" smtClean="0"/>
              <a:t>supplied</a:t>
            </a:r>
            <a:r>
              <a:rPr lang="nl-BE" baseline="0" dirty="0" smtClean="0"/>
              <a:t>  </a:t>
            </a:r>
            <a:r>
              <a:rPr lang="nl-BE" baseline="0" dirty="0" err="1" smtClean="0"/>
              <a:t>by</a:t>
            </a:r>
            <a:r>
              <a:rPr lang="nl-BE" baseline="0" dirty="0" smtClean="0"/>
              <a:t> the air handling unit. In </a:t>
            </a:r>
            <a:r>
              <a:rPr lang="nl-BE" baseline="0" dirty="0" err="1" smtClean="0"/>
              <a:t>this</a:t>
            </a:r>
            <a:r>
              <a:rPr lang="nl-BE" baseline="0" dirty="0" smtClean="0"/>
              <a:t> case we have </a:t>
            </a:r>
            <a:r>
              <a:rPr lang="nl-BE" baseline="0" dirty="0" err="1" smtClean="0"/>
              <a:t>to</a:t>
            </a:r>
            <a:r>
              <a:rPr lang="nl-BE" baseline="0" dirty="0" smtClean="0"/>
              <a:t> </a:t>
            </a:r>
            <a:r>
              <a:rPr lang="nl-BE" baseline="0" dirty="0" err="1" smtClean="0"/>
              <a:t>use</a:t>
            </a:r>
            <a:r>
              <a:rPr lang="nl-BE" baseline="0" dirty="0" smtClean="0"/>
              <a:t> the EKEQFCBA control kit </a:t>
            </a:r>
            <a:r>
              <a:rPr lang="nl-BE" baseline="0" dirty="0" err="1" smtClean="0"/>
              <a:t>and</a:t>
            </a:r>
            <a:r>
              <a:rPr lang="nl-BE" baseline="0" dirty="0" smtClean="0"/>
              <a:t> </a:t>
            </a:r>
            <a:r>
              <a:rPr lang="nl-BE" baseline="0" dirty="0" err="1" smtClean="0"/>
              <a:t>an</a:t>
            </a:r>
            <a:r>
              <a:rPr lang="nl-BE" baseline="0" dirty="0" smtClean="0"/>
              <a:t> </a:t>
            </a:r>
            <a:r>
              <a:rPr lang="nl-BE" baseline="0" dirty="0" err="1" smtClean="0"/>
              <a:t>external</a:t>
            </a:r>
            <a:r>
              <a:rPr lang="nl-BE" baseline="0" dirty="0" smtClean="0"/>
              <a:t> DDC-direct digital controller. 2 types of control </a:t>
            </a:r>
            <a:r>
              <a:rPr lang="nl-BE" baseline="0" dirty="0" err="1" smtClean="0"/>
              <a:t>patterns</a:t>
            </a:r>
            <a:r>
              <a:rPr lang="nl-BE" baseline="0" dirty="0" smtClean="0"/>
              <a:t> are </a:t>
            </a:r>
            <a:r>
              <a:rPr lang="nl-BE" baseline="0" dirty="0" err="1" smtClean="0"/>
              <a:t>possible</a:t>
            </a:r>
            <a:r>
              <a:rPr lang="nl-BE" baseline="0" dirty="0" smtClean="0"/>
              <a:t> in </a:t>
            </a:r>
            <a:r>
              <a:rPr lang="nl-BE" baseline="0" dirty="0" err="1" smtClean="0"/>
              <a:t>this</a:t>
            </a:r>
            <a:r>
              <a:rPr lang="nl-BE" baseline="0" dirty="0" smtClean="0"/>
              <a:t> case, the </a:t>
            </a:r>
            <a:r>
              <a:rPr lang="nl-BE" baseline="0" dirty="0" err="1" smtClean="0"/>
              <a:t>so</a:t>
            </a:r>
            <a:r>
              <a:rPr lang="nl-BE" baseline="0" dirty="0" smtClean="0"/>
              <a:t> </a:t>
            </a:r>
            <a:r>
              <a:rPr lang="nl-BE" baseline="0" dirty="0" err="1" smtClean="0"/>
              <a:t>called</a:t>
            </a:r>
            <a:r>
              <a:rPr lang="nl-BE" baseline="0" dirty="0" smtClean="0"/>
              <a:t> X </a:t>
            </a:r>
            <a:r>
              <a:rPr lang="nl-BE" baseline="0" dirty="0" err="1" smtClean="0"/>
              <a:t>and</a:t>
            </a:r>
            <a:r>
              <a:rPr lang="nl-BE" baseline="0" dirty="0" smtClean="0"/>
              <a:t> W control.</a:t>
            </a:r>
          </a:p>
          <a:p>
            <a:r>
              <a:rPr lang="nl-BE" baseline="0" dirty="0" smtClean="0"/>
              <a:t>A more </a:t>
            </a:r>
            <a:r>
              <a:rPr lang="nl-BE" baseline="0" dirty="0" err="1" smtClean="0"/>
              <a:t>cost</a:t>
            </a:r>
            <a:r>
              <a:rPr lang="nl-BE" baseline="0" dirty="0" smtClean="0"/>
              <a:t> </a:t>
            </a:r>
            <a:r>
              <a:rPr lang="nl-BE" baseline="0" dirty="0" err="1" smtClean="0"/>
              <a:t>efficient</a:t>
            </a:r>
            <a:r>
              <a:rPr lang="nl-BE" baseline="0" dirty="0" smtClean="0"/>
              <a:t> solution is </a:t>
            </a:r>
            <a:r>
              <a:rPr lang="nl-BE" baseline="0" dirty="0" err="1" smtClean="0"/>
              <a:t>to</a:t>
            </a:r>
            <a:r>
              <a:rPr lang="nl-BE" baseline="0" dirty="0" smtClean="0"/>
              <a:t> control the </a:t>
            </a:r>
            <a:r>
              <a:rPr lang="nl-BE" baseline="0" dirty="0" err="1" smtClean="0"/>
              <a:t>temperature</a:t>
            </a:r>
            <a:r>
              <a:rPr lang="nl-BE" baseline="0" dirty="0" smtClean="0"/>
              <a:t> of the air </a:t>
            </a:r>
            <a:r>
              <a:rPr lang="nl-BE" baseline="0" dirty="0" err="1" smtClean="0"/>
              <a:t>returning</a:t>
            </a:r>
            <a:r>
              <a:rPr lang="nl-BE" baseline="0" dirty="0" smtClean="0"/>
              <a:t> </a:t>
            </a:r>
            <a:r>
              <a:rPr lang="nl-BE" baseline="0" dirty="0" err="1" smtClean="0"/>
              <a:t>to</a:t>
            </a:r>
            <a:r>
              <a:rPr lang="nl-BE" baseline="0" dirty="0" smtClean="0"/>
              <a:t> the Air Handling Unit. The </a:t>
            </a:r>
            <a:r>
              <a:rPr lang="nl-BE" baseline="0" dirty="0" err="1" smtClean="0"/>
              <a:t>so</a:t>
            </a:r>
            <a:r>
              <a:rPr lang="nl-BE" baseline="0" dirty="0" smtClean="0"/>
              <a:t> </a:t>
            </a:r>
            <a:r>
              <a:rPr lang="nl-BE" baseline="0" dirty="0" err="1" smtClean="0"/>
              <a:t>called</a:t>
            </a:r>
            <a:r>
              <a:rPr lang="nl-BE" baseline="0" dirty="0" smtClean="0"/>
              <a:t>  “Z control” </a:t>
            </a:r>
            <a:r>
              <a:rPr lang="nl-BE" baseline="0" dirty="0" err="1" smtClean="0"/>
              <a:t>pattern</a:t>
            </a:r>
            <a:r>
              <a:rPr lang="nl-BE" baseline="0" dirty="0" smtClean="0"/>
              <a:t> </a:t>
            </a:r>
            <a:r>
              <a:rPr lang="nl-BE" baseline="0" dirty="0" err="1" smtClean="0"/>
              <a:t>works</a:t>
            </a:r>
            <a:r>
              <a:rPr lang="nl-BE" baseline="0" dirty="0" smtClean="0"/>
              <a:t> in </a:t>
            </a:r>
            <a:r>
              <a:rPr lang="nl-BE" baseline="0" dirty="0" err="1" smtClean="0"/>
              <a:t>combination</a:t>
            </a:r>
            <a:r>
              <a:rPr lang="nl-BE" baseline="0" dirty="0" smtClean="0"/>
              <a:t> </a:t>
            </a:r>
            <a:r>
              <a:rPr lang="nl-BE" baseline="0" dirty="0" err="1" smtClean="0"/>
              <a:t>with</a:t>
            </a:r>
            <a:r>
              <a:rPr lang="nl-BE" baseline="0" dirty="0" smtClean="0"/>
              <a:t> a </a:t>
            </a:r>
            <a:r>
              <a:rPr lang="nl-BE" baseline="0" dirty="0" err="1" smtClean="0"/>
              <a:t>Daikin</a:t>
            </a:r>
            <a:r>
              <a:rPr lang="nl-BE" baseline="0" dirty="0" smtClean="0"/>
              <a:t> remote controller </a:t>
            </a:r>
            <a:r>
              <a:rPr lang="nl-BE" baseline="0" dirty="0" err="1" smtClean="0"/>
              <a:t>and</a:t>
            </a:r>
            <a:r>
              <a:rPr lang="nl-BE" baseline="0" dirty="0" smtClean="0"/>
              <a:t> the EKEQD control box.   </a:t>
            </a:r>
          </a:p>
          <a:p>
            <a:r>
              <a:rPr lang="nl-BE" baseline="0" dirty="0" err="1" smtClean="0"/>
              <a:t>Lastly</a:t>
            </a:r>
            <a:r>
              <a:rPr lang="nl-BE" baseline="0" dirty="0" smtClean="0"/>
              <a:t>, a </a:t>
            </a:r>
            <a:r>
              <a:rPr lang="nl-BE" baseline="0" dirty="0" err="1" smtClean="0"/>
              <a:t>very</a:t>
            </a:r>
            <a:r>
              <a:rPr lang="nl-BE" baseline="0" dirty="0" smtClean="0"/>
              <a:t> basic control of air </a:t>
            </a:r>
            <a:r>
              <a:rPr lang="nl-BE" baseline="0" dirty="0" err="1" smtClean="0"/>
              <a:t>temperature</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obtained</a:t>
            </a:r>
            <a:r>
              <a:rPr lang="nl-BE" baseline="0" dirty="0" smtClean="0"/>
              <a:t> </a:t>
            </a:r>
            <a:r>
              <a:rPr lang="nl-BE" baseline="0" dirty="0" err="1" smtClean="0"/>
              <a:t>by</a:t>
            </a:r>
            <a:r>
              <a:rPr lang="nl-BE" baseline="0" dirty="0" smtClean="0"/>
              <a:t> fixing the </a:t>
            </a:r>
            <a:r>
              <a:rPr lang="nl-BE" baseline="0" dirty="0" err="1" smtClean="0"/>
              <a:t>refrigerant</a:t>
            </a:r>
            <a:r>
              <a:rPr lang="nl-BE" baseline="0" dirty="0" smtClean="0"/>
              <a:t> ‘s </a:t>
            </a:r>
            <a:r>
              <a:rPr lang="nl-BE" baseline="0" dirty="0" err="1" smtClean="0"/>
              <a:t>evaporation</a:t>
            </a:r>
            <a:r>
              <a:rPr lang="nl-BE" baseline="0" dirty="0" smtClean="0"/>
              <a:t> or </a:t>
            </a:r>
            <a:r>
              <a:rPr lang="nl-BE" baseline="0" dirty="0" err="1" smtClean="0"/>
              <a:t>condensation</a:t>
            </a:r>
            <a:r>
              <a:rPr lang="nl-BE" baseline="0" dirty="0" smtClean="0"/>
              <a:t> </a:t>
            </a:r>
            <a:r>
              <a:rPr lang="nl-BE" baseline="0" dirty="0" err="1" smtClean="0"/>
              <a:t>temperature</a:t>
            </a:r>
            <a:r>
              <a:rPr lang="nl-BE" baseline="0" dirty="0" smtClean="0"/>
              <a:t>.  </a:t>
            </a:r>
            <a:r>
              <a:rPr lang="nl-BE" baseline="0" dirty="0" err="1" smtClean="0"/>
              <a:t>This</a:t>
            </a:r>
            <a:r>
              <a:rPr lang="nl-BE" baseline="0" dirty="0" smtClean="0"/>
              <a:t> </a:t>
            </a:r>
            <a:r>
              <a:rPr lang="nl-BE" baseline="0" dirty="0" err="1" smtClean="0"/>
              <a:t>pattern</a:t>
            </a:r>
            <a:r>
              <a:rPr lang="nl-BE" baseline="0" dirty="0" smtClean="0"/>
              <a:t> is </a:t>
            </a:r>
            <a:r>
              <a:rPr lang="nl-BE" baseline="0" dirty="0" err="1" smtClean="0"/>
              <a:t>called</a:t>
            </a:r>
            <a:r>
              <a:rPr lang="nl-BE" baseline="0" dirty="0" smtClean="0"/>
              <a:t> Y-control </a:t>
            </a:r>
            <a:r>
              <a:rPr lang="nl-BE" baseline="0" dirty="0" err="1" smtClean="0"/>
              <a:t>and</a:t>
            </a:r>
            <a:r>
              <a:rPr lang="nl-BE" baseline="0" dirty="0" smtClean="0"/>
              <a:t> </a:t>
            </a:r>
            <a:r>
              <a:rPr lang="nl-BE" baseline="0" dirty="0" err="1" smtClean="0"/>
              <a:t>requires</a:t>
            </a:r>
            <a:r>
              <a:rPr lang="nl-BE" baseline="0" dirty="0" smtClean="0"/>
              <a:t> </a:t>
            </a:r>
            <a:r>
              <a:rPr lang="nl-BE" baseline="0" dirty="0" err="1" smtClean="0"/>
              <a:t>an</a:t>
            </a:r>
            <a:r>
              <a:rPr lang="nl-BE" baseline="0" dirty="0" smtClean="0"/>
              <a:t> EKEQFCBA control box </a:t>
            </a:r>
            <a:r>
              <a:rPr lang="nl-BE" baseline="0" dirty="0" err="1" smtClean="0"/>
              <a:t>and</a:t>
            </a:r>
            <a:r>
              <a:rPr lang="nl-BE" baseline="0" dirty="0" smtClean="0"/>
              <a:t> a room </a:t>
            </a:r>
            <a:r>
              <a:rPr lang="nl-BE" baseline="0" dirty="0" err="1" smtClean="0"/>
              <a:t>thermostat</a:t>
            </a:r>
            <a:r>
              <a:rPr lang="nl-BE" baseline="0" dirty="0" smtClean="0"/>
              <a:t> </a:t>
            </a:r>
            <a:r>
              <a:rPr lang="nl-BE" baseline="0" dirty="0" err="1" smtClean="0"/>
              <a:t>to</a:t>
            </a:r>
            <a:r>
              <a:rPr lang="nl-BE" baseline="0" dirty="0" smtClean="0"/>
              <a:t> start </a:t>
            </a:r>
            <a:r>
              <a:rPr lang="nl-BE" baseline="0" dirty="0" err="1" smtClean="0"/>
              <a:t>and</a:t>
            </a:r>
            <a:r>
              <a:rPr lang="nl-BE" baseline="0" dirty="0" smtClean="0"/>
              <a:t> stop the air handling unit. </a:t>
            </a:r>
            <a:r>
              <a:rPr lang="nl-BE" b="1" baseline="0" dirty="0" smtClean="0"/>
              <a:t>CLICK</a:t>
            </a:r>
          </a:p>
          <a:p>
            <a:r>
              <a:rPr lang="nl-BE" baseline="0" dirty="0" smtClean="0"/>
              <a:t>The control box </a:t>
            </a:r>
            <a:r>
              <a:rPr lang="nl-BE" baseline="0" dirty="0" err="1" smtClean="0"/>
              <a:t>and</a:t>
            </a:r>
            <a:r>
              <a:rPr lang="nl-BE" baseline="0" dirty="0" smtClean="0"/>
              <a:t> </a:t>
            </a:r>
            <a:r>
              <a:rPr lang="nl-BE" baseline="0" dirty="0" err="1" smtClean="0"/>
              <a:t>expansion</a:t>
            </a:r>
            <a:r>
              <a:rPr lang="nl-BE" baseline="0" dirty="0" smtClean="0"/>
              <a:t> </a:t>
            </a:r>
            <a:r>
              <a:rPr lang="nl-BE" baseline="0" dirty="0" err="1" smtClean="0"/>
              <a:t>valve</a:t>
            </a:r>
            <a:r>
              <a:rPr lang="nl-BE" baseline="0" dirty="0" smtClean="0"/>
              <a:t> kit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installed</a:t>
            </a:r>
            <a:r>
              <a:rPr lang="nl-BE" baseline="0" dirty="0" smtClean="0"/>
              <a:t> in the air handling unit in the </a:t>
            </a:r>
            <a:r>
              <a:rPr lang="nl-BE" baseline="0" dirty="0" err="1" smtClean="0"/>
              <a:t>Daikin</a:t>
            </a:r>
            <a:r>
              <a:rPr lang="nl-BE" baseline="0" dirty="0" smtClean="0"/>
              <a:t> </a:t>
            </a:r>
            <a:r>
              <a:rPr lang="nl-BE" baseline="0" dirty="0" err="1" smtClean="0"/>
              <a:t>factory</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10</a:t>
            </a:fld>
            <a:endParaRPr lang="en-US" dirty="0"/>
          </a:p>
        </p:txBody>
      </p:sp>
    </p:spTree>
    <p:extLst>
      <p:ext uri="{BB962C8B-B14F-4D97-AF65-F5344CB8AC3E}">
        <p14:creationId xmlns:p14="http://schemas.microsoft.com/office/powerpoint/2010/main" val="2472478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In</a:t>
            </a:r>
            <a:r>
              <a:rPr lang="nl-BE" baseline="0" dirty="0" smtClean="0"/>
              <a:t> pair </a:t>
            </a:r>
            <a:r>
              <a:rPr lang="nl-BE" baseline="0" dirty="0" err="1" smtClean="0"/>
              <a:t>combination</a:t>
            </a:r>
            <a:r>
              <a:rPr lang="nl-BE" baseline="0" dirty="0" smtClean="0"/>
              <a:t>, VRV IV </a:t>
            </a:r>
            <a:r>
              <a:rPr lang="nl-BE" baseline="0" dirty="0" err="1" smtClean="0"/>
              <a:t>allows</a:t>
            </a:r>
            <a:r>
              <a:rPr lang="nl-BE" baseline="0" dirty="0" smtClean="0"/>
              <a:t> X, Y or W control, </a:t>
            </a:r>
            <a:r>
              <a:rPr lang="nl-BE" baseline="0" dirty="0" err="1" smtClean="0"/>
              <a:t>and</a:t>
            </a:r>
            <a:r>
              <a:rPr lang="nl-BE" baseline="0" dirty="0" smtClean="0"/>
              <a:t> the </a:t>
            </a:r>
            <a:r>
              <a:rPr lang="nl-BE" baseline="0" dirty="0" err="1" smtClean="0"/>
              <a:t>pattern</a:t>
            </a:r>
            <a:r>
              <a:rPr lang="nl-BE" baseline="0" dirty="0" smtClean="0"/>
              <a:t> is </a:t>
            </a:r>
            <a:r>
              <a:rPr lang="nl-BE" baseline="0" dirty="0" err="1" smtClean="0"/>
              <a:t>similarto</a:t>
            </a:r>
            <a:r>
              <a:rPr lang="nl-BE" baseline="0" dirty="0" smtClean="0"/>
              <a:t> the </a:t>
            </a:r>
            <a:r>
              <a:rPr lang="nl-BE" baseline="0" dirty="0" err="1" smtClean="0"/>
              <a:t>one</a:t>
            </a:r>
            <a:r>
              <a:rPr lang="nl-BE" baseline="0" dirty="0" smtClean="0"/>
              <a:t> </a:t>
            </a:r>
            <a:r>
              <a:rPr lang="nl-BE" baseline="0" dirty="0" err="1" smtClean="0"/>
              <a:t>explained</a:t>
            </a:r>
            <a:r>
              <a:rPr lang="nl-BE" baseline="0" dirty="0" smtClean="0"/>
              <a:t> </a:t>
            </a:r>
            <a:r>
              <a:rPr lang="nl-BE" baseline="0" dirty="0" err="1" smtClean="0"/>
              <a:t>for</a:t>
            </a:r>
            <a:r>
              <a:rPr lang="nl-BE" baseline="0" dirty="0" smtClean="0"/>
              <a:t> ERQ. Important </a:t>
            </a:r>
            <a:r>
              <a:rPr lang="nl-BE" baseline="0" dirty="0" err="1" smtClean="0"/>
              <a:t>to</a:t>
            </a:r>
            <a:r>
              <a:rPr lang="nl-BE" baseline="0" dirty="0" smtClean="0"/>
              <a:t> </a:t>
            </a:r>
            <a:r>
              <a:rPr lang="nl-BE" baseline="0" dirty="0" err="1" smtClean="0"/>
              <a:t>mention</a:t>
            </a:r>
            <a:r>
              <a:rPr lang="nl-BE" baseline="0" dirty="0" smtClean="0"/>
              <a:t> is the </a:t>
            </a:r>
            <a:r>
              <a:rPr lang="nl-BE" baseline="0" dirty="0" err="1" smtClean="0"/>
              <a:t>fact</a:t>
            </a:r>
            <a:r>
              <a:rPr lang="nl-BE" baseline="0" dirty="0" smtClean="0"/>
              <a:t> </a:t>
            </a:r>
            <a:r>
              <a:rPr lang="nl-BE" baseline="0" dirty="0" err="1" smtClean="0"/>
              <a:t>that</a:t>
            </a:r>
            <a:r>
              <a:rPr lang="nl-BE" baseline="0" dirty="0" smtClean="0"/>
              <a:t> the new </a:t>
            </a:r>
            <a:r>
              <a:rPr lang="nl-BE" baseline="0" dirty="0" err="1" smtClean="0"/>
              <a:t>expansion</a:t>
            </a:r>
            <a:r>
              <a:rPr lang="nl-BE" baseline="0" dirty="0" smtClean="0"/>
              <a:t> </a:t>
            </a:r>
            <a:r>
              <a:rPr lang="nl-BE" baseline="0" dirty="0" err="1" smtClean="0"/>
              <a:t>valves</a:t>
            </a:r>
            <a:r>
              <a:rPr lang="nl-BE" baseline="0" dirty="0" smtClean="0"/>
              <a:t> </a:t>
            </a:r>
            <a:r>
              <a:rPr lang="nl-BE" baseline="0" dirty="0" err="1" smtClean="0"/>
              <a:t>size</a:t>
            </a:r>
            <a:r>
              <a:rPr lang="nl-BE" baseline="0" dirty="0" smtClean="0"/>
              <a:t> 400 </a:t>
            </a:r>
            <a:r>
              <a:rPr lang="nl-BE" baseline="0" dirty="0" err="1" smtClean="0"/>
              <a:t>and</a:t>
            </a:r>
            <a:r>
              <a:rPr lang="nl-BE" baseline="0" dirty="0" smtClean="0"/>
              <a:t> 500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controlled</a:t>
            </a:r>
            <a:r>
              <a:rPr lang="nl-BE" baseline="0" dirty="0" smtClean="0"/>
              <a:t> </a:t>
            </a:r>
            <a:r>
              <a:rPr lang="nl-BE" baseline="0" dirty="0" err="1" smtClean="0"/>
              <a:t>only</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the new EKEQFCBA kit.</a:t>
            </a:r>
          </a:p>
          <a:p>
            <a:r>
              <a:rPr lang="nl-BE" baseline="0" dirty="0" smtClean="0"/>
              <a:t>In case of </a:t>
            </a:r>
            <a:r>
              <a:rPr lang="nl-BE" baseline="0" dirty="0" err="1" smtClean="0"/>
              <a:t>ordering</a:t>
            </a:r>
            <a:r>
              <a:rPr lang="nl-BE" baseline="0" dirty="0" smtClean="0"/>
              <a:t> a </a:t>
            </a:r>
            <a:r>
              <a:rPr lang="nl-BE" baseline="0" dirty="0" err="1" smtClean="0"/>
              <a:t>plug&amp;play</a:t>
            </a:r>
            <a:r>
              <a:rPr lang="nl-BE" baseline="0" dirty="0" smtClean="0"/>
              <a:t> Air Handling Unit </a:t>
            </a:r>
            <a:r>
              <a:rPr lang="nl-BE" baseline="0" dirty="0" err="1" smtClean="0"/>
              <a:t>from</a:t>
            </a:r>
            <a:r>
              <a:rPr lang="nl-BE" baseline="0" dirty="0" smtClean="0"/>
              <a:t> </a:t>
            </a:r>
            <a:r>
              <a:rPr lang="nl-BE" baseline="0" dirty="0" err="1" smtClean="0"/>
              <a:t>Daikin</a:t>
            </a:r>
            <a:r>
              <a:rPr lang="nl-BE" baseline="0" dirty="0" smtClean="0"/>
              <a:t>, </a:t>
            </a:r>
            <a:r>
              <a:rPr lang="nl-BE" baseline="0" dirty="0" err="1" smtClean="0"/>
              <a:t>both</a:t>
            </a:r>
            <a:r>
              <a:rPr lang="nl-BE" baseline="0" dirty="0" smtClean="0"/>
              <a:t> control box </a:t>
            </a:r>
            <a:r>
              <a:rPr lang="nl-BE" baseline="0" dirty="0" err="1" smtClean="0"/>
              <a:t>and</a:t>
            </a:r>
            <a:r>
              <a:rPr lang="nl-BE" baseline="0" dirty="0" smtClean="0"/>
              <a:t> </a:t>
            </a:r>
            <a:r>
              <a:rPr lang="nl-BE" baseline="0" dirty="0" err="1" smtClean="0"/>
              <a:t>expansion</a:t>
            </a:r>
            <a:r>
              <a:rPr lang="nl-BE" baseline="0" dirty="0" smtClean="0"/>
              <a:t> </a:t>
            </a:r>
            <a:r>
              <a:rPr lang="nl-BE" baseline="0" dirty="0" err="1" smtClean="0"/>
              <a:t>valve</a:t>
            </a:r>
            <a:r>
              <a:rPr lang="nl-BE" baseline="0" dirty="0" smtClean="0"/>
              <a:t> kits are </a:t>
            </a:r>
            <a:r>
              <a:rPr lang="nl-BE" baseline="0" dirty="0" err="1" smtClean="0"/>
              <a:t>factory</a:t>
            </a:r>
            <a:r>
              <a:rPr lang="nl-BE" baseline="0" dirty="0" smtClean="0"/>
              <a:t> </a:t>
            </a:r>
            <a:r>
              <a:rPr lang="nl-BE" baseline="0" dirty="0" err="1" smtClean="0"/>
              <a:t>fitted</a:t>
            </a:r>
            <a:r>
              <a:rPr lang="nl-BE" baseline="0" dirty="0" smtClean="0"/>
              <a:t>.</a:t>
            </a:r>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11</a:t>
            </a:fld>
            <a:endParaRPr lang="en-US" dirty="0"/>
          </a:p>
        </p:txBody>
      </p:sp>
    </p:spTree>
    <p:extLst>
      <p:ext uri="{BB962C8B-B14F-4D97-AF65-F5344CB8AC3E}">
        <p14:creationId xmlns:p14="http://schemas.microsoft.com/office/powerpoint/2010/main" val="750798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400" dirty="0" smtClean="0"/>
              <a:t>Air</a:t>
            </a:r>
            <a:r>
              <a:rPr lang="nl-BE" sz="1400" baseline="0" dirty="0" smtClean="0"/>
              <a:t> handling units are </a:t>
            </a:r>
            <a:r>
              <a:rPr lang="nl-BE" sz="1400" baseline="0" dirty="0" err="1" smtClean="0"/>
              <a:t>including</a:t>
            </a:r>
            <a:r>
              <a:rPr lang="nl-BE" sz="1400" baseline="0" dirty="0" smtClean="0"/>
              <a:t> </a:t>
            </a:r>
            <a:r>
              <a:rPr lang="nl-BE" sz="1400" baseline="0" dirty="0" err="1" smtClean="0"/>
              <a:t>primarily</a:t>
            </a:r>
            <a:r>
              <a:rPr lang="nl-BE" sz="1400" baseline="0" dirty="0" smtClean="0"/>
              <a:t> a filter </a:t>
            </a:r>
            <a:r>
              <a:rPr lang="nl-BE" sz="1400" baseline="0" dirty="0" err="1" smtClean="0"/>
              <a:t>section</a:t>
            </a:r>
            <a:r>
              <a:rPr lang="nl-BE" sz="1400" baseline="0" dirty="0" smtClean="0"/>
              <a:t>, a </a:t>
            </a:r>
            <a:r>
              <a:rPr lang="nl-BE" sz="1400" baseline="0" dirty="0" err="1" smtClean="0"/>
              <a:t>cooling</a:t>
            </a:r>
            <a:r>
              <a:rPr lang="nl-BE" sz="1400" baseline="0" dirty="0" smtClean="0"/>
              <a:t> or </a:t>
            </a:r>
            <a:r>
              <a:rPr lang="nl-BE" sz="1400" baseline="0" dirty="0" err="1" smtClean="0"/>
              <a:t>heating</a:t>
            </a:r>
            <a:r>
              <a:rPr lang="nl-BE" sz="1400" baseline="0" dirty="0" smtClean="0"/>
              <a:t> </a:t>
            </a:r>
            <a:r>
              <a:rPr lang="nl-BE" sz="1400" baseline="0" dirty="0" err="1" smtClean="0"/>
              <a:t>section</a:t>
            </a:r>
            <a:r>
              <a:rPr lang="nl-BE" sz="1400" baseline="0" dirty="0" smtClean="0"/>
              <a:t> </a:t>
            </a:r>
            <a:r>
              <a:rPr lang="nl-BE" sz="1400" baseline="0" dirty="0" err="1" smtClean="0"/>
              <a:t>and</a:t>
            </a:r>
            <a:r>
              <a:rPr lang="nl-BE" sz="1400" baseline="0" dirty="0" smtClean="0"/>
              <a:t> a fan </a:t>
            </a:r>
            <a:r>
              <a:rPr lang="nl-BE" sz="1400" baseline="0" dirty="0" err="1" smtClean="0"/>
              <a:t>section</a:t>
            </a:r>
            <a:r>
              <a:rPr lang="nl-BE" sz="1400" baseline="0" dirty="0" smtClean="0"/>
              <a:t>. In </a:t>
            </a:r>
            <a:r>
              <a:rPr lang="nl-BE" sz="1400" baseline="0" dirty="0" err="1" smtClean="0"/>
              <a:t>addition</a:t>
            </a:r>
            <a:r>
              <a:rPr lang="nl-BE" sz="1400" baseline="0" dirty="0" smtClean="0"/>
              <a:t> </a:t>
            </a:r>
            <a:r>
              <a:rPr lang="nl-BE" sz="1400" baseline="0" dirty="0" err="1" smtClean="0"/>
              <a:t>to</a:t>
            </a:r>
            <a:r>
              <a:rPr lang="nl-BE" sz="1400" baseline="0" dirty="0" smtClean="0"/>
              <a:t> these </a:t>
            </a:r>
            <a:r>
              <a:rPr lang="nl-BE" sz="1400" baseline="0" dirty="0" err="1" smtClean="0"/>
              <a:t>sections</a:t>
            </a:r>
            <a:r>
              <a:rPr lang="nl-BE" sz="1400" baseline="0" dirty="0" smtClean="0"/>
              <a:t>, </a:t>
            </a:r>
            <a:r>
              <a:rPr lang="nl-BE" sz="1400" baseline="0" dirty="0" err="1" smtClean="0"/>
              <a:t>other</a:t>
            </a:r>
            <a:r>
              <a:rPr lang="nl-BE" sz="1400" baseline="0" dirty="0" smtClean="0"/>
              <a:t> air treatment </a:t>
            </a:r>
            <a:r>
              <a:rPr lang="nl-BE" sz="1400" baseline="0" dirty="0" err="1" smtClean="0"/>
              <a:t>processes</a:t>
            </a:r>
            <a:r>
              <a:rPr lang="nl-BE" sz="1400" baseline="0" dirty="0" smtClean="0"/>
              <a:t> </a:t>
            </a:r>
            <a:r>
              <a:rPr lang="nl-BE" sz="1400" baseline="0" dirty="0" err="1" smtClean="0"/>
              <a:t>can</a:t>
            </a:r>
            <a:r>
              <a:rPr lang="nl-BE" sz="1400" baseline="0" dirty="0" smtClean="0"/>
              <a:t> </a:t>
            </a:r>
            <a:r>
              <a:rPr lang="nl-BE" sz="1400" baseline="0" dirty="0" err="1" smtClean="0"/>
              <a:t>be</a:t>
            </a:r>
            <a:r>
              <a:rPr lang="nl-BE" sz="1400" baseline="0" dirty="0" smtClean="0"/>
              <a:t> </a:t>
            </a:r>
            <a:r>
              <a:rPr lang="nl-BE" sz="1400" baseline="0" dirty="0" err="1" smtClean="0"/>
              <a:t>obtained</a:t>
            </a:r>
            <a:r>
              <a:rPr lang="nl-BE" sz="1400" baseline="0" dirty="0" smtClean="0"/>
              <a:t> </a:t>
            </a:r>
            <a:r>
              <a:rPr lang="nl-BE" sz="1400" baseline="0" dirty="0" err="1" smtClean="0"/>
              <a:t>by</a:t>
            </a:r>
            <a:r>
              <a:rPr lang="nl-BE" sz="1400" baseline="0" dirty="0" smtClean="0"/>
              <a:t> </a:t>
            </a:r>
            <a:r>
              <a:rPr lang="nl-BE" sz="1400" baseline="0" dirty="0" err="1" smtClean="0"/>
              <a:t>using</a:t>
            </a:r>
            <a:r>
              <a:rPr lang="nl-BE" sz="1400" baseline="0" dirty="0" smtClean="0"/>
              <a:t> heat recovery </a:t>
            </a:r>
            <a:r>
              <a:rPr lang="nl-BE" sz="1400" baseline="0" dirty="0" err="1" smtClean="0"/>
              <a:t>elements</a:t>
            </a:r>
            <a:r>
              <a:rPr lang="nl-BE" sz="1400" baseline="0" dirty="0" smtClean="0"/>
              <a:t>,  </a:t>
            </a:r>
            <a:r>
              <a:rPr lang="nl-BE" sz="1400" baseline="0" dirty="0" err="1" smtClean="0"/>
              <a:t>mixing</a:t>
            </a:r>
            <a:r>
              <a:rPr lang="nl-BE" sz="1400" baseline="0" dirty="0" smtClean="0"/>
              <a:t> </a:t>
            </a:r>
            <a:r>
              <a:rPr lang="nl-BE" sz="1400" baseline="0" dirty="0" err="1" smtClean="0"/>
              <a:t>chambers</a:t>
            </a:r>
            <a:r>
              <a:rPr lang="nl-BE" sz="1400" baseline="0" dirty="0" smtClean="0"/>
              <a:t>, </a:t>
            </a:r>
            <a:r>
              <a:rPr lang="nl-BE" sz="1400" baseline="0" dirty="0" err="1" smtClean="0"/>
              <a:t>humidification</a:t>
            </a:r>
            <a:r>
              <a:rPr lang="nl-BE" sz="1400" baseline="0" dirty="0" smtClean="0"/>
              <a:t> </a:t>
            </a:r>
            <a:r>
              <a:rPr lang="nl-BE" sz="1400" baseline="0" dirty="0" err="1" smtClean="0"/>
              <a:t>devices</a:t>
            </a:r>
            <a:r>
              <a:rPr lang="nl-BE" sz="1400" baseline="0" dirty="0" smtClean="0"/>
              <a:t>. In </a:t>
            </a:r>
            <a:r>
              <a:rPr lang="nl-BE" sz="1400" baseline="0" dirty="0" err="1" smtClean="0"/>
              <a:t>our</a:t>
            </a:r>
            <a:r>
              <a:rPr lang="nl-BE" sz="1400" baseline="0" dirty="0" smtClean="0"/>
              <a:t> </a:t>
            </a:r>
            <a:r>
              <a:rPr lang="nl-BE" sz="1400" baseline="0" dirty="0" err="1" smtClean="0"/>
              <a:t>particular</a:t>
            </a:r>
            <a:r>
              <a:rPr lang="nl-BE" sz="1400" baseline="0" dirty="0" smtClean="0"/>
              <a:t> case, we </a:t>
            </a:r>
            <a:r>
              <a:rPr lang="nl-BE" sz="1400" baseline="0" dirty="0" err="1" smtClean="0"/>
              <a:t>use</a:t>
            </a:r>
            <a:r>
              <a:rPr lang="nl-BE" sz="1400" baseline="0" dirty="0" smtClean="0"/>
              <a:t> a direct </a:t>
            </a:r>
            <a:r>
              <a:rPr lang="nl-BE" sz="1400" baseline="0" dirty="0" err="1" smtClean="0"/>
              <a:t>expansion</a:t>
            </a:r>
            <a:r>
              <a:rPr lang="nl-BE" sz="1400" baseline="0" dirty="0" smtClean="0"/>
              <a:t> </a:t>
            </a:r>
            <a:r>
              <a:rPr lang="nl-BE" sz="1400" baseline="0" dirty="0" err="1" smtClean="0"/>
              <a:t>coil</a:t>
            </a:r>
            <a:r>
              <a:rPr lang="nl-BE" sz="1400" baseline="0" dirty="0" smtClean="0"/>
              <a:t> </a:t>
            </a:r>
            <a:r>
              <a:rPr lang="nl-BE" sz="1400" baseline="0" dirty="0" err="1" smtClean="0"/>
              <a:t>for</a:t>
            </a:r>
            <a:r>
              <a:rPr lang="nl-BE" sz="1400" baseline="0" dirty="0" smtClean="0"/>
              <a:t> </a:t>
            </a:r>
            <a:r>
              <a:rPr lang="nl-BE" sz="1400" baseline="0" dirty="0" err="1" smtClean="0"/>
              <a:t>cooling</a:t>
            </a:r>
            <a:r>
              <a:rPr lang="nl-BE" sz="1400" baseline="0" dirty="0" smtClean="0"/>
              <a:t> </a:t>
            </a:r>
            <a:r>
              <a:rPr lang="nl-BE" sz="1400" baseline="0" dirty="0" err="1" smtClean="0"/>
              <a:t>and</a:t>
            </a:r>
            <a:r>
              <a:rPr lang="nl-BE" sz="1400" baseline="0" dirty="0" smtClean="0"/>
              <a:t> </a:t>
            </a:r>
            <a:r>
              <a:rPr lang="nl-BE" sz="1400" baseline="0" dirty="0" err="1" smtClean="0"/>
              <a:t>heating</a:t>
            </a:r>
            <a:r>
              <a:rPr lang="nl-BE" sz="1400" baseline="0" dirty="0" smtClean="0"/>
              <a:t> of </a:t>
            </a:r>
            <a:r>
              <a:rPr lang="nl-BE" sz="1400" baseline="0" dirty="0" err="1" smtClean="0"/>
              <a:t>fresh</a:t>
            </a:r>
            <a:r>
              <a:rPr lang="nl-BE" sz="1400" baseline="0" dirty="0" smtClean="0"/>
              <a:t> air. As </a:t>
            </a:r>
            <a:r>
              <a:rPr lang="nl-BE" sz="1400" baseline="0" dirty="0" err="1" smtClean="0"/>
              <a:t>condensate</a:t>
            </a:r>
            <a:r>
              <a:rPr lang="nl-BE" sz="1400" baseline="0" dirty="0" smtClean="0"/>
              <a:t> </a:t>
            </a:r>
            <a:r>
              <a:rPr lang="nl-BE" sz="1400" baseline="0" dirty="0" err="1" smtClean="0"/>
              <a:t>occurs</a:t>
            </a:r>
            <a:r>
              <a:rPr lang="nl-BE" sz="1400" baseline="0" dirty="0" smtClean="0"/>
              <a:t> </a:t>
            </a:r>
            <a:r>
              <a:rPr lang="nl-BE" sz="1400" baseline="0" dirty="0" err="1" smtClean="0"/>
              <a:t>during</a:t>
            </a:r>
            <a:r>
              <a:rPr lang="nl-BE" sz="1400" baseline="0" dirty="0" smtClean="0"/>
              <a:t> </a:t>
            </a:r>
            <a:r>
              <a:rPr lang="nl-BE" sz="1400" baseline="0" dirty="0" err="1" smtClean="0"/>
              <a:t>cooling</a:t>
            </a:r>
            <a:r>
              <a:rPr lang="nl-BE" sz="1400" baseline="0" dirty="0" smtClean="0"/>
              <a:t> </a:t>
            </a:r>
            <a:r>
              <a:rPr lang="nl-BE" sz="1400" baseline="0" dirty="0" err="1" smtClean="0"/>
              <a:t>operation</a:t>
            </a:r>
            <a:r>
              <a:rPr lang="nl-BE" sz="1400" baseline="0" dirty="0" smtClean="0"/>
              <a:t>, a drop </a:t>
            </a:r>
            <a:r>
              <a:rPr lang="nl-BE" sz="1400" baseline="0" dirty="0" err="1" smtClean="0"/>
              <a:t>eliminator</a:t>
            </a:r>
            <a:r>
              <a:rPr lang="nl-BE" sz="1400" baseline="0" dirty="0" smtClean="0"/>
              <a:t> is </a:t>
            </a:r>
            <a:r>
              <a:rPr lang="nl-BE" sz="1400" baseline="0" dirty="0" err="1" smtClean="0"/>
              <a:t>required</a:t>
            </a:r>
            <a:r>
              <a:rPr lang="nl-BE" sz="1400" baseline="0" dirty="0" smtClean="0"/>
              <a:t> </a:t>
            </a:r>
            <a:r>
              <a:rPr lang="nl-BE" sz="1400" baseline="0" dirty="0" err="1" smtClean="0"/>
              <a:t>after</a:t>
            </a:r>
            <a:r>
              <a:rPr lang="nl-BE" sz="1400" baseline="0" dirty="0" smtClean="0"/>
              <a:t> the </a:t>
            </a:r>
            <a:r>
              <a:rPr lang="nl-BE" sz="1400" baseline="0" dirty="0" err="1" smtClean="0"/>
              <a:t>coil</a:t>
            </a:r>
            <a:r>
              <a:rPr lang="nl-BE" sz="1400" baseline="0" dirty="0" smtClean="0"/>
              <a:t>. The on-</a:t>
            </a:r>
            <a:r>
              <a:rPr lang="nl-BE" sz="1400" baseline="0" dirty="0" err="1" smtClean="0"/>
              <a:t>coil</a:t>
            </a:r>
            <a:r>
              <a:rPr lang="nl-BE" sz="1400" baseline="0" dirty="0" smtClean="0"/>
              <a:t> </a:t>
            </a:r>
            <a:r>
              <a:rPr lang="nl-BE" sz="1400" baseline="0" dirty="0" err="1" smtClean="0"/>
              <a:t>temperature</a:t>
            </a:r>
            <a:r>
              <a:rPr lang="nl-BE" sz="1400" baseline="0" dirty="0" smtClean="0"/>
              <a:t> is the </a:t>
            </a:r>
            <a:r>
              <a:rPr lang="nl-BE" sz="1400" baseline="0" dirty="0" err="1" smtClean="0"/>
              <a:t>temperature</a:t>
            </a:r>
            <a:r>
              <a:rPr lang="nl-BE" sz="1400" baseline="0" dirty="0" smtClean="0"/>
              <a:t> of the air </a:t>
            </a:r>
            <a:r>
              <a:rPr lang="nl-BE" sz="1400" baseline="0" dirty="0" err="1" smtClean="0"/>
              <a:t>when</a:t>
            </a:r>
            <a:r>
              <a:rPr lang="nl-BE" sz="1400" baseline="0" dirty="0" smtClean="0"/>
              <a:t> entering the DX </a:t>
            </a:r>
            <a:r>
              <a:rPr lang="nl-BE" sz="1400" baseline="0" dirty="0" err="1" smtClean="0"/>
              <a:t>coil</a:t>
            </a:r>
            <a:r>
              <a:rPr lang="nl-BE" sz="1400" baseline="0" dirty="0" smtClean="0"/>
              <a:t> </a:t>
            </a:r>
            <a:r>
              <a:rPr lang="nl-BE" sz="1400" baseline="0" dirty="0" err="1" smtClean="0"/>
              <a:t>and</a:t>
            </a:r>
            <a:r>
              <a:rPr lang="nl-BE" sz="1400" baseline="0" dirty="0" smtClean="0"/>
              <a:t> has </a:t>
            </a:r>
            <a:r>
              <a:rPr lang="nl-BE" sz="1400" baseline="0" dirty="0" err="1" smtClean="0"/>
              <a:t>to</a:t>
            </a:r>
            <a:r>
              <a:rPr lang="nl-BE" sz="1400" baseline="0" dirty="0" smtClean="0"/>
              <a:t> </a:t>
            </a:r>
            <a:r>
              <a:rPr lang="nl-BE" sz="1400" baseline="0" dirty="0" err="1" smtClean="0"/>
              <a:t>be</a:t>
            </a:r>
            <a:r>
              <a:rPr lang="nl-BE" sz="1400" baseline="0" dirty="0" smtClean="0"/>
              <a:t> </a:t>
            </a:r>
            <a:r>
              <a:rPr lang="nl-BE" sz="1400" baseline="0" dirty="0" err="1" smtClean="0"/>
              <a:t>within</a:t>
            </a:r>
            <a:r>
              <a:rPr lang="nl-BE" sz="1400" baseline="0" dirty="0" smtClean="0"/>
              <a:t> the </a:t>
            </a:r>
            <a:r>
              <a:rPr lang="nl-BE" sz="1400" baseline="0" dirty="0" err="1" smtClean="0"/>
              <a:t>allowed</a:t>
            </a:r>
            <a:r>
              <a:rPr lang="nl-BE" sz="1400" baseline="0" dirty="0" smtClean="0"/>
              <a:t> </a:t>
            </a:r>
            <a:r>
              <a:rPr lang="nl-BE" sz="1400" baseline="0" dirty="0" err="1" smtClean="0"/>
              <a:t>operation</a:t>
            </a:r>
            <a:r>
              <a:rPr lang="nl-BE" sz="1400" baseline="0" dirty="0" smtClean="0"/>
              <a:t> range. Too </a:t>
            </a:r>
            <a:r>
              <a:rPr lang="nl-BE" sz="1400" baseline="0" dirty="0" err="1" smtClean="0"/>
              <a:t>cold</a:t>
            </a:r>
            <a:r>
              <a:rPr lang="nl-BE" sz="1400" baseline="0" dirty="0" smtClean="0"/>
              <a:t> air or </a:t>
            </a:r>
            <a:r>
              <a:rPr lang="nl-BE" sz="1400" baseline="0" dirty="0" err="1" smtClean="0"/>
              <a:t>too</a:t>
            </a:r>
            <a:r>
              <a:rPr lang="nl-BE" sz="1400" baseline="0" dirty="0" smtClean="0"/>
              <a:t> warm air entering </a:t>
            </a:r>
            <a:r>
              <a:rPr lang="nl-BE" sz="1400" baseline="0" dirty="0" err="1" smtClean="0"/>
              <a:t>towards</a:t>
            </a:r>
            <a:r>
              <a:rPr lang="nl-BE" sz="1400" baseline="0" dirty="0" smtClean="0"/>
              <a:t> the </a:t>
            </a:r>
            <a:r>
              <a:rPr lang="nl-BE" sz="1400" baseline="0" dirty="0" err="1" smtClean="0"/>
              <a:t>coil</a:t>
            </a:r>
            <a:r>
              <a:rPr lang="nl-BE" sz="1400" baseline="0" dirty="0" smtClean="0"/>
              <a:t> </a:t>
            </a:r>
            <a:r>
              <a:rPr lang="nl-BE" sz="1400" baseline="0" dirty="0" err="1" smtClean="0"/>
              <a:t>can</a:t>
            </a:r>
            <a:r>
              <a:rPr lang="nl-BE" sz="1400" baseline="0" dirty="0" smtClean="0"/>
              <a:t> </a:t>
            </a:r>
            <a:r>
              <a:rPr lang="nl-BE" sz="1400" baseline="0" dirty="0" err="1" smtClean="0"/>
              <a:t>produce</a:t>
            </a:r>
            <a:r>
              <a:rPr lang="nl-BE" sz="1400" baseline="0" dirty="0" smtClean="0"/>
              <a:t> </a:t>
            </a:r>
            <a:r>
              <a:rPr lang="nl-BE" sz="1400" baseline="0" dirty="0" err="1" smtClean="0"/>
              <a:t>negative</a:t>
            </a:r>
            <a:r>
              <a:rPr lang="nl-BE" sz="1400" baseline="0" dirty="0" smtClean="0"/>
              <a:t> </a:t>
            </a:r>
            <a:r>
              <a:rPr lang="nl-BE" sz="1400" baseline="0" dirty="0" err="1" smtClean="0"/>
              <a:t>effects</a:t>
            </a:r>
            <a:r>
              <a:rPr lang="nl-BE" sz="1400" baseline="0" dirty="0" smtClean="0"/>
              <a:t> on the VRV </a:t>
            </a:r>
            <a:r>
              <a:rPr lang="nl-BE" sz="1400" baseline="0" dirty="0" err="1" smtClean="0"/>
              <a:t>operation</a:t>
            </a:r>
            <a:r>
              <a:rPr lang="nl-BE" sz="1400" baseline="0" dirty="0" smtClean="0"/>
              <a:t> </a:t>
            </a:r>
            <a:r>
              <a:rPr lang="nl-BE" sz="1400" baseline="0" dirty="0" err="1" smtClean="0"/>
              <a:t>and</a:t>
            </a:r>
            <a:r>
              <a:rPr lang="nl-BE" sz="1400" baseline="0" dirty="0" smtClean="0"/>
              <a:t> </a:t>
            </a:r>
            <a:r>
              <a:rPr lang="nl-BE" sz="1400" baseline="0" dirty="0" err="1" smtClean="0"/>
              <a:t>delivered</a:t>
            </a:r>
            <a:r>
              <a:rPr lang="nl-BE" sz="1400" baseline="0" dirty="0" smtClean="0"/>
              <a:t> comfort. </a:t>
            </a:r>
            <a:r>
              <a:rPr lang="nl-BE" sz="1400" baseline="0" dirty="0" err="1" smtClean="0"/>
              <a:t>Measures</a:t>
            </a:r>
            <a:r>
              <a:rPr lang="nl-BE" sz="1400" baseline="0" dirty="0" smtClean="0"/>
              <a:t> </a:t>
            </a:r>
            <a:r>
              <a:rPr lang="nl-BE" sz="1400" baseline="0" dirty="0" err="1" smtClean="0"/>
              <a:t>like</a:t>
            </a:r>
            <a:r>
              <a:rPr lang="nl-BE" sz="1400" baseline="0" dirty="0" smtClean="0"/>
              <a:t>  </a:t>
            </a:r>
            <a:r>
              <a:rPr lang="nl-BE" sz="1400" baseline="0" dirty="0" err="1" smtClean="0"/>
              <a:t>mixing</a:t>
            </a:r>
            <a:r>
              <a:rPr lang="nl-BE" sz="1400" baseline="0" dirty="0" smtClean="0"/>
              <a:t> of </a:t>
            </a:r>
            <a:r>
              <a:rPr lang="nl-BE" sz="1400" baseline="0" dirty="0" err="1" smtClean="0"/>
              <a:t>fresh</a:t>
            </a:r>
            <a:r>
              <a:rPr lang="nl-BE" sz="1400" baseline="0" dirty="0" smtClean="0"/>
              <a:t> air </a:t>
            </a:r>
            <a:r>
              <a:rPr lang="nl-BE" sz="1400" baseline="0" dirty="0" err="1" smtClean="0"/>
              <a:t>with</a:t>
            </a:r>
            <a:r>
              <a:rPr lang="nl-BE" sz="1400" baseline="0" dirty="0" smtClean="0"/>
              <a:t> the return air or </a:t>
            </a:r>
            <a:r>
              <a:rPr lang="nl-BE" sz="1400" baseline="0" dirty="0" err="1" smtClean="0"/>
              <a:t>using</a:t>
            </a:r>
            <a:r>
              <a:rPr lang="nl-BE" sz="1400" baseline="0" dirty="0" smtClean="0"/>
              <a:t> a heat recovery element </a:t>
            </a:r>
            <a:r>
              <a:rPr lang="nl-BE" sz="1400" baseline="0" dirty="0" err="1" smtClean="0"/>
              <a:t>can</a:t>
            </a:r>
            <a:r>
              <a:rPr lang="nl-BE" sz="1400" baseline="0" dirty="0" smtClean="0"/>
              <a:t> </a:t>
            </a:r>
            <a:r>
              <a:rPr lang="nl-BE" sz="1400" baseline="0" dirty="0" err="1" smtClean="0"/>
              <a:t>safeguard</a:t>
            </a:r>
            <a:r>
              <a:rPr lang="nl-BE" sz="1400" baseline="0" dirty="0" smtClean="0"/>
              <a:t> the </a:t>
            </a:r>
            <a:r>
              <a:rPr lang="nl-BE" sz="1400" baseline="0" dirty="0" err="1" smtClean="0"/>
              <a:t>operation</a:t>
            </a:r>
            <a:r>
              <a:rPr lang="nl-BE" sz="1400" baseline="0" dirty="0" smtClean="0"/>
              <a:t> range. </a:t>
            </a:r>
            <a:r>
              <a:rPr lang="nl-BE" sz="1400" baseline="0" dirty="0" err="1" smtClean="0"/>
              <a:t>Finally</a:t>
            </a:r>
            <a:r>
              <a:rPr lang="nl-BE" sz="1400" baseline="0" dirty="0" smtClean="0"/>
              <a:t>, </a:t>
            </a:r>
            <a:r>
              <a:rPr lang="nl-BE" sz="1400" baseline="0" dirty="0" err="1" smtClean="0"/>
              <a:t>all</a:t>
            </a:r>
            <a:r>
              <a:rPr lang="nl-BE" sz="1400" baseline="0" dirty="0" smtClean="0"/>
              <a:t> the air treatment </a:t>
            </a:r>
            <a:r>
              <a:rPr lang="nl-BE" sz="1400" baseline="0" dirty="0" err="1" smtClean="0"/>
              <a:t>processes</a:t>
            </a:r>
            <a:r>
              <a:rPr lang="nl-BE" sz="1400" baseline="0" dirty="0" smtClean="0"/>
              <a:t> have </a:t>
            </a:r>
            <a:r>
              <a:rPr lang="nl-BE" sz="1400" baseline="0" dirty="0" err="1" smtClean="0"/>
              <a:t>to</a:t>
            </a:r>
            <a:r>
              <a:rPr lang="nl-BE" sz="1400" baseline="0" dirty="0" smtClean="0"/>
              <a:t> </a:t>
            </a:r>
            <a:r>
              <a:rPr lang="nl-BE" sz="1400" baseline="0" dirty="0" err="1" smtClean="0"/>
              <a:t>be</a:t>
            </a:r>
            <a:r>
              <a:rPr lang="nl-BE" sz="1400" baseline="0" dirty="0" smtClean="0"/>
              <a:t> </a:t>
            </a:r>
            <a:r>
              <a:rPr lang="nl-BE" sz="1400" baseline="0" dirty="0" err="1" smtClean="0"/>
              <a:t>controlled</a:t>
            </a:r>
            <a:r>
              <a:rPr lang="nl-BE" sz="1400" baseline="0" dirty="0" smtClean="0"/>
              <a:t> </a:t>
            </a:r>
            <a:r>
              <a:rPr lang="nl-BE" sz="1400" baseline="0" dirty="0" err="1" smtClean="0"/>
              <a:t>by</a:t>
            </a:r>
            <a:r>
              <a:rPr lang="nl-BE" sz="1400" baseline="0" dirty="0" smtClean="0"/>
              <a:t> sensors </a:t>
            </a:r>
            <a:r>
              <a:rPr lang="nl-BE" sz="1400" baseline="0" dirty="0" err="1" smtClean="0"/>
              <a:t>and</a:t>
            </a:r>
            <a:r>
              <a:rPr lang="nl-BE" sz="1400" baseline="0" dirty="0" smtClean="0"/>
              <a:t> control </a:t>
            </a:r>
            <a:r>
              <a:rPr lang="nl-BE" sz="1400" baseline="0" dirty="0" err="1" smtClean="0"/>
              <a:t>devices</a:t>
            </a:r>
            <a:r>
              <a:rPr lang="nl-BE" sz="1400" baseline="0" dirty="0" smtClean="0"/>
              <a:t>. </a:t>
            </a:r>
            <a:endParaRPr lang="en-GB" sz="1400"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12</a:t>
            </a:fld>
            <a:endParaRPr lang="en-US" dirty="0"/>
          </a:p>
        </p:txBody>
      </p:sp>
    </p:spTree>
    <p:extLst>
      <p:ext uri="{BB962C8B-B14F-4D97-AF65-F5344CB8AC3E}">
        <p14:creationId xmlns:p14="http://schemas.microsoft.com/office/powerpoint/2010/main" val="1063733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i="0" dirty="0" smtClean="0">
                <a:solidFill>
                  <a:srgbClr val="AF1A1C"/>
                </a:solidFill>
              </a:rPr>
              <a:t>The most difficult</a:t>
            </a:r>
            <a:r>
              <a:rPr lang="en-US" altLang="en-US" sz="1200" i="0" baseline="0" dirty="0" smtClean="0">
                <a:solidFill>
                  <a:srgbClr val="AF1A1C"/>
                </a:solidFill>
              </a:rPr>
              <a:t> component to be  manufactured correctly is the DX coil. As many of  the  Air Handling Units are supplied by Daikin installers  from by third party manufacturers, certain  quality standards have to be checked. For example, v</a:t>
            </a:r>
            <a:r>
              <a:rPr lang="en-US" altLang="en-US" sz="1200" i="0" dirty="0" smtClean="0">
                <a:solidFill>
                  <a:srgbClr val="AF1A1C"/>
                </a:solidFill>
              </a:rPr>
              <a:t>erify with the DX</a:t>
            </a:r>
            <a:r>
              <a:rPr lang="en-US" altLang="en-US" sz="1200" i="0" baseline="0" dirty="0" smtClean="0">
                <a:solidFill>
                  <a:srgbClr val="AF1A1C"/>
                </a:solidFill>
              </a:rPr>
              <a:t> coil </a:t>
            </a:r>
            <a:r>
              <a:rPr lang="en-US" altLang="en-US" sz="1200" i="0" dirty="0" smtClean="0">
                <a:solidFill>
                  <a:srgbClr val="AF1A1C"/>
                </a:solidFill>
              </a:rPr>
              <a:t>supplier that the liquid distributor on this</a:t>
            </a:r>
            <a:r>
              <a:rPr lang="en-US" altLang="en-US" sz="1200" i="0" baseline="0" dirty="0" smtClean="0">
                <a:solidFill>
                  <a:srgbClr val="AF1A1C"/>
                </a:solidFill>
              </a:rPr>
              <a:t> heat exchanger</a:t>
            </a:r>
            <a:r>
              <a:rPr lang="en-US" altLang="en-US" sz="1200" i="0" dirty="0" smtClean="0">
                <a:solidFill>
                  <a:srgbClr val="AF1A1C"/>
                </a:solidFill>
              </a:rPr>
              <a:t> can work with bi-directional flow.  There are certain types of “</a:t>
            </a:r>
            <a:r>
              <a:rPr lang="en-US" altLang="en-US" sz="1200" i="0" dirty="0" err="1" smtClean="0">
                <a:solidFill>
                  <a:srgbClr val="AF1A1C"/>
                </a:solidFill>
              </a:rPr>
              <a:t>Venturi</a:t>
            </a:r>
            <a:r>
              <a:rPr lang="en-US" altLang="en-US" sz="1200" i="0" dirty="0" smtClean="0">
                <a:solidFill>
                  <a:srgbClr val="AF1A1C"/>
                </a:solidFill>
              </a:rPr>
              <a:t>” distributors that have a very high pressure drop when the liquid flows in the opposite direction (in heating mode). </a:t>
            </a:r>
            <a:r>
              <a:rPr lang="en-US" altLang="en-US" sz="1200" b="1" i="0" dirty="0" smtClean="0">
                <a:solidFill>
                  <a:srgbClr val="AF1A1C"/>
                </a:solidFill>
              </a:rPr>
              <a:t>CLICK</a:t>
            </a:r>
            <a:r>
              <a:rPr lang="en-US" altLang="en-US" sz="1200" i="0" dirty="0" smtClean="0">
                <a:solidFill>
                  <a:srgbClr val="AF1A1C"/>
                </a:solidFill>
              </a:rPr>
              <a:t> </a:t>
            </a:r>
            <a:r>
              <a:rPr lang="en-US" altLang="en-US" sz="1200" i="0" baseline="0" dirty="0" smtClean="0">
                <a:solidFill>
                  <a:srgbClr val="AF1A1C"/>
                </a:solidFill>
              </a:rPr>
              <a:t>The position of the  DX coil should facilitate the approach of the air</a:t>
            </a:r>
            <a:r>
              <a:rPr lang="en-US" altLang="en-US" i="0" dirty="0" smtClean="0"/>
              <a:t> first to</a:t>
            </a:r>
            <a:r>
              <a:rPr lang="en-US" altLang="en-US" i="0" baseline="0" dirty="0" smtClean="0"/>
              <a:t> </a:t>
            </a:r>
            <a:r>
              <a:rPr lang="en-US" altLang="en-US" i="0" dirty="0" smtClean="0"/>
              <a:t>the gas side of the heat</a:t>
            </a:r>
            <a:r>
              <a:rPr lang="en-US" altLang="en-US" i="0" baseline="0" dirty="0" smtClean="0"/>
              <a:t> exchanger before arriving to the </a:t>
            </a:r>
            <a:r>
              <a:rPr lang="en-US" altLang="en-US" i="0" dirty="0" smtClean="0"/>
              <a:t>liquid side. </a:t>
            </a:r>
            <a:r>
              <a:rPr lang="en-US" altLang="en-US" b="1" i="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i="0" dirty="0" smtClean="0">
              <a:solidFill>
                <a:srgbClr val="AF1A1C"/>
              </a:solidFill>
            </a:endParaRPr>
          </a:p>
          <a:p>
            <a:endParaRPr lang="en-GB" i="0"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13</a:t>
            </a:fld>
            <a:endParaRPr lang="en-US" dirty="0"/>
          </a:p>
        </p:txBody>
      </p:sp>
    </p:spTree>
    <p:extLst>
      <p:ext uri="{BB962C8B-B14F-4D97-AF65-F5344CB8AC3E}">
        <p14:creationId xmlns:p14="http://schemas.microsoft.com/office/powerpoint/2010/main" val="2719172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500">
                <a:solidFill>
                  <a:schemeClr val="tx1"/>
                </a:solidFill>
                <a:latin typeface="Arial" charset="0"/>
                <a:ea typeface="Geneva" pitchFamily="1" charset="-128"/>
              </a:defRPr>
            </a:lvl1pPr>
            <a:lvl2pPr marL="742950" indent="-285750">
              <a:defRPr sz="2500">
                <a:solidFill>
                  <a:schemeClr val="tx1"/>
                </a:solidFill>
                <a:latin typeface="Arial" charset="0"/>
                <a:ea typeface="Geneva" pitchFamily="1" charset="-128"/>
              </a:defRPr>
            </a:lvl2pPr>
            <a:lvl3pPr marL="1143000" indent="-228600">
              <a:defRPr sz="2500">
                <a:solidFill>
                  <a:schemeClr val="tx1"/>
                </a:solidFill>
                <a:latin typeface="Arial" charset="0"/>
                <a:ea typeface="Geneva" pitchFamily="1" charset="-128"/>
              </a:defRPr>
            </a:lvl3pPr>
            <a:lvl4pPr marL="1600200" indent="-228600">
              <a:defRPr sz="2500">
                <a:solidFill>
                  <a:schemeClr val="tx1"/>
                </a:solidFill>
                <a:latin typeface="Arial" charset="0"/>
                <a:ea typeface="Geneva" pitchFamily="1" charset="-128"/>
              </a:defRPr>
            </a:lvl4pPr>
            <a:lvl5pPr marL="2057400" indent="-228600">
              <a:defRPr sz="2500">
                <a:solidFill>
                  <a:schemeClr val="tx1"/>
                </a:solidFill>
                <a:latin typeface="Arial" charset="0"/>
                <a:ea typeface="Geneva" pitchFamily="1" charset="-128"/>
              </a:defRPr>
            </a:lvl5pPr>
            <a:lvl6pPr marL="2514600" indent="-228600" eaLnBrk="0" fontAlgn="base" hangingPunct="0">
              <a:spcBef>
                <a:spcPct val="0"/>
              </a:spcBef>
              <a:spcAft>
                <a:spcPct val="0"/>
              </a:spcAft>
              <a:defRPr sz="2500">
                <a:solidFill>
                  <a:schemeClr val="tx1"/>
                </a:solidFill>
                <a:latin typeface="Arial" charset="0"/>
                <a:ea typeface="Geneva" pitchFamily="1" charset="-128"/>
              </a:defRPr>
            </a:lvl6pPr>
            <a:lvl7pPr marL="2971800" indent="-228600" eaLnBrk="0" fontAlgn="base" hangingPunct="0">
              <a:spcBef>
                <a:spcPct val="0"/>
              </a:spcBef>
              <a:spcAft>
                <a:spcPct val="0"/>
              </a:spcAft>
              <a:defRPr sz="2500">
                <a:solidFill>
                  <a:schemeClr val="tx1"/>
                </a:solidFill>
                <a:latin typeface="Arial" charset="0"/>
                <a:ea typeface="Geneva" pitchFamily="1" charset="-128"/>
              </a:defRPr>
            </a:lvl7pPr>
            <a:lvl8pPr marL="3429000" indent="-228600" eaLnBrk="0" fontAlgn="base" hangingPunct="0">
              <a:spcBef>
                <a:spcPct val="0"/>
              </a:spcBef>
              <a:spcAft>
                <a:spcPct val="0"/>
              </a:spcAft>
              <a:defRPr sz="2500">
                <a:solidFill>
                  <a:schemeClr val="tx1"/>
                </a:solidFill>
                <a:latin typeface="Arial" charset="0"/>
                <a:ea typeface="Geneva" pitchFamily="1" charset="-128"/>
              </a:defRPr>
            </a:lvl8pPr>
            <a:lvl9pPr marL="3886200" indent="-228600" eaLnBrk="0" fontAlgn="base" hangingPunct="0">
              <a:spcBef>
                <a:spcPct val="0"/>
              </a:spcBef>
              <a:spcAft>
                <a:spcPct val="0"/>
              </a:spcAft>
              <a:defRPr sz="2500">
                <a:solidFill>
                  <a:schemeClr val="tx1"/>
                </a:solidFill>
                <a:latin typeface="Arial" charset="0"/>
                <a:ea typeface="Geneva" pitchFamily="1" charset="-128"/>
              </a:defRPr>
            </a:lvl9pPr>
          </a:lstStyle>
          <a:p>
            <a:fld id="{A7BD5B8F-2650-44F6-BC12-05CF3488B10D}" type="slidenum">
              <a:rPr lang="en-GB" altLang="en-US" sz="1200" smtClean="0"/>
              <a:pPr/>
              <a:t>14</a:t>
            </a:fld>
            <a:endParaRPr lang="en-GB" altLang="en-US" sz="120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nl-BE" altLang="en-US" dirty="0" smtClean="0"/>
              <a:t>The </a:t>
            </a:r>
            <a:r>
              <a:rPr lang="nl-BE" altLang="en-US" dirty="0" err="1" smtClean="0"/>
              <a:t>operation</a:t>
            </a:r>
            <a:r>
              <a:rPr lang="nl-BE" altLang="en-US" dirty="0" smtClean="0"/>
              <a:t> range of the on-</a:t>
            </a:r>
            <a:r>
              <a:rPr lang="nl-BE" altLang="en-US" dirty="0" err="1" smtClean="0"/>
              <a:t>coil</a:t>
            </a:r>
            <a:r>
              <a:rPr lang="nl-BE" altLang="en-US" dirty="0" smtClean="0"/>
              <a:t> </a:t>
            </a:r>
            <a:r>
              <a:rPr lang="nl-BE" altLang="en-US" dirty="0" err="1" smtClean="0"/>
              <a:t>temperaturec</a:t>
            </a:r>
            <a:r>
              <a:rPr lang="nl-BE" altLang="en-US" dirty="0" smtClean="0"/>
              <a:t> is </a:t>
            </a:r>
            <a:r>
              <a:rPr lang="nl-BE" altLang="en-US" dirty="0" err="1" smtClean="0"/>
              <a:t>described</a:t>
            </a:r>
            <a:r>
              <a:rPr lang="nl-BE" altLang="en-US" baseline="0" dirty="0" smtClean="0"/>
              <a:t> </a:t>
            </a:r>
            <a:r>
              <a:rPr lang="nl-BE" altLang="en-US" baseline="0" dirty="0" err="1" smtClean="0"/>
              <a:t>here</a:t>
            </a:r>
            <a:r>
              <a:rPr lang="nl-BE" altLang="en-US" baseline="0" dirty="0" smtClean="0"/>
              <a:t>: </a:t>
            </a:r>
            <a:r>
              <a:rPr lang="nl-BE" altLang="en-US" baseline="0" dirty="0" err="1" smtClean="0"/>
              <a:t>during</a:t>
            </a:r>
            <a:r>
              <a:rPr lang="nl-BE" altLang="en-US" baseline="0" dirty="0" smtClean="0"/>
              <a:t> </a:t>
            </a:r>
            <a:r>
              <a:rPr lang="nl-BE" altLang="en-US" baseline="0" dirty="0" err="1" smtClean="0"/>
              <a:t>cooling</a:t>
            </a:r>
            <a:r>
              <a:rPr lang="nl-BE" altLang="en-US" baseline="0" dirty="0" smtClean="0"/>
              <a:t> </a:t>
            </a:r>
            <a:r>
              <a:rPr lang="nl-BE" altLang="en-US" baseline="0" dirty="0" err="1" smtClean="0"/>
              <a:t>operation</a:t>
            </a:r>
            <a:r>
              <a:rPr lang="nl-BE" altLang="en-US" baseline="0" dirty="0" smtClean="0"/>
              <a:t>, the maximum </a:t>
            </a:r>
            <a:r>
              <a:rPr lang="nl-BE" altLang="en-US" baseline="0" dirty="0" err="1" smtClean="0"/>
              <a:t>allowed</a:t>
            </a:r>
            <a:r>
              <a:rPr lang="nl-BE" altLang="en-US" baseline="0" dirty="0" smtClean="0"/>
              <a:t> </a:t>
            </a:r>
            <a:r>
              <a:rPr lang="nl-BE" altLang="en-US" baseline="0" dirty="0" err="1" smtClean="0"/>
              <a:t>temperature</a:t>
            </a:r>
            <a:r>
              <a:rPr lang="nl-BE" altLang="en-US" baseline="0" dirty="0" smtClean="0"/>
              <a:t> is 35°C </a:t>
            </a:r>
            <a:r>
              <a:rPr lang="nl-BE" altLang="en-US" baseline="0" dirty="0" err="1" smtClean="0"/>
              <a:t>while</a:t>
            </a:r>
            <a:r>
              <a:rPr lang="nl-BE" altLang="en-US" baseline="0" dirty="0" smtClean="0"/>
              <a:t> in </a:t>
            </a:r>
            <a:r>
              <a:rPr lang="nl-BE" altLang="en-US" baseline="0" dirty="0" err="1" smtClean="0"/>
              <a:t>heating</a:t>
            </a:r>
            <a:r>
              <a:rPr lang="nl-BE" altLang="en-US" baseline="0" dirty="0" smtClean="0"/>
              <a:t> </a:t>
            </a:r>
            <a:r>
              <a:rPr lang="nl-BE" altLang="en-US" baseline="0" dirty="0" err="1" smtClean="0"/>
              <a:t>operation</a:t>
            </a:r>
            <a:r>
              <a:rPr lang="nl-BE" altLang="en-US" baseline="0" dirty="0" smtClean="0"/>
              <a:t> the minimum </a:t>
            </a:r>
            <a:r>
              <a:rPr lang="nl-BE" altLang="en-US" baseline="0" dirty="0" err="1" smtClean="0"/>
              <a:t>allowed</a:t>
            </a:r>
            <a:r>
              <a:rPr lang="nl-BE" altLang="en-US" baseline="0" dirty="0" smtClean="0"/>
              <a:t> </a:t>
            </a:r>
            <a:r>
              <a:rPr lang="nl-BE" altLang="en-US" baseline="0" dirty="0" err="1" smtClean="0"/>
              <a:t>temperature</a:t>
            </a:r>
            <a:r>
              <a:rPr lang="nl-BE" altLang="en-US" baseline="0" dirty="0" smtClean="0"/>
              <a:t> is 10°C.</a:t>
            </a:r>
            <a:r>
              <a:rPr lang="nl-BE" altLang="en-US" dirty="0" smtClean="0"/>
              <a:t>In </a:t>
            </a:r>
            <a:r>
              <a:rPr lang="nl-BE" altLang="en-US" dirty="0" err="1" smtClean="0"/>
              <a:t>cold</a:t>
            </a:r>
            <a:r>
              <a:rPr lang="nl-BE" altLang="en-US" dirty="0" smtClean="0"/>
              <a:t> </a:t>
            </a:r>
            <a:r>
              <a:rPr lang="nl-BE" altLang="en-US" dirty="0" err="1" smtClean="0"/>
              <a:t>regions</a:t>
            </a:r>
            <a:r>
              <a:rPr lang="nl-BE" altLang="en-US" dirty="0" smtClean="0"/>
              <a:t>, in order </a:t>
            </a:r>
            <a:r>
              <a:rPr lang="nl-BE" altLang="en-US" dirty="0" err="1" smtClean="0"/>
              <a:t>to</a:t>
            </a:r>
            <a:r>
              <a:rPr lang="nl-BE" altLang="en-US" dirty="0" smtClean="0"/>
              <a:t> </a:t>
            </a:r>
            <a:r>
              <a:rPr lang="nl-BE" altLang="en-US" dirty="0" err="1" smtClean="0"/>
              <a:t>ensure</a:t>
            </a:r>
            <a:r>
              <a:rPr lang="nl-BE" altLang="en-US" dirty="0" smtClean="0"/>
              <a:t> </a:t>
            </a:r>
            <a:r>
              <a:rPr lang="nl-BE" altLang="en-US" dirty="0" err="1" smtClean="0"/>
              <a:t>that</a:t>
            </a:r>
            <a:r>
              <a:rPr lang="nl-BE" altLang="en-US" dirty="0" smtClean="0"/>
              <a:t> on-</a:t>
            </a:r>
            <a:r>
              <a:rPr lang="nl-BE" altLang="en-US" dirty="0" err="1" smtClean="0"/>
              <a:t>coil</a:t>
            </a:r>
            <a:r>
              <a:rPr lang="nl-BE" altLang="en-US" dirty="0" smtClean="0"/>
              <a:t> </a:t>
            </a:r>
            <a:r>
              <a:rPr lang="nl-BE" altLang="en-US" dirty="0" err="1" smtClean="0"/>
              <a:t>temperature</a:t>
            </a:r>
            <a:r>
              <a:rPr lang="nl-BE" altLang="en-US" dirty="0" smtClean="0"/>
              <a:t> is </a:t>
            </a:r>
            <a:r>
              <a:rPr lang="nl-BE" altLang="en-US" dirty="0" err="1" smtClean="0"/>
              <a:t>kept</a:t>
            </a:r>
            <a:r>
              <a:rPr lang="nl-BE" altLang="en-US" dirty="0" smtClean="0"/>
              <a:t> </a:t>
            </a:r>
            <a:r>
              <a:rPr lang="nl-BE" altLang="en-US" dirty="0" err="1" smtClean="0"/>
              <a:t>between</a:t>
            </a:r>
            <a:r>
              <a:rPr lang="nl-BE" altLang="en-US" dirty="0" smtClean="0"/>
              <a:t> these </a:t>
            </a:r>
            <a:r>
              <a:rPr lang="nl-BE" altLang="en-US" dirty="0" err="1" smtClean="0"/>
              <a:t>limits</a:t>
            </a:r>
            <a:r>
              <a:rPr lang="nl-BE" altLang="en-US" dirty="0" smtClean="0"/>
              <a:t> </a:t>
            </a:r>
            <a:r>
              <a:rPr lang="nl-BE" altLang="en-US" dirty="0" err="1" smtClean="0"/>
              <a:t>during</a:t>
            </a:r>
            <a:r>
              <a:rPr lang="nl-BE" altLang="en-US" dirty="0" smtClean="0"/>
              <a:t> </a:t>
            </a:r>
            <a:r>
              <a:rPr lang="nl-BE" altLang="en-US" dirty="0" err="1" smtClean="0"/>
              <a:t>heating</a:t>
            </a:r>
            <a:r>
              <a:rPr lang="nl-BE" altLang="en-US" dirty="0" smtClean="0"/>
              <a:t> </a:t>
            </a:r>
            <a:r>
              <a:rPr lang="nl-BE" altLang="en-US" dirty="0" err="1" smtClean="0"/>
              <a:t>operation</a:t>
            </a:r>
            <a:r>
              <a:rPr lang="nl-BE" altLang="en-US" dirty="0" smtClean="0"/>
              <a:t>, </a:t>
            </a:r>
            <a:r>
              <a:rPr lang="nl-BE" altLang="en-US" dirty="0" err="1" smtClean="0"/>
              <a:t>several</a:t>
            </a:r>
            <a:r>
              <a:rPr lang="nl-BE" altLang="en-US" baseline="0" dirty="0" smtClean="0"/>
              <a:t> </a:t>
            </a:r>
            <a:r>
              <a:rPr lang="nl-BE" altLang="en-US" baseline="0" dirty="0" err="1" smtClean="0"/>
              <a:t>measures</a:t>
            </a:r>
            <a:r>
              <a:rPr lang="nl-BE" altLang="en-US" baseline="0" dirty="0" smtClean="0"/>
              <a:t> are </a:t>
            </a:r>
            <a:r>
              <a:rPr lang="nl-BE" altLang="en-US" baseline="0" dirty="0" err="1" smtClean="0"/>
              <a:t>possible</a:t>
            </a:r>
            <a:r>
              <a:rPr lang="nl-BE" altLang="en-US" baseline="0" dirty="0" smtClean="0"/>
              <a:t> </a:t>
            </a:r>
            <a:r>
              <a:rPr lang="nl-BE" altLang="en-US" baseline="0" dirty="0" err="1" smtClean="0"/>
              <a:t>like</a:t>
            </a:r>
            <a:r>
              <a:rPr lang="nl-BE" altLang="en-US" baseline="0" dirty="0" smtClean="0"/>
              <a:t> </a:t>
            </a:r>
            <a:r>
              <a:rPr lang="nl-BE" altLang="en-US" baseline="0" dirty="0" err="1" smtClean="0"/>
              <a:t>for</a:t>
            </a:r>
            <a:r>
              <a:rPr lang="nl-BE" altLang="en-US" baseline="0" dirty="0" smtClean="0"/>
              <a:t> </a:t>
            </a:r>
            <a:r>
              <a:rPr lang="nl-BE" altLang="en-US" baseline="0" dirty="0" err="1" smtClean="0"/>
              <a:t>example</a:t>
            </a:r>
            <a:r>
              <a:rPr lang="nl-BE" altLang="en-US" baseline="0" dirty="0" smtClean="0"/>
              <a:t> the </a:t>
            </a:r>
            <a:r>
              <a:rPr lang="nl-BE" altLang="en-US" baseline="0" dirty="0" err="1" smtClean="0"/>
              <a:t>use</a:t>
            </a:r>
            <a:r>
              <a:rPr lang="nl-BE" altLang="en-US" baseline="0" dirty="0" smtClean="0"/>
              <a:t> of </a:t>
            </a:r>
            <a:r>
              <a:rPr lang="nl-BE" altLang="en-US" dirty="0" smtClean="0"/>
              <a:t>a pre-</a:t>
            </a:r>
            <a:r>
              <a:rPr lang="nl-BE" altLang="en-US" dirty="0" err="1" smtClean="0"/>
              <a:t>heater</a:t>
            </a:r>
            <a:r>
              <a:rPr lang="nl-BE" altLang="en-US" dirty="0" smtClean="0"/>
              <a:t>,</a:t>
            </a:r>
            <a:r>
              <a:rPr lang="nl-BE" altLang="en-US" baseline="0" dirty="0" smtClean="0"/>
              <a:t>  </a:t>
            </a:r>
            <a:r>
              <a:rPr lang="nl-BE" altLang="en-US" baseline="0" dirty="0" err="1" smtClean="0"/>
              <a:t>mixing</a:t>
            </a:r>
            <a:r>
              <a:rPr lang="nl-BE" altLang="en-US" baseline="0" dirty="0" smtClean="0"/>
              <a:t> of the </a:t>
            </a:r>
            <a:r>
              <a:rPr lang="nl-BE" altLang="en-US" baseline="0" dirty="0" err="1" smtClean="0"/>
              <a:t>cold</a:t>
            </a:r>
            <a:r>
              <a:rPr lang="nl-BE" altLang="en-US" baseline="0" dirty="0" smtClean="0"/>
              <a:t> </a:t>
            </a:r>
            <a:r>
              <a:rPr lang="nl-BE" altLang="en-US" baseline="0" dirty="0" err="1" smtClean="0"/>
              <a:t>fresh</a:t>
            </a:r>
            <a:r>
              <a:rPr lang="nl-BE" altLang="en-US" baseline="0" dirty="0" smtClean="0"/>
              <a:t> air </a:t>
            </a:r>
            <a:r>
              <a:rPr lang="nl-BE" altLang="en-US" baseline="0" dirty="0" err="1" smtClean="0"/>
              <a:t>with</a:t>
            </a:r>
            <a:r>
              <a:rPr lang="nl-BE" altLang="en-US" baseline="0" dirty="0" smtClean="0"/>
              <a:t> the warm </a:t>
            </a:r>
            <a:r>
              <a:rPr lang="nl-BE" altLang="en-US" baseline="0" dirty="0" err="1" smtClean="0"/>
              <a:t>returning</a:t>
            </a:r>
            <a:r>
              <a:rPr lang="nl-BE" altLang="en-US" baseline="0" dirty="0" smtClean="0"/>
              <a:t> air, </a:t>
            </a:r>
            <a:r>
              <a:rPr lang="nl-BE" altLang="en-US" baseline="0" dirty="0" err="1" smtClean="0"/>
              <a:t>using</a:t>
            </a:r>
            <a:r>
              <a:rPr lang="nl-BE" altLang="en-US" baseline="0" dirty="0" smtClean="0"/>
              <a:t> a heat recovery element. C</a:t>
            </a:r>
          </a:p>
          <a:p>
            <a:pPr eaLnBrk="1" hangingPunct="1"/>
            <a:r>
              <a:rPr lang="nl-BE" altLang="en-US" baseline="0" dirty="0" smtClean="0"/>
              <a:t>In hot </a:t>
            </a:r>
            <a:r>
              <a:rPr lang="nl-BE" altLang="en-US" baseline="0" dirty="0" err="1" smtClean="0"/>
              <a:t>climate</a:t>
            </a:r>
            <a:r>
              <a:rPr lang="nl-BE" altLang="en-US" baseline="0" dirty="0" smtClean="0"/>
              <a:t>, pre-</a:t>
            </a:r>
            <a:r>
              <a:rPr lang="nl-BE" altLang="en-US" baseline="0" dirty="0" err="1" smtClean="0"/>
              <a:t>cooling</a:t>
            </a:r>
            <a:r>
              <a:rPr lang="nl-BE" altLang="en-US" baseline="0" dirty="0" smtClean="0"/>
              <a:t> </a:t>
            </a:r>
            <a:r>
              <a:rPr lang="nl-BE" altLang="en-US" baseline="0" dirty="0" err="1" smtClean="0"/>
              <a:t>by</a:t>
            </a:r>
            <a:r>
              <a:rPr lang="nl-BE" altLang="en-US" baseline="0" dirty="0" smtClean="0"/>
              <a:t> heat </a:t>
            </a:r>
            <a:r>
              <a:rPr lang="nl-BE" altLang="en-US" baseline="0" dirty="0" err="1" smtClean="0"/>
              <a:t>wheel</a:t>
            </a:r>
            <a:r>
              <a:rPr lang="nl-BE" altLang="en-US" baseline="0" dirty="0" smtClean="0"/>
              <a:t> or </a:t>
            </a:r>
            <a:r>
              <a:rPr lang="nl-BE" altLang="en-US" baseline="0" dirty="0" err="1" smtClean="0"/>
              <a:t>mixing</a:t>
            </a:r>
            <a:r>
              <a:rPr lang="nl-BE" altLang="en-US" baseline="0" dirty="0" smtClean="0"/>
              <a:t> </a:t>
            </a:r>
            <a:r>
              <a:rPr lang="nl-BE" altLang="en-US" baseline="0" dirty="0" err="1" smtClean="0"/>
              <a:t>chamber</a:t>
            </a:r>
            <a:r>
              <a:rPr lang="nl-BE" altLang="en-US" baseline="0" dirty="0" smtClean="0"/>
              <a:t> </a:t>
            </a:r>
            <a:r>
              <a:rPr lang="nl-BE" altLang="en-US" baseline="0" dirty="0" err="1" smtClean="0"/>
              <a:t>should</a:t>
            </a:r>
            <a:r>
              <a:rPr lang="nl-BE" altLang="en-US" baseline="0" dirty="0" smtClean="0"/>
              <a:t> </a:t>
            </a:r>
            <a:r>
              <a:rPr lang="nl-BE" altLang="en-US" baseline="0" dirty="0" err="1" smtClean="0"/>
              <a:t>be</a:t>
            </a:r>
            <a:r>
              <a:rPr lang="nl-BE" altLang="en-US" baseline="0" dirty="0" smtClean="0"/>
              <a:t> </a:t>
            </a:r>
            <a:r>
              <a:rPr lang="nl-BE" altLang="en-US" baseline="0" dirty="0" err="1" smtClean="0"/>
              <a:t>used</a:t>
            </a:r>
            <a:r>
              <a:rPr lang="nl-BE" altLang="en-US" baseline="0" dirty="0" smtClean="0"/>
              <a:t>. </a:t>
            </a:r>
            <a:r>
              <a:rPr lang="nl-BE" altLang="en-US" b="1" baseline="0" dirty="0" smtClean="0"/>
              <a:t>CLICK</a:t>
            </a:r>
          </a:p>
          <a:p>
            <a:pPr eaLnBrk="1" hangingPunct="1"/>
            <a:r>
              <a:rPr lang="nl-BE" altLang="en-US" baseline="0" dirty="0" smtClean="0"/>
              <a:t>The </a:t>
            </a:r>
            <a:r>
              <a:rPr lang="nl-BE" altLang="en-US" baseline="0" dirty="0" err="1" smtClean="0"/>
              <a:t>operation</a:t>
            </a:r>
            <a:r>
              <a:rPr lang="nl-BE" altLang="en-US" baseline="0" dirty="0" smtClean="0"/>
              <a:t> range of the outdoor units is the </a:t>
            </a:r>
            <a:r>
              <a:rPr lang="nl-BE" altLang="en-US" baseline="0" dirty="0" err="1" smtClean="0"/>
              <a:t>usual</a:t>
            </a:r>
            <a:r>
              <a:rPr lang="nl-BE" altLang="en-US" baseline="0" dirty="0" smtClean="0"/>
              <a:t> </a:t>
            </a:r>
            <a:r>
              <a:rPr lang="nl-BE" altLang="en-US" baseline="0" dirty="0" err="1" smtClean="0"/>
              <a:t>one</a:t>
            </a:r>
            <a:r>
              <a:rPr lang="nl-BE" altLang="en-US" baseline="0" dirty="0" smtClean="0"/>
              <a:t> </a:t>
            </a:r>
            <a:r>
              <a:rPr lang="nl-BE" altLang="en-US" baseline="0" dirty="0" err="1" smtClean="0"/>
              <a:t>for</a:t>
            </a:r>
            <a:r>
              <a:rPr lang="nl-BE" altLang="en-US" baseline="0" dirty="0" smtClean="0"/>
              <a:t> VRV. </a:t>
            </a:r>
            <a:r>
              <a:rPr lang="nl-BE" altLang="en-US" b="1" baseline="0" dirty="0" smtClean="0"/>
              <a:t>CLICK</a:t>
            </a:r>
          </a:p>
          <a:p>
            <a:pPr eaLnBrk="1" hangingPunct="1"/>
            <a:r>
              <a:rPr lang="nl-BE" altLang="en-US" dirty="0" smtClean="0"/>
              <a:t>Expansion </a:t>
            </a:r>
            <a:r>
              <a:rPr lang="nl-BE" altLang="en-US" dirty="0" err="1" smtClean="0"/>
              <a:t>valve</a:t>
            </a:r>
            <a:r>
              <a:rPr lang="nl-BE" altLang="en-US" dirty="0" smtClean="0"/>
              <a:t> kit </a:t>
            </a:r>
            <a:r>
              <a:rPr lang="nl-BE" altLang="en-US" dirty="0" err="1" smtClean="0"/>
              <a:t>and</a:t>
            </a:r>
            <a:r>
              <a:rPr lang="nl-BE" altLang="en-US" dirty="0" smtClean="0"/>
              <a:t> control box </a:t>
            </a:r>
            <a:r>
              <a:rPr lang="nl-BE" altLang="en-US" dirty="0" err="1" smtClean="0"/>
              <a:t>can</a:t>
            </a:r>
            <a:r>
              <a:rPr lang="nl-BE" altLang="en-US" dirty="0" smtClean="0"/>
              <a:t> </a:t>
            </a:r>
            <a:r>
              <a:rPr lang="nl-BE" altLang="en-US" dirty="0" err="1" smtClean="0"/>
              <a:t>be</a:t>
            </a:r>
            <a:r>
              <a:rPr lang="nl-BE" altLang="en-US" dirty="0" smtClean="0"/>
              <a:t> </a:t>
            </a:r>
            <a:r>
              <a:rPr lang="nl-BE" altLang="en-US" dirty="0" err="1" smtClean="0"/>
              <a:t>mounted</a:t>
            </a:r>
            <a:r>
              <a:rPr lang="nl-BE" altLang="en-US" dirty="0" smtClean="0"/>
              <a:t> </a:t>
            </a:r>
            <a:r>
              <a:rPr lang="nl-BE" altLang="en-US" dirty="0" err="1" smtClean="0"/>
              <a:t>outside</a:t>
            </a:r>
            <a:r>
              <a:rPr lang="nl-BE" altLang="en-US" dirty="0" smtClean="0"/>
              <a:t> </a:t>
            </a:r>
            <a:r>
              <a:rPr lang="nl-BE" altLang="en-US" dirty="0" err="1" smtClean="0"/>
              <a:t>within</a:t>
            </a:r>
            <a:r>
              <a:rPr lang="nl-BE" altLang="en-US" dirty="0" smtClean="0"/>
              <a:t> the </a:t>
            </a:r>
            <a:r>
              <a:rPr lang="nl-BE" altLang="en-US" dirty="0" err="1" smtClean="0"/>
              <a:t>mentioned</a:t>
            </a:r>
            <a:r>
              <a:rPr lang="nl-BE" altLang="en-US" dirty="0" smtClean="0"/>
              <a:t> </a:t>
            </a:r>
            <a:r>
              <a:rPr lang="nl-BE" altLang="en-US" dirty="0" err="1" smtClean="0"/>
              <a:t>limitations</a:t>
            </a:r>
            <a:r>
              <a:rPr lang="nl-BE" altLang="en-US" dirty="0" smtClean="0"/>
              <a:t>,</a:t>
            </a:r>
            <a:r>
              <a:rPr lang="nl-BE" altLang="en-US" baseline="0" dirty="0" smtClean="0"/>
              <a:t> </a:t>
            </a:r>
            <a:r>
              <a:rPr lang="nl-BE" altLang="en-US" baseline="0" dirty="0" err="1" smtClean="0"/>
              <a:t>howvever</a:t>
            </a:r>
            <a:r>
              <a:rPr lang="nl-BE" altLang="en-US" baseline="0" dirty="0" smtClean="0"/>
              <a:t> </a:t>
            </a:r>
            <a:r>
              <a:rPr lang="nl-BE" altLang="en-US" baseline="0" dirty="0" err="1" smtClean="0"/>
              <a:t>not</a:t>
            </a:r>
            <a:r>
              <a:rPr lang="nl-BE" altLang="en-US" baseline="0" dirty="0" smtClean="0"/>
              <a:t> in the direct </a:t>
            </a:r>
            <a:r>
              <a:rPr lang="nl-BE" altLang="en-US" baseline="0" dirty="0" err="1" smtClean="0"/>
              <a:t>sunlight</a:t>
            </a:r>
            <a:r>
              <a:rPr lang="nl-BE" altLang="en-US" baseline="0" dirty="0" smtClean="0"/>
              <a:t>.</a:t>
            </a:r>
            <a:r>
              <a:rPr lang="nl-BE" altLang="en-US" dirty="0" smtClean="0"/>
              <a:t> </a:t>
            </a:r>
            <a:r>
              <a:rPr lang="nl-BE" altLang="en-US" b="1" dirty="0" smtClean="0"/>
              <a:t>CLICK</a:t>
            </a:r>
          </a:p>
          <a:p>
            <a:pPr eaLnBrk="1" hangingPunct="1"/>
            <a:endParaRPr lang="en-GB" altLang="en-US" dirty="0" smtClean="0"/>
          </a:p>
        </p:txBody>
      </p:sp>
    </p:spTree>
    <p:extLst>
      <p:ext uri="{BB962C8B-B14F-4D97-AF65-F5344CB8AC3E}">
        <p14:creationId xmlns:p14="http://schemas.microsoft.com/office/powerpoint/2010/main" val="4008549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The </a:t>
            </a:r>
            <a:r>
              <a:rPr lang="nl-BE" dirty="0" err="1" smtClean="0"/>
              <a:t>expansion</a:t>
            </a:r>
            <a:r>
              <a:rPr lang="nl-BE" dirty="0" smtClean="0"/>
              <a:t> </a:t>
            </a:r>
            <a:r>
              <a:rPr lang="nl-BE" dirty="0" err="1" smtClean="0"/>
              <a:t>valve</a:t>
            </a:r>
            <a:r>
              <a:rPr lang="nl-BE" dirty="0" smtClean="0"/>
              <a:t> kit is a </a:t>
            </a:r>
            <a:r>
              <a:rPr lang="nl-BE" dirty="0" err="1" smtClean="0"/>
              <a:t>simple</a:t>
            </a:r>
            <a:r>
              <a:rPr lang="nl-BE" dirty="0" smtClean="0"/>
              <a:t> device </a:t>
            </a:r>
            <a:r>
              <a:rPr lang="nl-BE" dirty="0" err="1" smtClean="0"/>
              <a:t>including</a:t>
            </a:r>
            <a:r>
              <a:rPr lang="nl-BE" dirty="0" smtClean="0"/>
              <a:t> the </a:t>
            </a:r>
            <a:r>
              <a:rPr lang="nl-BE" dirty="0" err="1" smtClean="0"/>
              <a:t>expansion</a:t>
            </a:r>
            <a:r>
              <a:rPr lang="nl-BE" dirty="0" smtClean="0"/>
              <a:t> </a:t>
            </a:r>
            <a:r>
              <a:rPr lang="nl-BE" dirty="0" err="1" smtClean="0"/>
              <a:t>valve</a:t>
            </a:r>
            <a:r>
              <a:rPr lang="nl-BE" baseline="0" dirty="0" smtClean="0"/>
              <a:t> </a:t>
            </a:r>
            <a:r>
              <a:rPr lang="nl-BE" baseline="0" dirty="0" err="1" smtClean="0"/>
              <a:t>and</a:t>
            </a:r>
            <a:r>
              <a:rPr lang="nl-BE" baseline="0" dirty="0" smtClean="0"/>
              <a:t> </a:t>
            </a:r>
            <a:r>
              <a:rPr lang="nl-BE" baseline="0" dirty="0" err="1" smtClean="0"/>
              <a:t>refrigerant</a:t>
            </a:r>
            <a:r>
              <a:rPr lang="nl-BE" baseline="0" dirty="0" smtClean="0"/>
              <a:t> filters </a:t>
            </a:r>
            <a:r>
              <a:rPr lang="nl-BE" baseline="0" dirty="0" err="1" smtClean="0"/>
              <a:t>installed</a:t>
            </a:r>
            <a:r>
              <a:rPr lang="nl-BE" baseline="0" dirty="0" smtClean="0"/>
              <a:t> </a:t>
            </a:r>
            <a:r>
              <a:rPr lang="nl-BE" baseline="0" dirty="0" err="1" smtClean="0"/>
              <a:t>before</a:t>
            </a:r>
            <a:r>
              <a:rPr lang="nl-BE" baseline="0" dirty="0" smtClean="0"/>
              <a:t> </a:t>
            </a:r>
            <a:r>
              <a:rPr lang="nl-BE" baseline="0" dirty="0" err="1" smtClean="0"/>
              <a:t>and</a:t>
            </a:r>
            <a:r>
              <a:rPr lang="nl-BE" baseline="0" dirty="0" smtClean="0"/>
              <a:t> </a:t>
            </a:r>
            <a:r>
              <a:rPr lang="nl-BE" baseline="0" dirty="0" err="1" smtClean="0"/>
              <a:t>after</a:t>
            </a:r>
            <a:r>
              <a:rPr lang="nl-BE" baseline="0" dirty="0" smtClean="0"/>
              <a:t> the </a:t>
            </a:r>
            <a:r>
              <a:rPr lang="nl-BE" baseline="0" dirty="0" err="1" smtClean="0"/>
              <a:t>valve</a:t>
            </a:r>
            <a:r>
              <a:rPr lang="nl-BE" baseline="0" dirty="0" smtClean="0"/>
              <a:t>.</a:t>
            </a:r>
          </a:p>
          <a:p>
            <a:r>
              <a:rPr lang="nl-BE" baseline="0" dirty="0" smtClean="0"/>
              <a:t>The kit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installed</a:t>
            </a:r>
            <a:r>
              <a:rPr lang="nl-BE" baseline="0" dirty="0" smtClean="0"/>
              <a:t> </a:t>
            </a:r>
            <a:r>
              <a:rPr lang="nl-BE" baseline="0" dirty="0" err="1" smtClean="0"/>
              <a:t>vertically</a:t>
            </a:r>
            <a:r>
              <a:rPr lang="nl-BE" baseline="0" dirty="0" smtClean="0"/>
              <a:t>. </a:t>
            </a:r>
          </a:p>
          <a:p>
            <a:r>
              <a:rPr lang="nl-BE" baseline="0" dirty="0" smtClean="0"/>
              <a:t>For </a:t>
            </a:r>
            <a:r>
              <a:rPr lang="nl-BE" baseline="0" dirty="0" err="1" smtClean="0"/>
              <a:t>every</a:t>
            </a:r>
            <a:r>
              <a:rPr lang="nl-BE" baseline="0" dirty="0" smtClean="0"/>
              <a:t> </a:t>
            </a:r>
            <a:r>
              <a:rPr lang="nl-BE" baseline="0" dirty="0" err="1" smtClean="0"/>
              <a:t>expansion</a:t>
            </a:r>
            <a:r>
              <a:rPr lang="nl-BE" baseline="0" dirty="0" smtClean="0"/>
              <a:t> </a:t>
            </a:r>
            <a:r>
              <a:rPr lang="nl-BE" baseline="0" dirty="0" err="1" smtClean="0"/>
              <a:t>valve</a:t>
            </a:r>
            <a:r>
              <a:rPr lang="nl-BE" baseline="0" dirty="0" smtClean="0"/>
              <a:t> kit, a control kit EKEQ </a:t>
            </a:r>
            <a:r>
              <a:rPr lang="nl-BE" baseline="0" dirty="0" err="1" smtClean="0"/>
              <a:t>need</a:t>
            </a:r>
            <a:r>
              <a:rPr lang="nl-BE" baseline="0" dirty="0" smtClean="0"/>
              <a:t> </a:t>
            </a:r>
            <a:r>
              <a:rPr lang="nl-BE" baseline="0" dirty="0" err="1" smtClean="0"/>
              <a:t>to</a:t>
            </a:r>
            <a:r>
              <a:rPr lang="nl-BE" baseline="0" dirty="0" smtClean="0"/>
              <a:t> </a:t>
            </a:r>
            <a:r>
              <a:rPr lang="nl-BE" baseline="0" dirty="0" err="1" smtClean="0"/>
              <a:t>supplied</a:t>
            </a:r>
            <a:r>
              <a:rPr lang="nl-BE" baseline="0" dirty="0" smtClean="0"/>
              <a:t> as well.</a:t>
            </a:r>
          </a:p>
          <a:p>
            <a:r>
              <a:rPr lang="nl-BE" baseline="0" dirty="0" smtClean="0"/>
              <a:t>The control kit </a:t>
            </a:r>
            <a:r>
              <a:rPr lang="nl-BE" baseline="0" dirty="0" err="1" smtClean="0"/>
              <a:t>will</a:t>
            </a:r>
            <a:r>
              <a:rPr lang="nl-BE" baseline="0" dirty="0" smtClean="0"/>
              <a:t> </a:t>
            </a:r>
            <a:r>
              <a:rPr lang="nl-BE" baseline="0" dirty="0" err="1" smtClean="0"/>
              <a:t>be</a:t>
            </a:r>
            <a:r>
              <a:rPr lang="nl-BE" baseline="0" dirty="0" smtClean="0"/>
              <a:t> </a:t>
            </a:r>
            <a:r>
              <a:rPr lang="nl-BE" baseline="0" dirty="0" err="1" smtClean="0"/>
              <a:t>explained</a:t>
            </a:r>
            <a:r>
              <a:rPr lang="nl-BE" baseline="0" dirty="0" smtClean="0"/>
              <a:t> later, </a:t>
            </a:r>
            <a:r>
              <a:rPr lang="nl-BE" baseline="0" dirty="0" err="1" smtClean="0"/>
              <a:t>within</a:t>
            </a:r>
            <a:r>
              <a:rPr lang="nl-BE" baseline="0" dirty="0" smtClean="0"/>
              <a:t> the control </a:t>
            </a:r>
            <a:r>
              <a:rPr lang="nl-BE" baseline="0" dirty="0" err="1" smtClean="0"/>
              <a:t>chapter</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15</a:t>
            </a:fld>
            <a:endParaRPr lang="en-US" dirty="0"/>
          </a:p>
        </p:txBody>
      </p:sp>
    </p:spTree>
    <p:extLst>
      <p:ext uri="{BB962C8B-B14F-4D97-AF65-F5344CB8AC3E}">
        <p14:creationId xmlns:p14="http://schemas.microsoft.com/office/powerpoint/2010/main" val="3655171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The </a:t>
            </a:r>
            <a:r>
              <a:rPr lang="nl-BE" dirty="0" err="1" smtClean="0"/>
              <a:t>logical</a:t>
            </a:r>
            <a:r>
              <a:rPr lang="nl-BE" dirty="0" smtClean="0"/>
              <a:t> steps </a:t>
            </a:r>
            <a:r>
              <a:rPr lang="nl-BE" dirty="0" err="1" smtClean="0"/>
              <a:t>to</a:t>
            </a:r>
            <a:r>
              <a:rPr lang="nl-BE" dirty="0" smtClean="0"/>
              <a:t> select a </a:t>
            </a:r>
            <a:r>
              <a:rPr lang="nl-BE" dirty="0" err="1" smtClean="0"/>
              <a:t>an</a:t>
            </a:r>
            <a:r>
              <a:rPr lang="nl-BE" dirty="0" smtClean="0"/>
              <a:t> air</a:t>
            </a:r>
            <a:r>
              <a:rPr lang="nl-BE" baseline="0" dirty="0" smtClean="0"/>
              <a:t> handling unit </a:t>
            </a:r>
            <a:r>
              <a:rPr lang="nl-BE" baseline="0" dirty="0" err="1" smtClean="0"/>
              <a:t>for</a:t>
            </a:r>
            <a:r>
              <a:rPr lang="nl-BE" baseline="0" dirty="0" smtClean="0"/>
              <a:t> </a:t>
            </a:r>
            <a:r>
              <a:rPr lang="nl-BE" baseline="0" dirty="0" err="1" smtClean="0"/>
              <a:t>connection</a:t>
            </a:r>
            <a:r>
              <a:rPr lang="nl-BE" baseline="0" dirty="0" smtClean="0"/>
              <a:t> </a:t>
            </a:r>
            <a:r>
              <a:rPr lang="nl-BE" baseline="0" dirty="0" err="1" smtClean="0"/>
              <a:t>to</a:t>
            </a:r>
            <a:r>
              <a:rPr lang="nl-BE" baseline="0" dirty="0" smtClean="0"/>
              <a:t> ERQ or VRV outdoor unit, are the </a:t>
            </a:r>
            <a:r>
              <a:rPr lang="nl-BE" baseline="0" dirty="0" err="1" smtClean="0"/>
              <a:t>following</a:t>
            </a:r>
            <a:r>
              <a:rPr lang="nl-BE" baseline="0" dirty="0" smtClean="0"/>
              <a:t>: </a:t>
            </a:r>
            <a:r>
              <a:rPr lang="nl-BE" b="1" baseline="0" dirty="0" smtClean="0"/>
              <a:t>CLICK</a:t>
            </a:r>
          </a:p>
          <a:p>
            <a:pPr marL="171450" indent="-171450">
              <a:buFont typeface="Arial" panose="020B0604020202020204" pitchFamily="34" charset="0"/>
              <a:buChar char="•"/>
            </a:pPr>
            <a:r>
              <a:rPr lang="nl-BE" baseline="0" dirty="0" smtClean="0"/>
              <a:t>First </a:t>
            </a:r>
            <a:r>
              <a:rPr lang="nl-BE" baseline="0" dirty="0" err="1" smtClean="0"/>
              <a:t>comes</a:t>
            </a:r>
            <a:r>
              <a:rPr lang="nl-BE" baseline="0" dirty="0" smtClean="0"/>
              <a:t> the </a:t>
            </a:r>
            <a:r>
              <a:rPr lang="nl-BE" baseline="0" dirty="0" err="1" smtClean="0"/>
              <a:t>calculation</a:t>
            </a:r>
            <a:r>
              <a:rPr lang="nl-BE" baseline="0" dirty="0" smtClean="0"/>
              <a:t> of the </a:t>
            </a:r>
            <a:r>
              <a:rPr lang="nl-BE" baseline="0" dirty="0" err="1" smtClean="0"/>
              <a:t>required</a:t>
            </a:r>
            <a:r>
              <a:rPr lang="nl-BE" baseline="0" dirty="0" smtClean="0"/>
              <a:t> </a:t>
            </a:r>
            <a:r>
              <a:rPr lang="nl-BE" baseline="0" dirty="0" err="1" smtClean="0"/>
              <a:t>fresh</a:t>
            </a:r>
            <a:r>
              <a:rPr lang="nl-BE" baseline="0" dirty="0" smtClean="0"/>
              <a:t> air volume </a:t>
            </a:r>
            <a:r>
              <a:rPr lang="nl-BE" baseline="0" dirty="0" err="1" smtClean="0"/>
              <a:t>and</a:t>
            </a:r>
            <a:r>
              <a:rPr lang="nl-BE" baseline="0" dirty="0" smtClean="0"/>
              <a:t> of the </a:t>
            </a:r>
            <a:r>
              <a:rPr lang="nl-BE" baseline="0" dirty="0" err="1" smtClean="0"/>
              <a:t>corresponding</a:t>
            </a:r>
            <a:r>
              <a:rPr lang="nl-BE" baseline="0" dirty="0" smtClean="0"/>
              <a:t> </a:t>
            </a:r>
            <a:r>
              <a:rPr lang="nl-BE" baseline="0" dirty="0" err="1" smtClean="0"/>
              <a:t>cooling</a:t>
            </a:r>
            <a:r>
              <a:rPr lang="nl-BE" baseline="0" dirty="0" smtClean="0"/>
              <a:t> </a:t>
            </a:r>
            <a:r>
              <a:rPr lang="nl-BE" baseline="0" dirty="0" err="1" smtClean="0"/>
              <a:t>and</a:t>
            </a:r>
            <a:r>
              <a:rPr lang="nl-BE" baseline="0" dirty="0" smtClean="0"/>
              <a:t> </a:t>
            </a:r>
            <a:r>
              <a:rPr lang="nl-BE" baseline="0" dirty="0" err="1" smtClean="0"/>
              <a:t>heating</a:t>
            </a:r>
            <a:r>
              <a:rPr lang="nl-BE" baseline="0" dirty="0" smtClean="0"/>
              <a:t> </a:t>
            </a:r>
            <a:r>
              <a:rPr lang="nl-BE" baseline="0" dirty="0" err="1" smtClean="0"/>
              <a:t>capacity</a:t>
            </a:r>
            <a:r>
              <a:rPr lang="nl-BE" baseline="0" dirty="0" smtClean="0"/>
              <a:t>. </a:t>
            </a:r>
            <a:r>
              <a:rPr lang="nl-BE" baseline="0" dirty="0" err="1" smtClean="0"/>
              <a:t>This</a:t>
            </a:r>
            <a:r>
              <a:rPr lang="nl-BE" baseline="0" dirty="0" smtClean="0"/>
              <a:t> step is </a:t>
            </a:r>
            <a:r>
              <a:rPr lang="nl-BE" baseline="0" dirty="0" err="1" smtClean="0"/>
              <a:t>done</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the design input </a:t>
            </a:r>
            <a:r>
              <a:rPr lang="nl-BE" baseline="0" dirty="0" err="1" smtClean="0"/>
              <a:t>and</a:t>
            </a:r>
            <a:r>
              <a:rPr lang="nl-BE" baseline="0" dirty="0" smtClean="0"/>
              <a:t> the </a:t>
            </a:r>
            <a:r>
              <a:rPr lang="nl-BE" baseline="0" dirty="0" err="1" smtClean="0"/>
              <a:t>selection</a:t>
            </a:r>
            <a:r>
              <a:rPr lang="nl-BE" baseline="0" dirty="0" smtClean="0"/>
              <a:t> software </a:t>
            </a:r>
            <a:r>
              <a:rPr lang="nl-BE" baseline="0" dirty="0" err="1" smtClean="0"/>
              <a:t>provided</a:t>
            </a:r>
            <a:r>
              <a:rPr lang="nl-BE" baseline="0" dirty="0" smtClean="0"/>
              <a:t> </a:t>
            </a:r>
            <a:r>
              <a:rPr lang="nl-BE" baseline="0" dirty="0" err="1" smtClean="0"/>
              <a:t>by</a:t>
            </a:r>
            <a:r>
              <a:rPr lang="nl-BE" baseline="0" dirty="0" smtClean="0"/>
              <a:t> the AHU </a:t>
            </a:r>
            <a:r>
              <a:rPr lang="nl-BE" baseline="0" dirty="0" err="1" smtClean="0"/>
              <a:t>manufacturer</a:t>
            </a:r>
            <a:r>
              <a:rPr lang="nl-BE" baseline="0" dirty="0" smtClean="0"/>
              <a:t>. The </a:t>
            </a:r>
            <a:r>
              <a:rPr lang="nl-BE" baseline="0" dirty="0" err="1" smtClean="0"/>
              <a:t>calculation</a:t>
            </a:r>
            <a:r>
              <a:rPr lang="nl-BE" baseline="0" dirty="0" smtClean="0"/>
              <a:t> of the DX </a:t>
            </a:r>
            <a:r>
              <a:rPr lang="nl-BE" baseline="0" dirty="0" err="1" smtClean="0"/>
              <a:t>coil</a:t>
            </a:r>
            <a:r>
              <a:rPr lang="nl-BE" baseline="0" dirty="0" smtClean="0"/>
              <a:t> is </a:t>
            </a:r>
            <a:r>
              <a:rPr lang="nl-BE" baseline="0" dirty="0" err="1" smtClean="0"/>
              <a:t>based</a:t>
            </a:r>
            <a:r>
              <a:rPr lang="nl-BE" baseline="0" dirty="0" smtClean="0"/>
              <a:t> on </a:t>
            </a:r>
            <a:r>
              <a:rPr lang="nl-BE" baseline="0" dirty="0" err="1" smtClean="0"/>
              <a:t>capaicty</a:t>
            </a:r>
            <a:r>
              <a:rPr lang="nl-BE" baseline="0" dirty="0" smtClean="0"/>
              <a:t>, a </a:t>
            </a:r>
            <a:r>
              <a:rPr lang="nl-BE" baseline="0" dirty="0" err="1" smtClean="0"/>
              <a:t>superheat</a:t>
            </a:r>
            <a:r>
              <a:rPr lang="nl-BE" baseline="0" dirty="0" smtClean="0"/>
              <a:t> of 5K </a:t>
            </a:r>
            <a:r>
              <a:rPr lang="nl-BE" baseline="0" dirty="0" err="1" smtClean="0"/>
              <a:t>and</a:t>
            </a:r>
            <a:r>
              <a:rPr lang="nl-BE" baseline="0" dirty="0" smtClean="0"/>
              <a:t> a </a:t>
            </a:r>
            <a:r>
              <a:rPr lang="nl-BE" baseline="0" dirty="0" err="1" smtClean="0"/>
              <a:t>subcool</a:t>
            </a:r>
            <a:r>
              <a:rPr lang="nl-BE" baseline="0" dirty="0" smtClean="0"/>
              <a:t> of 3K. </a:t>
            </a:r>
            <a:r>
              <a:rPr lang="nl-BE" b="1" baseline="0" dirty="0" smtClean="0"/>
              <a:t>CLICK</a:t>
            </a:r>
          </a:p>
          <a:p>
            <a:pPr marL="171450" indent="-171450">
              <a:buFont typeface="Arial" panose="020B0604020202020204" pitchFamily="34" charset="0"/>
              <a:buChar char="•"/>
            </a:pPr>
            <a:r>
              <a:rPr lang="nl-BE" baseline="0" dirty="0" err="1" smtClean="0"/>
              <a:t>After</a:t>
            </a:r>
            <a:r>
              <a:rPr lang="nl-BE" baseline="0" dirty="0" smtClean="0"/>
              <a:t> </a:t>
            </a:r>
            <a:r>
              <a:rPr lang="nl-BE" baseline="0" dirty="0" err="1" smtClean="0"/>
              <a:t>that</a:t>
            </a:r>
            <a:r>
              <a:rPr lang="nl-BE" baseline="0" dirty="0" smtClean="0"/>
              <a:t>, we </a:t>
            </a:r>
            <a:r>
              <a:rPr lang="nl-BE" baseline="0" dirty="0" err="1" smtClean="0"/>
              <a:t>need</a:t>
            </a:r>
            <a:r>
              <a:rPr lang="nl-BE" baseline="0" dirty="0" smtClean="0"/>
              <a:t> </a:t>
            </a:r>
            <a:r>
              <a:rPr lang="nl-BE" baseline="0" dirty="0" err="1" smtClean="0"/>
              <a:t>to</a:t>
            </a:r>
            <a:r>
              <a:rPr lang="nl-BE" baseline="0" dirty="0" smtClean="0"/>
              <a:t> do the </a:t>
            </a:r>
            <a:r>
              <a:rPr lang="nl-BE" baseline="0" dirty="0" err="1" smtClean="0"/>
              <a:t>selection</a:t>
            </a:r>
            <a:r>
              <a:rPr lang="nl-BE" baseline="0" dirty="0" smtClean="0"/>
              <a:t> of the EKEXV kit </a:t>
            </a:r>
            <a:r>
              <a:rPr lang="nl-BE" baseline="0" dirty="0" err="1" smtClean="0"/>
              <a:t>and</a:t>
            </a:r>
            <a:r>
              <a:rPr lang="nl-BE" baseline="0" dirty="0" smtClean="0"/>
              <a:t> the outdoor unit </a:t>
            </a:r>
            <a:r>
              <a:rPr lang="nl-BE" baseline="0" dirty="0" err="1" smtClean="0"/>
              <a:t>corresponding</a:t>
            </a:r>
            <a:r>
              <a:rPr lang="nl-BE" baseline="0" dirty="0" smtClean="0"/>
              <a:t> </a:t>
            </a:r>
            <a:r>
              <a:rPr lang="nl-BE" baseline="0" dirty="0" err="1" smtClean="0"/>
              <a:t>to</a:t>
            </a:r>
            <a:r>
              <a:rPr lang="nl-BE" baseline="0" dirty="0" smtClean="0"/>
              <a:t> the </a:t>
            </a:r>
            <a:r>
              <a:rPr lang="nl-BE" baseline="0" dirty="0" err="1" smtClean="0"/>
              <a:t>required</a:t>
            </a:r>
            <a:r>
              <a:rPr lang="nl-BE" baseline="0" dirty="0" smtClean="0"/>
              <a:t> </a:t>
            </a:r>
            <a:r>
              <a:rPr lang="nl-BE" baseline="0" dirty="0" err="1" smtClean="0"/>
              <a:t>capacity</a:t>
            </a:r>
            <a:r>
              <a:rPr lang="nl-BE" baseline="0" dirty="0" smtClean="0"/>
              <a:t>. </a:t>
            </a:r>
            <a:r>
              <a:rPr lang="nl-BE" baseline="0" dirty="0" err="1" smtClean="0"/>
              <a:t>Don’t</a:t>
            </a:r>
            <a:r>
              <a:rPr lang="nl-BE" baseline="0" dirty="0" smtClean="0"/>
              <a:t> </a:t>
            </a:r>
            <a:r>
              <a:rPr lang="nl-BE" baseline="0" dirty="0" err="1" smtClean="0"/>
              <a:t>forget</a:t>
            </a:r>
            <a:r>
              <a:rPr lang="nl-BE" baseline="0" dirty="0" smtClean="0"/>
              <a:t> </a:t>
            </a:r>
            <a:r>
              <a:rPr lang="nl-BE" baseline="0" dirty="0" err="1" smtClean="0"/>
              <a:t>to</a:t>
            </a:r>
            <a:r>
              <a:rPr lang="nl-BE" baseline="0" dirty="0" smtClean="0"/>
              <a:t> take in </a:t>
            </a:r>
            <a:r>
              <a:rPr lang="nl-BE" baseline="0" dirty="0" err="1" smtClean="0"/>
              <a:t>consideration</a:t>
            </a:r>
            <a:r>
              <a:rPr lang="nl-BE" baseline="0" dirty="0" smtClean="0"/>
              <a:t> the </a:t>
            </a:r>
            <a:r>
              <a:rPr lang="nl-BE" baseline="0" dirty="0" err="1" smtClean="0"/>
              <a:t>correction</a:t>
            </a:r>
            <a:r>
              <a:rPr lang="nl-BE" baseline="0" dirty="0" smtClean="0"/>
              <a:t> factors </a:t>
            </a:r>
            <a:r>
              <a:rPr lang="nl-BE" baseline="0" dirty="0" err="1" smtClean="0"/>
              <a:t>for</a:t>
            </a:r>
            <a:r>
              <a:rPr lang="nl-BE" baseline="0" dirty="0" smtClean="0"/>
              <a:t> </a:t>
            </a:r>
            <a:r>
              <a:rPr lang="nl-BE" baseline="0" dirty="0" err="1" smtClean="0"/>
              <a:t>piping</a:t>
            </a:r>
            <a:r>
              <a:rPr lang="nl-BE" baseline="0" dirty="0" smtClean="0"/>
              <a:t> </a:t>
            </a:r>
            <a:r>
              <a:rPr lang="nl-BE" baseline="0" dirty="0" err="1" smtClean="0"/>
              <a:t>length</a:t>
            </a:r>
            <a:r>
              <a:rPr lang="nl-BE" baseline="0" dirty="0" smtClean="0"/>
              <a:t> </a:t>
            </a:r>
            <a:r>
              <a:rPr lang="nl-BE" baseline="0" dirty="0" err="1" smtClean="0"/>
              <a:t>and</a:t>
            </a:r>
            <a:r>
              <a:rPr lang="nl-BE" baseline="0" dirty="0" smtClean="0"/>
              <a:t> </a:t>
            </a:r>
            <a:r>
              <a:rPr lang="nl-BE" baseline="0" dirty="0" err="1" smtClean="0"/>
              <a:t>defrost</a:t>
            </a:r>
            <a:r>
              <a:rPr lang="nl-BE" baseline="0" dirty="0" smtClean="0"/>
              <a:t>! </a:t>
            </a:r>
            <a:r>
              <a:rPr lang="nl-BE" baseline="0" dirty="0" err="1" smtClean="0"/>
              <a:t>This</a:t>
            </a:r>
            <a:r>
              <a:rPr lang="nl-BE" baseline="0" dirty="0" smtClean="0"/>
              <a:t> step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realized</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a:t>
            </a:r>
            <a:r>
              <a:rPr lang="nl-BE" baseline="0" dirty="0" err="1" smtClean="0"/>
              <a:t>for</a:t>
            </a:r>
            <a:r>
              <a:rPr lang="nl-BE" baseline="0" dirty="0" smtClean="0"/>
              <a:t> </a:t>
            </a:r>
            <a:r>
              <a:rPr lang="nl-BE" baseline="0" dirty="0" err="1" smtClean="0"/>
              <a:t>example</a:t>
            </a:r>
            <a:r>
              <a:rPr lang="nl-BE" baseline="0" dirty="0" smtClean="0"/>
              <a:t> the </a:t>
            </a:r>
            <a:r>
              <a:rPr lang="nl-BE" baseline="0" dirty="0" err="1" smtClean="0"/>
              <a:t>combination</a:t>
            </a:r>
            <a:r>
              <a:rPr lang="nl-BE" baseline="0" dirty="0" smtClean="0"/>
              <a:t> </a:t>
            </a:r>
            <a:r>
              <a:rPr lang="nl-BE" baseline="0" dirty="0" err="1" smtClean="0"/>
              <a:t>tables</a:t>
            </a:r>
            <a:r>
              <a:rPr lang="nl-BE" baseline="0" dirty="0" smtClean="0"/>
              <a:t> or the VRV Express. </a:t>
            </a:r>
            <a:r>
              <a:rPr lang="nl-BE" b="1" baseline="0" dirty="0" smtClean="0"/>
              <a:t>CLICK</a:t>
            </a:r>
          </a:p>
          <a:p>
            <a:pPr marL="171450" indent="-171450">
              <a:buFont typeface="Arial" panose="020B0604020202020204" pitchFamily="34" charset="0"/>
              <a:buChar char="•"/>
            </a:pPr>
            <a:r>
              <a:rPr lang="nl-BE" baseline="0" dirty="0" smtClean="0"/>
              <a:t>Re-check of the DX-</a:t>
            </a:r>
            <a:r>
              <a:rPr lang="nl-BE" baseline="0" dirty="0" err="1" smtClean="0"/>
              <a:t>coil</a:t>
            </a:r>
            <a:r>
              <a:rPr lang="nl-BE" baseline="0" dirty="0" smtClean="0"/>
              <a:t> </a:t>
            </a:r>
            <a:r>
              <a:rPr lang="nl-BE" baseline="0" dirty="0" err="1" smtClean="0"/>
              <a:t>selection</a:t>
            </a:r>
            <a:r>
              <a:rPr lang="nl-BE" baseline="0" dirty="0" smtClean="0"/>
              <a:t> </a:t>
            </a:r>
            <a:r>
              <a:rPr lang="nl-BE" baseline="0" dirty="0" err="1" smtClean="0"/>
              <a:t>based</a:t>
            </a:r>
            <a:r>
              <a:rPr lang="nl-BE" baseline="0" dirty="0" smtClean="0"/>
              <a:t> on the </a:t>
            </a:r>
            <a:r>
              <a:rPr lang="nl-BE" baseline="0" dirty="0" err="1" smtClean="0"/>
              <a:t>actual</a:t>
            </a:r>
            <a:r>
              <a:rPr lang="nl-BE" baseline="0" dirty="0" smtClean="0"/>
              <a:t> </a:t>
            </a:r>
            <a:r>
              <a:rPr lang="nl-BE" baseline="0" dirty="0" err="1" smtClean="0"/>
              <a:t>capacity</a:t>
            </a:r>
            <a:r>
              <a:rPr lang="nl-BE" baseline="0" dirty="0" smtClean="0"/>
              <a:t> </a:t>
            </a:r>
            <a:r>
              <a:rPr lang="nl-BE" baseline="0" dirty="0" err="1" smtClean="0"/>
              <a:t>delivered</a:t>
            </a:r>
            <a:r>
              <a:rPr lang="nl-BE" baseline="0" dirty="0" smtClean="0"/>
              <a:t> </a:t>
            </a:r>
            <a:r>
              <a:rPr lang="nl-BE" baseline="0" dirty="0" err="1" smtClean="0"/>
              <a:t>by</a:t>
            </a:r>
            <a:r>
              <a:rPr lang="nl-BE" baseline="0" dirty="0" smtClean="0"/>
              <a:t> the outdoor unit </a:t>
            </a:r>
            <a:r>
              <a:rPr lang="nl-BE" baseline="0" dirty="0" err="1" smtClean="0"/>
              <a:t>and</a:t>
            </a:r>
            <a:r>
              <a:rPr lang="nl-BE" baseline="0" dirty="0" smtClean="0"/>
              <a:t> EKEXV kit</a:t>
            </a:r>
          </a:p>
          <a:p>
            <a:pPr marL="171450" indent="-171450">
              <a:buFont typeface="Arial" panose="020B0604020202020204" pitchFamily="34" charset="0"/>
              <a:buChar char="•"/>
            </a:pPr>
            <a:r>
              <a:rPr lang="nl-BE" baseline="0" dirty="0" err="1" smtClean="0"/>
              <a:t>Finally</a:t>
            </a:r>
            <a:r>
              <a:rPr lang="nl-BE" baseline="0" dirty="0" smtClean="0"/>
              <a:t> </a:t>
            </a:r>
            <a:r>
              <a:rPr lang="nl-BE" baseline="0" dirty="0" err="1" smtClean="0"/>
              <a:t>also</a:t>
            </a:r>
            <a:r>
              <a:rPr lang="nl-BE" baseline="0" dirty="0" smtClean="0"/>
              <a:t> the control box has </a:t>
            </a:r>
            <a:r>
              <a:rPr lang="nl-BE" baseline="0" dirty="0" err="1" smtClean="0"/>
              <a:t>to</a:t>
            </a:r>
            <a:r>
              <a:rPr lang="nl-BE" baseline="0" dirty="0" smtClean="0"/>
              <a:t> </a:t>
            </a:r>
            <a:r>
              <a:rPr lang="nl-BE" baseline="0" dirty="0" err="1" smtClean="0"/>
              <a:t>be</a:t>
            </a:r>
            <a:r>
              <a:rPr lang="nl-BE" baseline="0" dirty="0" smtClean="0"/>
              <a:t> </a:t>
            </a:r>
            <a:r>
              <a:rPr lang="nl-BE" baseline="0" dirty="0" err="1" smtClean="0"/>
              <a:t>selected</a:t>
            </a:r>
            <a:r>
              <a:rPr lang="nl-BE" baseline="0" dirty="0" smtClean="0"/>
              <a:t>, </a:t>
            </a:r>
            <a:r>
              <a:rPr lang="nl-BE" baseline="0" dirty="0" err="1" smtClean="0"/>
              <a:t>depending</a:t>
            </a:r>
            <a:r>
              <a:rPr lang="nl-BE" baseline="0" dirty="0" smtClean="0"/>
              <a:t> on the </a:t>
            </a:r>
            <a:r>
              <a:rPr lang="nl-BE" baseline="0" dirty="0" err="1" smtClean="0"/>
              <a:t>required</a:t>
            </a:r>
            <a:r>
              <a:rPr lang="nl-BE" baseline="0" dirty="0" smtClean="0"/>
              <a:t> control </a:t>
            </a:r>
            <a:r>
              <a:rPr lang="nl-BE" baseline="0" dirty="0" err="1" smtClean="0"/>
              <a:t>pattern</a:t>
            </a:r>
            <a:r>
              <a:rPr lang="nl-BE" baseline="0" dirty="0" smtClean="0"/>
              <a:t> </a:t>
            </a:r>
            <a:r>
              <a:rPr lang="nl-BE" baseline="0" dirty="0" err="1" smtClean="0"/>
              <a:t>and</a:t>
            </a:r>
            <a:r>
              <a:rPr lang="nl-BE" baseline="0" dirty="0" smtClean="0"/>
              <a:t> the system </a:t>
            </a:r>
            <a:r>
              <a:rPr lang="nl-BE" baseline="0" dirty="0" err="1" smtClean="0"/>
              <a:t>configuration</a:t>
            </a:r>
            <a:r>
              <a:rPr lang="nl-BE" baseline="0" dirty="0" smtClean="0"/>
              <a:t> </a:t>
            </a:r>
            <a:r>
              <a:rPr lang="nl-BE" b="1" baseline="0" dirty="0" smtClean="0"/>
              <a:t>CLICK</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16</a:t>
            </a:fld>
            <a:endParaRPr lang="en-US" dirty="0"/>
          </a:p>
        </p:txBody>
      </p:sp>
    </p:spTree>
    <p:extLst>
      <p:ext uri="{BB962C8B-B14F-4D97-AF65-F5344CB8AC3E}">
        <p14:creationId xmlns:p14="http://schemas.microsoft.com/office/powerpoint/2010/main" val="519037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altLang="en-US" dirty="0" smtClean="0"/>
              <a:t>The </a:t>
            </a:r>
            <a:r>
              <a:rPr lang="nl-BE" altLang="en-US" dirty="0" err="1" smtClean="0"/>
              <a:t>piping</a:t>
            </a:r>
            <a:r>
              <a:rPr lang="nl-BE" altLang="en-US" dirty="0" smtClean="0"/>
              <a:t> </a:t>
            </a:r>
            <a:r>
              <a:rPr lang="nl-BE" altLang="en-US" dirty="0" err="1" smtClean="0"/>
              <a:t>and</a:t>
            </a:r>
            <a:r>
              <a:rPr lang="nl-BE" altLang="en-US" dirty="0" smtClean="0"/>
              <a:t> </a:t>
            </a:r>
            <a:r>
              <a:rPr lang="nl-BE" altLang="en-US" dirty="0" err="1" smtClean="0"/>
              <a:t>wiring</a:t>
            </a:r>
            <a:r>
              <a:rPr lang="nl-BE" altLang="en-US" dirty="0" smtClean="0"/>
              <a:t> </a:t>
            </a:r>
            <a:r>
              <a:rPr lang="nl-BE" altLang="en-US" dirty="0" err="1" smtClean="0"/>
              <a:t>length</a:t>
            </a:r>
            <a:r>
              <a:rPr lang="nl-BE" altLang="en-US" dirty="0" smtClean="0"/>
              <a:t> </a:t>
            </a:r>
            <a:r>
              <a:rPr lang="nl-BE" altLang="en-US" dirty="0" err="1" smtClean="0"/>
              <a:t>limitations</a:t>
            </a:r>
            <a:r>
              <a:rPr lang="nl-BE" altLang="en-US" baseline="0" dirty="0" smtClean="0"/>
              <a:t> are different </a:t>
            </a:r>
            <a:r>
              <a:rPr lang="nl-BE" altLang="en-US" baseline="0" dirty="0" err="1" smtClean="0"/>
              <a:t>between</a:t>
            </a:r>
            <a:r>
              <a:rPr lang="nl-BE" altLang="en-US" baseline="0" dirty="0" smtClean="0"/>
              <a:t> ERQ </a:t>
            </a:r>
            <a:r>
              <a:rPr lang="nl-BE" altLang="en-US" baseline="0" dirty="0" err="1" smtClean="0"/>
              <a:t>and</a:t>
            </a:r>
            <a:r>
              <a:rPr lang="nl-BE" altLang="en-US" baseline="0" dirty="0" smtClean="0"/>
              <a:t> VRV IV. </a:t>
            </a:r>
            <a:r>
              <a:rPr lang="nl-BE" altLang="en-US" baseline="0" dirty="0" err="1" smtClean="0"/>
              <a:t>Please</a:t>
            </a:r>
            <a:r>
              <a:rPr lang="nl-BE" altLang="en-US" baseline="0" dirty="0" smtClean="0"/>
              <a:t> </a:t>
            </a:r>
            <a:r>
              <a:rPr lang="nl-BE" altLang="en-US" baseline="0" dirty="0" err="1" smtClean="0"/>
              <a:t>pay</a:t>
            </a:r>
            <a:r>
              <a:rPr lang="nl-BE" altLang="en-US" baseline="0" dirty="0" smtClean="0"/>
              <a:t> attention!</a:t>
            </a:r>
          </a:p>
          <a:p>
            <a:pPr marL="0" marR="0" indent="0" algn="l" defTabSz="914400" rtl="0" eaLnBrk="1" fontAlgn="auto" latinLnBrk="0" hangingPunct="1">
              <a:lnSpc>
                <a:spcPct val="100000"/>
              </a:lnSpc>
              <a:spcBef>
                <a:spcPts val="0"/>
              </a:spcBef>
              <a:spcAft>
                <a:spcPts val="0"/>
              </a:spcAft>
              <a:buClrTx/>
              <a:buSzTx/>
              <a:buFontTx/>
              <a:buNone/>
              <a:tabLst/>
              <a:defRPr/>
            </a:pPr>
            <a:r>
              <a:rPr lang="nl-BE" altLang="en-US" dirty="0" smtClean="0"/>
              <a:t>The </a:t>
            </a:r>
            <a:r>
              <a:rPr lang="nl-BE" altLang="en-US" dirty="0" err="1" smtClean="0"/>
              <a:t>expansion</a:t>
            </a:r>
            <a:r>
              <a:rPr lang="nl-BE" altLang="en-US" dirty="0" smtClean="0"/>
              <a:t> </a:t>
            </a:r>
            <a:r>
              <a:rPr lang="nl-BE" altLang="en-US" dirty="0" err="1" smtClean="0"/>
              <a:t>valve</a:t>
            </a:r>
            <a:r>
              <a:rPr lang="nl-BE" altLang="en-US" dirty="0" smtClean="0"/>
              <a:t> kit EKEXV must </a:t>
            </a:r>
            <a:r>
              <a:rPr lang="nl-BE" altLang="en-US" dirty="0" err="1" smtClean="0"/>
              <a:t>be</a:t>
            </a:r>
            <a:r>
              <a:rPr lang="nl-BE" altLang="en-US" dirty="0" smtClean="0"/>
              <a:t> </a:t>
            </a:r>
            <a:r>
              <a:rPr lang="nl-BE" altLang="en-US" dirty="0" err="1" smtClean="0"/>
              <a:t>placed</a:t>
            </a:r>
            <a:r>
              <a:rPr lang="nl-BE" altLang="en-US" dirty="0" smtClean="0"/>
              <a:t> as close </a:t>
            </a:r>
            <a:r>
              <a:rPr lang="nl-BE" altLang="en-US" dirty="0" err="1" smtClean="0"/>
              <a:t>to</a:t>
            </a:r>
            <a:r>
              <a:rPr lang="nl-BE" altLang="en-US" dirty="0" smtClean="0"/>
              <a:t> the AHU as </a:t>
            </a:r>
            <a:r>
              <a:rPr lang="nl-BE" altLang="en-US" dirty="0" err="1" smtClean="0"/>
              <a:t>possible</a:t>
            </a:r>
            <a:r>
              <a:rPr lang="nl-BE" altLang="en-US" dirty="0" smtClean="0"/>
              <a:t> -max. 5m-in</a:t>
            </a:r>
            <a:r>
              <a:rPr lang="nl-BE" altLang="en-US" baseline="0" dirty="0" smtClean="0"/>
              <a:t> order </a:t>
            </a:r>
            <a:r>
              <a:rPr lang="nl-BE" altLang="en-US" dirty="0" err="1" smtClean="0"/>
              <a:t>to</a:t>
            </a:r>
            <a:r>
              <a:rPr lang="nl-BE" altLang="en-US" dirty="0" smtClean="0"/>
              <a:t> </a:t>
            </a:r>
            <a:r>
              <a:rPr lang="nl-BE" altLang="en-US" dirty="0" err="1" smtClean="0"/>
              <a:t>avoid</a:t>
            </a:r>
            <a:r>
              <a:rPr lang="nl-BE" altLang="en-US" dirty="0" smtClean="0"/>
              <a:t> </a:t>
            </a:r>
            <a:r>
              <a:rPr lang="nl-BE" altLang="en-US" dirty="0" err="1" smtClean="0"/>
              <a:t>expansion</a:t>
            </a:r>
            <a:r>
              <a:rPr lang="nl-BE" altLang="en-US" dirty="0" smtClean="0"/>
              <a:t> of the </a:t>
            </a:r>
            <a:r>
              <a:rPr lang="nl-BE" altLang="en-US" dirty="0" err="1" smtClean="0"/>
              <a:t>refrigerant</a:t>
            </a:r>
            <a:r>
              <a:rPr lang="nl-BE" altLang="en-US" dirty="0" smtClean="0"/>
              <a:t> in the </a:t>
            </a:r>
            <a:r>
              <a:rPr lang="nl-BE" altLang="en-US" dirty="0" err="1" smtClean="0"/>
              <a:t>piping</a:t>
            </a:r>
            <a:r>
              <a:rPr lang="nl-BE" altLang="en-US" dirty="0" smtClean="0"/>
              <a:t> </a:t>
            </a:r>
            <a:r>
              <a:rPr lang="nl-BE" altLang="en-US" dirty="0" err="1" smtClean="0"/>
              <a:t>before</a:t>
            </a:r>
            <a:r>
              <a:rPr lang="nl-BE" altLang="en-US" dirty="0" smtClean="0"/>
              <a:t> the heat </a:t>
            </a:r>
            <a:r>
              <a:rPr lang="nl-BE" altLang="en-US" dirty="0" err="1" smtClean="0"/>
              <a:t>exchanger</a:t>
            </a:r>
            <a:r>
              <a:rPr lang="nl-BE" altLang="en-US" dirty="0" smtClean="0"/>
              <a:t>. </a:t>
            </a:r>
            <a:r>
              <a:rPr lang="nl-BE" altLang="en-US" b="1" dirty="0" smtClean="0"/>
              <a:t>CLICK</a:t>
            </a:r>
            <a:endParaRPr lang="en-GB" altLang="en-US" b="1" dirty="0" smtClean="0"/>
          </a:p>
          <a:p>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17</a:t>
            </a:fld>
            <a:endParaRPr lang="en-US" dirty="0"/>
          </a:p>
        </p:txBody>
      </p:sp>
    </p:spTree>
    <p:extLst>
      <p:ext uri="{BB962C8B-B14F-4D97-AF65-F5344CB8AC3E}">
        <p14:creationId xmlns:p14="http://schemas.microsoft.com/office/powerpoint/2010/main" val="1827990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04342"/>
            <a:r>
              <a:rPr lang="it-IT" i="0" dirty="0" smtClean="0"/>
              <a:t>In this chapter we will explore more in detail the 4 control patterns</a:t>
            </a:r>
            <a:r>
              <a:rPr lang="it-IT" i="0" baseline="0" dirty="0" smtClean="0"/>
              <a:t> which are possible when combining ERQ and VRV4 with air handling units using DX coils. </a:t>
            </a:r>
            <a:r>
              <a:rPr lang="it-IT" b="1" i="0" baseline="0" dirty="0" smtClean="0"/>
              <a:t>CLICK</a:t>
            </a:r>
            <a:endParaRPr lang="it-IT" b="1" i="0" dirty="0" smtClean="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18</a:t>
            </a:fld>
            <a:endParaRPr lang="en-US" dirty="0"/>
          </a:p>
        </p:txBody>
      </p:sp>
    </p:spTree>
    <p:extLst>
      <p:ext uri="{BB962C8B-B14F-4D97-AF65-F5344CB8AC3E}">
        <p14:creationId xmlns:p14="http://schemas.microsoft.com/office/powerpoint/2010/main" val="3207317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The different control loops</a:t>
            </a:r>
            <a:r>
              <a:rPr lang="nl-BE" baseline="0" dirty="0" smtClean="0"/>
              <a:t> are </a:t>
            </a:r>
            <a:r>
              <a:rPr lang="nl-BE" baseline="0" dirty="0" err="1" smtClean="0"/>
              <a:t>getting</a:t>
            </a:r>
            <a:r>
              <a:rPr lang="nl-BE" baseline="0" dirty="0" smtClean="0"/>
              <a:t> the  input </a:t>
            </a:r>
            <a:r>
              <a:rPr lang="nl-BE" baseline="0" dirty="0" err="1" smtClean="0"/>
              <a:t>from</a:t>
            </a:r>
            <a:r>
              <a:rPr lang="nl-BE" baseline="0" dirty="0" smtClean="0"/>
              <a:t> different air sensors </a:t>
            </a:r>
            <a:r>
              <a:rPr lang="nl-BE" baseline="0" dirty="0" err="1" smtClean="0"/>
              <a:t>like</a:t>
            </a:r>
            <a:r>
              <a:rPr lang="nl-BE" baseline="0" dirty="0" smtClean="0"/>
              <a:t> the return air </a:t>
            </a:r>
            <a:r>
              <a:rPr lang="nl-BE" baseline="0" dirty="0" err="1" smtClean="0"/>
              <a:t>temperature</a:t>
            </a:r>
            <a:r>
              <a:rPr lang="nl-BE" baseline="0" dirty="0" smtClean="0"/>
              <a:t> sensor, the discharge air </a:t>
            </a:r>
            <a:r>
              <a:rPr lang="nl-BE" baseline="0" dirty="0" err="1" smtClean="0"/>
              <a:t>temperature</a:t>
            </a:r>
            <a:r>
              <a:rPr lang="nl-BE" baseline="0" dirty="0" smtClean="0"/>
              <a:t> sensor, the room air </a:t>
            </a:r>
            <a:r>
              <a:rPr lang="nl-BE" baseline="0" dirty="0" err="1" smtClean="0"/>
              <a:t>temperature</a:t>
            </a:r>
            <a:r>
              <a:rPr lang="nl-BE" baseline="0" dirty="0" smtClean="0"/>
              <a:t> sensor </a:t>
            </a:r>
            <a:r>
              <a:rPr lang="nl-BE" baseline="0" dirty="0" err="1" smtClean="0"/>
              <a:t>and</a:t>
            </a:r>
            <a:r>
              <a:rPr lang="nl-BE" baseline="0" dirty="0" smtClean="0"/>
              <a:t> the </a:t>
            </a:r>
            <a:r>
              <a:rPr lang="nl-BE" baseline="0" dirty="0" err="1" smtClean="0"/>
              <a:t>evaporator</a:t>
            </a:r>
            <a:r>
              <a:rPr lang="nl-BE" baseline="0" dirty="0" smtClean="0"/>
              <a:t> </a:t>
            </a:r>
            <a:r>
              <a:rPr lang="nl-BE" baseline="0" dirty="0" err="1" smtClean="0"/>
              <a:t>temperature</a:t>
            </a:r>
            <a:r>
              <a:rPr lang="nl-BE" baseline="0" dirty="0" smtClean="0"/>
              <a:t> sensor. </a:t>
            </a:r>
            <a:r>
              <a:rPr lang="nl-BE" baseline="0" dirty="0" err="1" smtClean="0"/>
              <a:t>Based</a:t>
            </a:r>
            <a:r>
              <a:rPr lang="nl-BE" baseline="0" dirty="0" smtClean="0"/>
              <a:t> on these </a:t>
            </a:r>
            <a:r>
              <a:rPr lang="nl-BE" baseline="0" dirty="0" err="1" smtClean="0"/>
              <a:t>values</a:t>
            </a:r>
            <a:r>
              <a:rPr lang="nl-BE" baseline="0" dirty="0" smtClean="0"/>
              <a:t>, </a:t>
            </a:r>
            <a:r>
              <a:rPr lang="nl-BE" baseline="0" dirty="0" err="1" smtClean="0"/>
              <a:t>there</a:t>
            </a:r>
            <a:r>
              <a:rPr lang="nl-BE" baseline="0" dirty="0" smtClean="0"/>
              <a:t> are 4 types of control </a:t>
            </a:r>
            <a:r>
              <a:rPr lang="nl-BE" baseline="0" dirty="0" err="1" smtClean="0"/>
              <a:t>patterns</a:t>
            </a:r>
            <a:r>
              <a:rPr lang="nl-BE" baseline="0" dirty="0" smtClean="0"/>
              <a:t> </a:t>
            </a:r>
            <a:r>
              <a:rPr lang="nl-BE" baseline="0" dirty="0" err="1" smtClean="0"/>
              <a:t>possible</a:t>
            </a:r>
            <a:r>
              <a:rPr lang="nl-BE" baseline="0" dirty="0" smtClean="0"/>
              <a:t>: </a:t>
            </a:r>
            <a:r>
              <a:rPr lang="nl-BE" b="1" baseline="0" dirty="0" smtClean="0"/>
              <a:t>CLICK</a:t>
            </a:r>
          </a:p>
          <a:p>
            <a:pPr marL="171450" indent="-171450">
              <a:buFont typeface="Arial" panose="020B0604020202020204" pitchFamily="34" charset="0"/>
              <a:buChar char="•"/>
            </a:pPr>
            <a:r>
              <a:rPr lang="nl-BE" baseline="0" dirty="0" smtClean="0"/>
              <a:t>In case of X control, the room air </a:t>
            </a:r>
            <a:r>
              <a:rPr lang="nl-BE" baseline="0" dirty="0" err="1" smtClean="0"/>
              <a:t>temperature</a:t>
            </a:r>
            <a:r>
              <a:rPr lang="nl-BE" baseline="0" dirty="0" smtClean="0"/>
              <a:t> is </a:t>
            </a:r>
            <a:r>
              <a:rPr lang="nl-BE" baseline="0" dirty="0" err="1" smtClean="0"/>
              <a:t>controlled</a:t>
            </a:r>
            <a:r>
              <a:rPr lang="nl-BE" baseline="0" dirty="0" smtClean="0"/>
              <a:t> in </a:t>
            </a:r>
            <a:r>
              <a:rPr lang="nl-BE" baseline="0" dirty="0" err="1" smtClean="0"/>
              <a:t>function</a:t>
            </a:r>
            <a:r>
              <a:rPr lang="nl-BE" baseline="0" dirty="0" smtClean="0"/>
              <a:t> of the discharge or return air </a:t>
            </a:r>
            <a:r>
              <a:rPr lang="nl-BE" baseline="0" dirty="0" err="1" smtClean="0"/>
              <a:t>temperature</a:t>
            </a:r>
            <a:r>
              <a:rPr lang="nl-BE" baseline="0" dirty="0" smtClean="0"/>
              <a:t> </a:t>
            </a:r>
            <a:r>
              <a:rPr lang="nl-BE" b="1" baseline="0" dirty="0" smtClean="0"/>
              <a:t>CLICK</a:t>
            </a:r>
          </a:p>
          <a:p>
            <a:pPr marL="171450" indent="-171450">
              <a:buFont typeface="Arial" panose="020B0604020202020204" pitchFamily="34" charset="0"/>
              <a:buChar char="•"/>
            </a:pPr>
            <a:r>
              <a:rPr lang="nl-BE" baseline="0" dirty="0" smtClean="0"/>
              <a:t>In case of Y control, the room air </a:t>
            </a:r>
            <a:r>
              <a:rPr lang="nl-BE" baseline="0" dirty="0" err="1" smtClean="0"/>
              <a:t>temperature</a:t>
            </a:r>
            <a:r>
              <a:rPr lang="nl-BE" baseline="0" dirty="0" smtClean="0"/>
              <a:t> is </a:t>
            </a:r>
            <a:r>
              <a:rPr lang="nl-BE" baseline="0" dirty="0" err="1" smtClean="0"/>
              <a:t>indirectly</a:t>
            </a:r>
            <a:r>
              <a:rPr lang="nl-BE" baseline="0" dirty="0" smtClean="0"/>
              <a:t> </a:t>
            </a:r>
            <a:r>
              <a:rPr lang="nl-BE" baseline="0" dirty="0" err="1" smtClean="0"/>
              <a:t>controlled</a:t>
            </a:r>
            <a:r>
              <a:rPr lang="nl-BE" baseline="0" dirty="0" smtClean="0"/>
              <a:t> </a:t>
            </a:r>
            <a:r>
              <a:rPr lang="nl-BE" baseline="0" dirty="0" err="1" smtClean="0"/>
              <a:t>by</a:t>
            </a:r>
            <a:r>
              <a:rPr lang="nl-BE" baseline="0" dirty="0" smtClean="0"/>
              <a:t> setting a </a:t>
            </a:r>
            <a:r>
              <a:rPr lang="nl-BE" baseline="0" dirty="0" err="1" smtClean="0"/>
              <a:t>fixed</a:t>
            </a:r>
            <a:r>
              <a:rPr lang="nl-BE" baseline="0" dirty="0" smtClean="0"/>
              <a:t> </a:t>
            </a:r>
            <a:r>
              <a:rPr lang="nl-BE" baseline="0" dirty="0" err="1" smtClean="0"/>
              <a:t>evaporating</a:t>
            </a:r>
            <a:r>
              <a:rPr lang="nl-BE" baseline="0" dirty="0" smtClean="0"/>
              <a:t> </a:t>
            </a:r>
            <a:r>
              <a:rPr lang="nl-BE" baseline="0" dirty="0" err="1" smtClean="0"/>
              <a:t>temperature</a:t>
            </a:r>
            <a:r>
              <a:rPr lang="nl-BE" baseline="0" dirty="0" smtClean="0"/>
              <a:t>  </a:t>
            </a:r>
            <a:r>
              <a:rPr lang="nl-BE" baseline="0" dirty="0" err="1" smtClean="0"/>
              <a:t>between</a:t>
            </a:r>
            <a:r>
              <a:rPr lang="nl-BE" baseline="0" dirty="0" smtClean="0"/>
              <a:t>  5 </a:t>
            </a:r>
            <a:r>
              <a:rPr lang="nl-BE" baseline="0" dirty="0" err="1" smtClean="0"/>
              <a:t>and</a:t>
            </a:r>
            <a:r>
              <a:rPr lang="nl-BE" baseline="0" dirty="0" smtClean="0"/>
              <a:t> 12°C. </a:t>
            </a:r>
            <a:r>
              <a:rPr lang="nl-BE" b="1" baseline="0" dirty="0" smtClean="0"/>
              <a:t>CLICK</a:t>
            </a:r>
          </a:p>
          <a:p>
            <a:pPr marL="171450" indent="-171450">
              <a:buFont typeface="Arial" panose="020B0604020202020204" pitchFamily="34" charset="0"/>
              <a:buChar char="•"/>
            </a:pPr>
            <a:r>
              <a:rPr lang="nl-BE" baseline="0" dirty="0" smtClean="0"/>
              <a:t>In case of Z type, the control is </a:t>
            </a:r>
            <a:r>
              <a:rPr lang="nl-BE" baseline="0" dirty="0" err="1" smtClean="0"/>
              <a:t>similar</a:t>
            </a:r>
            <a:r>
              <a:rPr lang="nl-BE" baseline="0" dirty="0" smtClean="0"/>
              <a:t> </a:t>
            </a:r>
            <a:r>
              <a:rPr lang="nl-BE" baseline="0" dirty="0" err="1" smtClean="0"/>
              <a:t>to</a:t>
            </a:r>
            <a:r>
              <a:rPr lang="nl-BE" baseline="0" dirty="0" smtClean="0"/>
              <a:t> </a:t>
            </a:r>
            <a:r>
              <a:rPr lang="nl-BE" baseline="0" dirty="0" err="1" smtClean="0"/>
              <a:t>any</a:t>
            </a:r>
            <a:r>
              <a:rPr lang="nl-BE" baseline="0" dirty="0" smtClean="0"/>
              <a:t> VRV indoor unit, in </a:t>
            </a:r>
            <a:r>
              <a:rPr lang="nl-BE" baseline="0" dirty="0" err="1" smtClean="0"/>
              <a:t>function</a:t>
            </a:r>
            <a:r>
              <a:rPr lang="nl-BE" baseline="0" dirty="0" smtClean="0"/>
              <a:t> of the return air </a:t>
            </a:r>
            <a:r>
              <a:rPr lang="nl-BE" baseline="0" dirty="0" err="1" smtClean="0"/>
              <a:t>temperature</a:t>
            </a:r>
            <a:r>
              <a:rPr lang="nl-BE" baseline="0" dirty="0" smtClean="0"/>
              <a:t>. </a:t>
            </a:r>
            <a:r>
              <a:rPr lang="nl-BE" b="1" baseline="0" dirty="0" smtClean="0"/>
              <a:t>CLICK</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baseline="0" dirty="0" err="1" smtClean="0"/>
              <a:t>Finally</a:t>
            </a:r>
            <a:r>
              <a:rPr lang="nl-BE" baseline="0" dirty="0" smtClean="0"/>
              <a:t>, the new W control is </a:t>
            </a:r>
            <a:r>
              <a:rPr lang="nl-BE" baseline="0" dirty="0" err="1" smtClean="0"/>
              <a:t>similar</a:t>
            </a:r>
            <a:r>
              <a:rPr lang="nl-BE" baseline="0" dirty="0" smtClean="0"/>
              <a:t> </a:t>
            </a:r>
            <a:r>
              <a:rPr lang="nl-BE" baseline="0" dirty="0" err="1" smtClean="0"/>
              <a:t>to</a:t>
            </a:r>
            <a:r>
              <a:rPr lang="nl-BE" baseline="0" dirty="0" smtClean="0"/>
              <a:t> the X control </a:t>
            </a:r>
            <a:r>
              <a:rPr lang="nl-BE" baseline="0" dirty="0" err="1" smtClean="0"/>
              <a:t>where</a:t>
            </a:r>
            <a:r>
              <a:rPr lang="nl-BE" baseline="0" dirty="0" smtClean="0"/>
              <a:t> the room air </a:t>
            </a:r>
            <a:r>
              <a:rPr lang="nl-BE" baseline="0" dirty="0" err="1" smtClean="0"/>
              <a:t>temperature</a:t>
            </a:r>
            <a:r>
              <a:rPr lang="nl-BE" baseline="0" dirty="0" smtClean="0"/>
              <a:t> is </a:t>
            </a:r>
            <a:r>
              <a:rPr lang="nl-BE" baseline="0" dirty="0" err="1" smtClean="0"/>
              <a:t>controlled</a:t>
            </a:r>
            <a:r>
              <a:rPr lang="nl-BE" baseline="0" dirty="0" smtClean="0"/>
              <a:t> in </a:t>
            </a:r>
            <a:r>
              <a:rPr lang="nl-BE" baseline="0" dirty="0" err="1" smtClean="0"/>
              <a:t>function</a:t>
            </a:r>
            <a:r>
              <a:rPr lang="nl-BE" baseline="0" dirty="0" smtClean="0"/>
              <a:t> of the discharge or </a:t>
            </a:r>
            <a:r>
              <a:rPr lang="nl-BE" baseline="0" dirty="0" err="1" smtClean="0"/>
              <a:t>suction</a:t>
            </a:r>
            <a:r>
              <a:rPr lang="nl-BE" baseline="0" dirty="0" smtClean="0"/>
              <a:t> air </a:t>
            </a:r>
            <a:r>
              <a:rPr lang="nl-BE" baseline="0" dirty="0" err="1" smtClean="0"/>
              <a:t>temperature</a:t>
            </a:r>
            <a:r>
              <a:rPr lang="nl-BE" baseline="0" dirty="0" smtClean="0"/>
              <a:t>. The </a:t>
            </a:r>
            <a:r>
              <a:rPr lang="nl-BE" baseline="0" dirty="0" err="1" smtClean="0"/>
              <a:t>difference</a:t>
            </a:r>
            <a:r>
              <a:rPr lang="nl-BE" baseline="0" dirty="0" smtClean="0"/>
              <a:t> </a:t>
            </a:r>
            <a:r>
              <a:rPr lang="nl-BE" baseline="0" dirty="0" err="1" smtClean="0"/>
              <a:t>between</a:t>
            </a:r>
            <a:r>
              <a:rPr lang="nl-BE" baseline="0" dirty="0" smtClean="0"/>
              <a:t> X </a:t>
            </a:r>
            <a:r>
              <a:rPr lang="nl-BE" baseline="0" dirty="0" err="1" smtClean="0"/>
              <a:t>and</a:t>
            </a:r>
            <a:r>
              <a:rPr lang="nl-BE" baseline="0" dirty="0" smtClean="0"/>
              <a:t> W </a:t>
            </a:r>
            <a:r>
              <a:rPr lang="nl-BE" baseline="0" dirty="0" err="1" smtClean="0"/>
              <a:t>consists</a:t>
            </a:r>
            <a:r>
              <a:rPr lang="nl-BE" baseline="0" dirty="0" smtClean="0"/>
              <a:t> in the </a:t>
            </a:r>
            <a:r>
              <a:rPr lang="nl-BE" baseline="0" dirty="0" err="1" smtClean="0"/>
              <a:t>method</a:t>
            </a:r>
            <a:r>
              <a:rPr lang="nl-BE" baseline="0" dirty="0" smtClean="0"/>
              <a:t> </a:t>
            </a:r>
            <a:r>
              <a:rPr lang="nl-BE" baseline="0" dirty="0" err="1" smtClean="0"/>
              <a:t>used</a:t>
            </a:r>
            <a:r>
              <a:rPr lang="nl-BE" baseline="0" dirty="0" smtClean="0"/>
              <a:t> </a:t>
            </a:r>
            <a:r>
              <a:rPr lang="nl-BE" baseline="0" dirty="0" err="1" smtClean="0"/>
              <a:t>for</a:t>
            </a:r>
            <a:r>
              <a:rPr lang="nl-BE" baseline="0" dirty="0" smtClean="0"/>
              <a:t> controlling the </a:t>
            </a:r>
            <a:r>
              <a:rPr lang="nl-BE" baseline="0" dirty="0" err="1" smtClean="0"/>
              <a:t>capacity</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a </a:t>
            </a:r>
            <a:r>
              <a:rPr lang="nl-BE" baseline="0" dirty="0" err="1" smtClean="0"/>
              <a:t>reference</a:t>
            </a:r>
            <a:r>
              <a:rPr lang="nl-BE" baseline="0" dirty="0" smtClean="0"/>
              <a:t> voltage 0~10V. </a:t>
            </a:r>
            <a:r>
              <a:rPr lang="nl-BE" baseline="0" dirty="0" err="1" smtClean="0"/>
              <a:t>This</a:t>
            </a:r>
            <a:r>
              <a:rPr lang="nl-BE" baseline="0" dirty="0" smtClean="0"/>
              <a:t> </a:t>
            </a:r>
            <a:r>
              <a:rPr lang="nl-BE" baseline="0" dirty="0" err="1" smtClean="0"/>
              <a:t>reference</a:t>
            </a:r>
            <a:r>
              <a:rPr lang="nl-BE" baseline="0" dirty="0" smtClean="0"/>
              <a:t> voltage  is </a:t>
            </a:r>
            <a:r>
              <a:rPr lang="nl-BE" baseline="0" dirty="0" err="1" smtClean="0"/>
              <a:t>transferred</a:t>
            </a:r>
            <a:r>
              <a:rPr lang="nl-BE" baseline="0" dirty="0" smtClean="0"/>
              <a:t> </a:t>
            </a:r>
            <a:r>
              <a:rPr lang="nl-BE" baseline="0" dirty="0" err="1" smtClean="0"/>
              <a:t>to</a:t>
            </a:r>
            <a:r>
              <a:rPr lang="nl-BE" baseline="0" dirty="0" smtClean="0"/>
              <a:t> the </a:t>
            </a:r>
            <a:r>
              <a:rPr lang="nl-BE" baseline="0" dirty="0" err="1" smtClean="0"/>
              <a:t>Daikin</a:t>
            </a:r>
            <a:r>
              <a:rPr lang="nl-BE" baseline="0" dirty="0" smtClean="0"/>
              <a:t> control box </a:t>
            </a:r>
            <a:r>
              <a:rPr lang="nl-BE" baseline="0" dirty="0" err="1" smtClean="0"/>
              <a:t>and</a:t>
            </a:r>
            <a:r>
              <a:rPr lang="nl-BE" baseline="0" dirty="0" smtClean="0"/>
              <a:t> </a:t>
            </a:r>
            <a:r>
              <a:rPr lang="nl-BE" baseline="0" dirty="0" err="1" smtClean="0"/>
              <a:t>further</a:t>
            </a:r>
            <a:r>
              <a:rPr lang="nl-BE" baseline="0" dirty="0" smtClean="0"/>
              <a:t> </a:t>
            </a:r>
            <a:r>
              <a:rPr lang="nl-BE" baseline="0" dirty="0" err="1" smtClean="0"/>
              <a:t>used</a:t>
            </a:r>
            <a:r>
              <a:rPr lang="nl-BE" baseline="0" dirty="0" smtClean="0"/>
              <a:t> as the </a:t>
            </a:r>
            <a:r>
              <a:rPr lang="nl-BE" baseline="0" dirty="0" err="1" smtClean="0"/>
              <a:t>main</a:t>
            </a:r>
            <a:r>
              <a:rPr lang="nl-BE" baseline="0" dirty="0" smtClean="0"/>
              <a:t> input </a:t>
            </a:r>
            <a:r>
              <a:rPr lang="nl-BE" baseline="0" dirty="0" err="1" smtClean="0"/>
              <a:t>for</a:t>
            </a:r>
            <a:r>
              <a:rPr lang="nl-BE" baseline="0" dirty="0" smtClean="0"/>
              <a:t> the compressor. W control </a:t>
            </a:r>
            <a:r>
              <a:rPr lang="nl-BE" baseline="0" dirty="0" err="1" smtClean="0"/>
              <a:t>uses</a:t>
            </a:r>
            <a:r>
              <a:rPr lang="nl-BE" baseline="0" dirty="0" smtClean="0"/>
              <a:t> a </a:t>
            </a:r>
            <a:r>
              <a:rPr lang="nl-BE" baseline="0" dirty="0" err="1" smtClean="0"/>
              <a:t>proportional</a:t>
            </a:r>
            <a:r>
              <a:rPr lang="nl-BE" baseline="0" dirty="0" smtClean="0"/>
              <a:t> 0~10 V </a:t>
            </a:r>
            <a:r>
              <a:rPr lang="nl-BE" baseline="0" dirty="0" err="1" smtClean="0"/>
              <a:t>signal</a:t>
            </a:r>
            <a:r>
              <a:rPr lang="nl-BE" baseline="0" dirty="0" smtClean="0"/>
              <a:t>, </a:t>
            </a:r>
            <a:r>
              <a:rPr lang="nl-BE" baseline="0" dirty="0" err="1" smtClean="0"/>
              <a:t>meaning</a:t>
            </a:r>
            <a:r>
              <a:rPr lang="nl-BE" baseline="0" dirty="0" smtClean="0"/>
              <a:t> </a:t>
            </a:r>
            <a:r>
              <a:rPr lang="nl-BE" baseline="0" dirty="0" err="1" smtClean="0"/>
              <a:t>that</a:t>
            </a:r>
            <a:r>
              <a:rPr lang="nl-BE" baseline="0" dirty="0" smtClean="0"/>
              <a:t> </a:t>
            </a:r>
            <a:r>
              <a:rPr lang="nl-BE" baseline="0" dirty="0" err="1" smtClean="0"/>
              <a:t>delivered</a:t>
            </a:r>
            <a:r>
              <a:rPr lang="nl-BE" baseline="0" dirty="0" smtClean="0"/>
              <a:t> </a:t>
            </a:r>
            <a:r>
              <a:rPr lang="nl-BE" baseline="0" dirty="0" err="1" smtClean="0"/>
              <a:t>cooling</a:t>
            </a:r>
            <a:r>
              <a:rPr lang="nl-BE" baseline="0" dirty="0" smtClean="0"/>
              <a:t> </a:t>
            </a:r>
            <a:r>
              <a:rPr lang="nl-BE" baseline="0" dirty="0" err="1" smtClean="0"/>
              <a:t>capacity</a:t>
            </a:r>
            <a:r>
              <a:rPr lang="nl-BE" baseline="0" dirty="0" smtClean="0"/>
              <a:t> </a:t>
            </a:r>
            <a:r>
              <a:rPr lang="nl-BE" baseline="0" dirty="0" err="1" smtClean="0"/>
              <a:t>increases</a:t>
            </a:r>
            <a:r>
              <a:rPr lang="nl-BE" baseline="0" dirty="0" smtClean="0"/>
              <a:t> </a:t>
            </a:r>
            <a:r>
              <a:rPr lang="nl-BE" baseline="0" dirty="0" err="1" smtClean="0"/>
              <a:t>proportionally</a:t>
            </a:r>
            <a:r>
              <a:rPr lang="nl-BE" baseline="0" dirty="0" smtClean="0"/>
              <a:t> </a:t>
            </a:r>
            <a:r>
              <a:rPr lang="nl-BE" baseline="0" dirty="0" err="1" smtClean="0"/>
              <a:t>with</a:t>
            </a:r>
            <a:r>
              <a:rPr lang="nl-BE" baseline="0" dirty="0" smtClean="0"/>
              <a:t> the voltage </a:t>
            </a:r>
            <a:r>
              <a:rPr lang="nl-BE" baseline="0" dirty="0" err="1" smtClean="0"/>
              <a:t>value</a:t>
            </a:r>
            <a:r>
              <a:rPr lang="nl-BE" baseline="0" dirty="0" smtClean="0"/>
              <a:t>. X control </a:t>
            </a:r>
            <a:r>
              <a:rPr lang="nl-BE" baseline="0" dirty="0" err="1" smtClean="0"/>
              <a:t>uses</a:t>
            </a:r>
            <a:r>
              <a:rPr lang="nl-BE" baseline="0" dirty="0" smtClean="0"/>
              <a:t> a different logic </a:t>
            </a:r>
            <a:r>
              <a:rPr lang="nl-BE" baseline="0" dirty="0" err="1" smtClean="0"/>
              <a:t>which</a:t>
            </a:r>
            <a:r>
              <a:rPr lang="nl-BE" baseline="0" dirty="0" smtClean="0"/>
              <a:t> is </a:t>
            </a:r>
            <a:r>
              <a:rPr lang="nl-BE" baseline="0" dirty="0" err="1" smtClean="0"/>
              <a:t>not</a:t>
            </a:r>
            <a:r>
              <a:rPr lang="nl-BE" baseline="0" dirty="0" smtClean="0"/>
              <a:t> </a:t>
            </a:r>
            <a:r>
              <a:rPr lang="nl-BE" baseline="0" dirty="0" err="1" smtClean="0"/>
              <a:t>proportional</a:t>
            </a:r>
            <a:r>
              <a:rPr lang="nl-BE" baseline="0" dirty="0" smtClean="0"/>
              <a:t>, but the </a:t>
            </a:r>
            <a:r>
              <a:rPr lang="nl-BE" baseline="0" dirty="0" err="1" smtClean="0"/>
              <a:t>capacity</a:t>
            </a:r>
            <a:r>
              <a:rPr lang="nl-BE" baseline="0" dirty="0" smtClean="0"/>
              <a:t> control is more </a:t>
            </a:r>
            <a:r>
              <a:rPr lang="nl-BE" baseline="0" dirty="0" err="1" smtClean="0"/>
              <a:t>precise</a:t>
            </a:r>
            <a:r>
              <a:rPr lang="nl-BE" baseline="0" dirty="0" smtClean="0"/>
              <a:t>. </a:t>
            </a:r>
            <a:r>
              <a:rPr lang="nl-BE" b="1" baseline="0" dirty="0" smtClean="0"/>
              <a:t>CLICK</a:t>
            </a:r>
          </a:p>
          <a:p>
            <a:pPr marL="0" indent="0">
              <a:buFont typeface="Arial" panose="020B0604020202020204" pitchFamily="34" charset="0"/>
              <a:buNone/>
            </a:pPr>
            <a:r>
              <a:rPr lang="nl-BE" baseline="0" dirty="0" smtClean="0"/>
              <a:t> </a:t>
            </a:r>
          </a:p>
        </p:txBody>
      </p:sp>
      <p:sp>
        <p:nvSpPr>
          <p:cNvPr id="4" name="Slide Number Placeholder 3"/>
          <p:cNvSpPr>
            <a:spLocks noGrp="1"/>
          </p:cNvSpPr>
          <p:nvPr>
            <p:ph type="sldNum" sz="quarter" idx="10"/>
          </p:nvPr>
        </p:nvSpPr>
        <p:spPr/>
        <p:txBody>
          <a:bodyPr/>
          <a:lstStyle/>
          <a:p>
            <a:fld id="{4B6C7EE8-3D8A-4EB1-A90A-0518C0C4BB33}" type="slidenum">
              <a:rPr lang="en-US" smtClean="0"/>
              <a:pPr/>
              <a:t>19</a:t>
            </a:fld>
            <a:endParaRPr lang="en-US" dirty="0"/>
          </a:p>
        </p:txBody>
      </p:sp>
    </p:spTree>
    <p:extLst>
      <p:ext uri="{BB962C8B-B14F-4D97-AF65-F5344CB8AC3E}">
        <p14:creationId xmlns:p14="http://schemas.microsoft.com/office/powerpoint/2010/main" val="2516428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EKEQFCBA</a:t>
            </a:r>
            <a:r>
              <a:rPr lang="nl-BE" baseline="0" dirty="0" smtClean="0"/>
              <a:t> si the control box </a:t>
            </a:r>
            <a:r>
              <a:rPr lang="nl-BE" baseline="0" dirty="0" err="1" smtClean="0"/>
              <a:t>used</a:t>
            </a:r>
            <a:r>
              <a:rPr lang="nl-BE" baseline="0" dirty="0" smtClean="0"/>
              <a:t> </a:t>
            </a:r>
            <a:r>
              <a:rPr lang="nl-BE" baseline="0" dirty="0" err="1" smtClean="0"/>
              <a:t>for</a:t>
            </a:r>
            <a:r>
              <a:rPr lang="nl-BE" baseline="0" dirty="0" smtClean="0"/>
              <a:t> X-Y-W control. In case of X </a:t>
            </a:r>
            <a:r>
              <a:rPr lang="nl-BE" baseline="0" dirty="0" err="1" smtClean="0"/>
              <a:t>and</a:t>
            </a:r>
            <a:r>
              <a:rPr lang="nl-BE" baseline="0" dirty="0" smtClean="0"/>
              <a:t> W control, the room </a:t>
            </a:r>
            <a:r>
              <a:rPr lang="nl-BE" baseline="0" dirty="0" err="1" smtClean="0"/>
              <a:t>temperature</a:t>
            </a:r>
            <a:r>
              <a:rPr lang="nl-BE" baseline="0" dirty="0" smtClean="0"/>
              <a:t> control is </a:t>
            </a:r>
            <a:r>
              <a:rPr lang="nl-BE" baseline="0" dirty="0" err="1" smtClean="0"/>
              <a:t>done</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a Direct Digital Controller </a:t>
            </a:r>
            <a:r>
              <a:rPr lang="nl-BE" baseline="0" dirty="0" err="1" smtClean="0"/>
              <a:t>also</a:t>
            </a:r>
            <a:r>
              <a:rPr lang="nl-BE" baseline="0" dirty="0" smtClean="0"/>
              <a:t> </a:t>
            </a:r>
            <a:r>
              <a:rPr lang="nl-BE" baseline="0" dirty="0" err="1" smtClean="0"/>
              <a:t>known</a:t>
            </a:r>
            <a:r>
              <a:rPr lang="nl-BE" baseline="0" dirty="0" smtClean="0"/>
              <a:t> as DDC. In case of Y control, the room </a:t>
            </a:r>
            <a:r>
              <a:rPr lang="nl-BE" baseline="0" dirty="0" err="1" smtClean="0"/>
              <a:t>temperature</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controlled</a:t>
            </a:r>
            <a:r>
              <a:rPr lang="nl-BE" baseline="0" dirty="0" smtClean="0"/>
              <a:t> </a:t>
            </a:r>
            <a:r>
              <a:rPr lang="nl-BE" baseline="0" dirty="0" err="1" smtClean="0"/>
              <a:t>indirectly</a:t>
            </a:r>
            <a:r>
              <a:rPr lang="nl-BE" baseline="0" dirty="0" smtClean="0"/>
              <a:t>, </a:t>
            </a:r>
            <a:r>
              <a:rPr lang="nl-BE" baseline="0" dirty="0" err="1" smtClean="0"/>
              <a:t>using</a:t>
            </a:r>
            <a:r>
              <a:rPr lang="nl-BE" baseline="0" dirty="0" smtClean="0"/>
              <a:t> a room </a:t>
            </a:r>
            <a:r>
              <a:rPr lang="nl-BE" baseline="0" dirty="0" err="1" smtClean="0"/>
              <a:t>thermostat</a:t>
            </a:r>
            <a:r>
              <a:rPr lang="nl-BE" baseline="0" dirty="0" smtClean="0"/>
              <a:t>. The </a:t>
            </a:r>
            <a:r>
              <a:rPr lang="nl-BE" baseline="0" dirty="0" err="1" smtClean="0"/>
              <a:t>Daikin</a:t>
            </a:r>
            <a:r>
              <a:rPr lang="nl-BE" baseline="0" dirty="0" smtClean="0"/>
              <a:t> </a:t>
            </a:r>
            <a:r>
              <a:rPr lang="nl-BE" baseline="0" dirty="0" err="1" smtClean="0"/>
              <a:t>wired</a:t>
            </a:r>
            <a:r>
              <a:rPr lang="nl-BE" baseline="0" dirty="0" smtClean="0"/>
              <a:t> remote controllers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used</a:t>
            </a:r>
            <a:r>
              <a:rPr lang="nl-BE" baseline="0" dirty="0" smtClean="0"/>
              <a:t> </a:t>
            </a:r>
            <a:r>
              <a:rPr lang="nl-BE" baseline="0" dirty="0" err="1" smtClean="0"/>
              <a:t>for</a:t>
            </a:r>
            <a:r>
              <a:rPr lang="nl-BE" baseline="0" dirty="0" smtClean="0"/>
              <a:t> </a:t>
            </a:r>
            <a:r>
              <a:rPr lang="nl-BE" baseline="0" dirty="0" err="1" smtClean="0"/>
              <a:t>initial</a:t>
            </a:r>
            <a:r>
              <a:rPr lang="nl-BE" baseline="0" dirty="0" smtClean="0"/>
              <a:t> </a:t>
            </a:r>
            <a:r>
              <a:rPr lang="nl-BE" baseline="0" dirty="0" err="1" smtClean="0"/>
              <a:t>settings</a:t>
            </a:r>
            <a:r>
              <a:rPr lang="nl-BE" baseline="0" dirty="0" smtClean="0"/>
              <a:t> </a:t>
            </a:r>
            <a:r>
              <a:rPr lang="nl-BE" baseline="0" dirty="0" err="1" smtClean="0"/>
              <a:t>and</a:t>
            </a:r>
            <a:r>
              <a:rPr lang="nl-BE" baseline="0" dirty="0" smtClean="0"/>
              <a:t> </a:t>
            </a:r>
            <a:r>
              <a:rPr lang="nl-BE" baseline="0" dirty="0" err="1" smtClean="0"/>
              <a:t>for</a:t>
            </a:r>
            <a:r>
              <a:rPr lang="nl-BE" baseline="0" dirty="0" smtClean="0"/>
              <a:t> error </a:t>
            </a:r>
            <a:r>
              <a:rPr lang="nl-BE" baseline="0" dirty="0" err="1" smtClean="0"/>
              <a:t>indication</a:t>
            </a:r>
            <a:r>
              <a:rPr lang="nl-BE" baseline="0" dirty="0" smtClean="0"/>
              <a:t>. </a:t>
            </a:r>
            <a:r>
              <a:rPr lang="nl-BE" baseline="0" dirty="0" err="1" smtClean="0"/>
              <a:t>Settting</a:t>
            </a:r>
            <a:r>
              <a:rPr lang="nl-BE" baseline="0" dirty="0" smtClean="0"/>
              <a:t> the </a:t>
            </a:r>
            <a:r>
              <a:rPr lang="nl-BE" baseline="0" dirty="0" err="1" smtClean="0"/>
              <a:t>temperature</a:t>
            </a:r>
            <a:r>
              <a:rPr lang="nl-BE" baseline="0" dirty="0" smtClean="0"/>
              <a:t> is </a:t>
            </a:r>
            <a:r>
              <a:rPr lang="nl-BE" baseline="0" dirty="0" err="1" smtClean="0"/>
              <a:t>not</a:t>
            </a:r>
            <a:r>
              <a:rPr lang="nl-BE" baseline="0" dirty="0" smtClean="0"/>
              <a:t> </a:t>
            </a:r>
            <a:r>
              <a:rPr lang="nl-BE" baseline="0" dirty="0" err="1" smtClean="0"/>
              <a:t>possible</a:t>
            </a:r>
            <a:r>
              <a:rPr lang="nl-BE" baseline="0" dirty="0" smtClean="0"/>
              <a:t> </a:t>
            </a:r>
            <a:r>
              <a:rPr lang="nl-BE" baseline="0" dirty="0" err="1" smtClean="0"/>
              <a:t>by</a:t>
            </a:r>
            <a:r>
              <a:rPr lang="nl-BE" baseline="0" dirty="0" smtClean="0"/>
              <a:t> </a:t>
            </a:r>
            <a:r>
              <a:rPr lang="nl-BE" baseline="0" dirty="0" err="1" smtClean="0"/>
              <a:t>Daikin</a:t>
            </a:r>
            <a:r>
              <a:rPr lang="nl-BE" baseline="0" dirty="0" smtClean="0"/>
              <a:t> remote controller, </a:t>
            </a:r>
            <a:r>
              <a:rPr lang="nl-BE" baseline="0" dirty="0" err="1" smtClean="0"/>
              <a:t>only</a:t>
            </a:r>
            <a:r>
              <a:rPr lang="nl-BE" baseline="0" dirty="0" smtClean="0"/>
              <a:t> On/Off </a:t>
            </a:r>
            <a:r>
              <a:rPr lang="nl-BE" baseline="0" dirty="0" err="1" smtClean="0"/>
              <a:t>operation</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done</a:t>
            </a:r>
            <a:r>
              <a:rPr lang="nl-BE" b="1" baseline="0" dirty="0" smtClean="0"/>
              <a:t>.  CLICK </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20</a:t>
            </a:fld>
            <a:endParaRPr lang="en-US" dirty="0"/>
          </a:p>
        </p:txBody>
      </p:sp>
    </p:spTree>
    <p:extLst>
      <p:ext uri="{BB962C8B-B14F-4D97-AF65-F5344CB8AC3E}">
        <p14:creationId xmlns:p14="http://schemas.microsoft.com/office/powerpoint/2010/main" val="3405127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Z control </a:t>
            </a:r>
            <a:r>
              <a:rPr lang="nl-BE" dirty="0" err="1" smtClean="0"/>
              <a:t>can</a:t>
            </a:r>
            <a:r>
              <a:rPr lang="nl-BE" dirty="0" smtClean="0"/>
              <a:t> </a:t>
            </a:r>
            <a:r>
              <a:rPr lang="nl-BE" dirty="0" err="1" smtClean="0"/>
              <a:t>be</a:t>
            </a:r>
            <a:r>
              <a:rPr lang="nl-BE" dirty="0" smtClean="0"/>
              <a:t> </a:t>
            </a:r>
            <a:r>
              <a:rPr lang="nl-BE" dirty="0" err="1" smtClean="0"/>
              <a:t>achieved</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2 different types of control </a:t>
            </a:r>
            <a:r>
              <a:rPr lang="nl-BE" baseline="0" dirty="0" err="1" smtClean="0"/>
              <a:t>boxes</a:t>
            </a:r>
            <a:r>
              <a:rPr lang="nl-BE" baseline="0" dirty="0" smtClean="0"/>
              <a:t>, </a:t>
            </a:r>
            <a:r>
              <a:rPr lang="nl-BE" baseline="0" dirty="0" err="1" smtClean="0"/>
              <a:t>depending</a:t>
            </a:r>
            <a:r>
              <a:rPr lang="nl-BE" baseline="0" dirty="0" smtClean="0"/>
              <a:t> on outdoor unit. For </a:t>
            </a:r>
            <a:r>
              <a:rPr lang="nl-BE" baseline="0" dirty="0" err="1" smtClean="0"/>
              <a:t>combination</a:t>
            </a:r>
            <a:r>
              <a:rPr lang="nl-BE" baseline="0" dirty="0" smtClean="0"/>
              <a:t> </a:t>
            </a:r>
            <a:r>
              <a:rPr lang="nl-BE" baseline="0" dirty="0" err="1" smtClean="0"/>
              <a:t>with</a:t>
            </a:r>
            <a:r>
              <a:rPr lang="nl-BE" baseline="0" dirty="0" smtClean="0"/>
              <a:t> ERQ, EKEQDCB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used</a:t>
            </a:r>
            <a:r>
              <a:rPr lang="nl-BE" baseline="0" dirty="0" smtClean="0"/>
              <a:t>. For </a:t>
            </a:r>
            <a:r>
              <a:rPr lang="nl-BE" baseline="0" dirty="0" err="1" smtClean="0"/>
              <a:t>combination</a:t>
            </a:r>
            <a:r>
              <a:rPr lang="nl-BE" baseline="0" dirty="0" smtClean="0"/>
              <a:t> </a:t>
            </a:r>
            <a:r>
              <a:rPr lang="nl-BE" baseline="0" dirty="0" err="1" smtClean="0"/>
              <a:t>with</a:t>
            </a:r>
            <a:r>
              <a:rPr lang="nl-BE" baseline="0" dirty="0" smtClean="0"/>
              <a:t> VRV IV, </a:t>
            </a:r>
            <a:r>
              <a:rPr lang="nl-BE" baseline="0" dirty="0" err="1" smtClean="0"/>
              <a:t>only</a:t>
            </a:r>
            <a:r>
              <a:rPr lang="nl-BE" baseline="0" dirty="0" smtClean="0"/>
              <a:t> </a:t>
            </a:r>
            <a:r>
              <a:rPr lang="nl-BE" baseline="0" dirty="0" err="1" smtClean="0"/>
              <a:t>multi</a:t>
            </a:r>
            <a:r>
              <a:rPr lang="nl-BE" baseline="0" dirty="0" smtClean="0"/>
              <a:t> </a:t>
            </a:r>
            <a:r>
              <a:rPr lang="nl-BE" baseline="0" dirty="0" err="1" smtClean="0"/>
              <a:t>combination</a:t>
            </a:r>
            <a:r>
              <a:rPr lang="nl-BE" baseline="0" dirty="0" smtClean="0"/>
              <a:t> is </a:t>
            </a:r>
            <a:r>
              <a:rPr lang="nl-BE" baseline="0" dirty="0" err="1" smtClean="0"/>
              <a:t>allowed</a:t>
            </a:r>
            <a:r>
              <a:rPr lang="nl-BE" baseline="0" dirty="0" smtClean="0"/>
              <a:t> </a:t>
            </a:r>
            <a:r>
              <a:rPr lang="nl-BE" baseline="0" dirty="0" err="1" smtClean="0"/>
              <a:t>for</a:t>
            </a:r>
            <a:r>
              <a:rPr lang="nl-BE" baseline="0" dirty="0" smtClean="0"/>
              <a:t> Z control </a:t>
            </a:r>
            <a:r>
              <a:rPr lang="nl-BE" baseline="0" dirty="0" err="1" smtClean="0"/>
              <a:t>by</a:t>
            </a:r>
            <a:r>
              <a:rPr lang="nl-BE" baseline="0" dirty="0" smtClean="0"/>
              <a:t> </a:t>
            </a:r>
            <a:r>
              <a:rPr lang="nl-BE" baseline="0" dirty="0" err="1" smtClean="0"/>
              <a:t>using</a:t>
            </a:r>
            <a:r>
              <a:rPr lang="nl-BE" baseline="0" dirty="0" smtClean="0"/>
              <a:t> EKEQMCBA control box. </a:t>
            </a:r>
            <a:r>
              <a:rPr lang="nl-BE" baseline="0" dirty="0" err="1" smtClean="0"/>
              <a:t>By</a:t>
            </a:r>
            <a:r>
              <a:rPr lang="nl-BE" baseline="0" dirty="0" smtClean="0"/>
              <a:t> </a:t>
            </a:r>
            <a:r>
              <a:rPr lang="nl-BE" baseline="0" dirty="0" err="1" smtClean="0"/>
              <a:t>multi</a:t>
            </a:r>
            <a:r>
              <a:rPr lang="nl-BE" baseline="0" dirty="0" smtClean="0"/>
              <a:t> </a:t>
            </a:r>
            <a:r>
              <a:rPr lang="nl-BE" baseline="0" dirty="0" err="1" smtClean="0"/>
              <a:t>combination</a:t>
            </a:r>
            <a:r>
              <a:rPr lang="nl-BE" baseline="0" dirty="0" smtClean="0"/>
              <a:t> we </a:t>
            </a:r>
            <a:r>
              <a:rPr lang="nl-BE" baseline="0" dirty="0" err="1" smtClean="0"/>
              <a:t>understand</a:t>
            </a:r>
            <a:r>
              <a:rPr lang="nl-BE" baseline="0" dirty="0" smtClean="0"/>
              <a:t> </a:t>
            </a:r>
            <a:r>
              <a:rPr lang="nl-BE" baseline="0" dirty="0" err="1" smtClean="0"/>
              <a:t>that</a:t>
            </a:r>
            <a:r>
              <a:rPr lang="nl-BE" baseline="0" dirty="0" smtClean="0"/>
              <a:t> the VRV system is </a:t>
            </a:r>
            <a:r>
              <a:rPr lang="nl-BE" baseline="0" dirty="0" err="1" smtClean="0"/>
              <a:t>connected</a:t>
            </a:r>
            <a:r>
              <a:rPr lang="nl-BE" baseline="0" dirty="0" smtClean="0"/>
              <a:t> </a:t>
            </a:r>
            <a:r>
              <a:rPr lang="nl-BE" baseline="0" dirty="0" err="1" smtClean="0"/>
              <a:t>to</a:t>
            </a:r>
            <a:r>
              <a:rPr lang="nl-BE" baseline="0" dirty="0" smtClean="0"/>
              <a:t> multiple indoor units </a:t>
            </a:r>
            <a:r>
              <a:rPr lang="nl-BE" baseline="0" dirty="0" err="1" smtClean="0"/>
              <a:t>and</a:t>
            </a:r>
            <a:r>
              <a:rPr lang="nl-BE" baseline="0" dirty="0" smtClean="0"/>
              <a:t> AHU kits. </a:t>
            </a:r>
            <a:r>
              <a:rPr lang="nl-BE" baseline="0" dirty="0" err="1" smtClean="0"/>
              <a:t>With</a:t>
            </a:r>
            <a:r>
              <a:rPr lang="nl-BE" baseline="0" dirty="0" smtClean="0"/>
              <a:t> Z control, </a:t>
            </a:r>
            <a:r>
              <a:rPr lang="nl-BE" baseline="0" dirty="0" err="1" smtClean="0"/>
              <a:t>Daikin</a:t>
            </a:r>
            <a:r>
              <a:rPr lang="nl-BE" baseline="0" dirty="0" smtClean="0"/>
              <a:t> </a:t>
            </a:r>
            <a:r>
              <a:rPr lang="nl-BE" baseline="0" dirty="0" err="1" smtClean="0"/>
              <a:t>wired</a:t>
            </a:r>
            <a:r>
              <a:rPr lang="nl-BE" baseline="0" dirty="0" smtClean="0"/>
              <a:t> remote </a:t>
            </a:r>
            <a:r>
              <a:rPr lang="nl-BE" baseline="0" dirty="0" err="1" smtClean="0"/>
              <a:t>controlllers</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used</a:t>
            </a:r>
            <a:r>
              <a:rPr lang="nl-BE" baseline="0" dirty="0" smtClean="0"/>
              <a:t> </a:t>
            </a:r>
            <a:r>
              <a:rPr lang="nl-BE" baseline="0" dirty="0" err="1" smtClean="0"/>
              <a:t>for</a:t>
            </a:r>
            <a:r>
              <a:rPr lang="nl-BE" baseline="0" dirty="0" smtClean="0"/>
              <a:t> </a:t>
            </a:r>
            <a:r>
              <a:rPr lang="nl-BE" baseline="0" dirty="0" err="1" smtClean="0"/>
              <a:t>temperature</a:t>
            </a:r>
            <a:r>
              <a:rPr lang="nl-BE" baseline="0" dirty="0" smtClean="0"/>
              <a:t> control, </a:t>
            </a:r>
            <a:r>
              <a:rPr lang="nl-BE" baseline="0" dirty="0" err="1" smtClean="0"/>
              <a:t>like</a:t>
            </a:r>
            <a:r>
              <a:rPr lang="nl-BE" baseline="0" dirty="0" smtClean="0"/>
              <a:t> </a:t>
            </a:r>
            <a:r>
              <a:rPr lang="nl-BE" baseline="0" dirty="0" err="1" smtClean="0"/>
              <a:t>for</a:t>
            </a:r>
            <a:r>
              <a:rPr lang="nl-BE" baseline="0" dirty="0" smtClean="0"/>
              <a:t> </a:t>
            </a:r>
            <a:r>
              <a:rPr lang="nl-BE" baseline="0" dirty="0" err="1" smtClean="0"/>
              <a:t>any</a:t>
            </a:r>
            <a:r>
              <a:rPr lang="nl-BE" baseline="0" dirty="0" smtClean="0"/>
              <a:t> VRV indoor units. No </a:t>
            </a:r>
            <a:r>
              <a:rPr lang="nl-BE" baseline="0" dirty="0" err="1" smtClean="0"/>
              <a:t>external</a:t>
            </a:r>
            <a:r>
              <a:rPr lang="nl-BE" baseline="0" dirty="0" smtClean="0"/>
              <a:t> DDC controller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connected</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21</a:t>
            </a:fld>
            <a:endParaRPr lang="en-US" dirty="0"/>
          </a:p>
        </p:txBody>
      </p:sp>
    </p:spTree>
    <p:extLst>
      <p:ext uri="{BB962C8B-B14F-4D97-AF65-F5344CB8AC3E}">
        <p14:creationId xmlns:p14="http://schemas.microsoft.com/office/powerpoint/2010/main" val="700233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We</a:t>
            </a:r>
            <a:r>
              <a:rPr lang="nl-BE" baseline="0" dirty="0" smtClean="0"/>
              <a:t> </a:t>
            </a:r>
            <a:r>
              <a:rPr lang="nl-BE" baseline="0" dirty="0" err="1" smtClean="0"/>
              <a:t>would</a:t>
            </a:r>
            <a:r>
              <a:rPr lang="nl-BE" baseline="0" dirty="0" smtClean="0"/>
              <a:t> </a:t>
            </a:r>
            <a:r>
              <a:rPr lang="nl-BE" baseline="0" dirty="0" err="1" smtClean="0"/>
              <a:t>like</a:t>
            </a:r>
            <a:r>
              <a:rPr lang="nl-BE" baseline="0" dirty="0" smtClean="0"/>
              <a:t> </a:t>
            </a:r>
            <a:r>
              <a:rPr lang="nl-BE" baseline="0" dirty="0" err="1" smtClean="0"/>
              <a:t>to</a:t>
            </a:r>
            <a:r>
              <a:rPr lang="nl-BE" baseline="0" dirty="0" smtClean="0"/>
              <a:t> </a:t>
            </a:r>
            <a:r>
              <a:rPr lang="nl-BE" baseline="0" dirty="0" err="1" smtClean="0"/>
              <a:t>give</a:t>
            </a:r>
            <a:r>
              <a:rPr lang="nl-BE" baseline="0" dirty="0" smtClean="0"/>
              <a:t> </a:t>
            </a:r>
            <a:r>
              <a:rPr lang="nl-BE" baseline="0" dirty="0" err="1" smtClean="0"/>
              <a:t>you</a:t>
            </a:r>
            <a:r>
              <a:rPr lang="nl-BE" baseline="0" dirty="0" smtClean="0"/>
              <a:t> more details </a:t>
            </a:r>
            <a:r>
              <a:rPr lang="nl-BE" baseline="0" dirty="0" err="1" smtClean="0"/>
              <a:t>about</a:t>
            </a:r>
            <a:r>
              <a:rPr lang="nl-BE" baseline="0" dirty="0" smtClean="0"/>
              <a:t> the” X-control”, </a:t>
            </a:r>
            <a:r>
              <a:rPr lang="nl-BE" baseline="0" dirty="0" err="1" smtClean="0"/>
              <a:t>let’s</a:t>
            </a:r>
            <a:r>
              <a:rPr lang="nl-BE" baseline="0" dirty="0" smtClean="0"/>
              <a:t> have a look on </a:t>
            </a:r>
            <a:r>
              <a:rPr lang="nl-BE" baseline="0" dirty="0" err="1" smtClean="0"/>
              <a:t>this</a:t>
            </a:r>
            <a:r>
              <a:rPr lang="nl-BE" baseline="0" dirty="0" smtClean="0"/>
              <a:t> </a:t>
            </a:r>
            <a:r>
              <a:rPr lang="nl-BE" baseline="0" dirty="0" err="1" smtClean="0"/>
              <a:t>scheme</a:t>
            </a:r>
            <a:r>
              <a:rPr lang="nl-BE" baseline="0" dirty="0" smtClean="0"/>
              <a:t> </a:t>
            </a:r>
            <a:r>
              <a:rPr lang="nl-BE" baseline="0" dirty="0" err="1" smtClean="0"/>
              <a:t>where</a:t>
            </a:r>
            <a:r>
              <a:rPr lang="nl-BE" baseline="0" dirty="0" smtClean="0"/>
              <a:t> the VRV outdoor unit or the ERQ are </a:t>
            </a:r>
            <a:r>
              <a:rPr lang="nl-BE" baseline="0" dirty="0" err="1" smtClean="0"/>
              <a:t>connected</a:t>
            </a:r>
            <a:r>
              <a:rPr lang="nl-BE" baseline="0" dirty="0" smtClean="0"/>
              <a:t> </a:t>
            </a:r>
            <a:r>
              <a:rPr lang="nl-BE" baseline="0" dirty="0" err="1" smtClean="0"/>
              <a:t>with</a:t>
            </a:r>
            <a:r>
              <a:rPr lang="nl-BE" baseline="0" dirty="0" smtClean="0"/>
              <a:t> a DX </a:t>
            </a:r>
            <a:r>
              <a:rPr lang="nl-BE" baseline="0" dirty="0" err="1" smtClean="0"/>
              <a:t>coil</a:t>
            </a:r>
            <a:r>
              <a:rPr lang="nl-BE" baseline="0" dirty="0" smtClean="0"/>
              <a:t> in pair </a:t>
            </a:r>
            <a:r>
              <a:rPr lang="nl-BE" baseline="0" dirty="0" err="1" smtClean="0"/>
              <a:t>combination</a:t>
            </a:r>
            <a:r>
              <a:rPr lang="nl-BE" baseline="0" dirty="0" smtClean="0"/>
              <a:t>. </a:t>
            </a:r>
            <a:r>
              <a:rPr lang="nl-BE" baseline="0" dirty="0" err="1" smtClean="0"/>
              <a:t>You</a:t>
            </a:r>
            <a:r>
              <a:rPr lang="nl-BE" baseline="0" dirty="0" smtClean="0"/>
              <a:t> </a:t>
            </a:r>
            <a:r>
              <a:rPr lang="nl-BE" baseline="0" dirty="0" err="1" smtClean="0"/>
              <a:t>can</a:t>
            </a:r>
            <a:r>
              <a:rPr lang="nl-BE" baseline="0" dirty="0" smtClean="0"/>
              <a:t> </a:t>
            </a:r>
            <a:r>
              <a:rPr lang="nl-BE" baseline="0" dirty="0" err="1" smtClean="0"/>
              <a:t>notice</a:t>
            </a:r>
            <a:r>
              <a:rPr lang="nl-BE" baseline="0" dirty="0" smtClean="0"/>
              <a:t> the </a:t>
            </a:r>
            <a:r>
              <a:rPr lang="nl-BE" baseline="0" dirty="0" err="1" smtClean="0"/>
              <a:t>expansion</a:t>
            </a:r>
            <a:r>
              <a:rPr lang="nl-BE" baseline="0" dirty="0" smtClean="0"/>
              <a:t> </a:t>
            </a:r>
            <a:r>
              <a:rPr lang="nl-BE" baseline="0" dirty="0" err="1" smtClean="0"/>
              <a:t>valve</a:t>
            </a:r>
            <a:r>
              <a:rPr lang="nl-BE" baseline="0" dirty="0" smtClean="0"/>
              <a:t> kit EKEXV </a:t>
            </a:r>
            <a:r>
              <a:rPr lang="nl-BE" baseline="0" dirty="0" err="1" smtClean="0"/>
              <a:t>together</a:t>
            </a:r>
            <a:r>
              <a:rPr lang="nl-BE" baseline="0" dirty="0" smtClean="0"/>
              <a:t> </a:t>
            </a:r>
            <a:r>
              <a:rPr lang="nl-BE" baseline="0" dirty="0" err="1" smtClean="0"/>
              <a:t>with</a:t>
            </a:r>
            <a:r>
              <a:rPr lang="nl-BE" baseline="0" dirty="0" smtClean="0"/>
              <a:t> the control box EKEQFCBA. The </a:t>
            </a:r>
            <a:r>
              <a:rPr lang="nl-BE" baseline="0" dirty="0" err="1" smtClean="0"/>
              <a:t>Daikin</a:t>
            </a:r>
            <a:r>
              <a:rPr lang="nl-BE" baseline="0" dirty="0" smtClean="0"/>
              <a:t> remote controller </a:t>
            </a:r>
            <a:r>
              <a:rPr lang="nl-BE" baseline="0" dirty="0" err="1" smtClean="0"/>
              <a:t>it</a:t>
            </a:r>
            <a:r>
              <a:rPr lang="nl-BE" baseline="0" dirty="0" smtClean="0"/>
              <a:t> is </a:t>
            </a:r>
            <a:r>
              <a:rPr lang="nl-BE" baseline="0" dirty="0" err="1" smtClean="0"/>
              <a:t>used</a:t>
            </a:r>
            <a:r>
              <a:rPr lang="nl-BE" baseline="0" dirty="0" smtClean="0"/>
              <a:t> </a:t>
            </a:r>
            <a:r>
              <a:rPr lang="nl-BE" baseline="0" dirty="0" err="1" smtClean="0"/>
              <a:t>only</a:t>
            </a:r>
            <a:r>
              <a:rPr lang="nl-BE" baseline="0" dirty="0" smtClean="0"/>
              <a:t> </a:t>
            </a:r>
            <a:r>
              <a:rPr lang="nl-BE" baseline="0" dirty="0" err="1" smtClean="0"/>
              <a:t>for</a:t>
            </a:r>
            <a:r>
              <a:rPr lang="nl-BE" baseline="0" dirty="0" smtClean="0"/>
              <a:t> </a:t>
            </a:r>
            <a:r>
              <a:rPr lang="nl-BE" baseline="0" dirty="0" err="1" smtClean="0"/>
              <a:t>initial</a:t>
            </a:r>
            <a:r>
              <a:rPr lang="nl-BE" baseline="0" dirty="0" smtClean="0"/>
              <a:t> </a:t>
            </a:r>
            <a:r>
              <a:rPr lang="nl-BE" baseline="0" dirty="0" err="1" smtClean="0"/>
              <a:t>settings</a:t>
            </a:r>
            <a:r>
              <a:rPr lang="nl-BE" baseline="0" dirty="0" smtClean="0"/>
              <a:t>. The </a:t>
            </a:r>
            <a:r>
              <a:rPr lang="nl-BE" baseline="0" dirty="0" err="1" smtClean="0"/>
              <a:t>supply</a:t>
            </a:r>
            <a:r>
              <a:rPr lang="nl-BE" baseline="0" dirty="0" smtClean="0"/>
              <a:t> air </a:t>
            </a:r>
            <a:r>
              <a:rPr lang="nl-BE" baseline="0" dirty="0" err="1" smtClean="0"/>
              <a:t>temperature</a:t>
            </a:r>
            <a:r>
              <a:rPr lang="nl-BE" baseline="0" dirty="0" smtClean="0"/>
              <a:t> control is </a:t>
            </a:r>
            <a:r>
              <a:rPr lang="nl-BE" baseline="0" dirty="0" err="1" smtClean="0"/>
              <a:t>done</a:t>
            </a:r>
            <a:r>
              <a:rPr lang="nl-BE" baseline="0" dirty="0" smtClean="0"/>
              <a:t> via a DDC </a:t>
            </a:r>
            <a:r>
              <a:rPr lang="nl-BE" baseline="0" dirty="0" err="1" smtClean="0"/>
              <a:t>and</a:t>
            </a:r>
            <a:r>
              <a:rPr lang="nl-BE" baseline="0" dirty="0" smtClean="0"/>
              <a:t> a </a:t>
            </a:r>
            <a:r>
              <a:rPr lang="nl-BE" baseline="0" dirty="0" err="1" smtClean="0"/>
              <a:t>temperature</a:t>
            </a:r>
            <a:r>
              <a:rPr lang="nl-BE" baseline="0" dirty="0" smtClean="0"/>
              <a:t>  sensor T. </a:t>
            </a:r>
          </a:p>
          <a:p>
            <a:r>
              <a:rPr lang="nl-BE" baseline="0" dirty="0" smtClean="0"/>
              <a:t>DDC controllers have </a:t>
            </a:r>
            <a:r>
              <a:rPr lang="nl-BE" baseline="0" dirty="0" err="1" smtClean="0"/>
              <a:t>to</a:t>
            </a:r>
            <a:r>
              <a:rPr lang="nl-BE" baseline="0" dirty="0" smtClean="0"/>
              <a:t> </a:t>
            </a:r>
            <a:r>
              <a:rPr lang="nl-BE" baseline="0" dirty="0" err="1" smtClean="0"/>
              <a:t>be</a:t>
            </a:r>
            <a:r>
              <a:rPr lang="nl-BE" baseline="0" dirty="0" smtClean="0"/>
              <a:t> </a:t>
            </a:r>
            <a:r>
              <a:rPr lang="nl-BE" baseline="0" dirty="0" err="1" smtClean="0"/>
              <a:t>programmed</a:t>
            </a:r>
            <a:r>
              <a:rPr lang="nl-BE" baseline="0" dirty="0" smtClean="0"/>
              <a:t> </a:t>
            </a:r>
            <a:r>
              <a:rPr lang="nl-BE" baseline="0" dirty="0" err="1" smtClean="0"/>
              <a:t>for</a:t>
            </a:r>
            <a:r>
              <a:rPr lang="nl-BE" baseline="0" dirty="0" smtClean="0"/>
              <a:t> X control </a:t>
            </a:r>
            <a:r>
              <a:rPr lang="nl-BE" baseline="0" dirty="0" err="1" smtClean="0"/>
              <a:t>pattern</a:t>
            </a:r>
            <a:r>
              <a:rPr lang="nl-BE" baseline="0" dirty="0" smtClean="0"/>
              <a:t>. </a:t>
            </a:r>
            <a:r>
              <a:rPr lang="nl-BE" baseline="0" dirty="0" err="1" smtClean="0"/>
              <a:t>Simply</a:t>
            </a:r>
            <a:r>
              <a:rPr lang="nl-BE" baseline="0" dirty="0" smtClean="0"/>
              <a:t> </a:t>
            </a:r>
            <a:r>
              <a:rPr lang="nl-BE" baseline="0" dirty="0" err="1" smtClean="0"/>
              <a:t>using</a:t>
            </a:r>
            <a:r>
              <a:rPr lang="nl-BE" baseline="0" dirty="0" smtClean="0"/>
              <a:t> </a:t>
            </a:r>
            <a:r>
              <a:rPr lang="nl-BE" baseline="0" dirty="0" err="1" smtClean="0"/>
              <a:t>any</a:t>
            </a:r>
            <a:r>
              <a:rPr lang="nl-BE" baseline="0" dirty="0" smtClean="0"/>
              <a:t> DDC controller “off the </a:t>
            </a:r>
            <a:r>
              <a:rPr lang="nl-BE" baseline="0" dirty="0" err="1" smtClean="0"/>
              <a:t>shelf</a:t>
            </a:r>
            <a:r>
              <a:rPr lang="nl-BE" baseline="0" dirty="0" smtClean="0"/>
              <a:t>” is </a:t>
            </a:r>
            <a:r>
              <a:rPr lang="nl-BE" baseline="0" dirty="0" err="1" smtClean="0"/>
              <a:t>not</a:t>
            </a:r>
            <a:r>
              <a:rPr lang="nl-BE" baseline="0" dirty="0" smtClean="0"/>
              <a:t> </a:t>
            </a:r>
            <a:r>
              <a:rPr lang="nl-BE" baseline="0" dirty="0" err="1" smtClean="0"/>
              <a:t>possible</a:t>
            </a:r>
            <a:r>
              <a:rPr lang="nl-BE" baseline="0" dirty="0" smtClean="0"/>
              <a:t>. As </a:t>
            </a:r>
            <a:r>
              <a:rPr lang="nl-BE" baseline="0" dirty="0" err="1" smtClean="0"/>
              <a:t>mentioned</a:t>
            </a:r>
            <a:r>
              <a:rPr lang="nl-BE" baseline="0" dirty="0" smtClean="0"/>
              <a:t> </a:t>
            </a:r>
            <a:r>
              <a:rPr lang="nl-BE" baseline="0" dirty="0" err="1" smtClean="0"/>
              <a:t>earlier</a:t>
            </a:r>
            <a:r>
              <a:rPr lang="nl-BE" baseline="0" dirty="0" smtClean="0"/>
              <a:t>, X </a:t>
            </a:r>
            <a:r>
              <a:rPr lang="nl-BE" baseline="0" dirty="0" err="1" smtClean="0"/>
              <a:t>pattern</a:t>
            </a:r>
            <a:r>
              <a:rPr lang="nl-BE" baseline="0" dirty="0" smtClean="0"/>
              <a:t> </a:t>
            </a:r>
            <a:r>
              <a:rPr lang="nl-BE" baseline="0" dirty="0" err="1" smtClean="0"/>
              <a:t>provides</a:t>
            </a:r>
            <a:r>
              <a:rPr lang="nl-BE" baseline="0" dirty="0" smtClean="0"/>
              <a:t> a </a:t>
            </a:r>
            <a:r>
              <a:rPr lang="nl-BE" baseline="0" dirty="0" err="1" smtClean="0"/>
              <a:t>tight</a:t>
            </a:r>
            <a:r>
              <a:rPr lang="nl-BE" baseline="0" dirty="0" smtClean="0"/>
              <a:t> control of </a:t>
            </a:r>
            <a:r>
              <a:rPr lang="nl-BE" baseline="0" dirty="0" err="1" smtClean="0"/>
              <a:t>delivered</a:t>
            </a:r>
            <a:r>
              <a:rPr lang="nl-BE" baseline="0" dirty="0" smtClean="0"/>
              <a:t> </a:t>
            </a:r>
            <a:r>
              <a:rPr lang="nl-BE" baseline="0" dirty="0" err="1" smtClean="0"/>
              <a:t>capacity</a:t>
            </a:r>
            <a:r>
              <a:rPr lang="nl-BE" baseline="0" dirty="0" smtClean="0"/>
              <a:t> </a:t>
            </a:r>
            <a:r>
              <a:rPr lang="nl-BE" baseline="0" dirty="0" err="1" smtClean="0"/>
              <a:t>and</a:t>
            </a:r>
            <a:r>
              <a:rPr lang="nl-BE" baseline="0" dirty="0" smtClean="0"/>
              <a:t> air </a:t>
            </a:r>
            <a:r>
              <a:rPr lang="nl-BE" baseline="0" dirty="0" err="1" smtClean="0"/>
              <a:t>temperature</a:t>
            </a:r>
            <a:r>
              <a:rPr lang="nl-BE" baseline="0" dirty="0" smtClean="0"/>
              <a:t>. The DDC </a:t>
            </a:r>
            <a:r>
              <a:rPr lang="nl-BE" baseline="0" dirty="0" err="1" smtClean="0"/>
              <a:t>can</a:t>
            </a:r>
            <a:r>
              <a:rPr lang="nl-BE" baseline="0" dirty="0" smtClean="0"/>
              <a:t> control </a:t>
            </a:r>
            <a:r>
              <a:rPr lang="nl-BE" baseline="0" dirty="0" err="1" smtClean="0"/>
              <a:t>many</a:t>
            </a:r>
            <a:r>
              <a:rPr lang="nl-BE" baseline="0" dirty="0" smtClean="0"/>
              <a:t> </a:t>
            </a:r>
            <a:r>
              <a:rPr lang="nl-BE" baseline="0" dirty="0" err="1" smtClean="0"/>
              <a:t>other</a:t>
            </a:r>
            <a:r>
              <a:rPr lang="nl-BE" baseline="0" dirty="0" smtClean="0"/>
              <a:t>  </a:t>
            </a:r>
            <a:r>
              <a:rPr lang="nl-BE" baseline="0" dirty="0" err="1" smtClean="0"/>
              <a:t>functions</a:t>
            </a:r>
            <a:r>
              <a:rPr lang="nl-BE" baseline="0" dirty="0" smtClean="0"/>
              <a:t> of the air handling units </a:t>
            </a:r>
            <a:r>
              <a:rPr lang="nl-BE" baseline="0" dirty="0" err="1" smtClean="0"/>
              <a:t>which</a:t>
            </a:r>
            <a:r>
              <a:rPr lang="nl-BE" baseline="0" dirty="0" smtClean="0"/>
              <a:t> are </a:t>
            </a:r>
            <a:r>
              <a:rPr lang="nl-BE" baseline="0" dirty="0" err="1" smtClean="0"/>
              <a:t>linked</a:t>
            </a:r>
            <a:r>
              <a:rPr lang="nl-BE" baseline="0" dirty="0" smtClean="0"/>
              <a:t> </a:t>
            </a:r>
            <a:r>
              <a:rPr lang="nl-BE" baseline="0" dirty="0" err="1" smtClean="0"/>
              <a:t>to</a:t>
            </a:r>
            <a:r>
              <a:rPr lang="nl-BE" baseline="0" dirty="0" smtClean="0"/>
              <a:t> air </a:t>
            </a:r>
            <a:r>
              <a:rPr lang="nl-BE" baseline="0" dirty="0" err="1" smtClean="0"/>
              <a:t>quality</a:t>
            </a:r>
            <a:r>
              <a:rPr lang="nl-BE" baseline="0" dirty="0" smtClean="0"/>
              <a:t>, </a:t>
            </a:r>
            <a:r>
              <a:rPr lang="nl-BE" baseline="0" dirty="0" err="1" smtClean="0"/>
              <a:t>humidity</a:t>
            </a:r>
            <a:r>
              <a:rPr lang="nl-BE" baseline="0" dirty="0" smtClean="0"/>
              <a:t> </a:t>
            </a:r>
            <a:r>
              <a:rPr lang="nl-BE" baseline="0" dirty="0" err="1" smtClean="0"/>
              <a:t>and</a:t>
            </a:r>
            <a:r>
              <a:rPr lang="nl-BE" baseline="0" dirty="0" smtClean="0"/>
              <a:t> </a:t>
            </a:r>
            <a:r>
              <a:rPr lang="nl-BE" baseline="0" dirty="0" err="1" smtClean="0"/>
              <a:t>temperature</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22</a:t>
            </a:fld>
            <a:endParaRPr lang="en-US" dirty="0"/>
          </a:p>
        </p:txBody>
      </p:sp>
    </p:spTree>
    <p:extLst>
      <p:ext uri="{BB962C8B-B14F-4D97-AF65-F5344CB8AC3E}">
        <p14:creationId xmlns:p14="http://schemas.microsoft.com/office/powerpoint/2010/main" val="613355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case of “Y control”,</a:t>
            </a:r>
            <a:r>
              <a:rPr lang="en-US" sz="1200" baseline="0" dirty="0" smtClean="0"/>
              <a:t> t</a:t>
            </a:r>
            <a:r>
              <a:rPr lang="en-US" sz="1200" dirty="0" smtClean="0"/>
              <a:t>he target refrigerant temperature </a:t>
            </a:r>
            <a:r>
              <a:rPr lang="en-US" sz="1200" baseline="0" dirty="0" smtClean="0"/>
              <a:t> which is</a:t>
            </a:r>
            <a:r>
              <a:rPr lang="en-US" sz="1200" dirty="0" smtClean="0"/>
              <a:t> either the evaporating (</a:t>
            </a:r>
            <a:r>
              <a:rPr lang="en-US" sz="1200" dirty="0" err="1" smtClean="0"/>
              <a:t>Te</a:t>
            </a:r>
            <a:r>
              <a:rPr lang="en-US" sz="1200" dirty="0" smtClean="0"/>
              <a:t>) or the condensing (Tc),</a:t>
            </a:r>
            <a:r>
              <a:rPr lang="en-US" sz="1200" baseline="0" dirty="0" smtClean="0"/>
              <a:t> </a:t>
            </a:r>
            <a:r>
              <a:rPr lang="en-US" sz="1200" dirty="0" smtClean="0"/>
              <a:t>can be fixed and re-set at any time, while the room temperature is indirectly controlled.</a:t>
            </a:r>
            <a:endParaRPr lang="en-US" sz="1200" b="0" i="0" dirty="0" smtClean="0"/>
          </a:p>
          <a:p>
            <a:r>
              <a:rPr lang="en-US" sz="1200" b="0" i="0" dirty="0" smtClean="0"/>
              <a:t>A fixed target</a:t>
            </a:r>
            <a:r>
              <a:rPr lang="en-US" sz="1200" b="0" i="0" baseline="0" dirty="0" smtClean="0"/>
              <a:t> evaporating temperature between 5 and 12°C can be set by remote controller. The evaporating temperature determines the cooling load of the heat exchanger which can be supplied to the room.</a:t>
            </a:r>
          </a:p>
          <a:p>
            <a:r>
              <a:rPr lang="en-US" sz="1200" b="0" i="0" baseline="0" dirty="0" smtClean="0"/>
              <a:t>In this example, a 3</a:t>
            </a:r>
            <a:r>
              <a:rPr lang="en-US" sz="1200" b="0" i="0" baseline="30000" dirty="0" smtClean="0"/>
              <a:t>rd</a:t>
            </a:r>
            <a:r>
              <a:rPr lang="en-US" sz="1200" b="0" i="0" baseline="0" dirty="0" smtClean="0"/>
              <a:t> party thermostat can start of stop the air handling unit in order to control the room temperature.</a:t>
            </a:r>
            <a:r>
              <a:rPr lang="en-US" sz="1200" b="0" i="0" dirty="0" smtClean="0"/>
              <a:t> </a:t>
            </a:r>
            <a:r>
              <a:rPr lang="en-US" sz="1200" b="1" i="0" dirty="0" smtClean="0"/>
              <a:t>CLICK</a:t>
            </a:r>
          </a:p>
          <a:p>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23</a:t>
            </a:fld>
            <a:endParaRPr lang="en-US" dirty="0"/>
          </a:p>
        </p:txBody>
      </p:sp>
    </p:spTree>
    <p:extLst>
      <p:ext uri="{BB962C8B-B14F-4D97-AF65-F5344CB8AC3E}">
        <p14:creationId xmlns:p14="http://schemas.microsoft.com/office/powerpoint/2010/main" val="968928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“Z control”</a:t>
            </a:r>
            <a:r>
              <a:rPr lang="nl-BE" baseline="0" dirty="0" smtClean="0"/>
              <a:t> is </a:t>
            </a:r>
            <a:r>
              <a:rPr lang="nl-BE" baseline="0" dirty="0" err="1" smtClean="0"/>
              <a:t>similar</a:t>
            </a:r>
            <a:r>
              <a:rPr lang="nl-BE" baseline="0" dirty="0" smtClean="0"/>
              <a:t> </a:t>
            </a:r>
            <a:r>
              <a:rPr lang="nl-BE" baseline="0" dirty="0" err="1" smtClean="0"/>
              <a:t>to</a:t>
            </a:r>
            <a:r>
              <a:rPr lang="nl-BE" baseline="0" dirty="0" smtClean="0"/>
              <a:t> a VRV unit control, </a:t>
            </a:r>
            <a:r>
              <a:rPr lang="nl-BE" baseline="0" dirty="0" err="1" smtClean="0"/>
              <a:t>using</a:t>
            </a:r>
            <a:r>
              <a:rPr lang="nl-BE" baseline="0" dirty="0" smtClean="0"/>
              <a:t> a </a:t>
            </a:r>
            <a:r>
              <a:rPr lang="nl-BE" baseline="0" dirty="0" err="1" smtClean="0"/>
              <a:t>Daikin</a:t>
            </a:r>
            <a:r>
              <a:rPr lang="nl-BE" baseline="0" dirty="0" smtClean="0"/>
              <a:t> controller. In </a:t>
            </a:r>
            <a:r>
              <a:rPr lang="nl-BE" baseline="0" dirty="0" err="1" smtClean="0"/>
              <a:t>this</a:t>
            </a:r>
            <a:r>
              <a:rPr lang="nl-BE" baseline="0" dirty="0" smtClean="0"/>
              <a:t> </a:t>
            </a:r>
            <a:r>
              <a:rPr lang="nl-BE" baseline="0" dirty="0" err="1" smtClean="0"/>
              <a:t>example</a:t>
            </a:r>
            <a:r>
              <a:rPr lang="nl-BE" baseline="0" dirty="0" smtClean="0"/>
              <a:t>, the set point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decided</a:t>
            </a:r>
            <a:r>
              <a:rPr lang="nl-BE" baseline="0" dirty="0" smtClean="0"/>
              <a:t> on the BRC1D51 </a:t>
            </a:r>
            <a:r>
              <a:rPr lang="nl-BE" baseline="0" dirty="0" err="1" smtClean="0"/>
              <a:t>and</a:t>
            </a:r>
            <a:r>
              <a:rPr lang="nl-BE" baseline="0" dirty="0" smtClean="0"/>
              <a:t> the input is </a:t>
            </a:r>
            <a:r>
              <a:rPr lang="nl-BE" baseline="0" dirty="0" err="1" smtClean="0"/>
              <a:t>given</a:t>
            </a:r>
            <a:r>
              <a:rPr lang="nl-BE" baseline="0" dirty="0" smtClean="0"/>
              <a:t> </a:t>
            </a:r>
            <a:r>
              <a:rPr lang="nl-BE" baseline="0" dirty="0" err="1" smtClean="0"/>
              <a:t>by</a:t>
            </a:r>
            <a:r>
              <a:rPr lang="nl-BE" baseline="0" dirty="0" smtClean="0"/>
              <a:t> </a:t>
            </a:r>
            <a:r>
              <a:rPr lang="nl-BE" baseline="0" dirty="0" err="1" smtClean="0"/>
              <a:t>an</a:t>
            </a:r>
            <a:r>
              <a:rPr lang="nl-BE" baseline="0" dirty="0" smtClean="0"/>
              <a:t> air sensor </a:t>
            </a:r>
            <a:r>
              <a:rPr lang="nl-BE" baseline="0" dirty="0" err="1" smtClean="0"/>
              <a:t>which</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located</a:t>
            </a:r>
            <a:r>
              <a:rPr lang="nl-BE" baseline="0" dirty="0" smtClean="0"/>
              <a:t> on the return air </a:t>
            </a:r>
            <a:r>
              <a:rPr lang="nl-BE" baseline="0" dirty="0" err="1" smtClean="0"/>
              <a:t>duct</a:t>
            </a:r>
            <a:r>
              <a:rPr lang="nl-BE" baseline="0" dirty="0" smtClean="0"/>
              <a:t> or in the room. In case of room air sensor, we </a:t>
            </a:r>
            <a:r>
              <a:rPr lang="nl-BE" baseline="0" dirty="0" err="1" smtClean="0"/>
              <a:t>may</a:t>
            </a:r>
            <a:r>
              <a:rPr lang="nl-BE" baseline="0" dirty="0" smtClean="0"/>
              <a:t> </a:t>
            </a:r>
            <a:r>
              <a:rPr lang="nl-BE" baseline="0" dirty="0" err="1" smtClean="0"/>
              <a:t>consider</a:t>
            </a:r>
            <a:r>
              <a:rPr lang="nl-BE" baseline="0" dirty="0" smtClean="0"/>
              <a:t> </a:t>
            </a:r>
            <a:r>
              <a:rPr lang="nl-BE" baseline="0" dirty="0" err="1" smtClean="0"/>
              <a:t>to</a:t>
            </a:r>
            <a:r>
              <a:rPr lang="nl-BE" baseline="0" dirty="0" smtClean="0"/>
              <a:t> </a:t>
            </a:r>
            <a:r>
              <a:rPr lang="nl-BE" baseline="0" dirty="0" err="1" smtClean="0"/>
              <a:t>use</a:t>
            </a:r>
            <a:r>
              <a:rPr lang="nl-BE" baseline="0" dirty="0" smtClean="0"/>
              <a:t> a </a:t>
            </a:r>
            <a:r>
              <a:rPr lang="nl-BE" baseline="0" dirty="0" err="1" smtClean="0"/>
              <a:t>Daikin</a:t>
            </a:r>
            <a:r>
              <a:rPr lang="nl-BE" baseline="0" dirty="0" smtClean="0"/>
              <a:t> remote </a:t>
            </a:r>
            <a:r>
              <a:rPr lang="nl-BE" baseline="0" dirty="0" err="1" smtClean="0"/>
              <a:t>temperature</a:t>
            </a:r>
            <a:r>
              <a:rPr lang="nl-BE" baseline="0" dirty="0" smtClean="0"/>
              <a:t> sensor type  KRCS01-1. For Z control, DDC is </a:t>
            </a:r>
            <a:r>
              <a:rPr lang="nl-BE" baseline="0" dirty="0" err="1" smtClean="0"/>
              <a:t>not</a:t>
            </a:r>
            <a:r>
              <a:rPr lang="nl-BE" baseline="0" dirty="0" smtClean="0"/>
              <a:t> </a:t>
            </a:r>
            <a:r>
              <a:rPr lang="nl-BE" baseline="0" dirty="0" err="1" smtClean="0"/>
              <a:t>required</a:t>
            </a:r>
            <a:r>
              <a:rPr lang="nl-BE" baseline="0" dirty="0" smtClean="0"/>
              <a:t>. Remote ON/OFF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achieved</a:t>
            </a:r>
            <a:r>
              <a:rPr lang="nl-BE" baseline="0" dirty="0" smtClean="0"/>
              <a:t> </a:t>
            </a:r>
            <a:r>
              <a:rPr lang="nl-BE" baseline="0" dirty="0" err="1" smtClean="0"/>
              <a:t>by</a:t>
            </a:r>
            <a:r>
              <a:rPr lang="nl-BE" baseline="0" dirty="0" smtClean="0"/>
              <a:t> </a:t>
            </a:r>
            <a:r>
              <a:rPr lang="nl-BE" baseline="0" dirty="0" err="1" smtClean="0"/>
              <a:t>an</a:t>
            </a:r>
            <a:r>
              <a:rPr lang="nl-BE" baseline="0" dirty="0" smtClean="0"/>
              <a:t> </a:t>
            </a:r>
            <a:r>
              <a:rPr lang="nl-BE" baseline="0" dirty="0" err="1" smtClean="0"/>
              <a:t>optional</a:t>
            </a:r>
            <a:r>
              <a:rPr lang="nl-BE" baseline="0" dirty="0" smtClean="0"/>
              <a:t> adapter KRP4A51. </a:t>
            </a:r>
            <a:r>
              <a:rPr lang="nl-BE" b="1" baseline="0" dirty="0" smtClean="0"/>
              <a:t>CLICK</a:t>
            </a:r>
            <a:r>
              <a:rPr lang="nl-BE" baseline="0" dirty="0" smtClean="0"/>
              <a:t> “Z control” </a:t>
            </a:r>
            <a:r>
              <a:rPr lang="nl-BE" baseline="0" dirty="0" err="1" smtClean="0"/>
              <a:t>should</a:t>
            </a:r>
            <a:r>
              <a:rPr lang="nl-BE" baseline="0" dirty="0" smtClean="0"/>
              <a:t> </a:t>
            </a:r>
            <a:r>
              <a:rPr lang="nl-BE" baseline="0" dirty="0" err="1" smtClean="0"/>
              <a:t>not</a:t>
            </a:r>
            <a:r>
              <a:rPr lang="nl-BE" baseline="0" dirty="0" smtClean="0"/>
              <a:t> </a:t>
            </a:r>
            <a:r>
              <a:rPr lang="nl-BE" baseline="0" dirty="0" err="1" smtClean="0"/>
              <a:t>be</a:t>
            </a:r>
            <a:r>
              <a:rPr lang="nl-BE" baseline="0" dirty="0" smtClean="0"/>
              <a:t> </a:t>
            </a:r>
            <a:r>
              <a:rPr lang="nl-BE" baseline="0" dirty="0" err="1" smtClean="0"/>
              <a:t>used</a:t>
            </a:r>
            <a:r>
              <a:rPr lang="nl-BE" baseline="0" dirty="0" smtClean="0"/>
              <a:t> </a:t>
            </a:r>
            <a:r>
              <a:rPr lang="nl-BE" baseline="0" dirty="0" err="1" smtClean="0"/>
              <a:t>if</a:t>
            </a:r>
            <a:r>
              <a:rPr lang="nl-BE" baseline="0" dirty="0" smtClean="0"/>
              <a:t> control of </a:t>
            </a:r>
            <a:r>
              <a:rPr lang="nl-BE" baseline="0" dirty="0" err="1" smtClean="0"/>
              <a:t>supply</a:t>
            </a:r>
            <a:r>
              <a:rPr lang="nl-BE" baseline="0" dirty="0" smtClean="0"/>
              <a:t> air </a:t>
            </a:r>
            <a:r>
              <a:rPr lang="nl-BE" baseline="0" dirty="0" err="1" smtClean="0"/>
              <a:t>temperature</a:t>
            </a:r>
            <a:r>
              <a:rPr lang="nl-BE" baseline="0" dirty="0" smtClean="0"/>
              <a:t> is </a:t>
            </a:r>
            <a:r>
              <a:rPr lang="nl-BE" baseline="0" dirty="0" err="1" smtClean="0"/>
              <a:t>required</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24</a:t>
            </a:fld>
            <a:endParaRPr lang="en-US" dirty="0"/>
          </a:p>
        </p:txBody>
      </p:sp>
    </p:spTree>
    <p:extLst>
      <p:ext uri="{BB962C8B-B14F-4D97-AF65-F5344CB8AC3E}">
        <p14:creationId xmlns:p14="http://schemas.microsoft.com/office/powerpoint/2010/main" val="3214398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W</a:t>
            </a:r>
            <a:r>
              <a:rPr lang="nl-BE" baseline="0" dirty="0" smtClean="0"/>
              <a:t> control was </a:t>
            </a:r>
            <a:r>
              <a:rPr lang="nl-BE" baseline="0" dirty="0" err="1" smtClean="0"/>
              <a:t>recently</a:t>
            </a:r>
            <a:r>
              <a:rPr lang="nl-BE" baseline="0" dirty="0" smtClean="0"/>
              <a:t> </a:t>
            </a:r>
            <a:r>
              <a:rPr lang="nl-BE" baseline="0" dirty="0" err="1" smtClean="0"/>
              <a:t>introduced</a:t>
            </a:r>
            <a:r>
              <a:rPr lang="nl-BE" baseline="0" dirty="0" smtClean="0"/>
              <a:t> </a:t>
            </a:r>
            <a:r>
              <a:rPr lang="nl-BE" baseline="0" dirty="0" err="1" smtClean="0"/>
              <a:t>to</a:t>
            </a:r>
            <a:r>
              <a:rPr lang="nl-BE" baseline="0" dirty="0" smtClean="0"/>
              <a:t> </a:t>
            </a:r>
            <a:r>
              <a:rPr lang="nl-BE" baseline="0" dirty="0" err="1" smtClean="0"/>
              <a:t>facilitate</a:t>
            </a:r>
            <a:r>
              <a:rPr lang="nl-BE" baseline="0" dirty="0" smtClean="0"/>
              <a:t> </a:t>
            </a:r>
            <a:r>
              <a:rPr lang="nl-BE" baseline="0" dirty="0" err="1" smtClean="0"/>
              <a:t>usage</a:t>
            </a:r>
            <a:r>
              <a:rPr lang="nl-BE" baseline="0" dirty="0" smtClean="0"/>
              <a:t> of </a:t>
            </a:r>
            <a:r>
              <a:rPr lang="nl-BE" baseline="0" dirty="0" err="1" smtClean="0"/>
              <a:t>third</a:t>
            </a:r>
            <a:r>
              <a:rPr lang="nl-BE" baseline="0" dirty="0" smtClean="0"/>
              <a:t> party DDC </a:t>
            </a:r>
            <a:r>
              <a:rPr lang="nl-BE" baseline="0" dirty="0" err="1" smtClean="0"/>
              <a:t>with</a:t>
            </a:r>
            <a:r>
              <a:rPr lang="nl-BE" baseline="0" dirty="0" smtClean="0"/>
              <a:t> </a:t>
            </a:r>
            <a:r>
              <a:rPr lang="nl-BE" baseline="0" dirty="0" err="1" smtClean="0"/>
              <a:t>any</a:t>
            </a:r>
            <a:r>
              <a:rPr lang="nl-BE" baseline="0" dirty="0" smtClean="0"/>
              <a:t> special </a:t>
            </a:r>
            <a:r>
              <a:rPr lang="nl-BE" baseline="0" dirty="0" err="1" smtClean="0"/>
              <a:t>reprogramming</a:t>
            </a:r>
            <a:r>
              <a:rPr lang="nl-BE" baseline="0" dirty="0" smtClean="0"/>
              <a:t>. Different </a:t>
            </a:r>
            <a:r>
              <a:rPr lang="nl-BE" baseline="0" dirty="0" err="1" smtClean="0"/>
              <a:t>to</a:t>
            </a:r>
            <a:r>
              <a:rPr lang="nl-BE" baseline="0" dirty="0" smtClean="0"/>
              <a:t> X control, in </a:t>
            </a:r>
            <a:r>
              <a:rPr lang="nl-BE" baseline="0" dirty="0" err="1" smtClean="0"/>
              <a:t>this</a:t>
            </a:r>
            <a:r>
              <a:rPr lang="nl-BE" baseline="0" dirty="0" smtClean="0"/>
              <a:t> case the DDC is translating the </a:t>
            </a:r>
            <a:r>
              <a:rPr lang="nl-BE" baseline="0" dirty="0" err="1" smtClean="0"/>
              <a:t>temperature</a:t>
            </a:r>
            <a:r>
              <a:rPr lang="nl-BE" baseline="0" dirty="0" smtClean="0"/>
              <a:t> </a:t>
            </a:r>
            <a:r>
              <a:rPr lang="nl-BE" baseline="0" dirty="0" err="1" smtClean="0"/>
              <a:t>difference</a:t>
            </a:r>
            <a:r>
              <a:rPr lang="nl-BE" baseline="0" dirty="0" smtClean="0"/>
              <a:t> </a:t>
            </a:r>
            <a:r>
              <a:rPr lang="nl-BE" baseline="0" dirty="0" err="1" smtClean="0"/>
              <a:t>between</a:t>
            </a:r>
            <a:r>
              <a:rPr lang="nl-BE" baseline="0" dirty="0" smtClean="0"/>
              <a:t> set point  </a:t>
            </a:r>
            <a:r>
              <a:rPr lang="nl-BE" baseline="0" dirty="0" err="1" smtClean="0"/>
              <a:t>and</a:t>
            </a:r>
            <a:r>
              <a:rPr lang="nl-BE" baseline="0" dirty="0" smtClean="0"/>
              <a:t>  air discharge </a:t>
            </a:r>
            <a:r>
              <a:rPr lang="nl-BE" baseline="0" dirty="0" err="1" smtClean="0"/>
              <a:t>temperarure</a:t>
            </a:r>
            <a:r>
              <a:rPr lang="nl-BE" baseline="0" dirty="0" smtClean="0"/>
              <a:t> in </a:t>
            </a:r>
            <a:r>
              <a:rPr lang="nl-BE" baseline="0" dirty="0" err="1" smtClean="0"/>
              <a:t>to</a:t>
            </a:r>
            <a:r>
              <a:rPr lang="nl-BE" baseline="0" dirty="0" smtClean="0"/>
              <a:t> a </a:t>
            </a:r>
            <a:r>
              <a:rPr lang="nl-BE" baseline="0" dirty="0" err="1" smtClean="0"/>
              <a:t>proportional</a:t>
            </a:r>
            <a:r>
              <a:rPr lang="nl-BE" baseline="0" dirty="0" smtClean="0"/>
              <a:t> 0~10 V </a:t>
            </a:r>
            <a:r>
              <a:rPr lang="nl-BE" baseline="0" dirty="0" err="1" smtClean="0"/>
              <a:t>signal</a:t>
            </a:r>
            <a:r>
              <a:rPr lang="nl-BE" baseline="0" dirty="0" smtClean="0"/>
              <a:t> </a:t>
            </a:r>
            <a:r>
              <a:rPr lang="nl-BE" baseline="0" dirty="0" err="1" smtClean="0"/>
              <a:t>which</a:t>
            </a:r>
            <a:r>
              <a:rPr lang="nl-BE" baseline="0" dirty="0" smtClean="0"/>
              <a:t> is </a:t>
            </a:r>
            <a:r>
              <a:rPr lang="nl-BE" baseline="0" dirty="0" err="1" smtClean="0"/>
              <a:t>further</a:t>
            </a:r>
            <a:r>
              <a:rPr lang="nl-BE" baseline="0" dirty="0" smtClean="0"/>
              <a:t> </a:t>
            </a:r>
            <a:r>
              <a:rPr lang="nl-BE" baseline="0" dirty="0" err="1" smtClean="0"/>
              <a:t>trannsferred</a:t>
            </a:r>
            <a:r>
              <a:rPr lang="nl-BE" baseline="0" dirty="0" smtClean="0"/>
              <a:t>  </a:t>
            </a:r>
            <a:r>
              <a:rPr lang="nl-BE" baseline="0" dirty="0" err="1" smtClean="0"/>
              <a:t>to</a:t>
            </a:r>
            <a:r>
              <a:rPr lang="nl-BE" baseline="0" dirty="0" smtClean="0"/>
              <a:t> the </a:t>
            </a:r>
            <a:r>
              <a:rPr lang="nl-BE" baseline="0" dirty="0" err="1" smtClean="0"/>
              <a:t>Daikin</a:t>
            </a:r>
            <a:r>
              <a:rPr lang="nl-BE" baseline="0" dirty="0" smtClean="0"/>
              <a:t> control box EKEQFCBA. </a:t>
            </a:r>
            <a:r>
              <a:rPr lang="nl-BE" baseline="0" dirty="0" err="1" smtClean="0"/>
              <a:t>This</a:t>
            </a:r>
            <a:r>
              <a:rPr lang="nl-BE" baseline="0" dirty="0" smtClean="0"/>
              <a:t> voltage </a:t>
            </a:r>
            <a:r>
              <a:rPr lang="nl-BE" baseline="0" dirty="0" err="1" smtClean="0"/>
              <a:t>controls</a:t>
            </a:r>
            <a:r>
              <a:rPr lang="nl-BE" baseline="0" dirty="0" smtClean="0"/>
              <a:t> the compressor </a:t>
            </a:r>
            <a:r>
              <a:rPr lang="nl-BE" baseline="0" dirty="0" err="1" smtClean="0"/>
              <a:t>frequency</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25</a:t>
            </a:fld>
            <a:endParaRPr lang="en-US" dirty="0"/>
          </a:p>
        </p:txBody>
      </p:sp>
    </p:spTree>
    <p:extLst>
      <p:ext uri="{BB962C8B-B14F-4D97-AF65-F5344CB8AC3E}">
        <p14:creationId xmlns:p14="http://schemas.microsoft.com/office/powerpoint/2010/main" val="87235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04342">
              <a:defRPr/>
            </a:pPr>
            <a:r>
              <a:rPr lang="nl-BE" dirty="0" smtClean="0"/>
              <a:t>In the last </a:t>
            </a:r>
            <a:r>
              <a:rPr lang="nl-BE" dirty="0" err="1" smtClean="0"/>
              <a:t>chapter</a:t>
            </a:r>
            <a:r>
              <a:rPr lang="nl-BE" dirty="0" smtClean="0"/>
              <a:t> we </a:t>
            </a:r>
            <a:r>
              <a:rPr lang="nl-BE" dirty="0" err="1" smtClean="0"/>
              <a:t>will</a:t>
            </a:r>
            <a:r>
              <a:rPr lang="nl-BE" dirty="0" smtClean="0"/>
              <a:t> have a look on the Multi </a:t>
            </a:r>
            <a:r>
              <a:rPr lang="nl-BE" dirty="0" err="1" smtClean="0"/>
              <a:t>application</a:t>
            </a:r>
            <a:r>
              <a:rPr lang="nl-BE" baseline="0" dirty="0" smtClean="0"/>
              <a:t> of the Air Handling Units </a:t>
            </a:r>
            <a:r>
              <a:rPr lang="nl-BE" baseline="0" dirty="0" err="1" smtClean="0"/>
              <a:t>combined</a:t>
            </a:r>
            <a:r>
              <a:rPr lang="nl-BE" baseline="0" dirty="0" smtClean="0"/>
              <a:t> </a:t>
            </a:r>
            <a:r>
              <a:rPr lang="nl-BE" baseline="0" dirty="0" err="1" smtClean="0"/>
              <a:t>with</a:t>
            </a:r>
            <a:r>
              <a:rPr lang="nl-BE" baseline="0" dirty="0" smtClean="0"/>
              <a:t> VRV IV. </a:t>
            </a:r>
            <a:r>
              <a:rPr lang="nl-BE" baseline="0" dirty="0" err="1" smtClean="0"/>
              <a:t>By</a:t>
            </a:r>
            <a:r>
              <a:rPr lang="nl-BE" baseline="0" dirty="0" smtClean="0"/>
              <a:t> the </a:t>
            </a:r>
            <a:r>
              <a:rPr lang="nl-BE" baseline="0" dirty="0" err="1" smtClean="0"/>
              <a:t>introduction</a:t>
            </a:r>
            <a:r>
              <a:rPr lang="nl-BE" baseline="0" dirty="0" smtClean="0"/>
              <a:t> of the new </a:t>
            </a:r>
            <a:r>
              <a:rPr lang="nl-BE" baseline="0" dirty="0" err="1" smtClean="0"/>
              <a:t>expansion</a:t>
            </a:r>
            <a:r>
              <a:rPr lang="nl-BE" baseline="0" dirty="0" smtClean="0"/>
              <a:t> </a:t>
            </a:r>
            <a:r>
              <a:rPr lang="nl-BE" baseline="0" dirty="0" err="1" smtClean="0"/>
              <a:t>valves</a:t>
            </a:r>
            <a:r>
              <a:rPr lang="nl-BE" baseline="0" dirty="0" smtClean="0"/>
              <a:t> </a:t>
            </a:r>
            <a:r>
              <a:rPr lang="nl-BE" baseline="0" dirty="0" err="1" smtClean="0"/>
              <a:t>size</a:t>
            </a:r>
            <a:r>
              <a:rPr lang="nl-BE" baseline="0" dirty="0" smtClean="0"/>
              <a:t> 400 </a:t>
            </a:r>
            <a:r>
              <a:rPr lang="nl-BE" baseline="0" dirty="0" err="1" smtClean="0"/>
              <a:t>and</a:t>
            </a:r>
            <a:r>
              <a:rPr lang="nl-BE" baseline="0" dirty="0" smtClean="0"/>
              <a:t> 500, more </a:t>
            </a:r>
            <a:r>
              <a:rPr lang="nl-BE" baseline="0" dirty="0" err="1" smtClean="0"/>
              <a:t>possibilities</a:t>
            </a:r>
            <a:r>
              <a:rPr lang="nl-BE" baseline="0" dirty="0" smtClean="0"/>
              <a:t> </a:t>
            </a:r>
            <a:r>
              <a:rPr lang="nl-BE" baseline="0" dirty="0" err="1" smtClean="0"/>
              <a:t>appear</a:t>
            </a:r>
            <a:r>
              <a:rPr lang="nl-BE" baseline="0" dirty="0" smtClean="0"/>
              <a:t>. </a:t>
            </a:r>
            <a:r>
              <a:rPr lang="nl-BE" b="1" baseline="0" dirty="0" smtClean="0"/>
              <a:t>CLICK</a:t>
            </a:r>
            <a:endParaRPr lang="en-GB" b="1" dirty="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26</a:t>
            </a:fld>
            <a:endParaRPr lang="en-US" dirty="0"/>
          </a:p>
        </p:txBody>
      </p:sp>
    </p:spTree>
    <p:extLst>
      <p:ext uri="{BB962C8B-B14F-4D97-AF65-F5344CB8AC3E}">
        <p14:creationId xmlns:p14="http://schemas.microsoft.com/office/powerpoint/2010/main" val="1624393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A </a:t>
            </a:r>
            <a:r>
              <a:rPr lang="nl-BE" dirty="0" err="1" smtClean="0"/>
              <a:t>multi</a:t>
            </a:r>
            <a:r>
              <a:rPr lang="nl-BE" dirty="0" smtClean="0"/>
              <a:t> </a:t>
            </a:r>
            <a:r>
              <a:rPr lang="nl-BE" dirty="0" err="1" smtClean="0"/>
              <a:t>combination</a:t>
            </a:r>
            <a:r>
              <a:rPr lang="nl-BE" dirty="0" smtClean="0"/>
              <a:t> is </a:t>
            </a:r>
            <a:r>
              <a:rPr lang="nl-BE" dirty="0" err="1" smtClean="0"/>
              <a:t>defined</a:t>
            </a:r>
            <a:r>
              <a:rPr lang="nl-BE" dirty="0" smtClean="0"/>
              <a:t> as a </a:t>
            </a:r>
            <a:r>
              <a:rPr lang="nl-BE" dirty="0" err="1" smtClean="0"/>
              <a:t>combination</a:t>
            </a:r>
            <a:r>
              <a:rPr lang="nl-BE" dirty="0" smtClean="0"/>
              <a:t> </a:t>
            </a:r>
            <a:r>
              <a:rPr lang="nl-BE" dirty="0" err="1" smtClean="0"/>
              <a:t>between</a:t>
            </a:r>
            <a:r>
              <a:rPr lang="nl-BE" dirty="0" smtClean="0"/>
              <a:t> </a:t>
            </a:r>
            <a:r>
              <a:rPr lang="nl-BE" dirty="0" err="1" smtClean="0"/>
              <a:t>one</a:t>
            </a:r>
            <a:r>
              <a:rPr lang="nl-BE" dirty="0" smtClean="0"/>
              <a:t> VRV outdoor unit </a:t>
            </a:r>
            <a:r>
              <a:rPr lang="nl-BE" dirty="0" err="1" smtClean="0"/>
              <a:t>and</a:t>
            </a:r>
            <a:r>
              <a:rPr lang="nl-BE" dirty="0" smtClean="0"/>
              <a:t> </a:t>
            </a:r>
            <a:r>
              <a:rPr lang="nl-BE" dirty="0" err="1" smtClean="0"/>
              <a:t>several</a:t>
            </a:r>
            <a:r>
              <a:rPr lang="nl-BE" baseline="0" dirty="0" smtClean="0"/>
              <a:t> indoor units </a:t>
            </a:r>
            <a:r>
              <a:rPr lang="nl-BE" baseline="0" dirty="0" err="1" smtClean="0"/>
              <a:t>which</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either</a:t>
            </a:r>
            <a:r>
              <a:rPr lang="nl-BE" baseline="0" dirty="0" smtClean="0"/>
              <a:t> </a:t>
            </a:r>
            <a:r>
              <a:rPr lang="nl-BE" baseline="0" dirty="0" err="1" smtClean="0"/>
              <a:t>exclusively</a:t>
            </a:r>
            <a:r>
              <a:rPr lang="nl-BE" baseline="0" dirty="0" smtClean="0"/>
              <a:t> AHU kits or a mix </a:t>
            </a:r>
            <a:r>
              <a:rPr lang="nl-BE" baseline="0" dirty="0" err="1" smtClean="0"/>
              <a:t>between</a:t>
            </a:r>
            <a:r>
              <a:rPr lang="nl-BE" baseline="0" dirty="0" smtClean="0"/>
              <a:t> VRV indoor units </a:t>
            </a:r>
            <a:r>
              <a:rPr lang="nl-BE" baseline="0" dirty="0" err="1" smtClean="0"/>
              <a:t>and</a:t>
            </a:r>
            <a:r>
              <a:rPr lang="nl-BE" baseline="0" dirty="0" smtClean="0"/>
              <a:t> AHU kits.</a:t>
            </a:r>
          </a:p>
          <a:p>
            <a:r>
              <a:rPr lang="nl-BE" baseline="0" dirty="0" err="1" smtClean="0"/>
              <a:t>Due</a:t>
            </a:r>
            <a:r>
              <a:rPr lang="nl-BE" baseline="0" dirty="0" smtClean="0"/>
              <a:t> </a:t>
            </a:r>
            <a:r>
              <a:rPr lang="nl-BE" baseline="0" dirty="0" err="1" smtClean="0"/>
              <a:t>to</a:t>
            </a:r>
            <a:r>
              <a:rPr lang="nl-BE" baseline="0" dirty="0" smtClean="0"/>
              <a:t> the </a:t>
            </a:r>
            <a:r>
              <a:rPr lang="nl-BE" baseline="0" dirty="0" err="1" smtClean="0"/>
              <a:t>introduction</a:t>
            </a:r>
            <a:r>
              <a:rPr lang="nl-BE" baseline="0" dirty="0" smtClean="0"/>
              <a:t> of the new </a:t>
            </a:r>
            <a:r>
              <a:rPr lang="nl-BE" baseline="0" dirty="0" err="1" smtClean="0"/>
              <a:t>expansion</a:t>
            </a:r>
            <a:r>
              <a:rPr lang="nl-BE" baseline="0" dirty="0" smtClean="0"/>
              <a:t> </a:t>
            </a:r>
            <a:r>
              <a:rPr lang="nl-BE" baseline="0" dirty="0" err="1" smtClean="0"/>
              <a:t>valve</a:t>
            </a:r>
            <a:r>
              <a:rPr lang="nl-BE" baseline="0" dirty="0" smtClean="0"/>
              <a:t> kits </a:t>
            </a:r>
            <a:r>
              <a:rPr lang="nl-BE" baseline="0" dirty="0" err="1" smtClean="0"/>
              <a:t>size</a:t>
            </a:r>
            <a:r>
              <a:rPr lang="nl-BE" baseline="0" dirty="0" smtClean="0"/>
              <a:t> 400 </a:t>
            </a:r>
            <a:r>
              <a:rPr lang="nl-BE" baseline="0" dirty="0" err="1" smtClean="0"/>
              <a:t>and</a:t>
            </a:r>
            <a:r>
              <a:rPr lang="nl-BE" baseline="0" dirty="0" smtClean="0"/>
              <a:t> 500, we </a:t>
            </a:r>
            <a:r>
              <a:rPr lang="nl-BE" baseline="0" dirty="0" err="1" smtClean="0"/>
              <a:t>can</a:t>
            </a:r>
            <a:r>
              <a:rPr lang="nl-BE" baseline="0" dirty="0" smtClean="0"/>
              <a:t> </a:t>
            </a:r>
            <a:r>
              <a:rPr lang="nl-BE" baseline="0" dirty="0" err="1" smtClean="0"/>
              <a:t>reach</a:t>
            </a:r>
            <a:r>
              <a:rPr lang="nl-BE" baseline="0" dirty="0" smtClean="0"/>
              <a:t> </a:t>
            </a:r>
            <a:r>
              <a:rPr lang="nl-BE" baseline="0" dirty="0" err="1" smtClean="0"/>
              <a:t>cooling</a:t>
            </a:r>
            <a:r>
              <a:rPr lang="nl-BE" baseline="0" dirty="0" smtClean="0"/>
              <a:t> </a:t>
            </a:r>
            <a:r>
              <a:rPr lang="nl-BE" baseline="0" dirty="0" err="1" smtClean="0"/>
              <a:t>capacities</a:t>
            </a:r>
            <a:r>
              <a:rPr lang="nl-BE" baseline="0" dirty="0" smtClean="0"/>
              <a:t> of 150 kW on </a:t>
            </a:r>
            <a:r>
              <a:rPr lang="nl-BE" baseline="0" dirty="0" err="1" smtClean="0"/>
              <a:t>one</a:t>
            </a:r>
            <a:r>
              <a:rPr lang="nl-BE" baseline="0" dirty="0" smtClean="0"/>
              <a:t> air handling unit </a:t>
            </a:r>
            <a:r>
              <a:rPr lang="nl-BE" baseline="0" dirty="0" err="1" smtClean="0"/>
              <a:t>coupled</a:t>
            </a:r>
            <a:r>
              <a:rPr lang="nl-BE" baseline="0" dirty="0" smtClean="0"/>
              <a:t> </a:t>
            </a:r>
            <a:r>
              <a:rPr lang="nl-BE" baseline="0" dirty="0" err="1" smtClean="0"/>
              <a:t>with</a:t>
            </a:r>
            <a:r>
              <a:rPr lang="nl-BE" baseline="0" dirty="0" smtClean="0"/>
              <a:t> the </a:t>
            </a:r>
            <a:r>
              <a:rPr lang="nl-BE" baseline="0" dirty="0" err="1" smtClean="0"/>
              <a:t>biggest</a:t>
            </a:r>
            <a:r>
              <a:rPr lang="nl-BE" baseline="0" dirty="0" smtClean="0"/>
              <a:t> VRV outdoor unit </a:t>
            </a:r>
            <a:r>
              <a:rPr lang="nl-BE" baseline="0" dirty="0" err="1" smtClean="0"/>
              <a:t>size</a:t>
            </a:r>
            <a:r>
              <a:rPr lang="nl-BE" baseline="0" dirty="0" smtClean="0"/>
              <a:t> 54 HP.</a:t>
            </a:r>
          </a:p>
          <a:p>
            <a:r>
              <a:rPr lang="nl-BE" baseline="0" dirty="0" smtClean="0"/>
              <a:t>We </a:t>
            </a:r>
            <a:r>
              <a:rPr lang="nl-BE" baseline="0" dirty="0" err="1" smtClean="0"/>
              <a:t>can</a:t>
            </a:r>
            <a:r>
              <a:rPr lang="nl-BE" baseline="0" dirty="0" smtClean="0"/>
              <a:t> </a:t>
            </a:r>
            <a:r>
              <a:rPr lang="nl-BE" baseline="0" dirty="0" err="1" smtClean="0"/>
              <a:t>achieve</a:t>
            </a:r>
            <a:r>
              <a:rPr lang="nl-BE" baseline="0" dirty="0" smtClean="0"/>
              <a:t> </a:t>
            </a:r>
            <a:r>
              <a:rPr lang="nl-BE" baseline="0" dirty="0" err="1" smtClean="0"/>
              <a:t>this</a:t>
            </a:r>
            <a:r>
              <a:rPr lang="nl-BE" baseline="0" dirty="0" smtClean="0"/>
              <a:t> </a:t>
            </a:r>
            <a:r>
              <a:rPr lang="nl-BE" baseline="0" dirty="0" err="1" smtClean="0"/>
              <a:t>by</a:t>
            </a:r>
            <a:r>
              <a:rPr lang="nl-BE" baseline="0" dirty="0" smtClean="0"/>
              <a:t> </a:t>
            </a:r>
            <a:r>
              <a:rPr lang="nl-BE" baseline="0" dirty="0" err="1" smtClean="0"/>
              <a:t>coupling</a:t>
            </a:r>
            <a:r>
              <a:rPr lang="nl-BE" baseline="0" dirty="0" smtClean="0"/>
              <a:t> maximum 3 </a:t>
            </a:r>
            <a:r>
              <a:rPr lang="nl-BE" baseline="0" dirty="0" err="1" smtClean="0"/>
              <a:t>expansion</a:t>
            </a:r>
            <a:r>
              <a:rPr lang="nl-BE" baseline="0" dirty="0" smtClean="0"/>
              <a:t> </a:t>
            </a:r>
            <a:r>
              <a:rPr lang="nl-BE" baseline="0" dirty="0" err="1" smtClean="0"/>
              <a:t>valve</a:t>
            </a:r>
            <a:r>
              <a:rPr lang="nl-BE" baseline="0" dirty="0" smtClean="0"/>
              <a:t> kits on </a:t>
            </a:r>
            <a:r>
              <a:rPr lang="nl-BE" baseline="0" dirty="0" err="1" smtClean="0"/>
              <a:t>one</a:t>
            </a:r>
            <a:r>
              <a:rPr lang="nl-BE" baseline="0" dirty="0" smtClean="0"/>
              <a:t> </a:t>
            </a:r>
            <a:r>
              <a:rPr lang="nl-BE" baseline="0" dirty="0" err="1" smtClean="0"/>
              <a:t>interlaced</a:t>
            </a:r>
            <a:r>
              <a:rPr lang="nl-BE" baseline="0" dirty="0" smtClean="0"/>
              <a:t> DX </a:t>
            </a:r>
            <a:r>
              <a:rPr lang="nl-BE" baseline="0" dirty="0" err="1" smtClean="0"/>
              <a:t>coil</a:t>
            </a:r>
            <a:r>
              <a:rPr lang="nl-BE" baseline="0" dirty="0" smtClean="0"/>
              <a:t>.</a:t>
            </a:r>
          </a:p>
          <a:p>
            <a:r>
              <a:rPr lang="nl-BE" baseline="0" dirty="0" smtClean="0"/>
              <a:t>The </a:t>
            </a:r>
            <a:r>
              <a:rPr lang="nl-BE" baseline="0" dirty="0" err="1" smtClean="0"/>
              <a:t>connection</a:t>
            </a:r>
            <a:r>
              <a:rPr lang="nl-BE" baseline="0" dirty="0" smtClean="0"/>
              <a:t> ratio </a:t>
            </a:r>
            <a:r>
              <a:rPr lang="nl-BE" baseline="0" dirty="0" err="1" smtClean="0"/>
              <a:t>limitations</a:t>
            </a:r>
            <a:r>
              <a:rPr lang="nl-BE" baseline="0" dirty="0" smtClean="0"/>
              <a:t> </a:t>
            </a:r>
            <a:r>
              <a:rPr lang="nl-BE" baseline="0" dirty="0" err="1" smtClean="0"/>
              <a:t>and</a:t>
            </a:r>
            <a:r>
              <a:rPr lang="nl-BE" baseline="0" dirty="0" smtClean="0"/>
              <a:t> the control </a:t>
            </a:r>
            <a:r>
              <a:rPr lang="nl-BE" baseline="0" dirty="0" err="1" smtClean="0"/>
              <a:t>patterns</a:t>
            </a:r>
            <a:r>
              <a:rPr lang="nl-BE" baseline="0" dirty="0" smtClean="0"/>
              <a:t> are </a:t>
            </a:r>
            <a:r>
              <a:rPr lang="nl-BE" baseline="0" dirty="0" err="1" smtClean="0"/>
              <a:t>crucial</a:t>
            </a:r>
            <a:r>
              <a:rPr lang="nl-BE" baseline="0" dirty="0" smtClean="0"/>
              <a:t> </a:t>
            </a:r>
            <a:r>
              <a:rPr lang="nl-BE" baseline="0" dirty="0" err="1" smtClean="0"/>
              <a:t>for</a:t>
            </a:r>
            <a:r>
              <a:rPr lang="nl-BE" baseline="0" dirty="0" smtClean="0"/>
              <a:t> the </a:t>
            </a:r>
            <a:r>
              <a:rPr lang="nl-BE" baseline="0" dirty="0" err="1" smtClean="0"/>
              <a:t>selection</a:t>
            </a:r>
            <a:r>
              <a:rPr lang="nl-BE" baseline="0" dirty="0" smtClean="0"/>
              <a:t> of a correct </a:t>
            </a:r>
            <a:r>
              <a:rPr lang="nl-BE" baseline="0" dirty="0" err="1" smtClean="0"/>
              <a:t>combination</a:t>
            </a:r>
            <a:r>
              <a:rPr lang="nl-BE" baseline="0" dirty="0" smtClean="0"/>
              <a:t>. </a:t>
            </a:r>
            <a:r>
              <a:rPr lang="nl-BE" b="1" baseline="0" dirty="0" smtClean="0"/>
              <a:t>CLICK</a:t>
            </a:r>
          </a:p>
          <a:p>
            <a:r>
              <a:rPr lang="nl-BE" baseline="0" dirty="0" err="1" smtClean="0"/>
              <a:t>To</a:t>
            </a:r>
            <a:r>
              <a:rPr lang="nl-BE" baseline="0" dirty="0" smtClean="0"/>
              <a:t> </a:t>
            </a:r>
            <a:r>
              <a:rPr lang="nl-BE" baseline="0" dirty="0" err="1" smtClean="0"/>
              <a:t>be</a:t>
            </a:r>
            <a:r>
              <a:rPr lang="nl-BE" baseline="0" dirty="0" smtClean="0"/>
              <a:t> </a:t>
            </a:r>
            <a:r>
              <a:rPr lang="nl-BE" baseline="0" dirty="0" err="1" smtClean="0"/>
              <a:t>noticed</a:t>
            </a:r>
            <a:r>
              <a:rPr lang="nl-BE" baseline="0" dirty="0" smtClean="0"/>
              <a:t> </a:t>
            </a:r>
            <a:r>
              <a:rPr lang="nl-BE" baseline="0" dirty="0" err="1" smtClean="0"/>
              <a:t>that</a:t>
            </a:r>
            <a:r>
              <a:rPr lang="nl-BE" baseline="0" dirty="0" smtClean="0"/>
              <a:t> maximum </a:t>
            </a:r>
            <a:r>
              <a:rPr lang="nl-BE" baseline="0" dirty="0" err="1" smtClean="0"/>
              <a:t>connection</a:t>
            </a:r>
            <a:r>
              <a:rPr lang="nl-BE" baseline="0" dirty="0" smtClean="0"/>
              <a:t> </a:t>
            </a:r>
            <a:r>
              <a:rPr lang="nl-BE" baseline="0" dirty="0" err="1" smtClean="0"/>
              <a:t>ration</a:t>
            </a:r>
            <a:r>
              <a:rPr lang="nl-BE" baseline="0" dirty="0" smtClean="0"/>
              <a:t> is </a:t>
            </a:r>
            <a:r>
              <a:rPr lang="nl-BE" baseline="0" dirty="0" err="1" smtClean="0"/>
              <a:t>limited</a:t>
            </a:r>
            <a:r>
              <a:rPr lang="nl-BE" baseline="0" dirty="0" smtClean="0"/>
              <a:t> </a:t>
            </a:r>
            <a:r>
              <a:rPr lang="nl-BE" baseline="0" dirty="0" err="1" smtClean="0"/>
              <a:t>to</a:t>
            </a:r>
            <a:r>
              <a:rPr lang="nl-BE" baseline="0" dirty="0" smtClean="0"/>
              <a:t> max 110%. </a:t>
            </a:r>
            <a:r>
              <a:rPr lang="nl-BE" b="1" baseline="0" dirty="0" smtClean="0"/>
              <a:t>CLICK</a:t>
            </a:r>
            <a:r>
              <a:rPr lang="nl-BE" baseline="0" dirty="0" smtClean="0"/>
              <a:t> </a:t>
            </a:r>
            <a:r>
              <a:rPr lang="nl-BE" baseline="0" dirty="0" err="1" smtClean="0"/>
              <a:t>One</a:t>
            </a:r>
            <a:r>
              <a:rPr lang="nl-BE" baseline="0" dirty="0" smtClean="0"/>
              <a:t> </a:t>
            </a:r>
            <a:r>
              <a:rPr lang="nl-BE" baseline="0" dirty="0" err="1" smtClean="0"/>
              <a:t>consequence</a:t>
            </a:r>
            <a:r>
              <a:rPr lang="nl-BE" baseline="0" dirty="0" smtClean="0"/>
              <a:t> is </a:t>
            </a:r>
            <a:r>
              <a:rPr lang="nl-BE" baseline="0" dirty="0" err="1" smtClean="0"/>
              <a:t>that</a:t>
            </a:r>
            <a:r>
              <a:rPr lang="nl-BE" baseline="0" dirty="0" smtClean="0"/>
              <a:t> maximum </a:t>
            </a:r>
            <a:r>
              <a:rPr lang="nl-BE" baseline="0" dirty="0" err="1" smtClean="0"/>
              <a:t>number</a:t>
            </a:r>
            <a:r>
              <a:rPr lang="nl-BE" baseline="0" dirty="0" smtClean="0"/>
              <a:t> of indoor units per VRV system is in </a:t>
            </a:r>
            <a:r>
              <a:rPr lang="nl-BE" baseline="0" dirty="0" err="1" smtClean="0"/>
              <a:t>this</a:t>
            </a:r>
            <a:r>
              <a:rPr lang="nl-BE" baseline="0" dirty="0" smtClean="0"/>
              <a:t> case 36.</a:t>
            </a:r>
          </a:p>
          <a:p>
            <a:r>
              <a:rPr lang="nl-BE" baseline="0" dirty="0" smtClean="0"/>
              <a:t> </a:t>
            </a:r>
            <a:r>
              <a:rPr lang="nl-BE" baseline="0" dirty="0" err="1" smtClean="0"/>
              <a:t>Another</a:t>
            </a:r>
            <a:r>
              <a:rPr lang="nl-BE" baseline="0" dirty="0" smtClean="0"/>
              <a:t> point of attention is </a:t>
            </a:r>
            <a:r>
              <a:rPr lang="nl-BE" baseline="0" dirty="0" err="1" smtClean="0"/>
              <a:t>that</a:t>
            </a:r>
            <a:r>
              <a:rPr lang="nl-BE" baseline="0" dirty="0" smtClean="0"/>
              <a:t> </a:t>
            </a:r>
            <a:r>
              <a:rPr lang="nl-BE" baseline="0" dirty="0" err="1" smtClean="0"/>
              <a:t>all</a:t>
            </a:r>
            <a:r>
              <a:rPr lang="nl-BE" baseline="0" dirty="0" smtClean="0"/>
              <a:t> VRV IV outdoor units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connected</a:t>
            </a:r>
            <a:r>
              <a:rPr lang="nl-BE" baseline="0" dirty="0" smtClean="0"/>
              <a:t> </a:t>
            </a:r>
            <a:r>
              <a:rPr lang="nl-BE" baseline="0" dirty="0" err="1" smtClean="0"/>
              <a:t>with</a:t>
            </a:r>
            <a:r>
              <a:rPr lang="nl-BE" baseline="0" dirty="0" smtClean="0"/>
              <a:t> air handling units, </a:t>
            </a:r>
            <a:r>
              <a:rPr lang="nl-BE" baseline="0" dirty="0" err="1" smtClean="0"/>
              <a:t>however</a:t>
            </a:r>
            <a:r>
              <a:rPr lang="nl-BE" baseline="0" dirty="0" smtClean="0"/>
              <a:t> </a:t>
            </a:r>
            <a:r>
              <a:rPr lang="nl-BE" baseline="0" dirty="0" err="1" smtClean="0"/>
              <a:t>when</a:t>
            </a:r>
            <a:r>
              <a:rPr lang="nl-BE" baseline="0" dirty="0" smtClean="0"/>
              <a:t> </a:t>
            </a:r>
            <a:r>
              <a:rPr lang="nl-BE" baseline="0" dirty="0" err="1" smtClean="0"/>
              <a:t>using</a:t>
            </a:r>
            <a:r>
              <a:rPr lang="nl-BE" baseline="0" dirty="0" smtClean="0"/>
              <a:t> the heat recovery series, </a:t>
            </a:r>
            <a:r>
              <a:rPr lang="nl-BE" baseline="0" dirty="0" err="1" smtClean="0"/>
              <a:t>only</a:t>
            </a:r>
            <a:r>
              <a:rPr lang="nl-BE" baseline="0" dirty="0" smtClean="0"/>
              <a:t> Z control is </a:t>
            </a:r>
            <a:r>
              <a:rPr lang="nl-BE" baseline="0" dirty="0" err="1" smtClean="0"/>
              <a:t>possible</a:t>
            </a:r>
            <a:r>
              <a:rPr lang="nl-BE" baseline="0" dirty="0" smtClean="0"/>
              <a:t>. </a:t>
            </a:r>
          </a:p>
          <a:p>
            <a:r>
              <a:rPr lang="nl-BE" baseline="0" dirty="0" smtClean="0"/>
              <a:t>In the </a:t>
            </a:r>
            <a:r>
              <a:rPr lang="nl-BE" baseline="0" dirty="0" err="1" smtClean="0"/>
              <a:t>following</a:t>
            </a:r>
            <a:r>
              <a:rPr lang="nl-BE" baseline="0" dirty="0" smtClean="0"/>
              <a:t> slides we </a:t>
            </a:r>
            <a:r>
              <a:rPr lang="nl-BE" baseline="0" dirty="0" err="1" smtClean="0"/>
              <a:t>will</a:t>
            </a:r>
            <a:r>
              <a:rPr lang="nl-BE" baseline="0" dirty="0" smtClean="0"/>
              <a:t> </a:t>
            </a:r>
            <a:r>
              <a:rPr lang="nl-BE" baseline="0" dirty="0" err="1" smtClean="0"/>
              <a:t>explore</a:t>
            </a:r>
            <a:r>
              <a:rPr lang="nl-BE" baseline="0" dirty="0" smtClean="0"/>
              <a:t> </a:t>
            </a:r>
            <a:r>
              <a:rPr lang="nl-BE" baseline="0" dirty="0" err="1" smtClean="0"/>
              <a:t>some</a:t>
            </a:r>
            <a:r>
              <a:rPr lang="nl-BE" baseline="0" dirty="0" smtClean="0"/>
              <a:t> of the most </a:t>
            </a:r>
            <a:r>
              <a:rPr lang="nl-BE" baseline="0" dirty="0" err="1" smtClean="0"/>
              <a:t>typical</a:t>
            </a:r>
            <a:r>
              <a:rPr lang="nl-BE" baseline="0" dirty="0" smtClean="0"/>
              <a:t> </a:t>
            </a:r>
            <a:r>
              <a:rPr lang="nl-BE" baseline="0" dirty="0" err="1" smtClean="0"/>
              <a:t>multi</a:t>
            </a:r>
            <a:r>
              <a:rPr lang="nl-BE" baseline="0" dirty="0" smtClean="0"/>
              <a:t> </a:t>
            </a:r>
            <a:r>
              <a:rPr lang="nl-BE" baseline="0" dirty="0" err="1" smtClean="0"/>
              <a:t>configurations</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27</a:t>
            </a:fld>
            <a:endParaRPr lang="en-US" dirty="0"/>
          </a:p>
        </p:txBody>
      </p:sp>
    </p:spTree>
    <p:extLst>
      <p:ext uri="{BB962C8B-B14F-4D97-AF65-F5344CB8AC3E}">
        <p14:creationId xmlns:p14="http://schemas.microsoft.com/office/powerpoint/2010/main" val="1210064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In </a:t>
            </a:r>
            <a:r>
              <a:rPr lang="nl-BE" dirty="0" err="1" smtClean="0"/>
              <a:t>this</a:t>
            </a:r>
            <a:r>
              <a:rPr lang="nl-BE" dirty="0" smtClean="0"/>
              <a:t> </a:t>
            </a:r>
            <a:r>
              <a:rPr lang="nl-BE" dirty="0" err="1" smtClean="0"/>
              <a:t>layout</a:t>
            </a:r>
            <a:r>
              <a:rPr lang="nl-BE" dirty="0" smtClean="0"/>
              <a:t> we show</a:t>
            </a:r>
            <a:r>
              <a:rPr lang="nl-BE" baseline="0" dirty="0" smtClean="0"/>
              <a:t> a </a:t>
            </a:r>
            <a:r>
              <a:rPr lang="nl-BE" baseline="0" dirty="0" err="1" smtClean="0"/>
              <a:t>combination</a:t>
            </a:r>
            <a:r>
              <a:rPr lang="nl-BE" baseline="0" dirty="0" smtClean="0"/>
              <a:t> </a:t>
            </a:r>
            <a:r>
              <a:rPr lang="nl-BE" baseline="0" dirty="0" err="1" smtClean="0"/>
              <a:t>between</a:t>
            </a:r>
            <a:r>
              <a:rPr lang="nl-BE" baseline="0" dirty="0" smtClean="0"/>
              <a:t> a VRV IV heat pump </a:t>
            </a:r>
            <a:r>
              <a:rPr lang="nl-BE" baseline="0" dirty="0" err="1" smtClean="0"/>
              <a:t>and</a:t>
            </a:r>
            <a:r>
              <a:rPr lang="nl-BE" baseline="0" dirty="0" smtClean="0"/>
              <a:t> 3 Expansion </a:t>
            </a:r>
            <a:r>
              <a:rPr lang="nl-BE" baseline="0" dirty="0" err="1" smtClean="0"/>
              <a:t>valve</a:t>
            </a:r>
            <a:r>
              <a:rPr lang="nl-BE" baseline="0" dirty="0" smtClean="0"/>
              <a:t> kits </a:t>
            </a:r>
            <a:r>
              <a:rPr lang="nl-BE" baseline="0" dirty="0" err="1" smtClean="0"/>
              <a:t>which</a:t>
            </a:r>
            <a:r>
              <a:rPr lang="nl-BE" baseline="0" dirty="0" smtClean="0"/>
              <a:t> </a:t>
            </a:r>
            <a:r>
              <a:rPr lang="nl-BE" baseline="0" dirty="0" err="1" smtClean="0"/>
              <a:t>come</a:t>
            </a:r>
            <a:r>
              <a:rPr lang="nl-BE" baseline="0" dirty="0" smtClean="0"/>
              <a:t> </a:t>
            </a:r>
            <a:r>
              <a:rPr lang="nl-BE" baseline="0" dirty="0" err="1" smtClean="0"/>
              <a:t>together</a:t>
            </a:r>
            <a:r>
              <a:rPr lang="nl-BE" baseline="0" dirty="0" smtClean="0"/>
              <a:t> </a:t>
            </a:r>
            <a:r>
              <a:rPr lang="nl-BE" baseline="0" dirty="0" err="1" smtClean="0"/>
              <a:t>with</a:t>
            </a:r>
            <a:r>
              <a:rPr lang="nl-BE" baseline="0" dirty="0" smtClean="0"/>
              <a:t> </a:t>
            </a:r>
            <a:r>
              <a:rPr lang="nl-BE" baseline="0" dirty="0" err="1" smtClean="0"/>
              <a:t>their</a:t>
            </a:r>
            <a:r>
              <a:rPr lang="nl-BE" baseline="0" dirty="0" smtClean="0"/>
              <a:t> control </a:t>
            </a:r>
            <a:r>
              <a:rPr lang="nl-BE" baseline="0" dirty="0" err="1" smtClean="0"/>
              <a:t>boxes</a:t>
            </a:r>
            <a:r>
              <a:rPr lang="nl-BE" baseline="0" dirty="0" smtClean="0"/>
              <a:t>. The control box type </a:t>
            </a:r>
            <a:r>
              <a:rPr lang="nl-BE" baseline="0" dirty="0" err="1" smtClean="0"/>
              <a:t>used</a:t>
            </a:r>
            <a:r>
              <a:rPr lang="nl-BE" baseline="0" dirty="0" smtClean="0"/>
              <a:t> in </a:t>
            </a:r>
            <a:r>
              <a:rPr lang="nl-BE" baseline="0" dirty="0" err="1" smtClean="0"/>
              <a:t>this</a:t>
            </a:r>
            <a:r>
              <a:rPr lang="nl-BE" baseline="0" dirty="0" smtClean="0"/>
              <a:t> case </a:t>
            </a:r>
            <a:r>
              <a:rPr lang="nl-BE" baseline="0" dirty="0" err="1" smtClean="0"/>
              <a:t>for</a:t>
            </a:r>
            <a:r>
              <a:rPr lang="nl-BE" baseline="0" dirty="0" smtClean="0"/>
              <a:t> </a:t>
            </a:r>
            <a:r>
              <a:rPr lang="nl-BE" baseline="0" dirty="0" err="1" smtClean="0"/>
              <a:t>supply</a:t>
            </a:r>
            <a:r>
              <a:rPr lang="nl-BE" baseline="0" dirty="0" smtClean="0"/>
              <a:t> air </a:t>
            </a:r>
            <a:r>
              <a:rPr lang="nl-BE" baseline="0" dirty="0" err="1" smtClean="0"/>
              <a:t>temperature</a:t>
            </a:r>
            <a:r>
              <a:rPr lang="nl-BE" baseline="0" dirty="0" smtClean="0"/>
              <a:t> control is EKEQFCBA. Control of air </a:t>
            </a:r>
            <a:r>
              <a:rPr lang="nl-BE" baseline="0" dirty="0" err="1" smtClean="0"/>
              <a:t>temperature</a:t>
            </a:r>
            <a:r>
              <a:rPr lang="nl-BE" baseline="0" dirty="0" smtClean="0"/>
              <a:t> is </a:t>
            </a:r>
            <a:r>
              <a:rPr lang="nl-BE" baseline="0" dirty="0" err="1" smtClean="0"/>
              <a:t>done</a:t>
            </a:r>
            <a:r>
              <a:rPr lang="nl-BE" baseline="0" dirty="0" smtClean="0"/>
              <a:t> </a:t>
            </a:r>
            <a:r>
              <a:rPr lang="nl-BE" baseline="0" dirty="0" err="1" smtClean="0"/>
              <a:t>by</a:t>
            </a:r>
            <a:r>
              <a:rPr lang="nl-BE" baseline="0" dirty="0" smtClean="0"/>
              <a:t> a DDC. The 3 </a:t>
            </a:r>
            <a:r>
              <a:rPr lang="nl-BE" baseline="0" dirty="0" err="1" smtClean="0"/>
              <a:t>expansion</a:t>
            </a:r>
            <a:r>
              <a:rPr lang="nl-BE" baseline="0" dirty="0" smtClean="0"/>
              <a:t> </a:t>
            </a:r>
            <a:r>
              <a:rPr lang="nl-BE" baseline="0" dirty="0" err="1" smtClean="0"/>
              <a:t>valve</a:t>
            </a:r>
            <a:r>
              <a:rPr lang="nl-BE" baseline="0" dirty="0" smtClean="0"/>
              <a:t> kits are </a:t>
            </a:r>
            <a:r>
              <a:rPr lang="nl-BE" baseline="0" dirty="0" err="1" smtClean="0"/>
              <a:t>further</a:t>
            </a:r>
            <a:r>
              <a:rPr lang="nl-BE" baseline="0" dirty="0" smtClean="0"/>
              <a:t> </a:t>
            </a:r>
            <a:r>
              <a:rPr lang="nl-BE" baseline="0" dirty="0" err="1" smtClean="0"/>
              <a:t>linked</a:t>
            </a:r>
            <a:r>
              <a:rPr lang="nl-BE" baseline="0" dirty="0" smtClean="0"/>
              <a:t> </a:t>
            </a:r>
            <a:r>
              <a:rPr lang="nl-BE" baseline="0" dirty="0" err="1" smtClean="0"/>
              <a:t>to</a:t>
            </a:r>
            <a:r>
              <a:rPr lang="nl-BE" baseline="0" dirty="0" smtClean="0"/>
              <a:t> a DX </a:t>
            </a:r>
            <a:r>
              <a:rPr lang="nl-BE" baseline="0" dirty="0" err="1" smtClean="0"/>
              <a:t>coil</a:t>
            </a:r>
            <a:r>
              <a:rPr lang="nl-BE" baseline="0" dirty="0" smtClean="0"/>
              <a:t> </a:t>
            </a:r>
            <a:r>
              <a:rPr lang="nl-BE" baseline="0" dirty="0" err="1" smtClean="0"/>
              <a:t>having</a:t>
            </a:r>
            <a:r>
              <a:rPr lang="nl-BE" baseline="0" dirty="0" smtClean="0"/>
              <a:t> 3 </a:t>
            </a:r>
            <a:r>
              <a:rPr lang="nl-BE" baseline="0" dirty="0" err="1" smtClean="0"/>
              <a:t>interlaced</a:t>
            </a:r>
            <a:r>
              <a:rPr lang="nl-BE" baseline="0" dirty="0" smtClean="0"/>
              <a:t> circuits, </a:t>
            </a:r>
            <a:r>
              <a:rPr lang="nl-BE" baseline="0" dirty="0" err="1" smtClean="0"/>
              <a:t>one</a:t>
            </a:r>
            <a:r>
              <a:rPr lang="nl-BE" baseline="0" dirty="0" smtClean="0"/>
              <a:t> </a:t>
            </a:r>
            <a:r>
              <a:rPr lang="nl-BE" baseline="0" dirty="0" err="1" smtClean="0"/>
              <a:t>for</a:t>
            </a:r>
            <a:r>
              <a:rPr lang="nl-BE" baseline="0" dirty="0" smtClean="0"/>
              <a:t> </a:t>
            </a:r>
            <a:r>
              <a:rPr lang="nl-BE" baseline="0" dirty="0" err="1" smtClean="0"/>
              <a:t>each</a:t>
            </a:r>
            <a:r>
              <a:rPr lang="nl-BE" baseline="0" dirty="0" smtClean="0"/>
              <a:t> EV kit. </a:t>
            </a:r>
            <a:r>
              <a:rPr lang="nl-BE" b="1" baseline="0" dirty="0" smtClean="0"/>
              <a:t>CLICK</a:t>
            </a:r>
            <a:r>
              <a:rPr lang="nl-BE" baseline="0" dirty="0" smtClean="0"/>
              <a:t> </a:t>
            </a:r>
            <a:r>
              <a:rPr lang="nl-BE" baseline="0" dirty="0" err="1" smtClean="0"/>
              <a:t>Due</a:t>
            </a:r>
            <a:r>
              <a:rPr lang="nl-BE" baseline="0" dirty="0" smtClean="0"/>
              <a:t> </a:t>
            </a:r>
            <a:r>
              <a:rPr lang="nl-BE" baseline="0" dirty="0" err="1" smtClean="0"/>
              <a:t>to</a:t>
            </a:r>
            <a:r>
              <a:rPr lang="nl-BE" baseline="0" dirty="0" smtClean="0"/>
              <a:t> the </a:t>
            </a:r>
            <a:r>
              <a:rPr lang="nl-BE" baseline="0" dirty="0" err="1" smtClean="0"/>
              <a:t>introduction</a:t>
            </a:r>
            <a:r>
              <a:rPr lang="nl-BE" baseline="0" dirty="0" smtClean="0"/>
              <a:t> of the 400 </a:t>
            </a:r>
            <a:r>
              <a:rPr lang="nl-BE" baseline="0" dirty="0" err="1" smtClean="0"/>
              <a:t>and</a:t>
            </a:r>
            <a:r>
              <a:rPr lang="nl-BE" baseline="0" dirty="0" smtClean="0"/>
              <a:t> 500 </a:t>
            </a:r>
            <a:r>
              <a:rPr lang="nl-BE" baseline="0" dirty="0" err="1" smtClean="0"/>
              <a:t>expansion</a:t>
            </a:r>
            <a:r>
              <a:rPr lang="nl-BE" baseline="0" dirty="0" smtClean="0"/>
              <a:t> </a:t>
            </a:r>
            <a:r>
              <a:rPr lang="nl-BE" baseline="0" dirty="0" err="1" smtClean="0"/>
              <a:t>valve</a:t>
            </a:r>
            <a:r>
              <a:rPr lang="nl-BE" baseline="0" dirty="0" smtClean="0"/>
              <a:t> kit, </a:t>
            </a:r>
            <a:r>
              <a:rPr lang="nl-BE" baseline="0" dirty="0" err="1" smtClean="0"/>
              <a:t>there</a:t>
            </a:r>
            <a:r>
              <a:rPr lang="nl-BE" baseline="0" dirty="0" smtClean="0"/>
              <a:t> is </a:t>
            </a:r>
            <a:r>
              <a:rPr lang="nl-BE" baseline="0" dirty="0" err="1" smtClean="0"/>
              <a:t>now</a:t>
            </a:r>
            <a:r>
              <a:rPr lang="nl-BE" baseline="0" dirty="0" smtClean="0"/>
              <a:t> </a:t>
            </a:r>
            <a:r>
              <a:rPr lang="nl-BE" baseline="0" dirty="0" err="1" smtClean="0"/>
              <a:t>possible</a:t>
            </a:r>
            <a:r>
              <a:rPr lang="nl-BE" baseline="0" dirty="0" smtClean="0"/>
              <a:t> </a:t>
            </a:r>
            <a:r>
              <a:rPr lang="nl-BE" baseline="0" dirty="0" err="1" smtClean="0"/>
              <a:t>to</a:t>
            </a:r>
            <a:r>
              <a:rPr lang="nl-BE" baseline="0" dirty="0" smtClean="0"/>
              <a:t> </a:t>
            </a:r>
            <a:r>
              <a:rPr lang="nl-BE" baseline="0" dirty="0" err="1" smtClean="0"/>
              <a:t>connect</a:t>
            </a:r>
            <a:r>
              <a:rPr lang="nl-BE" baseline="0" dirty="0" smtClean="0"/>
              <a:t> a 54 HP outdoor unit </a:t>
            </a:r>
            <a:r>
              <a:rPr lang="nl-BE" baseline="0" dirty="0" err="1" smtClean="0"/>
              <a:t>to</a:t>
            </a:r>
            <a:r>
              <a:rPr lang="nl-BE" baseline="0" dirty="0" smtClean="0"/>
              <a:t> </a:t>
            </a:r>
            <a:r>
              <a:rPr lang="nl-BE" baseline="0" dirty="0" err="1" smtClean="0"/>
              <a:t>an</a:t>
            </a:r>
            <a:r>
              <a:rPr lang="nl-BE" baseline="0" dirty="0" smtClean="0"/>
              <a:t> air handling unit. The </a:t>
            </a:r>
            <a:r>
              <a:rPr lang="nl-BE" baseline="0" dirty="0" err="1" smtClean="0"/>
              <a:t>connection</a:t>
            </a:r>
            <a:r>
              <a:rPr lang="nl-BE" baseline="0" dirty="0" smtClean="0"/>
              <a:t> ratio has </a:t>
            </a:r>
            <a:r>
              <a:rPr lang="nl-BE" baseline="0" dirty="0" err="1" smtClean="0"/>
              <a:t>to</a:t>
            </a:r>
            <a:r>
              <a:rPr lang="nl-BE" baseline="0" dirty="0" smtClean="0"/>
              <a:t> </a:t>
            </a:r>
            <a:r>
              <a:rPr lang="nl-BE" baseline="0" dirty="0" err="1" smtClean="0"/>
              <a:t>fall</a:t>
            </a:r>
            <a:r>
              <a:rPr lang="nl-BE" baseline="0" dirty="0" smtClean="0"/>
              <a:t> </a:t>
            </a:r>
            <a:r>
              <a:rPr lang="nl-BE" baseline="0" dirty="0" err="1" smtClean="0"/>
              <a:t>between</a:t>
            </a:r>
            <a:r>
              <a:rPr lang="nl-BE" baseline="0" dirty="0" smtClean="0"/>
              <a:t> 90 </a:t>
            </a:r>
            <a:r>
              <a:rPr lang="nl-BE" baseline="0" dirty="0" err="1" smtClean="0"/>
              <a:t>and</a:t>
            </a:r>
            <a:r>
              <a:rPr lang="nl-BE" baseline="0" dirty="0" smtClean="0"/>
              <a:t> 110%. For a 54 HP system, </a:t>
            </a:r>
            <a:r>
              <a:rPr lang="nl-BE" baseline="0" dirty="0" err="1" smtClean="0"/>
              <a:t>that</a:t>
            </a:r>
            <a:r>
              <a:rPr lang="nl-BE" baseline="0" dirty="0" smtClean="0"/>
              <a:t> means </a:t>
            </a:r>
            <a:r>
              <a:rPr lang="nl-BE" baseline="0" dirty="0" err="1" smtClean="0"/>
              <a:t>that</a:t>
            </a:r>
            <a:r>
              <a:rPr lang="nl-BE" baseline="0" dirty="0" smtClean="0"/>
              <a:t> </a:t>
            </a:r>
            <a:r>
              <a:rPr lang="nl-BE" baseline="0" dirty="0" err="1" smtClean="0"/>
              <a:t>capacity</a:t>
            </a:r>
            <a:r>
              <a:rPr lang="nl-BE" baseline="0" dirty="0" smtClean="0"/>
              <a:t> index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between</a:t>
            </a:r>
            <a:r>
              <a:rPr lang="nl-BE" baseline="0" dirty="0" smtClean="0"/>
              <a:t> 1215 </a:t>
            </a:r>
            <a:r>
              <a:rPr lang="nl-BE" baseline="0" dirty="0" err="1" smtClean="0"/>
              <a:t>and</a:t>
            </a:r>
            <a:r>
              <a:rPr lang="nl-BE" baseline="0" dirty="0" smtClean="0"/>
              <a:t> 1485.</a:t>
            </a:r>
          </a:p>
          <a:p>
            <a:r>
              <a:rPr lang="nl-BE" baseline="0" dirty="0" err="1" smtClean="0"/>
              <a:t>By</a:t>
            </a:r>
            <a:r>
              <a:rPr lang="nl-BE" baseline="0" dirty="0" smtClean="0"/>
              <a:t> </a:t>
            </a:r>
            <a:r>
              <a:rPr lang="nl-BE" baseline="0" dirty="0" err="1" smtClean="0"/>
              <a:t>choosing</a:t>
            </a:r>
            <a:r>
              <a:rPr lang="nl-BE" baseline="0" dirty="0" smtClean="0"/>
              <a:t> 2 </a:t>
            </a:r>
            <a:r>
              <a:rPr lang="nl-BE" baseline="0" dirty="0" err="1" smtClean="0"/>
              <a:t>times</a:t>
            </a:r>
            <a:r>
              <a:rPr lang="nl-BE" baseline="0" dirty="0" smtClean="0"/>
              <a:t> </a:t>
            </a:r>
            <a:r>
              <a:rPr lang="nl-BE" baseline="0" dirty="0" err="1" smtClean="0"/>
              <a:t>an</a:t>
            </a:r>
            <a:r>
              <a:rPr lang="nl-BE" baseline="0" dirty="0" smtClean="0"/>
              <a:t> EKEXV500 </a:t>
            </a:r>
            <a:r>
              <a:rPr lang="nl-BE" baseline="0" dirty="0" err="1" smtClean="0"/>
              <a:t>and</a:t>
            </a:r>
            <a:r>
              <a:rPr lang="nl-BE" baseline="0" dirty="0" smtClean="0"/>
              <a:t> </a:t>
            </a:r>
            <a:r>
              <a:rPr lang="nl-BE" baseline="0" dirty="0" err="1" smtClean="0"/>
              <a:t>once</a:t>
            </a:r>
            <a:r>
              <a:rPr lang="nl-BE" baseline="0" dirty="0" smtClean="0"/>
              <a:t> </a:t>
            </a:r>
            <a:r>
              <a:rPr lang="nl-BE" baseline="0" dirty="0" err="1" smtClean="0"/>
              <a:t>an</a:t>
            </a:r>
            <a:r>
              <a:rPr lang="nl-BE" baseline="0" dirty="0" smtClean="0"/>
              <a:t> EKEXV400, the </a:t>
            </a:r>
            <a:r>
              <a:rPr lang="nl-BE" baseline="0" dirty="0" err="1" smtClean="0"/>
              <a:t>total</a:t>
            </a:r>
            <a:r>
              <a:rPr lang="nl-BE" baseline="0" dirty="0" smtClean="0"/>
              <a:t> </a:t>
            </a:r>
            <a:r>
              <a:rPr lang="nl-BE" baseline="0" dirty="0" err="1" smtClean="0"/>
              <a:t>capacity</a:t>
            </a:r>
            <a:r>
              <a:rPr lang="nl-BE" baseline="0" dirty="0" smtClean="0"/>
              <a:t> index is 1400, </a:t>
            </a:r>
            <a:r>
              <a:rPr lang="nl-BE" baseline="0" dirty="0" err="1" smtClean="0"/>
              <a:t>falling</a:t>
            </a:r>
            <a:r>
              <a:rPr lang="nl-BE" baseline="0" dirty="0" smtClean="0"/>
              <a:t> in the </a:t>
            </a:r>
            <a:r>
              <a:rPr lang="nl-BE" baseline="0" dirty="0" err="1" smtClean="0"/>
              <a:t>prescribed</a:t>
            </a:r>
            <a:r>
              <a:rPr lang="nl-BE" baseline="0" dirty="0" smtClean="0"/>
              <a:t> interval. Of course </a:t>
            </a:r>
            <a:r>
              <a:rPr lang="nl-BE" baseline="0" dirty="0" err="1" smtClean="0"/>
              <a:t>final</a:t>
            </a:r>
            <a:r>
              <a:rPr lang="nl-BE" baseline="0" dirty="0" smtClean="0"/>
              <a:t> </a:t>
            </a:r>
            <a:r>
              <a:rPr lang="nl-BE" baseline="0" dirty="0" err="1" smtClean="0"/>
              <a:t>calculation</a:t>
            </a:r>
            <a:r>
              <a:rPr lang="nl-BE" baseline="0" dirty="0" smtClean="0"/>
              <a:t> of the VRV system </a:t>
            </a:r>
            <a:r>
              <a:rPr lang="nl-BE" baseline="0" dirty="0" err="1" smtClean="0"/>
              <a:t>depends</a:t>
            </a:r>
            <a:r>
              <a:rPr lang="nl-BE" baseline="0" dirty="0" smtClean="0"/>
              <a:t> </a:t>
            </a:r>
            <a:r>
              <a:rPr lang="nl-BE" baseline="0" dirty="0" err="1" smtClean="0"/>
              <a:t>also</a:t>
            </a:r>
            <a:r>
              <a:rPr lang="nl-BE" baseline="0" dirty="0" smtClean="0"/>
              <a:t> on the </a:t>
            </a:r>
            <a:r>
              <a:rPr lang="nl-BE" baseline="0" dirty="0" err="1" smtClean="0"/>
              <a:t>correction</a:t>
            </a:r>
            <a:r>
              <a:rPr lang="nl-BE" baseline="0" dirty="0" smtClean="0"/>
              <a:t> factors </a:t>
            </a:r>
            <a:r>
              <a:rPr lang="nl-BE" baseline="0" dirty="0" err="1" smtClean="0"/>
              <a:t>for</a:t>
            </a:r>
            <a:r>
              <a:rPr lang="nl-BE" baseline="0" dirty="0" smtClean="0"/>
              <a:t> </a:t>
            </a:r>
            <a:r>
              <a:rPr lang="nl-BE" baseline="0" dirty="0" err="1" smtClean="0"/>
              <a:t>piping</a:t>
            </a:r>
            <a:r>
              <a:rPr lang="nl-BE" baseline="0" dirty="0" smtClean="0"/>
              <a:t> </a:t>
            </a:r>
            <a:r>
              <a:rPr lang="nl-BE" baseline="0" dirty="0" err="1" smtClean="0"/>
              <a:t>length</a:t>
            </a:r>
            <a:r>
              <a:rPr lang="nl-BE" baseline="0" dirty="0" smtClean="0"/>
              <a:t> </a:t>
            </a:r>
            <a:r>
              <a:rPr lang="nl-BE" baseline="0" dirty="0" err="1" smtClean="0"/>
              <a:t>which</a:t>
            </a:r>
            <a:r>
              <a:rPr lang="nl-BE" baseline="0" dirty="0" smtClean="0"/>
              <a:t> </a:t>
            </a:r>
            <a:r>
              <a:rPr lang="nl-BE" baseline="0" dirty="0" err="1" smtClean="0"/>
              <a:t>should</a:t>
            </a:r>
            <a:r>
              <a:rPr lang="nl-BE" baseline="0" dirty="0" smtClean="0"/>
              <a:t> </a:t>
            </a:r>
            <a:r>
              <a:rPr lang="nl-BE" baseline="0" dirty="0" err="1" smtClean="0"/>
              <a:t>not</a:t>
            </a:r>
            <a:r>
              <a:rPr lang="nl-BE" baseline="0" dirty="0" smtClean="0"/>
              <a:t> </a:t>
            </a:r>
            <a:r>
              <a:rPr lang="nl-BE" baseline="0" dirty="0" err="1" smtClean="0"/>
              <a:t>be</a:t>
            </a:r>
            <a:r>
              <a:rPr lang="nl-BE" baseline="0" dirty="0" smtClean="0"/>
              <a:t> </a:t>
            </a:r>
            <a:r>
              <a:rPr lang="nl-BE" baseline="0" dirty="0" err="1" smtClean="0"/>
              <a:t>neglected</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28</a:t>
            </a:fld>
            <a:endParaRPr lang="en-US" dirty="0"/>
          </a:p>
        </p:txBody>
      </p:sp>
    </p:spTree>
    <p:extLst>
      <p:ext uri="{BB962C8B-B14F-4D97-AF65-F5344CB8AC3E}">
        <p14:creationId xmlns:p14="http://schemas.microsoft.com/office/powerpoint/2010/main" val="3597553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One</a:t>
            </a:r>
            <a:r>
              <a:rPr lang="nl-BE" dirty="0" smtClean="0"/>
              <a:t> of the </a:t>
            </a:r>
            <a:r>
              <a:rPr lang="nl-BE" dirty="0" err="1" smtClean="0"/>
              <a:t>toughest</a:t>
            </a:r>
            <a:r>
              <a:rPr lang="nl-BE" baseline="0" dirty="0" smtClean="0"/>
              <a:t> </a:t>
            </a:r>
            <a:r>
              <a:rPr lang="nl-BE" baseline="0" dirty="0" err="1" smtClean="0"/>
              <a:t>concepts</a:t>
            </a:r>
            <a:r>
              <a:rPr lang="nl-BE" baseline="0" dirty="0" smtClean="0"/>
              <a:t> </a:t>
            </a:r>
            <a:r>
              <a:rPr lang="nl-BE" baseline="0" dirty="0" err="1" smtClean="0"/>
              <a:t>to</a:t>
            </a:r>
            <a:r>
              <a:rPr lang="nl-BE" baseline="0" dirty="0" smtClean="0"/>
              <a:t> </a:t>
            </a:r>
            <a:r>
              <a:rPr lang="nl-BE" baseline="0" dirty="0" err="1" smtClean="0"/>
              <a:t>understand</a:t>
            </a:r>
            <a:r>
              <a:rPr lang="nl-BE" baseline="0" dirty="0" smtClean="0"/>
              <a:t> </a:t>
            </a:r>
            <a:r>
              <a:rPr lang="nl-BE" baseline="0" dirty="0" err="1" smtClean="0"/>
              <a:t>about</a:t>
            </a:r>
            <a:r>
              <a:rPr lang="nl-BE" baseline="0" dirty="0" smtClean="0"/>
              <a:t> the direct </a:t>
            </a:r>
            <a:r>
              <a:rPr lang="nl-BE" baseline="0" dirty="0" err="1" smtClean="0"/>
              <a:t>expansion</a:t>
            </a:r>
            <a:r>
              <a:rPr lang="nl-BE" baseline="0" dirty="0" smtClean="0"/>
              <a:t> </a:t>
            </a:r>
            <a:r>
              <a:rPr lang="nl-BE" baseline="0" dirty="0" err="1" smtClean="0"/>
              <a:t>coils</a:t>
            </a:r>
            <a:r>
              <a:rPr lang="nl-BE" baseline="0" dirty="0" smtClean="0"/>
              <a:t> is the </a:t>
            </a:r>
            <a:r>
              <a:rPr lang="nl-BE" baseline="0" dirty="0" err="1" smtClean="0"/>
              <a:t>so</a:t>
            </a:r>
            <a:r>
              <a:rPr lang="nl-BE" baseline="0" dirty="0" smtClean="0"/>
              <a:t> </a:t>
            </a:r>
            <a:r>
              <a:rPr lang="nl-BE" baseline="0" dirty="0" err="1" smtClean="0"/>
              <a:t>called</a:t>
            </a:r>
            <a:r>
              <a:rPr lang="nl-BE" baseline="0" dirty="0" smtClean="0"/>
              <a:t> “</a:t>
            </a:r>
            <a:r>
              <a:rPr lang="nl-BE" baseline="0" dirty="0" err="1" smtClean="0"/>
              <a:t>splitting</a:t>
            </a:r>
            <a:r>
              <a:rPr lang="nl-BE" baseline="0" dirty="0" smtClean="0"/>
              <a:t>” of the </a:t>
            </a:r>
            <a:r>
              <a:rPr lang="nl-BE" baseline="0" dirty="0" err="1" smtClean="0"/>
              <a:t>coil</a:t>
            </a:r>
            <a:r>
              <a:rPr lang="nl-BE" baseline="0" dirty="0" smtClean="0"/>
              <a:t>, </a:t>
            </a:r>
            <a:r>
              <a:rPr lang="nl-BE" baseline="0" dirty="0" err="1" smtClean="0"/>
              <a:t>so</a:t>
            </a:r>
            <a:r>
              <a:rPr lang="nl-BE" baseline="0" dirty="0" smtClean="0"/>
              <a:t> </a:t>
            </a:r>
            <a:r>
              <a:rPr lang="nl-BE" baseline="0" dirty="0" err="1" smtClean="0"/>
              <a:t>that</a:t>
            </a:r>
            <a:r>
              <a:rPr lang="nl-BE" baseline="0" dirty="0" smtClean="0"/>
              <a:t> 2 or more Expansion </a:t>
            </a:r>
            <a:r>
              <a:rPr lang="nl-BE" baseline="0" dirty="0" err="1" smtClean="0"/>
              <a:t>Valve</a:t>
            </a:r>
            <a:r>
              <a:rPr lang="nl-BE" baseline="0" dirty="0" smtClean="0"/>
              <a:t> kits units </a:t>
            </a:r>
            <a:r>
              <a:rPr lang="nl-BE" baseline="0" dirty="0" err="1" smtClean="0"/>
              <a:t>operate</a:t>
            </a:r>
            <a:r>
              <a:rPr lang="nl-BE" baseline="0" dirty="0" smtClean="0"/>
              <a:t> on the </a:t>
            </a:r>
            <a:r>
              <a:rPr lang="nl-BE" baseline="0" dirty="0" err="1" smtClean="0"/>
              <a:t>same</a:t>
            </a:r>
            <a:r>
              <a:rPr lang="nl-BE" baseline="0" dirty="0" smtClean="0"/>
              <a:t> </a:t>
            </a:r>
            <a:r>
              <a:rPr lang="nl-BE" baseline="0" dirty="0" err="1" smtClean="0"/>
              <a:t>coil</a:t>
            </a:r>
            <a:r>
              <a:rPr lang="nl-BE" baseline="0" dirty="0" smtClean="0"/>
              <a:t>, </a:t>
            </a:r>
            <a:r>
              <a:rPr lang="nl-BE" baseline="0" dirty="0" err="1" smtClean="0"/>
              <a:t>therefore</a:t>
            </a:r>
            <a:r>
              <a:rPr lang="nl-BE" baseline="0" dirty="0" smtClean="0"/>
              <a:t> on the </a:t>
            </a:r>
            <a:r>
              <a:rPr lang="nl-BE" baseline="0" dirty="0" err="1" smtClean="0"/>
              <a:t>same</a:t>
            </a:r>
            <a:r>
              <a:rPr lang="nl-BE" baseline="0" dirty="0" smtClean="0"/>
              <a:t> Air Handling Unit. </a:t>
            </a:r>
            <a:r>
              <a:rPr lang="nl-BE" baseline="0" dirty="0" err="1" smtClean="0"/>
              <a:t>There</a:t>
            </a:r>
            <a:r>
              <a:rPr lang="nl-BE" baseline="0" dirty="0" smtClean="0"/>
              <a:t> are 3 types of </a:t>
            </a:r>
            <a:r>
              <a:rPr lang="nl-BE" baseline="0" dirty="0" err="1" smtClean="0"/>
              <a:t>circuiting</a:t>
            </a:r>
            <a:r>
              <a:rPr lang="nl-BE" baseline="0" dirty="0" smtClean="0"/>
              <a:t> </a:t>
            </a:r>
            <a:r>
              <a:rPr lang="nl-BE" baseline="0" dirty="0" err="1" smtClean="0"/>
              <a:t>possible</a:t>
            </a:r>
            <a:r>
              <a:rPr lang="nl-BE" baseline="0" dirty="0" smtClean="0"/>
              <a:t>: the face control, the </a:t>
            </a:r>
            <a:r>
              <a:rPr lang="nl-BE" baseline="0" dirty="0" err="1" smtClean="0"/>
              <a:t>row</a:t>
            </a:r>
            <a:r>
              <a:rPr lang="nl-BE" baseline="0" dirty="0" smtClean="0"/>
              <a:t> control </a:t>
            </a:r>
            <a:r>
              <a:rPr lang="nl-BE" baseline="0" dirty="0" err="1" smtClean="0"/>
              <a:t>and</a:t>
            </a:r>
            <a:r>
              <a:rPr lang="nl-BE" baseline="0" dirty="0" smtClean="0"/>
              <a:t> </a:t>
            </a:r>
            <a:r>
              <a:rPr lang="nl-BE" baseline="0" dirty="0" err="1" smtClean="0"/>
              <a:t>interlaced</a:t>
            </a:r>
            <a:r>
              <a:rPr lang="nl-BE" baseline="0" dirty="0" smtClean="0"/>
              <a:t>. </a:t>
            </a:r>
            <a:r>
              <a:rPr lang="nl-BE" b="1" baseline="0" dirty="0" smtClean="0"/>
              <a:t>CLICK</a:t>
            </a:r>
            <a:r>
              <a:rPr lang="nl-BE" baseline="0" dirty="0" smtClean="0"/>
              <a:t> The most </a:t>
            </a:r>
            <a:r>
              <a:rPr lang="nl-BE" baseline="0" dirty="0" err="1" smtClean="0"/>
              <a:t>efficient</a:t>
            </a:r>
            <a:r>
              <a:rPr lang="nl-BE" baseline="0" dirty="0" smtClean="0"/>
              <a:t> in </a:t>
            </a:r>
            <a:r>
              <a:rPr lang="nl-BE" baseline="0" dirty="0" err="1" smtClean="0"/>
              <a:t>terms</a:t>
            </a:r>
            <a:r>
              <a:rPr lang="nl-BE" baseline="0" dirty="0" smtClean="0"/>
              <a:t> of load </a:t>
            </a:r>
            <a:r>
              <a:rPr lang="nl-BE" baseline="0" dirty="0" err="1" smtClean="0"/>
              <a:t>distribution</a:t>
            </a:r>
            <a:r>
              <a:rPr lang="nl-BE" baseline="0" dirty="0" smtClean="0"/>
              <a:t> </a:t>
            </a:r>
            <a:r>
              <a:rPr lang="nl-BE" baseline="0" dirty="0" err="1" smtClean="0"/>
              <a:t>and</a:t>
            </a:r>
            <a:r>
              <a:rPr lang="nl-BE" baseline="0" dirty="0" smtClean="0"/>
              <a:t> </a:t>
            </a:r>
            <a:r>
              <a:rPr lang="nl-BE" baseline="0" dirty="0" err="1" smtClean="0"/>
              <a:t>capacity</a:t>
            </a:r>
            <a:r>
              <a:rPr lang="nl-BE" baseline="0" dirty="0" smtClean="0"/>
              <a:t> control is the </a:t>
            </a:r>
            <a:r>
              <a:rPr lang="nl-BE" baseline="0" dirty="0" err="1" smtClean="0"/>
              <a:t>interlaced</a:t>
            </a:r>
            <a:r>
              <a:rPr lang="nl-BE" baseline="0" dirty="0" smtClean="0"/>
              <a:t> </a:t>
            </a:r>
            <a:r>
              <a:rPr lang="nl-BE" baseline="0" dirty="0" err="1" smtClean="0"/>
              <a:t>cicuiting.</a:t>
            </a:r>
            <a:r>
              <a:rPr lang="nl-BE" b="1" baseline="0" dirty="0" err="1" smtClean="0"/>
              <a:t>CLICK</a:t>
            </a:r>
            <a:r>
              <a:rPr lang="nl-BE" baseline="0" dirty="0" smtClean="0"/>
              <a:t>  </a:t>
            </a:r>
            <a:r>
              <a:rPr lang="nl-BE" baseline="0" dirty="0" err="1" smtClean="0"/>
              <a:t>Every</a:t>
            </a:r>
            <a:r>
              <a:rPr lang="nl-BE" baseline="0" dirty="0" smtClean="0"/>
              <a:t> </a:t>
            </a:r>
            <a:r>
              <a:rPr lang="nl-BE" baseline="0" dirty="0" err="1" smtClean="0"/>
              <a:t>alternate</a:t>
            </a:r>
            <a:r>
              <a:rPr lang="nl-BE" baseline="0" dirty="0" smtClean="0"/>
              <a:t> pipe in the </a:t>
            </a:r>
            <a:r>
              <a:rPr lang="nl-BE" baseline="0" dirty="0" err="1" smtClean="0"/>
              <a:t>coil</a:t>
            </a:r>
            <a:r>
              <a:rPr lang="nl-BE" baseline="0" dirty="0" smtClean="0"/>
              <a:t> is </a:t>
            </a:r>
            <a:r>
              <a:rPr lang="nl-BE" baseline="0" dirty="0" err="1" smtClean="0"/>
              <a:t>included</a:t>
            </a:r>
            <a:r>
              <a:rPr lang="nl-BE" baseline="0" dirty="0" smtClean="0"/>
              <a:t> in the first circuit </a:t>
            </a:r>
            <a:r>
              <a:rPr lang="nl-BE" baseline="0" dirty="0" err="1" smtClean="0"/>
              <a:t>and</a:t>
            </a:r>
            <a:r>
              <a:rPr lang="nl-BE" baseline="0" dirty="0" smtClean="0"/>
              <a:t> the </a:t>
            </a:r>
            <a:r>
              <a:rPr lang="nl-BE" baseline="0" dirty="0" err="1" smtClean="0"/>
              <a:t>other</a:t>
            </a:r>
            <a:r>
              <a:rPr lang="nl-BE" baseline="0" dirty="0" smtClean="0"/>
              <a:t> </a:t>
            </a:r>
            <a:r>
              <a:rPr lang="nl-BE" baseline="0" dirty="0" err="1" smtClean="0"/>
              <a:t>pipes</a:t>
            </a:r>
            <a:r>
              <a:rPr lang="nl-BE" baseline="0" dirty="0" smtClean="0"/>
              <a:t> are </a:t>
            </a:r>
            <a:r>
              <a:rPr lang="nl-BE" baseline="0" dirty="0" err="1" smtClean="0"/>
              <a:t>included</a:t>
            </a:r>
            <a:r>
              <a:rPr lang="nl-BE" baseline="0" dirty="0" smtClean="0"/>
              <a:t> in the second circuit </a:t>
            </a:r>
            <a:r>
              <a:rPr lang="nl-BE" baseline="0" dirty="0" err="1" smtClean="0"/>
              <a:t>and</a:t>
            </a:r>
            <a:r>
              <a:rPr lang="nl-BE" baseline="0" dirty="0" smtClean="0"/>
              <a:t> </a:t>
            </a:r>
            <a:r>
              <a:rPr lang="nl-BE" baseline="0" dirty="0" err="1" smtClean="0"/>
              <a:t>so</a:t>
            </a:r>
            <a:r>
              <a:rPr lang="nl-BE" baseline="0" dirty="0" smtClean="0"/>
              <a:t> on. The circuits are “woven” </a:t>
            </a:r>
            <a:r>
              <a:rPr lang="nl-BE" baseline="0" dirty="0" err="1" smtClean="0"/>
              <a:t>among</a:t>
            </a:r>
            <a:r>
              <a:rPr lang="nl-BE" baseline="0" dirty="0" smtClean="0"/>
              <a:t> </a:t>
            </a:r>
            <a:r>
              <a:rPr lang="nl-BE" baseline="0" dirty="0" err="1" smtClean="0"/>
              <a:t>themselves</a:t>
            </a:r>
            <a:r>
              <a:rPr lang="nl-BE" baseline="0" dirty="0" smtClean="0"/>
              <a:t>  </a:t>
            </a:r>
            <a:r>
              <a:rPr lang="nl-BE" baseline="0" dirty="0" err="1" smtClean="0"/>
              <a:t>with</a:t>
            </a:r>
            <a:r>
              <a:rPr lang="nl-BE" baseline="0" dirty="0" smtClean="0"/>
              <a:t> the </a:t>
            </a:r>
            <a:r>
              <a:rPr lang="nl-BE" baseline="0" dirty="0" err="1" smtClean="0"/>
              <a:t>adavantage</a:t>
            </a:r>
            <a:r>
              <a:rPr lang="nl-BE" baseline="0" dirty="0" smtClean="0"/>
              <a:t> </a:t>
            </a:r>
            <a:r>
              <a:rPr lang="nl-BE" baseline="0" dirty="0" err="1" smtClean="0"/>
              <a:t>that</a:t>
            </a:r>
            <a:r>
              <a:rPr lang="nl-BE" baseline="0" dirty="0" smtClean="0"/>
              <a:t> </a:t>
            </a:r>
            <a:r>
              <a:rPr lang="nl-BE" baseline="0" dirty="0" err="1" smtClean="0"/>
              <a:t>cooling</a:t>
            </a:r>
            <a:r>
              <a:rPr lang="nl-BE" baseline="0" dirty="0" smtClean="0"/>
              <a:t> or </a:t>
            </a:r>
            <a:r>
              <a:rPr lang="nl-BE" baseline="0" dirty="0" err="1" smtClean="0"/>
              <a:t>heating</a:t>
            </a:r>
            <a:r>
              <a:rPr lang="nl-BE" baseline="0" dirty="0" smtClean="0"/>
              <a:t> </a:t>
            </a:r>
            <a:r>
              <a:rPr lang="nl-BE" baseline="0" dirty="0" err="1" smtClean="0"/>
              <a:t>capacity</a:t>
            </a:r>
            <a:r>
              <a:rPr lang="nl-BE" baseline="0" dirty="0" smtClean="0"/>
              <a:t> are </a:t>
            </a:r>
            <a:r>
              <a:rPr lang="nl-BE" baseline="0" dirty="0" err="1" smtClean="0"/>
              <a:t>evenly</a:t>
            </a:r>
            <a:r>
              <a:rPr lang="nl-BE" baseline="0" dirty="0" smtClean="0"/>
              <a:t> </a:t>
            </a:r>
            <a:r>
              <a:rPr lang="nl-BE" baseline="0" dirty="0" err="1" smtClean="0"/>
              <a:t>distributed</a:t>
            </a:r>
            <a:r>
              <a:rPr lang="nl-BE" baseline="0" dirty="0" smtClean="0"/>
              <a:t> in the air flow. The </a:t>
            </a:r>
            <a:r>
              <a:rPr lang="nl-BE" baseline="0" dirty="0" err="1" smtClean="0"/>
              <a:t>downturn</a:t>
            </a:r>
            <a:r>
              <a:rPr lang="nl-BE" baseline="0" dirty="0" smtClean="0"/>
              <a:t> of </a:t>
            </a:r>
            <a:r>
              <a:rPr lang="nl-BE" baseline="0" dirty="0" err="1" smtClean="0"/>
              <a:t>interlaced</a:t>
            </a:r>
            <a:r>
              <a:rPr lang="nl-BE" baseline="0" dirty="0" smtClean="0"/>
              <a:t> </a:t>
            </a:r>
            <a:r>
              <a:rPr lang="nl-BE" baseline="0" dirty="0" err="1" smtClean="0"/>
              <a:t>circuiting</a:t>
            </a:r>
            <a:r>
              <a:rPr lang="nl-BE" baseline="0" dirty="0" smtClean="0"/>
              <a:t> is the practical </a:t>
            </a:r>
            <a:r>
              <a:rPr lang="nl-BE" baseline="0" dirty="0" err="1" smtClean="0"/>
              <a:t>difficulty</a:t>
            </a:r>
            <a:r>
              <a:rPr lang="nl-BE" baseline="0" dirty="0" smtClean="0"/>
              <a:t> </a:t>
            </a:r>
            <a:r>
              <a:rPr lang="nl-BE" baseline="0" dirty="0" err="1" smtClean="0"/>
              <a:t>to</a:t>
            </a:r>
            <a:r>
              <a:rPr lang="nl-BE" baseline="0" dirty="0" smtClean="0"/>
              <a:t> make </a:t>
            </a:r>
            <a:r>
              <a:rPr lang="nl-BE" baseline="0" dirty="0" err="1" smtClean="0"/>
              <a:t>it</a:t>
            </a:r>
            <a:r>
              <a:rPr lang="nl-BE" baseline="0" dirty="0" smtClean="0"/>
              <a:t> as a </a:t>
            </a:r>
            <a:r>
              <a:rPr lang="nl-BE" baseline="0" dirty="0" err="1" smtClean="0"/>
              <a:t>manufacturer</a:t>
            </a:r>
            <a:r>
              <a:rPr lang="nl-BE" baseline="0" dirty="0" smtClean="0"/>
              <a: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29</a:t>
            </a:fld>
            <a:endParaRPr lang="en-US" dirty="0"/>
          </a:p>
        </p:txBody>
      </p:sp>
    </p:spTree>
    <p:extLst>
      <p:ext uri="{BB962C8B-B14F-4D97-AF65-F5344CB8AC3E}">
        <p14:creationId xmlns:p14="http://schemas.microsoft.com/office/powerpoint/2010/main" val="2302746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Another</a:t>
            </a:r>
            <a:r>
              <a:rPr lang="nl-BE" dirty="0" smtClean="0"/>
              <a:t> </a:t>
            </a:r>
            <a:r>
              <a:rPr lang="nl-BE" dirty="0" err="1" smtClean="0"/>
              <a:t>possible</a:t>
            </a:r>
            <a:r>
              <a:rPr lang="nl-BE" dirty="0" smtClean="0"/>
              <a:t> </a:t>
            </a:r>
            <a:r>
              <a:rPr lang="nl-BE" dirty="0" err="1" smtClean="0"/>
              <a:t>configuration</a:t>
            </a:r>
            <a:r>
              <a:rPr lang="nl-BE" dirty="0" smtClean="0"/>
              <a:t> is </a:t>
            </a:r>
            <a:r>
              <a:rPr lang="nl-BE" dirty="0" err="1" smtClean="0"/>
              <a:t>to</a:t>
            </a:r>
            <a:r>
              <a:rPr lang="nl-BE" baseline="0" dirty="0" smtClean="0"/>
              <a:t> combine </a:t>
            </a:r>
            <a:r>
              <a:rPr lang="nl-BE" baseline="0" dirty="0" err="1" smtClean="0"/>
              <a:t>several</a:t>
            </a:r>
            <a:r>
              <a:rPr lang="nl-BE" baseline="0" dirty="0" smtClean="0"/>
              <a:t> Air Handling Units </a:t>
            </a:r>
            <a:r>
              <a:rPr lang="nl-BE" baseline="0" dirty="0" err="1" smtClean="0"/>
              <a:t>with</a:t>
            </a:r>
            <a:r>
              <a:rPr lang="nl-BE" baseline="0" dirty="0" smtClean="0"/>
              <a:t> </a:t>
            </a:r>
            <a:r>
              <a:rPr lang="nl-BE" baseline="0" dirty="0" err="1" smtClean="0"/>
              <a:t>one</a:t>
            </a:r>
            <a:r>
              <a:rPr lang="nl-BE" baseline="0" dirty="0" smtClean="0"/>
              <a:t> VRV IV outdoor unit heat pump. In </a:t>
            </a:r>
            <a:r>
              <a:rPr lang="nl-BE" baseline="0" dirty="0" err="1" smtClean="0"/>
              <a:t>this</a:t>
            </a:r>
            <a:r>
              <a:rPr lang="nl-BE" baseline="0" dirty="0" smtClean="0"/>
              <a:t> case </a:t>
            </a:r>
            <a:r>
              <a:rPr lang="nl-BE" baseline="0" dirty="0" err="1" smtClean="0"/>
              <a:t>only</a:t>
            </a:r>
            <a:r>
              <a:rPr lang="nl-BE" baseline="0" dirty="0" smtClean="0"/>
              <a:t> return air control is </a:t>
            </a:r>
            <a:r>
              <a:rPr lang="nl-BE" baseline="0" dirty="0" err="1" smtClean="0"/>
              <a:t>possible</a:t>
            </a:r>
            <a:r>
              <a:rPr lang="nl-BE" baseline="0" dirty="0" smtClean="0"/>
              <a:t> </a:t>
            </a:r>
            <a:r>
              <a:rPr lang="nl-BE" baseline="0" dirty="0" err="1" smtClean="0"/>
              <a:t>and</a:t>
            </a:r>
            <a:r>
              <a:rPr lang="nl-BE" baseline="0" dirty="0" smtClean="0"/>
              <a:t>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obtained</a:t>
            </a:r>
            <a:r>
              <a:rPr lang="nl-BE" baseline="0" dirty="0" smtClean="0"/>
              <a:t> </a:t>
            </a:r>
            <a:r>
              <a:rPr lang="nl-BE" baseline="0" dirty="0" err="1" smtClean="0"/>
              <a:t>by</a:t>
            </a:r>
            <a:r>
              <a:rPr lang="nl-BE" baseline="0" dirty="0" smtClean="0"/>
              <a:t> </a:t>
            </a:r>
            <a:r>
              <a:rPr lang="nl-BE" baseline="0" dirty="0" err="1" smtClean="0"/>
              <a:t>using</a:t>
            </a:r>
            <a:r>
              <a:rPr lang="nl-BE" baseline="0" dirty="0" smtClean="0"/>
              <a:t> </a:t>
            </a:r>
            <a:r>
              <a:rPr lang="nl-BE" baseline="0" dirty="0" err="1" smtClean="0"/>
              <a:t>dedicated</a:t>
            </a:r>
            <a:r>
              <a:rPr lang="nl-BE" baseline="0" dirty="0" smtClean="0"/>
              <a:t> control </a:t>
            </a:r>
            <a:r>
              <a:rPr lang="nl-BE" baseline="0" dirty="0" err="1" smtClean="0"/>
              <a:t>boxes</a:t>
            </a:r>
            <a:r>
              <a:rPr lang="nl-BE" baseline="0" dirty="0" smtClean="0"/>
              <a:t> </a:t>
            </a:r>
            <a:r>
              <a:rPr lang="nl-BE" baseline="0" dirty="0" err="1" smtClean="0"/>
              <a:t>for</a:t>
            </a:r>
            <a:r>
              <a:rPr lang="nl-BE" baseline="0" dirty="0" smtClean="0"/>
              <a:t> </a:t>
            </a:r>
            <a:r>
              <a:rPr lang="nl-BE" baseline="0" dirty="0" err="1" smtClean="0"/>
              <a:t>multi</a:t>
            </a:r>
            <a:r>
              <a:rPr lang="nl-BE" baseline="0" dirty="0" smtClean="0"/>
              <a:t> </a:t>
            </a:r>
            <a:r>
              <a:rPr lang="nl-BE" baseline="0" dirty="0" err="1" smtClean="0"/>
              <a:t>application</a:t>
            </a:r>
            <a:r>
              <a:rPr lang="nl-BE" baseline="0" dirty="0" smtClean="0"/>
              <a:t>, </a:t>
            </a:r>
            <a:r>
              <a:rPr lang="nl-BE" baseline="0" dirty="0" err="1" smtClean="0"/>
              <a:t>namely</a:t>
            </a:r>
            <a:r>
              <a:rPr lang="nl-BE" baseline="0" dirty="0" smtClean="0"/>
              <a:t> EKEQMCBA.</a:t>
            </a:r>
            <a:r>
              <a:rPr lang="nl-BE" dirty="0" smtClean="0"/>
              <a:t> The</a:t>
            </a:r>
            <a:r>
              <a:rPr lang="nl-BE" baseline="0" dirty="0" smtClean="0"/>
              <a:t> </a:t>
            </a:r>
            <a:r>
              <a:rPr lang="nl-BE" baseline="0" dirty="0" err="1" smtClean="0"/>
              <a:t>connection</a:t>
            </a:r>
            <a:r>
              <a:rPr lang="nl-BE" baseline="0" dirty="0" smtClean="0"/>
              <a:t> ratio is </a:t>
            </a:r>
            <a:r>
              <a:rPr lang="nl-BE" baseline="0" dirty="0" err="1" smtClean="0"/>
              <a:t>limited</a:t>
            </a:r>
            <a:r>
              <a:rPr lang="nl-BE" baseline="0" dirty="0" smtClean="0"/>
              <a:t> </a:t>
            </a:r>
            <a:r>
              <a:rPr lang="nl-BE" baseline="0" dirty="0" err="1" smtClean="0"/>
              <a:t>between</a:t>
            </a:r>
            <a:r>
              <a:rPr lang="nl-BE" baseline="0" dirty="0" smtClean="0"/>
              <a:t> 90 </a:t>
            </a:r>
            <a:r>
              <a:rPr lang="nl-BE" baseline="0" dirty="0" err="1" smtClean="0"/>
              <a:t>and</a:t>
            </a:r>
            <a:r>
              <a:rPr lang="nl-BE" baseline="0" dirty="0" smtClean="0"/>
              <a:t> 110%. </a:t>
            </a:r>
            <a:r>
              <a:rPr lang="nl-BE" baseline="0" dirty="0" err="1" smtClean="0"/>
              <a:t>Individual</a:t>
            </a:r>
            <a:r>
              <a:rPr lang="nl-BE" baseline="0" dirty="0" smtClean="0"/>
              <a:t> control </a:t>
            </a:r>
            <a:r>
              <a:rPr lang="nl-BE" baseline="0" dirty="0" err="1" smtClean="0"/>
              <a:t>by</a:t>
            </a:r>
            <a:r>
              <a:rPr lang="nl-BE" baseline="0" dirty="0" smtClean="0"/>
              <a:t> </a:t>
            </a:r>
            <a:r>
              <a:rPr lang="nl-BE" baseline="0" dirty="0" err="1" smtClean="0"/>
              <a:t>Daikin</a:t>
            </a:r>
            <a:r>
              <a:rPr lang="nl-BE" baseline="0" dirty="0" smtClean="0"/>
              <a:t> remote controller or </a:t>
            </a:r>
            <a:r>
              <a:rPr lang="nl-BE" baseline="0" dirty="0" err="1" smtClean="0"/>
              <a:t>centralised</a:t>
            </a:r>
            <a:r>
              <a:rPr lang="nl-BE" baseline="0" dirty="0" smtClean="0"/>
              <a:t> control </a:t>
            </a:r>
            <a:r>
              <a:rPr lang="nl-BE" baseline="0" dirty="0" err="1" smtClean="0"/>
              <a:t>by</a:t>
            </a:r>
            <a:r>
              <a:rPr lang="nl-BE" baseline="0" dirty="0" smtClean="0"/>
              <a:t> intelligent Touch Manager are </a:t>
            </a:r>
            <a:r>
              <a:rPr lang="nl-BE" baseline="0" dirty="0" err="1" smtClean="0"/>
              <a:t>possible</a:t>
            </a:r>
            <a:r>
              <a:rPr lang="nl-BE" baseline="0" dirty="0" smtClean="0"/>
              <a:t>, </a:t>
            </a:r>
            <a:r>
              <a:rPr lang="nl-BE" baseline="0" dirty="0" err="1" smtClean="0"/>
              <a:t>like</a:t>
            </a:r>
            <a:r>
              <a:rPr lang="nl-BE" baseline="0" dirty="0" smtClean="0"/>
              <a:t> </a:t>
            </a:r>
            <a:r>
              <a:rPr lang="nl-BE" baseline="0" dirty="0" err="1" smtClean="0"/>
              <a:t>for</a:t>
            </a:r>
            <a:r>
              <a:rPr lang="nl-BE" baseline="0" dirty="0" smtClean="0"/>
              <a:t> </a:t>
            </a:r>
            <a:r>
              <a:rPr lang="nl-BE" baseline="0" dirty="0" err="1" smtClean="0"/>
              <a:t>any</a:t>
            </a:r>
            <a:r>
              <a:rPr lang="nl-BE" baseline="0" dirty="0" smtClean="0"/>
              <a:t> VRV indoor unit.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30</a:t>
            </a:fld>
            <a:endParaRPr lang="en-US" dirty="0"/>
          </a:p>
        </p:txBody>
      </p:sp>
    </p:spTree>
    <p:extLst>
      <p:ext uri="{BB962C8B-B14F-4D97-AF65-F5344CB8AC3E}">
        <p14:creationId xmlns:p14="http://schemas.microsoft.com/office/powerpoint/2010/main" val="1002713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The </a:t>
            </a:r>
            <a:r>
              <a:rPr lang="nl-BE" dirty="0" err="1" smtClean="0"/>
              <a:t>third</a:t>
            </a:r>
            <a:r>
              <a:rPr lang="nl-BE" baseline="0" dirty="0" smtClean="0"/>
              <a:t> </a:t>
            </a:r>
            <a:r>
              <a:rPr lang="nl-BE" baseline="0" dirty="0" err="1" smtClean="0"/>
              <a:t>category</a:t>
            </a:r>
            <a:r>
              <a:rPr lang="nl-BE" baseline="0" dirty="0" smtClean="0"/>
              <a:t> of </a:t>
            </a:r>
            <a:r>
              <a:rPr lang="nl-BE" baseline="0" dirty="0" err="1" smtClean="0"/>
              <a:t>multi</a:t>
            </a:r>
            <a:r>
              <a:rPr lang="nl-BE" baseline="0" dirty="0" smtClean="0"/>
              <a:t> </a:t>
            </a:r>
            <a:r>
              <a:rPr lang="nl-BE" baseline="0" dirty="0" err="1" smtClean="0"/>
              <a:t>application</a:t>
            </a:r>
            <a:r>
              <a:rPr lang="nl-BE" baseline="0" dirty="0" smtClean="0"/>
              <a:t> </a:t>
            </a:r>
            <a:r>
              <a:rPr lang="nl-BE" baseline="0" dirty="0" err="1" smtClean="0"/>
              <a:t>includes</a:t>
            </a:r>
            <a:r>
              <a:rPr lang="nl-BE" baseline="0" dirty="0" smtClean="0"/>
              <a:t> </a:t>
            </a:r>
            <a:r>
              <a:rPr lang="nl-BE" baseline="0" dirty="0" err="1" smtClean="0"/>
              <a:t>combination</a:t>
            </a:r>
            <a:r>
              <a:rPr lang="nl-BE" baseline="0" dirty="0" smtClean="0"/>
              <a:t> of a mix of VRV indoor units </a:t>
            </a:r>
            <a:r>
              <a:rPr lang="nl-BE" baseline="0" dirty="0" err="1" smtClean="0"/>
              <a:t>and</a:t>
            </a:r>
            <a:r>
              <a:rPr lang="nl-BE" baseline="0" dirty="0" smtClean="0"/>
              <a:t> air handling units </a:t>
            </a:r>
            <a:r>
              <a:rPr lang="nl-BE" baseline="0" dirty="0" err="1" smtClean="0"/>
              <a:t>to</a:t>
            </a:r>
            <a:r>
              <a:rPr lang="nl-BE" baseline="0" dirty="0" smtClean="0"/>
              <a:t> </a:t>
            </a:r>
            <a:r>
              <a:rPr lang="nl-BE" baseline="0" dirty="0" err="1" smtClean="0"/>
              <a:t>one</a:t>
            </a:r>
            <a:r>
              <a:rPr lang="nl-BE" baseline="0" dirty="0" smtClean="0"/>
              <a:t> VRV outdoor unit. </a:t>
            </a:r>
            <a:r>
              <a:rPr lang="nl-BE" baseline="0" dirty="0" err="1" smtClean="0"/>
              <a:t>This</a:t>
            </a:r>
            <a:r>
              <a:rPr lang="nl-BE" baseline="0" dirty="0" smtClean="0"/>
              <a:t> </a:t>
            </a:r>
            <a:r>
              <a:rPr lang="nl-BE" baseline="0" dirty="0" err="1" smtClean="0"/>
              <a:t>combination</a:t>
            </a:r>
            <a:r>
              <a:rPr lang="nl-BE" baseline="0" dirty="0" smtClean="0"/>
              <a:t> offers a </a:t>
            </a:r>
            <a:r>
              <a:rPr lang="nl-BE" baseline="0" dirty="0" err="1" smtClean="0"/>
              <a:t>total</a:t>
            </a:r>
            <a:r>
              <a:rPr lang="nl-BE" baseline="0" dirty="0" smtClean="0"/>
              <a:t> solution </a:t>
            </a:r>
            <a:r>
              <a:rPr lang="nl-BE" baseline="0" dirty="0" err="1" smtClean="0"/>
              <a:t>by</a:t>
            </a:r>
            <a:r>
              <a:rPr lang="nl-BE" baseline="0" dirty="0" smtClean="0"/>
              <a:t> </a:t>
            </a:r>
            <a:r>
              <a:rPr lang="nl-BE" baseline="0" dirty="0" err="1" smtClean="0"/>
              <a:t>one</a:t>
            </a:r>
            <a:r>
              <a:rPr lang="nl-BE" baseline="0" dirty="0" smtClean="0"/>
              <a:t> VRV system, </a:t>
            </a:r>
            <a:r>
              <a:rPr lang="nl-BE" baseline="0" dirty="0" err="1" smtClean="0"/>
              <a:t>including</a:t>
            </a:r>
            <a:r>
              <a:rPr lang="nl-BE" baseline="0" dirty="0" smtClean="0"/>
              <a:t> </a:t>
            </a:r>
            <a:r>
              <a:rPr lang="nl-BE" baseline="0" dirty="0" err="1" smtClean="0"/>
              <a:t>cooling</a:t>
            </a:r>
            <a:r>
              <a:rPr lang="nl-BE" baseline="0" dirty="0" smtClean="0"/>
              <a:t>, </a:t>
            </a:r>
            <a:r>
              <a:rPr lang="nl-BE" baseline="0" dirty="0" err="1" smtClean="0"/>
              <a:t>heating</a:t>
            </a:r>
            <a:r>
              <a:rPr lang="nl-BE" baseline="0" dirty="0" smtClean="0"/>
              <a:t> </a:t>
            </a:r>
            <a:r>
              <a:rPr lang="nl-BE" baseline="0" dirty="0" err="1" smtClean="0"/>
              <a:t>and</a:t>
            </a:r>
            <a:r>
              <a:rPr lang="nl-BE" baseline="0" dirty="0" smtClean="0"/>
              <a:t> </a:t>
            </a:r>
            <a:r>
              <a:rPr lang="nl-BE" baseline="0" dirty="0" err="1" smtClean="0"/>
              <a:t>fresh</a:t>
            </a:r>
            <a:r>
              <a:rPr lang="nl-BE" baseline="0" dirty="0" smtClean="0"/>
              <a:t> air. </a:t>
            </a:r>
            <a:r>
              <a:rPr lang="nl-BE" b="1" baseline="0" dirty="0" smtClean="0"/>
              <a:t>CLICK</a:t>
            </a:r>
            <a:r>
              <a:rPr lang="nl-BE" baseline="0" dirty="0" smtClean="0"/>
              <a:t> It is NOT </a:t>
            </a:r>
            <a:r>
              <a:rPr lang="nl-BE" baseline="0" dirty="0" err="1" smtClean="0"/>
              <a:t>possible</a:t>
            </a:r>
            <a:r>
              <a:rPr lang="nl-BE" baseline="0" dirty="0" smtClean="0"/>
              <a:t> </a:t>
            </a:r>
            <a:r>
              <a:rPr lang="nl-BE" baseline="0" dirty="0" err="1" smtClean="0"/>
              <a:t>to</a:t>
            </a:r>
            <a:r>
              <a:rPr lang="nl-BE" baseline="0" dirty="0" smtClean="0"/>
              <a:t> combine </a:t>
            </a:r>
            <a:r>
              <a:rPr lang="nl-BE" baseline="0" dirty="0" err="1" smtClean="0"/>
              <a:t>also</a:t>
            </a:r>
            <a:r>
              <a:rPr lang="nl-BE" baseline="0" dirty="0" smtClean="0"/>
              <a:t> a hot water module in the </a:t>
            </a:r>
            <a:r>
              <a:rPr lang="nl-BE" baseline="0" dirty="0" err="1" smtClean="0"/>
              <a:t>same</a:t>
            </a:r>
            <a:r>
              <a:rPr lang="nl-BE" baseline="0" dirty="0" smtClean="0"/>
              <a:t> system. </a:t>
            </a:r>
            <a:r>
              <a:rPr lang="nl-BE" baseline="0" dirty="0" err="1" smtClean="0"/>
              <a:t>All</a:t>
            </a:r>
            <a:r>
              <a:rPr lang="nl-BE" baseline="0" dirty="0" smtClean="0"/>
              <a:t> VRV outdoor units, Heat Pump or Heat Recovery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used</a:t>
            </a:r>
            <a:r>
              <a:rPr lang="nl-BE" baseline="0" dirty="0" smtClean="0"/>
              <a:t> </a:t>
            </a:r>
            <a:r>
              <a:rPr lang="nl-BE" baseline="0" dirty="0" err="1" smtClean="0"/>
              <a:t>for</a:t>
            </a:r>
            <a:r>
              <a:rPr lang="nl-BE" baseline="0" dirty="0" smtClean="0"/>
              <a:t> </a:t>
            </a:r>
            <a:r>
              <a:rPr lang="nl-BE" baseline="0" dirty="0" err="1" smtClean="0"/>
              <a:t>this</a:t>
            </a:r>
            <a:r>
              <a:rPr lang="nl-BE" baseline="0" dirty="0" smtClean="0"/>
              <a:t> </a:t>
            </a:r>
            <a:r>
              <a:rPr lang="nl-BE" baseline="0" dirty="0" err="1" smtClean="0"/>
              <a:t>layout</a:t>
            </a:r>
            <a:r>
              <a:rPr lang="nl-BE" baseline="0" dirty="0" smtClean="0"/>
              <a:t>. </a:t>
            </a:r>
            <a:r>
              <a:rPr lang="nl-BE" baseline="0" dirty="0" err="1" smtClean="0"/>
              <a:t>This</a:t>
            </a:r>
            <a:r>
              <a:rPr lang="nl-BE" baseline="0" dirty="0" smtClean="0"/>
              <a:t> </a:t>
            </a:r>
            <a:r>
              <a:rPr lang="nl-BE" baseline="0" dirty="0" err="1" smtClean="0"/>
              <a:t>configuration</a:t>
            </a:r>
            <a:r>
              <a:rPr lang="nl-BE" baseline="0" dirty="0" smtClean="0"/>
              <a:t> is </a:t>
            </a:r>
            <a:r>
              <a:rPr lang="nl-BE" baseline="0" dirty="0" err="1" smtClean="0"/>
              <a:t>allowing</a:t>
            </a:r>
            <a:r>
              <a:rPr lang="nl-BE" baseline="0" dirty="0" smtClean="0"/>
              <a:t> </a:t>
            </a:r>
            <a:r>
              <a:rPr lang="nl-BE" baseline="0" dirty="0" err="1" smtClean="0"/>
              <a:t>only</a:t>
            </a:r>
            <a:r>
              <a:rPr lang="nl-BE" baseline="0" dirty="0" smtClean="0"/>
              <a:t> Z control, </a:t>
            </a:r>
            <a:r>
              <a:rPr lang="nl-BE" baseline="0" dirty="0" err="1" smtClean="0"/>
              <a:t>meaning</a:t>
            </a:r>
            <a:r>
              <a:rPr lang="nl-BE" baseline="0" dirty="0" smtClean="0"/>
              <a:t> control of return air </a:t>
            </a:r>
            <a:r>
              <a:rPr lang="nl-BE" baseline="0" dirty="0" err="1" smtClean="0"/>
              <a:t>temperature</a:t>
            </a:r>
            <a:r>
              <a:rPr lang="nl-BE" baseline="0" dirty="0" smtClean="0"/>
              <a:t>, </a:t>
            </a:r>
            <a:r>
              <a:rPr lang="nl-BE" baseline="0" dirty="0" err="1" smtClean="0"/>
              <a:t>similar</a:t>
            </a:r>
            <a:r>
              <a:rPr lang="nl-BE" baseline="0" dirty="0" smtClean="0"/>
              <a:t> </a:t>
            </a:r>
            <a:r>
              <a:rPr lang="nl-BE" baseline="0" dirty="0" err="1" smtClean="0"/>
              <a:t>to</a:t>
            </a:r>
            <a:r>
              <a:rPr lang="nl-BE" baseline="0" dirty="0" smtClean="0"/>
              <a:t> </a:t>
            </a:r>
            <a:r>
              <a:rPr lang="nl-BE" baseline="0" dirty="0" err="1" smtClean="0"/>
              <a:t>any</a:t>
            </a:r>
            <a:r>
              <a:rPr lang="nl-BE" baseline="0" dirty="0" smtClean="0"/>
              <a:t> VRV indoor unit. Connection ratio is </a:t>
            </a:r>
            <a:r>
              <a:rPr lang="nl-BE" baseline="0" dirty="0" err="1" smtClean="0"/>
              <a:t>limited</a:t>
            </a:r>
            <a:r>
              <a:rPr lang="nl-BE" baseline="0" dirty="0" smtClean="0"/>
              <a:t> </a:t>
            </a:r>
            <a:r>
              <a:rPr lang="nl-BE" baseline="0" dirty="0" err="1" smtClean="0"/>
              <a:t>bteween</a:t>
            </a:r>
            <a:r>
              <a:rPr lang="nl-BE" baseline="0" dirty="0" smtClean="0"/>
              <a:t> 50 </a:t>
            </a:r>
            <a:r>
              <a:rPr lang="nl-BE" baseline="0" dirty="0" err="1" smtClean="0"/>
              <a:t>and</a:t>
            </a:r>
            <a:r>
              <a:rPr lang="nl-BE" baseline="0" dirty="0" smtClean="0"/>
              <a:t> 110% </a:t>
            </a:r>
            <a:r>
              <a:rPr lang="nl-BE" baseline="0" dirty="0" err="1" smtClean="0"/>
              <a:t>and</a:t>
            </a:r>
            <a:r>
              <a:rPr lang="nl-BE" baseline="0" dirty="0" smtClean="0"/>
              <a:t> the VRV indoor units </a:t>
            </a:r>
            <a:r>
              <a:rPr lang="nl-BE" baseline="0" dirty="0" err="1" smtClean="0"/>
              <a:t>should</a:t>
            </a:r>
            <a:r>
              <a:rPr lang="nl-BE" baseline="0" dirty="0" smtClean="0"/>
              <a:t> </a:t>
            </a:r>
            <a:r>
              <a:rPr lang="nl-BE" baseline="0" dirty="0" err="1" smtClean="0"/>
              <a:t>represent</a:t>
            </a:r>
            <a:r>
              <a:rPr lang="nl-BE" baseline="0" dirty="0" smtClean="0"/>
              <a:t> min 50%. Control of </a:t>
            </a:r>
            <a:r>
              <a:rPr lang="nl-BE" baseline="0" dirty="0" err="1" smtClean="0"/>
              <a:t>both</a:t>
            </a:r>
            <a:r>
              <a:rPr lang="nl-BE" baseline="0" dirty="0" smtClean="0"/>
              <a:t> VRV units </a:t>
            </a:r>
            <a:r>
              <a:rPr lang="nl-BE" baseline="0" dirty="0" err="1" smtClean="0"/>
              <a:t>and</a:t>
            </a:r>
            <a:r>
              <a:rPr lang="nl-BE" baseline="0" dirty="0" smtClean="0"/>
              <a:t> air handling units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done</a:t>
            </a:r>
            <a:r>
              <a:rPr lang="nl-BE" baseline="0" dirty="0" smtClean="0"/>
              <a:t> </a:t>
            </a:r>
            <a:r>
              <a:rPr lang="nl-BE" baseline="0" dirty="0" err="1" smtClean="0"/>
              <a:t>by</a:t>
            </a:r>
            <a:r>
              <a:rPr lang="nl-BE" baseline="0" dirty="0" smtClean="0"/>
              <a:t> </a:t>
            </a:r>
            <a:r>
              <a:rPr lang="nl-BE" baseline="0" dirty="0" err="1" smtClean="0"/>
              <a:t>individual</a:t>
            </a:r>
            <a:r>
              <a:rPr lang="nl-BE" baseline="0" dirty="0" smtClean="0"/>
              <a:t> remote controllers or </a:t>
            </a:r>
            <a:r>
              <a:rPr lang="nl-BE" baseline="0" dirty="0" err="1" smtClean="0"/>
              <a:t>iTM</a:t>
            </a:r>
            <a:r>
              <a:rPr lang="nl-BE" baseline="0" dirty="0" smtClean="0"/>
              <a:t> II.</a:t>
            </a:r>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31</a:t>
            </a:fld>
            <a:endParaRPr lang="en-US" dirty="0"/>
          </a:p>
        </p:txBody>
      </p:sp>
    </p:spTree>
    <p:extLst>
      <p:ext uri="{BB962C8B-B14F-4D97-AF65-F5344CB8AC3E}">
        <p14:creationId xmlns:p14="http://schemas.microsoft.com/office/powerpoint/2010/main" val="23018224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now we can say that I-Touch</a:t>
            </a:r>
            <a:r>
              <a:rPr lang="en-US" baseline="0" dirty="0" smtClean="0"/>
              <a:t> Manager II provides total solution thanks to the integration of the air handling units with the  different control boxes via the F1F2 wiring. Various controls are possible like for example changing the operation mode, display of error codes, making schedules and interlocking with other units. </a:t>
            </a:r>
            <a:r>
              <a:rPr lang="en-US" baseline="0" dirty="0" err="1" smtClean="0"/>
              <a:t>Setpoint</a:t>
            </a:r>
            <a:r>
              <a:rPr lang="en-US" baseline="0" dirty="0" smtClean="0"/>
              <a:t> fixing is possible only for the so called “Z” control. In this case also the power proportional division function is available to quantify the energy consumption. </a:t>
            </a:r>
            <a:r>
              <a:rPr lang="en-US" baseline="0" dirty="0" err="1" smtClean="0"/>
              <a:t>iTM</a:t>
            </a:r>
            <a:r>
              <a:rPr lang="en-US" baseline="0" dirty="0" smtClean="0"/>
              <a:t> II can also control the air handling unit via the </a:t>
            </a:r>
            <a:r>
              <a:rPr lang="en-US" baseline="0" dirty="0" err="1" smtClean="0"/>
              <a:t>BACnet</a:t>
            </a:r>
            <a:r>
              <a:rPr lang="en-US" baseline="0" dirty="0" smtClean="0"/>
              <a:t> protocol, provided that the DDC controller includes a </a:t>
            </a:r>
            <a:r>
              <a:rPr lang="en-US" baseline="0" dirty="0" err="1" smtClean="0"/>
              <a:t>BACnet</a:t>
            </a:r>
            <a:r>
              <a:rPr lang="en-US" baseline="0" dirty="0" smtClean="0"/>
              <a:t> module to “speak” this language. [</a:t>
            </a:r>
            <a:r>
              <a:rPr lang="en-US" b="1" baseline="0" dirty="0" smtClean="0"/>
              <a:t>CLICK</a:t>
            </a:r>
            <a:r>
              <a:rPr lang="en-US" baseline="0" dirty="0" smtClean="0"/>
              <a:t>]</a:t>
            </a:r>
          </a:p>
          <a:p>
            <a:r>
              <a:rPr lang="en-US" baseline="0" dirty="0" smtClean="0"/>
              <a:t>The end-user will enjoy a single point of control for the whole installation that will allow him to save energy thanks to some features like free-cooling, schedules.</a:t>
            </a:r>
          </a:p>
          <a:p>
            <a:r>
              <a:rPr lang="en-US" baseline="0" dirty="0" smtClean="0"/>
              <a:t>Moreover the comfort is enhanced thanks to the smart integration of different systems that will work together instead of working against each other.</a:t>
            </a:r>
          </a:p>
          <a:p>
            <a:r>
              <a:rPr lang="en-US" b="1" baseline="0" dirty="0" smtClean="0"/>
              <a:t>[CLICK]</a:t>
            </a:r>
          </a:p>
          <a:p>
            <a:endParaRPr lang="en-US" baseline="0" dirty="0" smtClean="0"/>
          </a:p>
        </p:txBody>
      </p:sp>
      <p:sp>
        <p:nvSpPr>
          <p:cNvPr id="4" name="Slide Number Placeholder 3"/>
          <p:cNvSpPr>
            <a:spLocks noGrp="1"/>
          </p:cNvSpPr>
          <p:nvPr>
            <p:ph type="sldNum" sz="quarter" idx="10"/>
          </p:nvPr>
        </p:nvSpPr>
        <p:spPr/>
        <p:txBody>
          <a:bodyPr/>
          <a:lstStyle/>
          <a:p>
            <a:fld id="{4B6C7EE8-3D8A-4EB1-A90A-0518C0C4BB33}" type="slidenum">
              <a:rPr lang="en-US" smtClean="0"/>
              <a:pPr/>
              <a:t>32</a:t>
            </a:fld>
            <a:endParaRPr lang="en-US"/>
          </a:p>
        </p:txBody>
      </p:sp>
    </p:spTree>
    <p:extLst>
      <p:ext uri="{BB962C8B-B14F-4D97-AF65-F5344CB8AC3E}">
        <p14:creationId xmlns:p14="http://schemas.microsoft.com/office/powerpoint/2010/main" val="17892555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Next</a:t>
            </a:r>
            <a:r>
              <a:rPr lang="nl-BE" baseline="0" dirty="0" smtClean="0"/>
              <a:t> </a:t>
            </a:r>
            <a:r>
              <a:rPr lang="nl-BE" baseline="0" dirty="0" err="1" smtClean="0"/>
              <a:t>to</a:t>
            </a:r>
            <a:r>
              <a:rPr lang="nl-BE" baseline="0" dirty="0" smtClean="0"/>
              <a:t> the </a:t>
            </a:r>
            <a:r>
              <a:rPr lang="nl-BE" baseline="0" dirty="0" err="1" smtClean="0"/>
              <a:t>connection</a:t>
            </a:r>
            <a:r>
              <a:rPr lang="nl-BE" baseline="0" dirty="0" smtClean="0"/>
              <a:t> ratio </a:t>
            </a:r>
            <a:r>
              <a:rPr lang="nl-BE" baseline="0" dirty="0" err="1" smtClean="0"/>
              <a:t>limitations</a:t>
            </a:r>
            <a:r>
              <a:rPr lang="nl-BE" baseline="0" dirty="0" smtClean="0"/>
              <a:t>, </a:t>
            </a:r>
            <a:r>
              <a:rPr lang="nl-BE" baseline="0" dirty="0" err="1" smtClean="0"/>
              <a:t>another</a:t>
            </a:r>
            <a:r>
              <a:rPr lang="nl-BE" baseline="0" dirty="0" smtClean="0"/>
              <a:t> </a:t>
            </a:r>
            <a:r>
              <a:rPr lang="nl-BE" baseline="0" dirty="0" err="1" smtClean="0"/>
              <a:t>critera</a:t>
            </a:r>
            <a:r>
              <a:rPr lang="nl-BE" baseline="0" dirty="0" smtClean="0"/>
              <a:t> </a:t>
            </a:r>
            <a:r>
              <a:rPr lang="nl-BE" baseline="0" dirty="0" err="1" smtClean="0"/>
              <a:t>to</a:t>
            </a:r>
            <a:r>
              <a:rPr lang="nl-BE" baseline="0" dirty="0" smtClean="0"/>
              <a:t> take in </a:t>
            </a:r>
            <a:r>
              <a:rPr lang="nl-BE" baseline="0" dirty="0" err="1" smtClean="0"/>
              <a:t>consideration</a:t>
            </a:r>
            <a:r>
              <a:rPr lang="nl-BE" baseline="0" dirty="0" smtClean="0"/>
              <a:t> are the </a:t>
            </a:r>
            <a:r>
              <a:rPr lang="nl-BE" baseline="0" dirty="0" err="1" smtClean="0"/>
              <a:t>piping</a:t>
            </a:r>
            <a:r>
              <a:rPr lang="nl-BE" baseline="0" dirty="0" smtClean="0"/>
              <a:t> &amp; </a:t>
            </a:r>
            <a:r>
              <a:rPr lang="nl-BE" baseline="0" dirty="0" err="1" smtClean="0"/>
              <a:t>wiring</a:t>
            </a:r>
            <a:r>
              <a:rPr lang="nl-BE" baseline="0" dirty="0" smtClean="0"/>
              <a:t> </a:t>
            </a:r>
            <a:r>
              <a:rPr lang="nl-BE" baseline="0" dirty="0" err="1" smtClean="0"/>
              <a:t>limitations</a:t>
            </a:r>
            <a:r>
              <a:rPr lang="nl-BE" baseline="0" dirty="0" smtClean="0"/>
              <a:t>. An important point of attention is the </a:t>
            </a:r>
            <a:r>
              <a:rPr lang="nl-BE" baseline="0" dirty="0" err="1" smtClean="0"/>
              <a:t>distance</a:t>
            </a:r>
            <a:r>
              <a:rPr lang="nl-BE" baseline="0" dirty="0" smtClean="0"/>
              <a:t> </a:t>
            </a:r>
            <a:r>
              <a:rPr lang="nl-BE" baseline="0" dirty="0" err="1" smtClean="0"/>
              <a:t>between</a:t>
            </a:r>
            <a:r>
              <a:rPr lang="nl-BE" baseline="0" dirty="0" smtClean="0"/>
              <a:t> the EKEXV kit </a:t>
            </a:r>
            <a:r>
              <a:rPr lang="nl-BE" baseline="0" dirty="0" err="1" smtClean="0"/>
              <a:t>and</a:t>
            </a:r>
            <a:r>
              <a:rPr lang="nl-BE" baseline="0" dirty="0" smtClean="0"/>
              <a:t> air handling unit </a:t>
            </a:r>
            <a:r>
              <a:rPr lang="nl-BE" baseline="0" dirty="0" err="1" smtClean="0"/>
              <a:t>which</a:t>
            </a:r>
            <a:r>
              <a:rPr lang="nl-BE" baseline="0" dirty="0" smtClean="0"/>
              <a:t> </a:t>
            </a:r>
            <a:r>
              <a:rPr lang="nl-BE" baseline="0" dirty="0" err="1" smtClean="0"/>
              <a:t>should</a:t>
            </a:r>
            <a:r>
              <a:rPr lang="nl-BE" baseline="0" dirty="0" smtClean="0"/>
              <a:t> </a:t>
            </a:r>
            <a:r>
              <a:rPr lang="nl-BE" baseline="0" dirty="0" err="1" smtClean="0"/>
              <a:t>be</a:t>
            </a:r>
            <a:r>
              <a:rPr lang="nl-BE" baseline="0" dirty="0" smtClean="0"/>
              <a:t> maximum 5m.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33</a:t>
            </a:fld>
            <a:endParaRPr lang="en-US" dirty="0"/>
          </a:p>
        </p:txBody>
      </p:sp>
    </p:spTree>
    <p:extLst>
      <p:ext uri="{BB962C8B-B14F-4D97-AF65-F5344CB8AC3E}">
        <p14:creationId xmlns:p14="http://schemas.microsoft.com/office/powerpoint/2010/main" val="1678663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04342"/>
            <a:r>
              <a:rPr lang="it-IT" i="0" dirty="0" smtClean="0"/>
              <a:t>And now, let’s have a review of the possible</a:t>
            </a:r>
            <a:r>
              <a:rPr lang="it-IT" i="0" baseline="0" dirty="0" smtClean="0"/>
              <a:t> combinations between ERQ and VRV IV with Air Handling Units, trying to summarize the sales arguments.</a:t>
            </a:r>
            <a:endParaRPr lang="it-IT" i="0" dirty="0" smtClean="0"/>
          </a:p>
        </p:txBody>
      </p:sp>
      <p:sp>
        <p:nvSpPr>
          <p:cNvPr id="4" name="Segnaposto numero diapositiva 3"/>
          <p:cNvSpPr>
            <a:spLocks noGrp="1"/>
          </p:cNvSpPr>
          <p:nvPr>
            <p:ph type="sldNum" sz="quarter" idx="10"/>
          </p:nvPr>
        </p:nvSpPr>
        <p:spPr/>
        <p:txBody>
          <a:bodyPr/>
          <a:lstStyle/>
          <a:p>
            <a:fld id="{4B6C7EE8-3D8A-4EB1-A90A-0518C0C4BB33}" type="slidenum">
              <a:rPr lang="en-US" smtClean="0"/>
              <a:pPr/>
              <a:t>34</a:t>
            </a:fld>
            <a:endParaRPr lang="en-US" dirty="0"/>
          </a:p>
        </p:txBody>
      </p:sp>
    </p:spTree>
    <p:extLst>
      <p:ext uri="{BB962C8B-B14F-4D97-AF65-F5344CB8AC3E}">
        <p14:creationId xmlns:p14="http://schemas.microsoft.com/office/powerpoint/2010/main" val="32073175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The</a:t>
            </a:r>
            <a:r>
              <a:rPr lang="nl-BE" baseline="0" dirty="0" smtClean="0"/>
              <a:t> </a:t>
            </a:r>
            <a:r>
              <a:rPr lang="nl-BE" baseline="0" dirty="0" err="1" smtClean="0"/>
              <a:t>possible</a:t>
            </a:r>
            <a:r>
              <a:rPr lang="nl-BE" baseline="0" dirty="0" smtClean="0"/>
              <a:t> </a:t>
            </a:r>
            <a:r>
              <a:rPr lang="nl-BE" baseline="0" dirty="0" err="1" smtClean="0"/>
              <a:t>scenarios</a:t>
            </a:r>
            <a:r>
              <a:rPr lang="nl-BE" baseline="0" dirty="0" smtClean="0"/>
              <a:t> are </a:t>
            </a:r>
            <a:r>
              <a:rPr lang="nl-BE" baseline="0" dirty="0" err="1" smtClean="0"/>
              <a:t>summarized</a:t>
            </a:r>
            <a:r>
              <a:rPr lang="nl-BE" baseline="0" dirty="0" smtClean="0"/>
              <a:t> </a:t>
            </a:r>
            <a:r>
              <a:rPr lang="nl-BE" baseline="0" dirty="0" err="1" smtClean="0"/>
              <a:t>here</a:t>
            </a:r>
            <a:r>
              <a:rPr lang="nl-BE" baseline="0" dirty="0" smtClean="0"/>
              <a:t> </a:t>
            </a:r>
            <a:r>
              <a:rPr lang="nl-BE" baseline="0" dirty="0" err="1" smtClean="0"/>
              <a:t>for</a:t>
            </a:r>
            <a:r>
              <a:rPr lang="nl-BE" baseline="0" dirty="0" smtClean="0"/>
              <a:t> </a:t>
            </a:r>
            <a:r>
              <a:rPr lang="nl-BE" baseline="0" dirty="0" err="1" smtClean="0"/>
              <a:t>both</a:t>
            </a:r>
            <a:r>
              <a:rPr lang="nl-BE" baseline="0" dirty="0" smtClean="0"/>
              <a:t> pair </a:t>
            </a:r>
            <a:r>
              <a:rPr lang="nl-BE" baseline="0" dirty="0" err="1" smtClean="0"/>
              <a:t>an</a:t>
            </a:r>
            <a:r>
              <a:rPr lang="nl-BE" baseline="0" dirty="0" smtClean="0"/>
              <a:t> </a:t>
            </a:r>
            <a:r>
              <a:rPr lang="nl-BE" baseline="0" dirty="0" err="1" smtClean="0"/>
              <a:t>multi</a:t>
            </a:r>
            <a:r>
              <a:rPr lang="nl-BE" baseline="0" dirty="0" smtClean="0"/>
              <a:t> </a:t>
            </a:r>
            <a:r>
              <a:rPr lang="nl-BE" baseline="0" dirty="0" err="1" smtClean="0"/>
              <a:t>combinations</a:t>
            </a:r>
            <a:r>
              <a:rPr lang="nl-BE" baseline="0" dirty="0" smtClean="0"/>
              <a:t>. In pair </a:t>
            </a:r>
            <a:r>
              <a:rPr lang="nl-BE" baseline="0" dirty="0" err="1" smtClean="0"/>
              <a:t>combinations</a:t>
            </a:r>
            <a:r>
              <a:rPr lang="nl-BE" baseline="0" dirty="0" smtClean="0"/>
              <a:t>, </a:t>
            </a:r>
            <a:r>
              <a:rPr lang="nl-BE" baseline="0" dirty="0" err="1" smtClean="0"/>
              <a:t>both</a:t>
            </a:r>
            <a:r>
              <a:rPr lang="nl-BE" baseline="0" dirty="0" smtClean="0"/>
              <a:t> ERQ </a:t>
            </a:r>
            <a:r>
              <a:rPr lang="nl-BE" baseline="0" dirty="0" err="1" smtClean="0"/>
              <a:t>and</a:t>
            </a:r>
            <a:r>
              <a:rPr lang="nl-BE" baseline="0" dirty="0" smtClean="0"/>
              <a:t> VRV IV outdoor units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used</a:t>
            </a:r>
            <a:r>
              <a:rPr lang="nl-BE" baseline="0" dirty="0" smtClean="0"/>
              <a:t>. For </a:t>
            </a:r>
            <a:r>
              <a:rPr lang="nl-BE" baseline="0" dirty="0" err="1" smtClean="0"/>
              <a:t>multi</a:t>
            </a:r>
            <a:r>
              <a:rPr lang="nl-BE" baseline="0" dirty="0" smtClean="0"/>
              <a:t> </a:t>
            </a:r>
            <a:r>
              <a:rPr lang="nl-BE" baseline="0" dirty="0" err="1" smtClean="0"/>
              <a:t>combination</a:t>
            </a:r>
            <a:r>
              <a:rPr lang="nl-BE" baseline="0" dirty="0" smtClean="0"/>
              <a:t>, </a:t>
            </a:r>
            <a:r>
              <a:rPr lang="nl-BE" baseline="0" dirty="0" err="1" smtClean="0"/>
              <a:t>only</a:t>
            </a:r>
            <a:r>
              <a:rPr lang="nl-BE" baseline="0" dirty="0" smtClean="0"/>
              <a:t> VRV IV outdoor units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used</a:t>
            </a:r>
            <a:r>
              <a:rPr lang="nl-BE" baseline="0" dirty="0" smtClean="0"/>
              <a:t>. VRV IV heat recovery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always</a:t>
            </a:r>
            <a:r>
              <a:rPr lang="nl-BE" baseline="0" dirty="0" smtClean="0"/>
              <a:t> </a:t>
            </a:r>
            <a:r>
              <a:rPr lang="nl-BE" baseline="0" dirty="0" err="1" smtClean="0"/>
              <a:t>combined</a:t>
            </a:r>
            <a:r>
              <a:rPr lang="nl-BE" baseline="0" dirty="0" smtClean="0"/>
              <a:t> </a:t>
            </a:r>
            <a:r>
              <a:rPr lang="nl-BE" baseline="0" dirty="0" err="1" smtClean="0"/>
              <a:t>with</a:t>
            </a:r>
            <a:r>
              <a:rPr lang="nl-BE" baseline="0" dirty="0" smtClean="0"/>
              <a:t> a mix of VRV indoor units </a:t>
            </a:r>
            <a:r>
              <a:rPr lang="nl-BE" baseline="0" dirty="0" err="1" smtClean="0"/>
              <a:t>and</a:t>
            </a:r>
            <a:r>
              <a:rPr lang="nl-BE" baseline="0" dirty="0" smtClean="0"/>
              <a:t> Air Handling Units. VRV IV heat pump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combined</a:t>
            </a:r>
            <a:r>
              <a:rPr lang="nl-BE" baseline="0" dirty="0" smtClean="0"/>
              <a:t> </a:t>
            </a:r>
            <a:r>
              <a:rPr lang="nl-BE" baseline="0" dirty="0" err="1" smtClean="0"/>
              <a:t>also</a:t>
            </a:r>
            <a:r>
              <a:rPr lang="nl-BE" baseline="0" dirty="0" smtClean="0"/>
              <a:t> </a:t>
            </a:r>
            <a:r>
              <a:rPr lang="nl-BE" baseline="0" dirty="0" err="1" smtClean="0"/>
              <a:t>exclusively</a:t>
            </a:r>
            <a:r>
              <a:rPr lang="nl-BE" baseline="0" dirty="0" smtClean="0"/>
              <a:t> </a:t>
            </a:r>
            <a:r>
              <a:rPr lang="nl-BE" baseline="0" dirty="0" err="1" smtClean="0"/>
              <a:t>with</a:t>
            </a:r>
            <a:r>
              <a:rPr lang="nl-BE" baseline="0" dirty="0" smtClean="0"/>
              <a:t> Air Handling Units. The control of the Air Handling Unit </a:t>
            </a:r>
            <a:r>
              <a:rPr lang="nl-BE" baseline="0" dirty="0" err="1" smtClean="0"/>
              <a:t>depends</a:t>
            </a:r>
            <a:r>
              <a:rPr lang="nl-BE" baseline="0" dirty="0" smtClean="0"/>
              <a:t> on the control </a:t>
            </a:r>
            <a:r>
              <a:rPr lang="nl-BE" baseline="0" dirty="0" err="1" smtClean="0"/>
              <a:t>pattern</a:t>
            </a:r>
            <a:r>
              <a:rPr lang="nl-BE" baseline="0" dirty="0" smtClean="0"/>
              <a:t> </a:t>
            </a:r>
            <a:r>
              <a:rPr lang="nl-BE" baseline="0" dirty="0" err="1" smtClean="0"/>
              <a:t>which</a:t>
            </a:r>
            <a:r>
              <a:rPr lang="nl-BE" baseline="0" dirty="0" smtClean="0"/>
              <a:t> is </a:t>
            </a:r>
            <a:r>
              <a:rPr lang="nl-BE" baseline="0" dirty="0" err="1" smtClean="0"/>
              <a:t>used</a:t>
            </a:r>
            <a:r>
              <a:rPr lang="nl-BE" baseline="0" dirty="0" smtClean="0"/>
              <a:t>. For X </a:t>
            </a:r>
            <a:r>
              <a:rPr lang="nl-BE" baseline="0" dirty="0" err="1" smtClean="0"/>
              <a:t>and</a:t>
            </a:r>
            <a:r>
              <a:rPr lang="nl-BE" baseline="0" dirty="0" smtClean="0"/>
              <a:t> W control, a DDC is </a:t>
            </a:r>
            <a:r>
              <a:rPr lang="nl-BE" baseline="0" dirty="0" err="1" smtClean="0"/>
              <a:t>required</a:t>
            </a:r>
            <a:r>
              <a:rPr lang="nl-BE" baseline="0" dirty="0" smtClean="0"/>
              <a:t>. Z control is </a:t>
            </a:r>
            <a:r>
              <a:rPr lang="nl-BE" baseline="0" dirty="0" err="1" smtClean="0"/>
              <a:t>similar</a:t>
            </a:r>
            <a:r>
              <a:rPr lang="nl-BE" baseline="0" dirty="0" smtClean="0"/>
              <a:t> </a:t>
            </a:r>
            <a:r>
              <a:rPr lang="nl-BE" baseline="0" dirty="0" err="1" smtClean="0"/>
              <a:t>to</a:t>
            </a:r>
            <a:r>
              <a:rPr lang="nl-BE" baseline="0" dirty="0" smtClean="0"/>
              <a:t> VRV indoor unit control </a:t>
            </a:r>
            <a:r>
              <a:rPr lang="nl-BE" baseline="0" dirty="0" err="1" smtClean="0"/>
              <a:t>so</a:t>
            </a:r>
            <a:r>
              <a:rPr lang="nl-BE" baseline="0" dirty="0" smtClean="0"/>
              <a:t> </a:t>
            </a:r>
            <a:r>
              <a:rPr lang="nl-BE" baseline="0" dirty="0" err="1" smtClean="0"/>
              <a:t>wired</a:t>
            </a:r>
            <a:r>
              <a:rPr lang="nl-BE" baseline="0" dirty="0" smtClean="0"/>
              <a:t> remote controllers or </a:t>
            </a:r>
            <a:r>
              <a:rPr lang="nl-BE" baseline="0" dirty="0" err="1" smtClean="0"/>
              <a:t>an</a:t>
            </a:r>
            <a:r>
              <a:rPr lang="nl-BE" baseline="0" dirty="0" smtClean="0"/>
              <a:t> </a:t>
            </a:r>
            <a:r>
              <a:rPr lang="nl-BE" baseline="0" dirty="0" err="1" smtClean="0"/>
              <a:t>iTM</a:t>
            </a:r>
            <a:r>
              <a:rPr lang="nl-BE" baseline="0" dirty="0" smtClean="0"/>
              <a:t> </a:t>
            </a:r>
            <a:r>
              <a:rPr lang="nl-BE" baseline="0" dirty="0" err="1" smtClean="0"/>
              <a:t>should</a:t>
            </a:r>
            <a:r>
              <a:rPr lang="nl-BE" baseline="0" dirty="0" smtClean="0"/>
              <a:t> </a:t>
            </a:r>
            <a:r>
              <a:rPr lang="nl-BE" baseline="0" dirty="0" err="1" smtClean="0"/>
              <a:t>be</a:t>
            </a:r>
            <a:r>
              <a:rPr lang="nl-BE" baseline="0" dirty="0" smtClean="0"/>
              <a:t> </a:t>
            </a:r>
            <a:r>
              <a:rPr lang="nl-BE" baseline="0" dirty="0" err="1" smtClean="0"/>
              <a:t>used</a:t>
            </a:r>
            <a:r>
              <a:rPr lang="nl-BE" baseline="0" dirty="0" smtClean="0"/>
              <a:t>. Y control is the most basic </a:t>
            </a:r>
            <a:r>
              <a:rPr lang="nl-BE" baseline="0" dirty="0" err="1" smtClean="0"/>
              <a:t>one</a:t>
            </a:r>
            <a:r>
              <a:rPr lang="nl-BE" baseline="0" dirty="0" smtClean="0"/>
              <a:t>, </a:t>
            </a:r>
            <a:r>
              <a:rPr lang="nl-BE" baseline="0" dirty="0" err="1" smtClean="0"/>
              <a:t>done</a:t>
            </a:r>
            <a:r>
              <a:rPr lang="nl-BE" baseline="0" dirty="0" smtClean="0"/>
              <a:t> </a:t>
            </a:r>
            <a:r>
              <a:rPr lang="nl-BE" baseline="0" dirty="0" err="1" smtClean="0"/>
              <a:t>only</a:t>
            </a:r>
            <a:r>
              <a:rPr lang="nl-BE" baseline="0" dirty="0" smtClean="0"/>
              <a:t> </a:t>
            </a:r>
            <a:r>
              <a:rPr lang="nl-BE" baseline="0" dirty="0" err="1" smtClean="0"/>
              <a:t>by</a:t>
            </a:r>
            <a:r>
              <a:rPr lang="nl-BE" baseline="0" dirty="0" smtClean="0"/>
              <a:t> ON-OFF </a:t>
            </a:r>
            <a:r>
              <a:rPr lang="nl-BE" baseline="0" dirty="0" err="1" smtClean="0"/>
              <a:t>operation</a:t>
            </a:r>
            <a:r>
              <a:rPr lang="nl-BE" baseline="0" dirty="0" smtClean="0"/>
              <a:t> via a room </a:t>
            </a:r>
            <a:r>
              <a:rPr lang="nl-BE" baseline="0" dirty="0" err="1" smtClean="0"/>
              <a:t>thermostat</a:t>
            </a:r>
            <a:r>
              <a:rPr lang="nl-BE" baseline="0" dirty="0" smtClean="0"/>
              <a:t>. X control is </a:t>
            </a:r>
            <a:r>
              <a:rPr lang="nl-BE" baseline="0" dirty="0" err="1" smtClean="0"/>
              <a:t>used</a:t>
            </a:r>
            <a:r>
              <a:rPr lang="nl-BE" baseline="0" dirty="0" smtClean="0"/>
              <a:t> </a:t>
            </a:r>
            <a:r>
              <a:rPr lang="nl-BE" baseline="0" dirty="0" err="1" smtClean="0"/>
              <a:t>for</a:t>
            </a:r>
            <a:r>
              <a:rPr lang="nl-BE" baseline="0" dirty="0" smtClean="0"/>
              <a:t> </a:t>
            </a:r>
            <a:r>
              <a:rPr lang="nl-BE" baseline="0" dirty="0" err="1" smtClean="0"/>
              <a:t>precise</a:t>
            </a:r>
            <a:r>
              <a:rPr lang="nl-BE" baseline="0" dirty="0" smtClean="0"/>
              <a:t> </a:t>
            </a:r>
            <a:r>
              <a:rPr lang="nl-BE" baseline="0" dirty="0" err="1" smtClean="0"/>
              <a:t>capacity</a:t>
            </a:r>
            <a:r>
              <a:rPr lang="nl-BE" baseline="0" dirty="0" smtClean="0"/>
              <a:t> control </a:t>
            </a:r>
            <a:r>
              <a:rPr lang="nl-BE" baseline="0" dirty="0" err="1" smtClean="0"/>
              <a:t>and</a:t>
            </a:r>
            <a:r>
              <a:rPr lang="nl-BE" baseline="0" dirty="0" smtClean="0"/>
              <a:t> </a:t>
            </a:r>
            <a:r>
              <a:rPr lang="nl-BE" baseline="0" dirty="0" err="1" smtClean="0"/>
              <a:t>requires</a:t>
            </a:r>
            <a:r>
              <a:rPr lang="nl-BE" baseline="0" dirty="0" smtClean="0"/>
              <a:t> a special re-</a:t>
            </a:r>
            <a:r>
              <a:rPr lang="nl-BE" baseline="0" dirty="0" err="1" smtClean="0"/>
              <a:t>programming</a:t>
            </a:r>
            <a:r>
              <a:rPr lang="nl-BE" baseline="0" dirty="0" smtClean="0"/>
              <a:t> of the DDC. </a:t>
            </a:r>
            <a:r>
              <a:rPr lang="nl-BE" baseline="0" dirty="0" err="1" smtClean="0"/>
              <a:t>This</a:t>
            </a:r>
            <a:r>
              <a:rPr lang="nl-BE" baseline="0" dirty="0" smtClean="0"/>
              <a:t> re-</a:t>
            </a:r>
            <a:r>
              <a:rPr lang="nl-BE" baseline="0" dirty="0" err="1" smtClean="0"/>
              <a:t>programming</a:t>
            </a:r>
            <a:r>
              <a:rPr lang="nl-BE" baseline="0" dirty="0" smtClean="0"/>
              <a:t> is </a:t>
            </a:r>
            <a:r>
              <a:rPr lang="nl-BE" baseline="0" dirty="0" err="1" smtClean="0"/>
              <a:t>not</a:t>
            </a:r>
            <a:r>
              <a:rPr lang="nl-BE" baseline="0" dirty="0" smtClean="0"/>
              <a:t> </a:t>
            </a:r>
            <a:r>
              <a:rPr lang="nl-BE" baseline="0" dirty="0" err="1" smtClean="0"/>
              <a:t>needed</a:t>
            </a:r>
            <a:r>
              <a:rPr lang="nl-BE" baseline="0" dirty="0" smtClean="0"/>
              <a:t> </a:t>
            </a:r>
            <a:r>
              <a:rPr lang="nl-BE" baseline="0" dirty="0" err="1" smtClean="0"/>
              <a:t>for</a:t>
            </a:r>
            <a:r>
              <a:rPr lang="nl-BE" baseline="0" dirty="0" smtClean="0"/>
              <a:t> W control. </a:t>
            </a:r>
            <a:r>
              <a:rPr lang="nl-BE" b="1" baseline="0" dirty="0" smtClean="0"/>
              <a:t>CLICK</a:t>
            </a:r>
            <a:endParaRPr lang="en-GB" b="1"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35</a:t>
            </a:fld>
            <a:endParaRPr lang="en-US" dirty="0"/>
          </a:p>
        </p:txBody>
      </p:sp>
    </p:spTree>
    <p:extLst>
      <p:ext uri="{BB962C8B-B14F-4D97-AF65-F5344CB8AC3E}">
        <p14:creationId xmlns:p14="http://schemas.microsoft.com/office/powerpoint/2010/main" val="2601307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Why</a:t>
            </a:r>
            <a:r>
              <a:rPr lang="nl-BE" dirty="0" smtClean="0"/>
              <a:t> do we </a:t>
            </a:r>
            <a:r>
              <a:rPr lang="nl-BE" dirty="0" err="1" smtClean="0"/>
              <a:t>need</a:t>
            </a:r>
            <a:r>
              <a:rPr lang="nl-BE" dirty="0" smtClean="0"/>
              <a:t> </a:t>
            </a:r>
            <a:r>
              <a:rPr lang="nl-BE" dirty="0" err="1" smtClean="0"/>
              <a:t>to</a:t>
            </a:r>
            <a:r>
              <a:rPr lang="nl-BE" dirty="0" smtClean="0"/>
              <a:t> </a:t>
            </a:r>
            <a:r>
              <a:rPr lang="nl-BE" dirty="0" err="1" smtClean="0"/>
              <a:t>develop</a:t>
            </a:r>
            <a:r>
              <a:rPr lang="nl-BE" dirty="0" smtClean="0"/>
              <a:t> </a:t>
            </a:r>
            <a:r>
              <a:rPr lang="nl-BE" dirty="0" err="1" smtClean="0"/>
              <a:t>and</a:t>
            </a:r>
            <a:r>
              <a:rPr lang="nl-BE" dirty="0" smtClean="0"/>
              <a:t>  </a:t>
            </a:r>
            <a:r>
              <a:rPr lang="nl-BE" dirty="0" err="1" smtClean="0"/>
              <a:t>learn</a:t>
            </a:r>
            <a:r>
              <a:rPr lang="nl-BE" dirty="0" smtClean="0"/>
              <a:t> </a:t>
            </a:r>
            <a:r>
              <a:rPr lang="nl-BE" dirty="0" err="1" smtClean="0"/>
              <a:t>about</a:t>
            </a:r>
            <a:r>
              <a:rPr lang="nl-BE" dirty="0" smtClean="0"/>
              <a:t> these</a:t>
            </a:r>
            <a:r>
              <a:rPr lang="nl-BE" baseline="0" dirty="0" smtClean="0"/>
              <a:t> </a:t>
            </a:r>
            <a:r>
              <a:rPr lang="nl-BE" baseline="0" dirty="0" err="1" smtClean="0"/>
              <a:t>combinations</a:t>
            </a:r>
            <a:r>
              <a:rPr lang="nl-BE" baseline="0" dirty="0" smtClean="0"/>
              <a:t> </a:t>
            </a:r>
            <a:r>
              <a:rPr lang="nl-BE" baseline="0" dirty="0" err="1" smtClean="0"/>
              <a:t>with</a:t>
            </a:r>
            <a:r>
              <a:rPr lang="nl-BE" baseline="0" dirty="0" smtClean="0"/>
              <a:t> of VRV </a:t>
            </a:r>
            <a:r>
              <a:rPr lang="nl-BE" baseline="0" dirty="0" err="1" smtClean="0"/>
              <a:t>with</a:t>
            </a:r>
            <a:r>
              <a:rPr lang="nl-BE" baseline="0" dirty="0" smtClean="0"/>
              <a:t> Air Handling Units? Air Handling Units  are the traditional </a:t>
            </a:r>
            <a:r>
              <a:rPr lang="nl-BE" baseline="0" dirty="0" err="1" smtClean="0"/>
              <a:t>products</a:t>
            </a:r>
            <a:r>
              <a:rPr lang="nl-BE" baseline="0" dirty="0" smtClean="0"/>
              <a:t> </a:t>
            </a:r>
            <a:r>
              <a:rPr lang="nl-BE" baseline="0" dirty="0" err="1" smtClean="0"/>
              <a:t>for</a:t>
            </a:r>
            <a:r>
              <a:rPr lang="nl-BE" baseline="0" dirty="0" smtClean="0"/>
              <a:t> air </a:t>
            </a:r>
            <a:r>
              <a:rPr lang="nl-BE" baseline="0" dirty="0" err="1" smtClean="0"/>
              <a:t>conditioning</a:t>
            </a:r>
            <a:r>
              <a:rPr lang="nl-BE" baseline="0" dirty="0" smtClean="0"/>
              <a:t>, </a:t>
            </a:r>
            <a:r>
              <a:rPr lang="nl-BE" baseline="0" dirty="0" err="1" smtClean="0"/>
              <a:t>largely</a:t>
            </a:r>
            <a:r>
              <a:rPr lang="nl-BE" baseline="0" dirty="0" smtClean="0"/>
              <a:t> </a:t>
            </a:r>
            <a:r>
              <a:rPr lang="nl-BE" baseline="0" dirty="0" err="1" smtClean="0"/>
              <a:t>used</a:t>
            </a:r>
            <a:r>
              <a:rPr lang="nl-BE" baseline="0" dirty="0" smtClean="0"/>
              <a:t> in </a:t>
            </a:r>
            <a:r>
              <a:rPr lang="nl-BE" baseline="0" dirty="0" err="1" smtClean="0"/>
              <a:t>combination</a:t>
            </a:r>
            <a:r>
              <a:rPr lang="nl-BE" baseline="0" dirty="0" smtClean="0"/>
              <a:t> </a:t>
            </a:r>
            <a:r>
              <a:rPr lang="nl-BE" baseline="0" dirty="0" err="1" smtClean="0"/>
              <a:t>with</a:t>
            </a:r>
            <a:r>
              <a:rPr lang="nl-BE" baseline="0" dirty="0" smtClean="0"/>
              <a:t> </a:t>
            </a:r>
            <a:r>
              <a:rPr lang="nl-BE" baseline="0" dirty="0" err="1" smtClean="0"/>
              <a:t>chiller</a:t>
            </a:r>
            <a:r>
              <a:rPr lang="nl-BE" baseline="0" dirty="0" smtClean="0"/>
              <a:t> systems. </a:t>
            </a:r>
            <a:r>
              <a:rPr lang="nl-BE" baseline="0" dirty="0" err="1" smtClean="0"/>
              <a:t>Highly</a:t>
            </a:r>
            <a:r>
              <a:rPr lang="nl-BE" baseline="0" dirty="0" smtClean="0"/>
              <a:t> </a:t>
            </a:r>
            <a:r>
              <a:rPr lang="nl-BE" baseline="0" dirty="0" err="1" smtClean="0"/>
              <a:t>customizable</a:t>
            </a:r>
            <a:r>
              <a:rPr lang="nl-BE" baseline="0" dirty="0" smtClean="0"/>
              <a:t>, </a:t>
            </a:r>
            <a:r>
              <a:rPr lang="nl-BE" baseline="0" dirty="0" err="1" smtClean="0"/>
              <a:t>and</a:t>
            </a:r>
            <a:r>
              <a:rPr lang="nl-BE" baseline="0" dirty="0" smtClean="0"/>
              <a:t> AHU  </a:t>
            </a:r>
            <a:r>
              <a:rPr lang="nl-BE" baseline="0" dirty="0" err="1" smtClean="0"/>
              <a:t>provides</a:t>
            </a:r>
            <a:r>
              <a:rPr lang="nl-BE" baseline="0" dirty="0" smtClean="0"/>
              <a:t> </a:t>
            </a:r>
            <a:r>
              <a:rPr lang="nl-BE" baseline="0" dirty="0" err="1" smtClean="0"/>
              <a:t>an</a:t>
            </a:r>
            <a:r>
              <a:rPr lang="nl-BE" baseline="0" dirty="0" smtClean="0"/>
              <a:t> accurate air treatment </a:t>
            </a:r>
            <a:r>
              <a:rPr lang="nl-BE" baseline="0" dirty="0" err="1" smtClean="0"/>
              <a:t>and</a:t>
            </a:r>
            <a:r>
              <a:rPr lang="nl-BE" baseline="0" dirty="0" smtClean="0"/>
              <a:t> </a:t>
            </a:r>
            <a:r>
              <a:rPr lang="nl-BE" baseline="0" dirty="0" err="1" smtClean="0"/>
              <a:t>trasnportation</a:t>
            </a:r>
            <a:r>
              <a:rPr lang="nl-BE" baseline="0" dirty="0" smtClean="0"/>
              <a:t>.</a:t>
            </a:r>
          </a:p>
          <a:p>
            <a:r>
              <a:rPr lang="nl-BE" baseline="0" dirty="0" smtClean="0"/>
              <a:t>In </a:t>
            </a:r>
            <a:r>
              <a:rPr lang="nl-BE" baseline="0" dirty="0" err="1" smtClean="0"/>
              <a:t>this</a:t>
            </a:r>
            <a:r>
              <a:rPr lang="nl-BE" baseline="0" dirty="0" smtClean="0"/>
              <a:t> sense, the VAM </a:t>
            </a:r>
            <a:r>
              <a:rPr lang="nl-BE" baseline="0" dirty="0" err="1" smtClean="0"/>
              <a:t>and</a:t>
            </a:r>
            <a:r>
              <a:rPr lang="nl-BE" baseline="0" dirty="0" smtClean="0"/>
              <a:t> VKM units suffer a handicap, </a:t>
            </a:r>
            <a:r>
              <a:rPr lang="nl-BE" baseline="0" dirty="0" err="1" smtClean="0"/>
              <a:t>mainly</a:t>
            </a:r>
            <a:r>
              <a:rPr lang="nl-BE" baseline="0" dirty="0" smtClean="0"/>
              <a:t> </a:t>
            </a:r>
            <a:r>
              <a:rPr lang="nl-BE" baseline="0" dirty="0" err="1" smtClean="0"/>
              <a:t>due</a:t>
            </a:r>
            <a:r>
              <a:rPr lang="nl-BE" baseline="0" dirty="0" smtClean="0"/>
              <a:t> </a:t>
            </a:r>
            <a:r>
              <a:rPr lang="nl-BE" baseline="0" dirty="0" err="1" smtClean="0"/>
              <a:t>to</a:t>
            </a:r>
            <a:r>
              <a:rPr lang="nl-BE" baseline="0" dirty="0" smtClean="0"/>
              <a:t> </a:t>
            </a:r>
            <a:r>
              <a:rPr lang="nl-BE" baseline="0" dirty="0" err="1" smtClean="0"/>
              <a:t>reduced</a:t>
            </a:r>
            <a:r>
              <a:rPr lang="nl-BE" baseline="0" dirty="0" smtClean="0"/>
              <a:t> </a:t>
            </a:r>
            <a:r>
              <a:rPr lang="nl-BE" baseline="0" dirty="0" err="1" smtClean="0"/>
              <a:t>airflow</a:t>
            </a:r>
            <a:r>
              <a:rPr lang="nl-BE" baseline="0" dirty="0" smtClean="0"/>
              <a:t> </a:t>
            </a:r>
            <a:r>
              <a:rPr lang="nl-BE" baseline="0" dirty="0" err="1" smtClean="0"/>
              <a:t>and</a:t>
            </a:r>
            <a:r>
              <a:rPr lang="nl-BE" baseline="0" dirty="0" smtClean="0"/>
              <a:t> </a:t>
            </a:r>
            <a:r>
              <a:rPr lang="nl-BE" baseline="0" dirty="0" err="1" smtClean="0"/>
              <a:t>external</a:t>
            </a:r>
            <a:r>
              <a:rPr lang="nl-BE" baseline="0" dirty="0" smtClean="0"/>
              <a:t> </a:t>
            </a:r>
            <a:r>
              <a:rPr lang="nl-BE" baseline="0" dirty="0" err="1" smtClean="0"/>
              <a:t>static</a:t>
            </a:r>
            <a:r>
              <a:rPr lang="nl-BE" baseline="0" dirty="0" smtClean="0"/>
              <a:t> </a:t>
            </a:r>
            <a:r>
              <a:rPr lang="nl-BE" baseline="0" dirty="0" err="1" smtClean="0"/>
              <a:t>pressure</a:t>
            </a:r>
            <a:r>
              <a:rPr lang="nl-BE" baseline="0" dirty="0" smtClean="0"/>
              <a:t>. In order </a:t>
            </a:r>
            <a:r>
              <a:rPr lang="nl-BE" baseline="0" dirty="0" err="1" smtClean="0"/>
              <a:t>to</a:t>
            </a:r>
            <a:r>
              <a:rPr lang="nl-BE" baseline="0" dirty="0" smtClean="0"/>
              <a:t> </a:t>
            </a:r>
            <a:r>
              <a:rPr lang="nl-BE" baseline="0" dirty="0" err="1" smtClean="0"/>
              <a:t>enlarge</a:t>
            </a:r>
            <a:r>
              <a:rPr lang="nl-BE" baseline="0" dirty="0" smtClean="0"/>
              <a:t> the VRV </a:t>
            </a:r>
            <a:r>
              <a:rPr lang="nl-BE" baseline="0" dirty="0" err="1" smtClean="0"/>
              <a:t>appllication</a:t>
            </a:r>
            <a:r>
              <a:rPr lang="nl-BE" baseline="0" dirty="0" smtClean="0"/>
              <a:t>, we have </a:t>
            </a:r>
            <a:r>
              <a:rPr lang="nl-BE" baseline="0" dirty="0" err="1" smtClean="0"/>
              <a:t>to</a:t>
            </a:r>
            <a:r>
              <a:rPr lang="nl-BE" baseline="0" dirty="0" smtClean="0"/>
              <a:t> </a:t>
            </a:r>
            <a:r>
              <a:rPr lang="nl-BE" baseline="0" dirty="0" err="1" smtClean="0"/>
              <a:t>be</a:t>
            </a:r>
            <a:r>
              <a:rPr lang="nl-BE" baseline="0" dirty="0" smtClean="0"/>
              <a:t> </a:t>
            </a:r>
            <a:r>
              <a:rPr lang="nl-BE" baseline="0" dirty="0" err="1" smtClean="0"/>
              <a:t>able</a:t>
            </a:r>
            <a:r>
              <a:rPr lang="nl-BE" baseline="0" dirty="0" smtClean="0"/>
              <a:t> </a:t>
            </a:r>
            <a:r>
              <a:rPr lang="nl-BE" baseline="0" dirty="0" err="1" smtClean="0"/>
              <a:t>to</a:t>
            </a:r>
            <a:r>
              <a:rPr lang="nl-BE" baseline="0" dirty="0" smtClean="0"/>
              <a:t> offer more </a:t>
            </a:r>
            <a:r>
              <a:rPr lang="nl-BE" baseline="0" dirty="0" err="1" smtClean="0"/>
              <a:t>alternatives</a:t>
            </a:r>
            <a:r>
              <a:rPr lang="nl-BE" baseline="0" dirty="0" smtClean="0"/>
              <a:t> </a:t>
            </a:r>
            <a:r>
              <a:rPr lang="nl-BE" baseline="0" dirty="0" err="1" smtClean="0"/>
              <a:t>for</a:t>
            </a:r>
            <a:r>
              <a:rPr lang="nl-BE" baseline="0" dirty="0" smtClean="0"/>
              <a:t> </a:t>
            </a:r>
            <a:r>
              <a:rPr lang="nl-BE" baseline="0" dirty="0" err="1" smtClean="0"/>
              <a:t>fresh</a:t>
            </a:r>
            <a:r>
              <a:rPr lang="nl-BE" baseline="0" dirty="0" smtClean="0"/>
              <a:t> air handling. An Air Handling Units </a:t>
            </a:r>
            <a:r>
              <a:rPr lang="nl-BE" baseline="0" dirty="0" err="1" smtClean="0"/>
              <a:t>with</a:t>
            </a:r>
            <a:r>
              <a:rPr lang="nl-BE" baseline="0" dirty="0" smtClean="0"/>
              <a:t> DX </a:t>
            </a:r>
            <a:r>
              <a:rPr lang="nl-BE" baseline="0" dirty="0" err="1" smtClean="0"/>
              <a:t>coil</a:t>
            </a:r>
            <a:r>
              <a:rPr lang="nl-BE" baseline="0" dirty="0" smtClean="0"/>
              <a:t> </a:t>
            </a:r>
            <a:r>
              <a:rPr lang="nl-BE" baseline="0" dirty="0" err="1" smtClean="0"/>
              <a:t>combined</a:t>
            </a:r>
            <a:r>
              <a:rPr lang="nl-BE" baseline="0" dirty="0" smtClean="0"/>
              <a:t> </a:t>
            </a:r>
            <a:r>
              <a:rPr lang="nl-BE" baseline="0" dirty="0" err="1" smtClean="0"/>
              <a:t>with</a:t>
            </a:r>
            <a:r>
              <a:rPr lang="nl-BE" baseline="0" dirty="0" smtClean="0"/>
              <a:t> VRV is </a:t>
            </a:r>
            <a:r>
              <a:rPr lang="nl-BE" baseline="0" dirty="0" err="1" smtClean="0"/>
              <a:t>reacting</a:t>
            </a:r>
            <a:r>
              <a:rPr lang="nl-BE" baseline="0" dirty="0" smtClean="0"/>
              <a:t> </a:t>
            </a:r>
            <a:r>
              <a:rPr lang="nl-BE" baseline="0" dirty="0" err="1" smtClean="0"/>
              <a:t>quickly</a:t>
            </a:r>
            <a:r>
              <a:rPr lang="nl-BE" baseline="0" dirty="0" smtClean="0"/>
              <a:t> </a:t>
            </a:r>
            <a:r>
              <a:rPr lang="nl-BE" baseline="0" dirty="0" err="1" smtClean="0"/>
              <a:t>to</a:t>
            </a:r>
            <a:r>
              <a:rPr lang="nl-BE" baseline="0" dirty="0" smtClean="0"/>
              <a:t> the </a:t>
            </a:r>
            <a:r>
              <a:rPr lang="nl-BE" baseline="0" dirty="0" err="1" smtClean="0"/>
              <a:t>demand</a:t>
            </a:r>
            <a:r>
              <a:rPr lang="nl-BE" baseline="0" dirty="0" smtClean="0"/>
              <a:t> </a:t>
            </a:r>
            <a:r>
              <a:rPr lang="nl-BE" baseline="0" dirty="0" err="1" smtClean="0"/>
              <a:t>and</a:t>
            </a:r>
            <a:r>
              <a:rPr lang="nl-BE" baseline="0" dirty="0" smtClean="0"/>
              <a:t> </a:t>
            </a:r>
            <a:r>
              <a:rPr lang="nl-BE" baseline="0" dirty="0" err="1" smtClean="0"/>
              <a:t>requires</a:t>
            </a:r>
            <a:r>
              <a:rPr lang="nl-BE" baseline="0" dirty="0" smtClean="0"/>
              <a:t> a </a:t>
            </a:r>
            <a:r>
              <a:rPr lang="nl-BE" baseline="0" dirty="0" err="1" smtClean="0"/>
              <a:t>simple</a:t>
            </a:r>
            <a:r>
              <a:rPr lang="nl-BE" baseline="0" dirty="0" smtClean="0"/>
              <a:t> </a:t>
            </a:r>
            <a:r>
              <a:rPr lang="nl-BE" baseline="0" dirty="0" err="1" smtClean="0"/>
              <a:t>integration</a:t>
            </a:r>
            <a:r>
              <a:rPr lang="nl-BE" baseline="0" dirty="0" smtClean="0"/>
              <a:t>. </a:t>
            </a:r>
            <a:r>
              <a:rPr lang="nl-BE" b="1" baseline="0" dirty="0" smtClean="0"/>
              <a:t>CLICK</a:t>
            </a:r>
            <a:r>
              <a:rPr lang="nl-BE" baseline="0" dirty="0" smtClean="0"/>
              <a:t>  </a:t>
            </a:r>
            <a:r>
              <a:rPr lang="nl-BE" baseline="0" dirty="0" err="1" smtClean="0"/>
              <a:t>Daikin</a:t>
            </a:r>
            <a:r>
              <a:rPr lang="nl-BE" baseline="0" dirty="0" smtClean="0"/>
              <a:t> Air Handling Units </a:t>
            </a:r>
            <a:r>
              <a:rPr lang="nl-BE" baseline="0" dirty="0" err="1" smtClean="0"/>
              <a:t>can</a:t>
            </a:r>
            <a:r>
              <a:rPr lang="nl-BE" baseline="0" dirty="0" smtClean="0"/>
              <a:t> </a:t>
            </a:r>
            <a:r>
              <a:rPr lang="nl-BE" baseline="0" dirty="0" err="1" smtClean="0"/>
              <a:t>be</a:t>
            </a:r>
            <a:r>
              <a:rPr lang="nl-BE" baseline="0" dirty="0" smtClean="0"/>
              <a:t> </a:t>
            </a:r>
            <a:r>
              <a:rPr lang="nl-BE" baseline="0" dirty="0" err="1" smtClean="0"/>
              <a:t>plug&amp;play</a:t>
            </a:r>
            <a:r>
              <a:rPr lang="nl-BE" baseline="0" dirty="0" smtClean="0"/>
              <a:t>, </a:t>
            </a:r>
            <a:r>
              <a:rPr lang="nl-BE" baseline="0" dirty="0" err="1" smtClean="0"/>
              <a:t>being</a:t>
            </a:r>
            <a:r>
              <a:rPr lang="nl-BE" baseline="0" dirty="0" smtClean="0"/>
              <a:t> </a:t>
            </a:r>
            <a:r>
              <a:rPr lang="nl-BE" baseline="0" dirty="0" err="1" smtClean="0"/>
              <a:t>delivered</a:t>
            </a:r>
            <a:r>
              <a:rPr lang="nl-BE" baseline="0" dirty="0" smtClean="0"/>
              <a:t> </a:t>
            </a:r>
            <a:r>
              <a:rPr lang="nl-BE" baseline="0" dirty="0" err="1" smtClean="0"/>
              <a:t>with</a:t>
            </a:r>
            <a:r>
              <a:rPr lang="nl-BE" baseline="0" dirty="0" smtClean="0"/>
              <a:t> the </a:t>
            </a:r>
            <a:r>
              <a:rPr lang="nl-BE" baseline="0" dirty="0" err="1" smtClean="0"/>
              <a:t>necessary</a:t>
            </a:r>
            <a:r>
              <a:rPr lang="nl-BE" baseline="0" dirty="0" smtClean="0"/>
              <a:t> </a:t>
            </a:r>
            <a:r>
              <a:rPr lang="nl-BE" baseline="0" dirty="0" err="1" smtClean="0"/>
              <a:t>components</a:t>
            </a:r>
            <a:r>
              <a:rPr lang="nl-BE" baseline="0" dirty="0" smtClean="0"/>
              <a:t> </a:t>
            </a:r>
            <a:r>
              <a:rPr lang="nl-BE" baseline="0" dirty="0" err="1" smtClean="0"/>
              <a:t>and</a:t>
            </a:r>
            <a:r>
              <a:rPr lang="nl-BE" baseline="0" dirty="0" smtClean="0"/>
              <a:t> control </a:t>
            </a:r>
            <a:r>
              <a:rPr lang="nl-BE" baseline="0" dirty="0" err="1" smtClean="0"/>
              <a:t>sytem</a:t>
            </a:r>
            <a:r>
              <a:rPr lang="nl-BE" baseline="0" dirty="0" smtClean="0"/>
              <a:t> in order </a:t>
            </a:r>
            <a:r>
              <a:rPr lang="nl-BE" baseline="0" dirty="0" err="1" smtClean="0"/>
              <a:t>to</a:t>
            </a:r>
            <a:r>
              <a:rPr lang="nl-BE" baseline="0" dirty="0" smtClean="0"/>
              <a:t> combine </a:t>
            </a:r>
            <a:r>
              <a:rPr lang="nl-BE" baseline="0" dirty="0" err="1" smtClean="0"/>
              <a:t>fast</a:t>
            </a:r>
            <a:r>
              <a:rPr lang="nl-BE" baseline="0" dirty="0" smtClean="0"/>
              <a:t> </a:t>
            </a:r>
            <a:r>
              <a:rPr lang="nl-BE" baseline="0" dirty="0" err="1" smtClean="0"/>
              <a:t>with</a:t>
            </a:r>
            <a:r>
              <a:rPr lang="nl-BE" baseline="0" dirty="0" smtClean="0"/>
              <a:t> ERQ or VRV IV outdoor. </a:t>
            </a:r>
            <a:r>
              <a:rPr lang="nl-BE" b="1" baseline="0" dirty="0" smtClean="0"/>
              <a:t>CLICK</a:t>
            </a:r>
            <a:r>
              <a:rPr lang="nl-BE" baseline="0" dirty="0" smtClean="0"/>
              <a:t>  ERQ is a </a:t>
            </a:r>
            <a:r>
              <a:rPr lang="nl-BE" baseline="0" dirty="0" err="1" smtClean="0"/>
              <a:t>cost</a:t>
            </a:r>
            <a:r>
              <a:rPr lang="nl-BE" baseline="0" dirty="0" smtClean="0"/>
              <a:t> </a:t>
            </a:r>
            <a:r>
              <a:rPr lang="nl-BE" baseline="0" dirty="0" err="1" smtClean="0"/>
              <a:t>efficient</a:t>
            </a:r>
            <a:r>
              <a:rPr lang="nl-BE" baseline="0" dirty="0" smtClean="0"/>
              <a:t> solution </a:t>
            </a:r>
            <a:r>
              <a:rPr lang="nl-BE" baseline="0" dirty="0" err="1" smtClean="0"/>
              <a:t>for</a:t>
            </a:r>
            <a:r>
              <a:rPr lang="nl-BE" baseline="0" dirty="0" smtClean="0"/>
              <a:t> </a:t>
            </a:r>
            <a:r>
              <a:rPr lang="nl-BE" baseline="0" dirty="0" err="1" smtClean="0"/>
              <a:t>capacities</a:t>
            </a:r>
            <a:r>
              <a:rPr lang="nl-BE" baseline="0" dirty="0" smtClean="0"/>
              <a:t> up </a:t>
            </a:r>
            <a:r>
              <a:rPr lang="nl-BE" baseline="0" dirty="0" err="1" smtClean="0"/>
              <a:t>to</a:t>
            </a:r>
            <a:r>
              <a:rPr lang="nl-BE" baseline="0" dirty="0" smtClean="0"/>
              <a:t> 10 HP. </a:t>
            </a:r>
            <a:r>
              <a:rPr lang="nl-BE" b="1" baseline="0" dirty="0" smtClean="0"/>
              <a:t>CLICK</a:t>
            </a:r>
            <a:r>
              <a:rPr lang="nl-BE" baseline="0" dirty="0" smtClean="0"/>
              <a:t>  VRV IV </a:t>
            </a:r>
            <a:r>
              <a:rPr lang="nl-BE" baseline="0" dirty="0" err="1" smtClean="0"/>
              <a:t>brings</a:t>
            </a:r>
            <a:r>
              <a:rPr lang="nl-BE" baseline="0" dirty="0" smtClean="0"/>
              <a:t> more </a:t>
            </a:r>
            <a:r>
              <a:rPr lang="nl-BE" baseline="0" dirty="0" err="1" smtClean="0"/>
              <a:t>capacity</a:t>
            </a:r>
            <a:r>
              <a:rPr lang="nl-BE" baseline="0" dirty="0" smtClean="0"/>
              <a:t>, up </a:t>
            </a:r>
            <a:r>
              <a:rPr lang="nl-BE" baseline="0" dirty="0" err="1" smtClean="0"/>
              <a:t>to</a:t>
            </a:r>
            <a:r>
              <a:rPr lang="nl-BE" baseline="0" dirty="0" smtClean="0"/>
              <a:t> 54 HP </a:t>
            </a:r>
            <a:r>
              <a:rPr lang="nl-BE" baseline="0" dirty="0" err="1" smtClean="0"/>
              <a:t>together</a:t>
            </a:r>
            <a:r>
              <a:rPr lang="nl-BE" baseline="0" dirty="0" smtClean="0"/>
              <a:t> </a:t>
            </a:r>
            <a:r>
              <a:rPr lang="nl-BE" baseline="0" dirty="0" err="1" smtClean="0"/>
              <a:t>with</a:t>
            </a:r>
            <a:r>
              <a:rPr lang="nl-BE" baseline="0" dirty="0" smtClean="0"/>
              <a:t> </a:t>
            </a:r>
            <a:r>
              <a:rPr lang="nl-BE" baseline="0" dirty="0" err="1" smtClean="0"/>
              <a:t>other</a:t>
            </a:r>
            <a:r>
              <a:rPr lang="nl-BE" baseline="0" dirty="0" smtClean="0"/>
              <a:t> </a:t>
            </a:r>
            <a:r>
              <a:rPr lang="nl-BE" baseline="0" dirty="0" err="1" smtClean="0"/>
              <a:t>advantages</a:t>
            </a:r>
            <a:r>
              <a:rPr lang="nl-BE" baseline="0" dirty="0" smtClean="0"/>
              <a:t> </a:t>
            </a:r>
            <a:r>
              <a:rPr lang="nl-BE" baseline="0" dirty="0" err="1" smtClean="0"/>
              <a:t>linked</a:t>
            </a:r>
            <a:r>
              <a:rPr lang="nl-BE" baseline="0" dirty="0" smtClean="0"/>
              <a:t> </a:t>
            </a:r>
            <a:r>
              <a:rPr lang="nl-BE" baseline="0" dirty="0" err="1" smtClean="0"/>
              <a:t>to</a:t>
            </a:r>
            <a:r>
              <a:rPr lang="nl-BE" baseline="0" dirty="0" smtClean="0"/>
              <a:t> </a:t>
            </a:r>
            <a:r>
              <a:rPr lang="nl-BE" baseline="0" dirty="0" err="1" smtClean="0"/>
              <a:t>continuous</a:t>
            </a:r>
            <a:r>
              <a:rPr lang="nl-BE" baseline="0" dirty="0" smtClean="0"/>
              <a:t> </a:t>
            </a:r>
            <a:r>
              <a:rPr lang="nl-BE" baseline="0" dirty="0" err="1" smtClean="0"/>
              <a:t>heating</a:t>
            </a:r>
            <a:r>
              <a:rPr lang="nl-BE" baseline="0" dirty="0" smtClean="0"/>
              <a:t> </a:t>
            </a:r>
            <a:r>
              <a:rPr lang="nl-BE" baseline="0" dirty="0" err="1" smtClean="0"/>
              <a:t>during</a:t>
            </a:r>
            <a:r>
              <a:rPr lang="nl-BE" baseline="0" dirty="0" smtClean="0"/>
              <a:t> </a:t>
            </a:r>
            <a:r>
              <a:rPr lang="nl-BE" baseline="0" dirty="0" err="1" smtClean="0"/>
              <a:t>defrost</a:t>
            </a:r>
            <a:r>
              <a:rPr lang="nl-BE" baseline="0" dirty="0" smtClean="0"/>
              <a:t> or </a:t>
            </a:r>
            <a:r>
              <a:rPr lang="nl-BE" baseline="0" dirty="0" err="1" smtClean="0"/>
              <a:t>usage</a:t>
            </a:r>
            <a:r>
              <a:rPr lang="nl-BE" baseline="0" dirty="0" smtClean="0"/>
              <a:t> of </a:t>
            </a:r>
            <a:r>
              <a:rPr lang="nl-BE" baseline="0" dirty="0" err="1" smtClean="0"/>
              <a:t>iTM</a:t>
            </a:r>
            <a:r>
              <a:rPr lang="nl-BE" baseline="0" dirty="0" smtClean="0"/>
              <a:t>.</a:t>
            </a:r>
            <a:endParaRPr lang="en-GB" dirty="0"/>
          </a:p>
        </p:txBody>
      </p:sp>
      <p:sp>
        <p:nvSpPr>
          <p:cNvPr id="4" name="Slide Number Placeholder 3"/>
          <p:cNvSpPr>
            <a:spLocks noGrp="1"/>
          </p:cNvSpPr>
          <p:nvPr>
            <p:ph type="sldNum" sz="quarter" idx="10"/>
          </p:nvPr>
        </p:nvSpPr>
        <p:spPr/>
        <p:txBody>
          <a:bodyPr/>
          <a:lstStyle/>
          <a:p>
            <a:fld id="{4B6C7EE8-3D8A-4EB1-A90A-0518C0C4BB33}" type="slidenum">
              <a:rPr lang="en-US" smtClean="0"/>
              <a:pPr/>
              <a:t>36</a:t>
            </a:fld>
            <a:endParaRPr lang="en-US" dirty="0"/>
          </a:p>
        </p:txBody>
      </p:sp>
    </p:spTree>
    <p:extLst>
      <p:ext uri="{BB962C8B-B14F-4D97-AF65-F5344CB8AC3E}">
        <p14:creationId xmlns:p14="http://schemas.microsoft.com/office/powerpoint/2010/main" val="3552158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4B6C7EE8-3D8A-4EB1-A90A-0518C0C4BB33}" type="slidenum">
              <a:rPr lang="en-US" smtClean="0"/>
              <a:pPr/>
              <a:t>37</a:t>
            </a:fld>
            <a:endParaRPr lang="en-US" dirty="0"/>
          </a:p>
        </p:txBody>
      </p:sp>
    </p:spTree>
    <p:extLst>
      <p:ext uri="{BB962C8B-B14F-4D97-AF65-F5344CB8AC3E}">
        <p14:creationId xmlns:p14="http://schemas.microsoft.com/office/powerpoint/2010/main" val="30560405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12" name="Afbeelding 11" descr="Corporate_Daikin.t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0" y="3955271"/>
            <a:ext cx="4194356" cy="2291580"/>
          </a:xfrm>
          <a:prstGeom prst="rect">
            <a:avLst/>
          </a:prstGeom>
          <a:noFill/>
          <a:ln>
            <a:noFill/>
          </a:ln>
        </p:spPr>
      </p:pic>
      <p:sp>
        <p:nvSpPr>
          <p:cNvPr id="13" name="Tijdelijke aanduiding voor tekst 5"/>
          <p:cNvSpPr>
            <a:spLocks noGrp="1"/>
          </p:cNvSpPr>
          <p:nvPr>
            <p:ph type="body" sz="quarter" idx="10" hasCustomPrompt="1"/>
          </p:nvPr>
        </p:nvSpPr>
        <p:spPr>
          <a:xfrm>
            <a:off x="661150" y="1565275"/>
            <a:ext cx="6604000" cy="1787525"/>
          </a:xfrm>
          <a:prstGeom prst="rect">
            <a:avLst/>
          </a:prstGeom>
        </p:spPr>
        <p:txBody>
          <a:bodyPr vert="horz"/>
          <a:lstStyle>
            <a:lvl1pPr marL="0" indent="0">
              <a:defRPr sz="4500">
                <a:solidFill>
                  <a:schemeClr val="accent4"/>
                </a:solidFill>
                <a:latin typeface="Myriad Pro"/>
                <a:cs typeface="Myriad Pro"/>
              </a:defRPr>
            </a:lvl1pPr>
          </a:lstStyle>
          <a:p>
            <a:pPr lvl="0"/>
            <a:r>
              <a:rPr lang="nl-BE" dirty="0" smtClean="0"/>
              <a:t>Title Chiller presentation</a:t>
            </a:r>
            <a:endParaRPr lang="nl-NL" dirty="0"/>
          </a:p>
        </p:txBody>
      </p:sp>
      <p:sp>
        <p:nvSpPr>
          <p:cNvPr id="14" name="Tijdelijke aanduiding voor tekst 12"/>
          <p:cNvSpPr>
            <a:spLocks noGrp="1"/>
          </p:cNvSpPr>
          <p:nvPr>
            <p:ph type="body" sz="quarter" idx="11" hasCustomPrompt="1"/>
          </p:nvPr>
        </p:nvSpPr>
        <p:spPr>
          <a:xfrm>
            <a:off x="3697605" y="3068003"/>
            <a:ext cx="5161915" cy="396557"/>
          </a:xfrm>
          <a:prstGeom prst="rect">
            <a:avLst/>
          </a:prstGeom>
        </p:spPr>
        <p:txBody>
          <a:bodyPr vert="horz" wrap="none"/>
          <a:lstStyle>
            <a:lvl1pPr algn="r">
              <a:defRPr sz="2000">
                <a:solidFill>
                  <a:schemeClr val="accent4"/>
                </a:solidFill>
                <a:latin typeface="Myriad Pro"/>
                <a:cs typeface="Myriad Pro"/>
              </a:defRPr>
            </a:lvl1pPr>
          </a:lstStyle>
          <a:p>
            <a:pPr lvl="0"/>
            <a:r>
              <a:rPr lang="nl-BE" dirty="0" smtClean="0"/>
              <a:t>Subtitle presentation</a:t>
            </a:r>
            <a:endParaRPr lang="nl-NL" dirty="0"/>
          </a:p>
        </p:txBody>
      </p:sp>
      <p:pic>
        <p:nvPicPr>
          <p:cNvPr id="18" name="Afbeelding 17" descr="Corporate_Daikin.t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25" y="3955738"/>
            <a:ext cx="4157387" cy="22915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1000"/>
                                        <p:tgtEl>
                                          <p:spTgt spid="1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1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15"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70000" marR="0" indent="-270000" algn="l" defTabSz="914400" rtl="0" eaLnBrk="1" fontAlgn="auto" latinLnBrk="0" hangingPunct="1">
              <a:lnSpc>
                <a:spcPct val="100000"/>
              </a:lnSpc>
              <a:spcBef>
                <a:spcPct val="20000"/>
              </a:spcBef>
              <a:spcAft>
                <a:spcPts val="0"/>
              </a:spcAft>
              <a:buClrTx/>
              <a:buSzTx/>
              <a:buFont typeface="+mj-lt"/>
              <a:buAutoNum type="arabicPeriod"/>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Titles TOC</a:t>
            </a:r>
          </a:p>
          <a:p>
            <a:pPr marL="252000" marR="0" lvl="0" indent="-252000" algn="l" defTabSz="914400" rtl="0" eaLnBrk="1" fontAlgn="auto" latinLnBrk="0" hangingPunct="1">
              <a:lnSpc>
                <a:spcPct val="100000"/>
              </a:lnSpc>
              <a:spcBef>
                <a:spcPct val="20000"/>
              </a:spcBef>
              <a:spcAft>
                <a:spcPts val="0"/>
              </a:spcAft>
              <a:buClrTx/>
              <a:buSzTx/>
              <a:tabLst/>
              <a:defRPr/>
            </a:pPr>
            <a:r>
              <a:rPr lang="nl-BE" dirty="0" smtClean="0"/>
              <a:t>Titles TOC</a:t>
            </a:r>
          </a:p>
          <a:p>
            <a:pPr lvl="0"/>
            <a:endParaRPr lang="nl-BE" dirty="0" smtClean="0"/>
          </a:p>
        </p:txBody>
      </p:sp>
      <p:grpSp>
        <p:nvGrpSpPr>
          <p:cNvPr id="16" name="Groeperen 9"/>
          <p:cNvGrpSpPr/>
          <p:nvPr userDrawn="1"/>
        </p:nvGrpSpPr>
        <p:grpSpPr>
          <a:xfrm>
            <a:off x="5234209" y="1114796"/>
            <a:ext cx="3657600" cy="1447663"/>
            <a:chOff x="5234209" y="1114796"/>
            <a:chExt cx="3657600" cy="1447663"/>
          </a:xfrm>
        </p:grpSpPr>
        <p:sp>
          <p:nvSpPr>
            <p:cNvPr id="17" name="Titel 1"/>
            <p:cNvSpPr txBox="1">
              <a:spLocks/>
            </p:cNvSpPr>
            <p:nvPr/>
          </p:nvSpPr>
          <p:spPr bwMode="auto">
            <a:xfrm>
              <a:off x="5234209" y="1114796"/>
              <a:ext cx="3657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500" b="0" i="0" u="none" strike="noStrike" kern="0" cap="none" spc="0" normalizeH="0" baseline="0" noProof="0" dirty="0" smtClean="0">
                  <a:ln>
                    <a:noFill/>
                  </a:ln>
                  <a:solidFill>
                    <a:schemeClr val="bg1"/>
                  </a:solidFill>
                  <a:effectLst/>
                  <a:uLnTx/>
                  <a:uFillTx/>
                  <a:latin typeface="Myriad Pro"/>
                  <a:ea typeface="+mj-ea"/>
                  <a:cs typeface="Myriad Pro"/>
                </a:rPr>
                <a:t>Table of</a:t>
              </a:r>
              <a:endParaRPr kumimoji="0" lang="en-GB" sz="3500" b="0" i="0" u="none" strike="noStrike" kern="0" cap="none" spc="0" normalizeH="0" baseline="0" noProof="0" dirty="0">
                <a:ln>
                  <a:noFill/>
                </a:ln>
                <a:solidFill>
                  <a:schemeClr val="bg1"/>
                </a:solidFill>
                <a:effectLst/>
                <a:uLnTx/>
                <a:uFillTx/>
                <a:latin typeface="Myriad Pro"/>
                <a:ea typeface="+mj-ea"/>
                <a:cs typeface="Myriad Pro"/>
              </a:endParaRPr>
            </a:p>
          </p:txBody>
        </p:sp>
        <p:sp>
          <p:nvSpPr>
            <p:cNvPr id="18" name="Rechthoek 15"/>
            <p:cNvSpPr/>
            <p:nvPr/>
          </p:nvSpPr>
          <p:spPr>
            <a:xfrm>
              <a:off x="5615209" y="1546796"/>
              <a:ext cx="3107003" cy="1015663"/>
            </a:xfrm>
            <a:prstGeom prst="rect">
              <a:avLst/>
            </a:prstGeom>
          </p:spPr>
          <p:txBody>
            <a:bodyPr wrap="none">
              <a:spAutoFit/>
            </a:bodyPr>
            <a:lstStyle/>
            <a:p>
              <a:r>
                <a:rPr lang="nl-NL" sz="6000" kern="0" dirty="0" smtClean="0">
                  <a:solidFill>
                    <a:schemeClr val="bg1"/>
                  </a:solidFill>
                  <a:latin typeface="Myriad Pro"/>
                  <a:cs typeface="Myriad Pro"/>
                </a:rPr>
                <a:t>Contents</a:t>
              </a:r>
              <a:endParaRPr lang="nl-NL" sz="6000" dirty="0"/>
            </a:p>
          </p:txBody>
        </p:sp>
      </p:grpSp>
    </p:spTree>
    <p:extLst>
      <p:ext uri="{BB962C8B-B14F-4D97-AF65-F5344CB8AC3E}">
        <p14:creationId xmlns:p14="http://schemas.microsoft.com/office/powerpoint/2010/main" val="379113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0" fill="hold"/>
                                        <p:tgtEl>
                                          <p:spTgt spid="16"/>
                                        </p:tgtEl>
                                        <p:attrNameLst>
                                          <p:attrName>ppt_w</p:attrName>
                                        </p:attrNameLst>
                                      </p:cBhvr>
                                      <p:tavLst>
                                        <p:tav tm="0">
                                          <p:val>
                                            <p:fltVal val="0"/>
                                          </p:val>
                                        </p:tav>
                                        <p:tav tm="100000">
                                          <p:val>
                                            <p:strVal val="#ppt_w"/>
                                          </p:val>
                                        </p:tav>
                                      </p:tavLst>
                                    </p:anim>
                                    <p:anim calcmode="lin" valueType="num">
                                      <p:cBhvr>
                                        <p:cTn id="8" dur="20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15">
                                            <p:txEl>
                                              <p:pRg st="0" end="0"/>
                                            </p:txEl>
                                          </p:spTgt>
                                        </p:tgtEl>
                                        <p:attrNameLst>
                                          <p:attrName>style.visibility</p:attrName>
                                        </p:attrNameLst>
                                      </p:cBhvr>
                                      <p:to>
                                        <p:strVal val="visible"/>
                                      </p:to>
                                    </p:set>
                                    <p:anim calcmode="discrete" valueType="clr">
                                      <p:cBhvr override="childStyle">
                                        <p:cTn id="12" dur="80"/>
                                        <p:tgtEl>
                                          <p:spTgt spid="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5">
                                            <p:txEl>
                                              <p:pRg st="0" end="0"/>
                                            </p:txEl>
                                          </p:spTgt>
                                        </p:tgtEl>
                                        <p:attrNameLst>
                                          <p:attrName>fill.type</p:attrName>
                                        </p:attrNameLst>
                                      </p:cBhvr>
                                      <p:to>
                                        <p:strVal val="solid"/>
                                      </p:to>
                                    </p:set>
                                  </p:childTnLst>
                                </p:cTn>
                              </p:par>
                            </p:childTnLst>
                          </p:cTn>
                        </p:par>
                        <p:par>
                          <p:cTn id="15" fill="hold">
                            <p:stCondLst>
                              <p:cond delay="24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5">
                                            <p:txEl>
                                              <p:pRg st="1" end="1"/>
                                            </p:txEl>
                                          </p:spTgt>
                                        </p:tgtEl>
                                        <p:attrNameLst>
                                          <p:attrName>style.visibility</p:attrName>
                                        </p:attrNameLst>
                                      </p:cBhvr>
                                      <p:to>
                                        <p:strVal val="visible"/>
                                      </p:to>
                                    </p:set>
                                    <p:anim calcmode="discrete" valueType="clr">
                                      <p:cBhvr override="childStyle">
                                        <p:cTn id="18" dur="80"/>
                                        <p:tgtEl>
                                          <p:spTgt spid="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5">
                                            <p:txEl>
                                              <p:pRg st="1" end="1"/>
                                            </p:txEl>
                                          </p:spTgt>
                                        </p:tgtEl>
                                        <p:attrNameLst>
                                          <p:attrName>fillcolor</p:attrName>
                                        </p:attrNameLst>
                                      </p:cBhvr>
                                      <p:tavLst>
                                        <p:tav tm="0">
                                          <p:val>
                                            <p:clrVal>
                                              <a:schemeClr val="accent2"/>
                                            </p:clrVal>
                                          </p:val>
                                        </p:tav>
                                        <p:tav tm="50000">
                                          <p:val>
                                            <p:clrVal>
                                              <a:schemeClr val="hlink"/>
                                            </p:clrVal>
                                          </p:val>
                                        </p:tav>
                                      </p:tavLst>
                                    </p:anim>
                                    <p:set>
                                      <p:cBhvr>
                                        <p:cTn id="20" dur="80"/>
                                        <p:tgtEl>
                                          <p:spTgt spid="1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27" presetClass="entr" presetSubtype="0" fill="hold" nodeType="afterEffect">
                  <p:stCondLst>
                    <p:cond delay="0"/>
                  </p:stCondLst>
                  <p:iterate type="lt">
                    <p:tmPct val="50000"/>
                  </p:iterate>
                  <p:childTnLst>
                    <p:set>
                      <p:cBhvr>
                        <p:cTn dur="1" fill="hold">
                          <p:stCondLst>
                            <p:cond delay="0"/>
                          </p:stCondLst>
                        </p:cTn>
                        <p:tgtEl>
                          <p:spTgt spid="15"/>
                        </p:tgtEl>
                        <p:attrNameLst>
                          <p:attrName>style.visibility</p:attrName>
                        </p:attrNameLst>
                      </p:cBhvr>
                      <p:to>
                        <p:strVal val="visible"/>
                      </p:to>
                    </p:set>
                    <p:anim calcmode="discrete" valueType="clr">
                      <p:cBhvr override="childStyle">
                        <p:cTn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dur="80"/>
                        <p:tgtEl>
                          <p:spTgt spid="15"/>
                        </p:tgtEl>
                        <p:attrNameLst>
                          <p:attrName>fillcolor</p:attrName>
                        </p:attrNameLst>
                      </p:cBhvr>
                      <p:tavLst>
                        <p:tav tm="0">
                          <p:val>
                            <p:clrVal>
                              <a:schemeClr val="accent2"/>
                            </p:clrVal>
                          </p:val>
                        </p:tav>
                        <p:tav tm="50000">
                          <p:val>
                            <p:clrVal>
                              <a:schemeClr val="hlink"/>
                            </p:clrVal>
                          </p:val>
                        </p:tav>
                      </p:tavLst>
                    </p:anim>
                    <p:set>
                      <p:cBhvr>
                        <p:cTn dur="80"/>
                        <p:tgtEl>
                          <p:spTgt spid="15"/>
                        </p:tgtEl>
                        <p:attrNameLst>
                          <p:attrName>fill.type</p:attrName>
                        </p:attrNameLst>
                      </p:cBhvr>
                      <p:to>
                        <p:strVal val="solid"/>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36"/>
          <p:cNvSpPr txBox="1">
            <a:spLocks noChangeArrowheads="1"/>
          </p:cNvSpPr>
          <p:nvPr userDrawn="1"/>
        </p:nvSpPr>
        <p:spPr bwMode="auto">
          <a:xfrm>
            <a:off x="7029450"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116F5698-EB62-4B73-ADB7-441AA057E2B2}"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915400" cy="431800"/>
          </a:xfrm>
          <a:prstGeom prst="rect">
            <a:avLst/>
          </a:prstGeo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idx="1"/>
          </p:nvPr>
        </p:nvSpPr>
        <p:spPr>
          <a:xfrm>
            <a:off x="288352" y="1557338"/>
            <a:ext cx="8664575" cy="4612108"/>
          </a:xfrm>
          <a:prstGeom prst="rect">
            <a:avLst/>
          </a:prstGeo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846627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pic>
        <p:nvPicPr>
          <p:cNvPr id="11" name="Afbeelding 10"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9" name="Rechthoek 8"/>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15"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70000" marR="0" indent="-270000" algn="l" defTabSz="914400" rtl="0" eaLnBrk="1" fontAlgn="auto" latinLnBrk="0" hangingPunct="1">
              <a:lnSpc>
                <a:spcPct val="100000"/>
              </a:lnSpc>
              <a:spcBef>
                <a:spcPct val="20000"/>
              </a:spcBef>
              <a:spcAft>
                <a:spcPts val="0"/>
              </a:spcAft>
              <a:buClrTx/>
              <a:buSzTx/>
              <a:buFont typeface="+mj-lt"/>
              <a:buAutoNum type="arabicPeriod"/>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Titles TOC</a:t>
            </a:r>
          </a:p>
          <a:p>
            <a:pPr marL="252000" marR="0" lvl="0" indent="-252000" algn="l" defTabSz="914400" rtl="0" eaLnBrk="1" fontAlgn="auto" latinLnBrk="0" hangingPunct="1">
              <a:lnSpc>
                <a:spcPct val="100000"/>
              </a:lnSpc>
              <a:spcBef>
                <a:spcPct val="20000"/>
              </a:spcBef>
              <a:spcAft>
                <a:spcPts val="0"/>
              </a:spcAft>
              <a:buClrTx/>
              <a:buSzTx/>
              <a:tabLst/>
              <a:defRPr/>
            </a:pPr>
            <a:r>
              <a:rPr lang="nl-BE" dirty="0" smtClean="0"/>
              <a:t>Titles TOC</a:t>
            </a:r>
          </a:p>
          <a:p>
            <a:pPr lvl="0"/>
            <a:endParaRPr lang="nl-BE" dirty="0" smtClean="0"/>
          </a:p>
        </p:txBody>
      </p:sp>
      <p:grpSp>
        <p:nvGrpSpPr>
          <p:cNvPr id="10" name="Groeperen 9"/>
          <p:cNvGrpSpPr/>
          <p:nvPr userDrawn="1"/>
        </p:nvGrpSpPr>
        <p:grpSpPr>
          <a:xfrm>
            <a:off x="5234209" y="1114796"/>
            <a:ext cx="3657600" cy="1447663"/>
            <a:chOff x="5234209" y="1114796"/>
            <a:chExt cx="3657600" cy="1447663"/>
          </a:xfrm>
        </p:grpSpPr>
        <p:sp>
          <p:nvSpPr>
            <p:cNvPr id="14" name="Titel 1"/>
            <p:cNvSpPr txBox="1">
              <a:spLocks/>
            </p:cNvSpPr>
            <p:nvPr/>
          </p:nvSpPr>
          <p:spPr bwMode="auto">
            <a:xfrm>
              <a:off x="5234209" y="1114796"/>
              <a:ext cx="3657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500" b="0" i="0" u="none" strike="noStrike" kern="0" cap="none" spc="0" normalizeH="0" baseline="0" noProof="0" dirty="0" smtClean="0">
                  <a:ln>
                    <a:noFill/>
                  </a:ln>
                  <a:solidFill>
                    <a:schemeClr val="bg1"/>
                  </a:solidFill>
                  <a:effectLst/>
                  <a:uLnTx/>
                  <a:uFillTx/>
                  <a:latin typeface="Myriad Pro"/>
                  <a:ea typeface="+mj-ea"/>
                  <a:cs typeface="Myriad Pro"/>
                </a:rPr>
                <a:t>Table of</a:t>
              </a:r>
              <a:endParaRPr kumimoji="0" lang="en-GB" sz="3500" b="0" i="0" u="none" strike="noStrike" kern="0" cap="none" spc="0" normalizeH="0" baseline="0" noProof="0" dirty="0">
                <a:ln>
                  <a:noFill/>
                </a:ln>
                <a:solidFill>
                  <a:schemeClr val="bg1"/>
                </a:solidFill>
                <a:effectLst/>
                <a:uLnTx/>
                <a:uFillTx/>
                <a:latin typeface="Myriad Pro"/>
                <a:ea typeface="+mj-ea"/>
                <a:cs typeface="Myriad Pro"/>
              </a:endParaRPr>
            </a:p>
          </p:txBody>
        </p:sp>
        <p:sp>
          <p:nvSpPr>
            <p:cNvPr id="16" name="Rechthoek 15"/>
            <p:cNvSpPr/>
            <p:nvPr/>
          </p:nvSpPr>
          <p:spPr>
            <a:xfrm>
              <a:off x="5615209" y="1546796"/>
              <a:ext cx="3107003" cy="1015663"/>
            </a:xfrm>
            <a:prstGeom prst="rect">
              <a:avLst/>
            </a:prstGeom>
          </p:spPr>
          <p:txBody>
            <a:bodyPr wrap="none">
              <a:spAutoFit/>
            </a:bodyPr>
            <a:lstStyle/>
            <a:p>
              <a:r>
                <a:rPr lang="nl-NL" sz="6000" kern="0" dirty="0" smtClean="0">
                  <a:solidFill>
                    <a:schemeClr val="bg1"/>
                  </a:solidFill>
                  <a:latin typeface="Myriad Pro"/>
                  <a:cs typeface="Myriad Pro"/>
                </a:rPr>
                <a:t>Contents</a:t>
              </a:r>
              <a:endParaRPr lang="nl-NL" sz="6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15">
                                            <p:txEl>
                                              <p:pRg st="0" end="0"/>
                                            </p:txEl>
                                          </p:spTgt>
                                        </p:tgtEl>
                                        <p:attrNameLst>
                                          <p:attrName>style.visibility</p:attrName>
                                        </p:attrNameLst>
                                      </p:cBhvr>
                                      <p:to>
                                        <p:strVal val="visible"/>
                                      </p:to>
                                    </p:set>
                                    <p:anim calcmode="discrete" valueType="clr">
                                      <p:cBhvr override="childStyle">
                                        <p:cTn id="12" dur="80"/>
                                        <p:tgtEl>
                                          <p:spTgt spid="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5">
                                            <p:txEl>
                                              <p:pRg st="0" end="0"/>
                                            </p:txEl>
                                          </p:spTgt>
                                        </p:tgtEl>
                                        <p:attrNameLst>
                                          <p:attrName>fill.type</p:attrName>
                                        </p:attrNameLst>
                                      </p:cBhvr>
                                      <p:to>
                                        <p:strVal val="solid"/>
                                      </p:to>
                                    </p:set>
                                  </p:childTnLst>
                                </p:cTn>
                              </p:par>
                            </p:childTnLst>
                          </p:cTn>
                        </p:par>
                        <p:par>
                          <p:cTn id="15" fill="hold">
                            <p:stCondLst>
                              <p:cond delay="24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5">
                                            <p:txEl>
                                              <p:pRg st="1" end="1"/>
                                            </p:txEl>
                                          </p:spTgt>
                                        </p:tgtEl>
                                        <p:attrNameLst>
                                          <p:attrName>style.visibility</p:attrName>
                                        </p:attrNameLst>
                                      </p:cBhvr>
                                      <p:to>
                                        <p:strVal val="visible"/>
                                      </p:to>
                                    </p:set>
                                    <p:anim calcmode="discrete" valueType="clr">
                                      <p:cBhvr override="childStyle">
                                        <p:cTn id="18" dur="80"/>
                                        <p:tgtEl>
                                          <p:spTgt spid="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5">
                                            <p:txEl>
                                              <p:pRg st="1" end="1"/>
                                            </p:txEl>
                                          </p:spTgt>
                                        </p:tgtEl>
                                        <p:attrNameLst>
                                          <p:attrName>fillcolor</p:attrName>
                                        </p:attrNameLst>
                                      </p:cBhvr>
                                      <p:tavLst>
                                        <p:tav tm="0">
                                          <p:val>
                                            <p:clrVal>
                                              <a:schemeClr val="accent2"/>
                                            </p:clrVal>
                                          </p:val>
                                        </p:tav>
                                        <p:tav tm="50000">
                                          <p:val>
                                            <p:clrVal>
                                              <a:schemeClr val="hlink"/>
                                            </p:clrVal>
                                          </p:val>
                                        </p:tav>
                                      </p:tavLst>
                                    </p:anim>
                                    <p:set>
                                      <p:cBhvr>
                                        <p:cTn id="20" dur="80"/>
                                        <p:tgtEl>
                                          <p:spTgt spid="1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27" presetClass="entr" presetSubtype="0" fill="hold" nodeType="afterEffect">
                  <p:stCondLst>
                    <p:cond delay="0"/>
                  </p:stCondLst>
                  <p:iterate type="lt">
                    <p:tmPct val="50000"/>
                  </p:iterate>
                  <p:childTnLst>
                    <p:set>
                      <p:cBhvr>
                        <p:cTn dur="1" fill="hold">
                          <p:stCondLst>
                            <p:cond delay="0"/>
                          </p:stCondLst>
                        </p:cTn>
                        <p:tgtEl>
                          <p:spTgt spid="15"/>
                        </p:tgtEl>
                        <p:attrNameLst>
                          <p:attrName>style.visibility</p:attrName>
                        </p:attrNameLst>
                      </p:cBhvr>
                      <p:to>
                        <p:strVal val="visible"/>
                      </p:to>
                    </p:set>
                    <p:anim calcmode="discrete" valueType="clr">
                      <p:cBhvr override="childStyle">
                        <p:cTn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dur="80"/>
                        <p:tgtEl>
                          <p:spTgt spid="15"/>
                        </p:tgtEl>
                        <p:attrNameLst>
                          <p:attrName>fillcolor</p:attrName>
                        </p:attrNameLst>
                      </p:cBhvr>
                      <p:tavLst>
                        <p:tav tm="0">
                          <p:val>
                            <p:clrVal>
                              <a:schemeClr val="accent2"/>
                            </p:clrVal>
                          </p:val>
                        </p:tav>
                        <p:tav tm="50000">
                          <p:val>
                            <p:clrVal>
                              <a:schemeClr val="hlink"/>
                            </p:clrVal>
                          </p:val>
                        </p:tav>
                      </p:tavLst>
                    </p:anim>
                    <p:set>
                      <p:cBhvr>
                        <p:cTn dur="80"/>
                        <p:tgtEl>
                          <p:spTgt spid="15"/>
                        </p:tgtEl>
                        <p:attrNameLst>
                          <p:attrName>fill.type</p:attrName>
                        </p:attrNameLst>
                      </p:cBhvr>
                      <p:to>
                        <p:strVal val="solid"/>
                      </p:to>
                    </p:se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9"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10"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23" presetClass="entr" presetSubtype="16"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9"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build="p">
        <p:tmplLst>
          <p:tmpl lvl="1">
            <p:tnLst>
              <p:par>
                <p:cTn presetID="23" presetClass="entr" presetSubtype="16"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10"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23" presetClass="entr" presetSubtype="16"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3" name="Rectangle 51"/>
          <p:cNvSpPr>
            <a:spLocks noGrp="1" noChangeArrowheads="1"/>
          </p:cNvSpPr>
          <p:nvPr>
            <p:ph idx="1"/>
          </p:nvPr>
        </p:nvSpPr>
        <p:spPr bwMode="auto">
          <a:xfrm>
            <a:off x="381000" y="1752600"/>
            <a:ext cx="80772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spcBef>
                <a:spcPts val="0"/>
              </a:spcBef>
              <a:buNone/>
              <a:defRPr sz="1800">
                <a:solidFill>
                  <a:schemeClr val="bg1">
                    <a:lumMod val="50000"/>
                  </a:schemeClr>
                </a:solidFill>
                <a:latin typeface="Myriad Pro"/>
                <a:cs typeface="Myriad Pro"/>
              </a:defRPr>
            </a:lvl1pPr>
            <a:lvl2pPr marL="0" indent="-2844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5"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3" name="Rectangle 50"/>
          <p:cNvSpPr txBox="1">
            <a:spLocks noChangeArrowheads="1"/>
          </p:cNvSpPr>
          <p:nvPr userDrawn="1"/>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chemeClr val="accent3"/>
                </a:solidFill>
                <a:latin typeface="Myriad Pro"/>
                <a:cs typeface="Myriad Pro"/>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000" b="0" i="0" u="none" strike="noStrike" kern="1200" cap="none" spc="0" normalizeH="0" baseline="0" noProof="0" dirty="0" smtClean="0">
                <a:ln>
                  <a:noFill/>
                </a:ln>
                <a:solidFill>
                  <a:srgbClr val="1B6177"/>
                </a:solidFill>
                <a:effectLst/>
                <a:uLnTx/>
                <a:uFillTx/>
                <a:latin typeface="Myriad Pro"/>
                <a:ea typeface="+mj-ea"/>
                <a:cs typeface="Myriad Pro"/>
              </a:rPr>
              <a:t>Title</a:t>
            </a:r>
          </a:p>
        </p:txBody>
      </p:sp>
      <p:sp>
        <p:nvSpPr>
          <p:cNvPr id="4" name="Rectangle 51"/>
          <p:cNvSpPr>
            <a:spLocks noGrp="1" noChangeArrowheads="1"/>
          </p:cNvSpPr>
          <p:nvPr>
            <p:ph idx="1"/>
          </p:nvPr>
        </p:nvSpPr>
        <p:spPr bwMode="auto">
          <a:xfrm>
            <a:off x="381000" y="2484616"/>
            <a:ext cx="8077200" cy="40685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buNone/>
              <a:defRPr sz="1800">
                <a:solidFill>
                  <a:schemeClr val="bg1">
                    <a:lumMod val="50000"/>
                  </a:schemeClr>
                </a:solidFill>
                <a:latin typeface="Myriad Pro"/>
                <a:cs typeface="Myriad Pro"/>
              </a:defRPr>
            </a:lvl1pPr>
            <a:lvl2pPr marL="291600" indent="-2844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5"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6" name="Tijdelijke aanduiding voor tekst 7"/>
          <p:cNvSpPr>
            <a:spLocks noGrp="1"/>
          </p:cNvSpPr>
          <p:nvPr>
            <p:ph type="body" sz="quarter" idx="11" hasCustomPrompt="1"/>
          </p:nvPr>
        </p:nvSpPr>
        <p:spPr>
          <a:xfrm>
            <a:off x="386080" y="1838961"/>
            <a:ext cx="8117840"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nl-BE" dirty="0" smtClean="0"/>
              <a:t>Subtitle</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29601911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noProof="0" dirty="0" smtClean="0"/>
              <a:t>Title</a:t>
            </a:r>
          </a:p>
        </p:txBody>
      </p:sp>
      <p:sp>
        <p:nvSpPr>
          <p:cNvPr id="8" name="Tijdelijke aanduiding voor tekst 7"/>
          <p:cNvSpPr>
            <a:spLocks noGrp="1"/>
          </p:cNvSpPr>
          <p:nvPr>
            <p:ph type="body" sz="quarter" idx="11" hasCustomPrompt="1"/>
          </p:nvPr>
        </p:nvSpPr>
        <p:spPr>
          <a:xfrm>
            <a:off x="386080" y="1838961"/>
            <a:ext cx="8117840"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en-GB" noProof="0" dirty="0" smtClean="0"/>
              <a:t>Subtitle</a:t>
            </a:r>
          </a:p>
        </p:txBody>
      </p:sp>
      <p:sp>
        <p:nvSpPr>
          <p:cNvPr id="10" name="Tijdelijke aanduiding voor tekst 7"/>
          <p:cNvSpPr>
            <a:spLocks noGrp="1"/>
          </p:cNvSpPr>
          <p:nvPr>
            <p:ph type="body" sz="quarter" idx="13" hasCustomPrompt="1"/>
          </p:nvPr>
        </p:nvSpPr>
        <p:spPr>
          <a:xfrm>
            <a:off x="386080" y="4257041"/>
            <a:ext cx="8117840"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en-GB" noProof="0" dirty="0" smtClean="0"/>
              <a:t>Subtitle</a:t>
            </a:r>
          </a:p>
        </p:txBody>
      </p:sp>
      <p:sp>
        <p:nvSpPr>
          <p:cNvPr id="12"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11" name="Rectangle 51"/>
          <p:cNvSpPr>
            <a:spLocks noGrp="1" noChangeArrowheads="1"/>
          </p:cNvSpPr>
          <p:nvPr>
            <p:ph idx="14" hasCustomPrompt="1"/>
          </p:nvPr>
        </p:nvSpPr>
        <p:spPr bwMode="auto">
          <a:xfrm>
            <a:off x="508000" y="4894580"/>
            <a:ext cx="795020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noProof="0" dirty="0" smtClean="0"/>
              <a:t>First level</a:t>
            </a:r>
          </a:p>
          <a:p>
            <a:pPr lvl="2"/>
            <a:r>
              <a:rPr lang="en-GB" noProof="0" dirty="0" smtClean="0"/>
              <a:t>Second level</a:t>
            </a:r>
          </a:p>
          <a:p>
            <a:pPr lvl="3"/>
            <a:r>
              <a:rPr lang="en-GB" noProof="0" dirty="0" smtClean="0"/>
              <a:t>Third level</a:t>
            </a:r>
          </a:p>
        </p:txBody>
      </p:sp>
      <p:sp>
        <p:nvSpPr>
          <p:cNvPr id="13" name="Rectangle 51"/>
          <p:cNvSpPr>
            <a:spLocks noGrp="1" noChangeArrowheads="1"/>
          </p:cNvSpPr>
          <p:nvPr>
            <p:ph idx="15" hasCustomPrompt="1"/>
          </p:nvPr>
        </p:nvSpPr>
        <p:spPr bwMode="auto">
          <a:xfrm>
            <a:off x="508000" y="2468880"/>
            <a:ext cx="795020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noProof="0" dirty="0" smtClean="0"/>
              <a:t>First level</a:t>
            </a:r>
          </a:p>
          <a:p>
            <a:pPr lvl="2"/>
            <a:r>
              <a:rPr lang="en-GB" noProof="0" dirty="0" smtClean="0"/>
              <a:t>Second level</a:t>
            </a:r>
          </a:p>
          <a:p>
            <a:pPr lvl="3"/>
            <a:r>
              <a:rPr lang="en-GB" noProof="0" dirty="0" smtClean="0"/>
              <a:t>Third level</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5" name="Rectangle 51"/>
          <p:cNvSpPr>
            <a:spLocks noGrp="1" noChangeArrowheads="1"/>
          </p:cNvSpPr>
          <p:nvPr>
            <p:ph idx="1" hasCustomPrompt="1"/>
          </p:nvPr>
        </p:nvSpPr>
        <p:spPr bwMode="auto">
          <a:xfrm>
            <a:off x="508000" y="2468880"/>
            <a:ext cx="359664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dirty="0" smtClean="0"/>
              <a:t>Bullets</a:t>
            </a:r>
          </a:p>
        </p:txBody>
      </p:sp>
      <p:sp>
        <p:nvSpPr>
          <p:cNvPr id="8" name="Tijdelijke aanduiding voor tekst 7"/>
          <p:cNvSpPr>
            <a:spLocks noGrp="1"/>
          </p:cNvSpPr>
          <p:nvPr>
            <p:ph type="body" sz="quarter" idx="11" hasCustomPrompt="1"/>
          </p:nvPr>
        </p:nvSpPr>
        <p:spPr>
          <a:xfrm>
            <a:off x="386080" y="1838961"/>
            <a:ext cx="3742375"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nl-BE" dirty="0" smtClean="0"/>
              <a:t>Subtitle</a:t>
            </a:r>
          </a:p>
        </p:txBody>
      </p:sp>
      <p:sp>
        <p:nvSpPr>
          <p:cNvPr id="11" name="Rectangle 51"/>
          <p:cNvSpPr>
            <a:spLocks noGrp="1" noChangeArrowheads="1"/>
          </p:cNvSpPr>
          <p:nvPr>
            <p:ph idx="12" hasCustomPrompt="1"/>
          </p:nvPr>
        </p:nvSpPr>
        <p:spPr bwMode="auto">
          <a:xfrm>
            <a:off x="4851400" y="2468880"/>
            <a:ext cx="361188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dirty="0" smtClean="0"/>
              <a:t>Bullets</a:t>
            </a:r>
          </a:p>
        </p:txBody>
      </p:sp>
      <p:sp>
        <p:nvSpPr>
          <p:cNvPr id="12" name="Tijdelijke aanduiding voor tekst 7"/>
          <p:cNvSpPr>
            <a:spLocks noGrp="1"/>
          </p:cNvSpPr>
          <p:nvPr>
            <p:ph type="body" sz="quarter" idx="13" hasCustomPrompt="1"/>
          </p:nvPr>
        </p:nvSpPr>
        <p:spPr>
          <a:xfrm>
            <a:off x="4744720" y="1838961"/>
            <a:ext cx="3742375"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nl-BE" dirty="0" smtClean="0"/>
              <a:t>Subtitle</a:t>
            </a:r>
          </a:p>
        </p:txBody>
      </p:sp>
      <p:sp>
        <p:nvSpPr>
          <p:cNvPr id="9"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14" name="Tijdelijke aanduiding voor tekst 13"/>
          <p:cNvSpPr>
            <a:spLocks noGrp="1"/>
          </p:cNvSpPr>
          <p:nvPr>
            <p:ph type="body" sz="quarter" idx="14" hasCustomPrompt="1"/>
          </p:nvPr>
        </p:nvSpPr>
        <p:spPr>
          <a:xfrm>
            <a:off x="368275" y="5972413"/>
            <a:ext cx="3736113" cy="321948"/>
          </a:xfrm>
          <a:prstGeom prst="rect">
            <a:avLst/>
          </a:prstGeom>
        </p:spPr>
        <p:txBody>
          <a:bodyPr vert="horz"/>
          <a:lstStyle>
            <a:lvl1pPr>
              <a:buNone/>
              <a:defRPr sz="1000">
                <a:solidFill>
                  <a:schemeClr val="bg1">
                    <a:lumMod val="50000"/>
                  </a:schemeClr>
                </a:solidFill>
                <a:latin typeface="Myriad Pro"/>
                <a:cs typeface="Myriad Pro"/>
              </a:defRPr>
            </a:lvl1pPr>
          </a:lstStyle>
          <a:p>
            <a:pPr lvl="0"/>
            <a:r>
              <a:rPr lang="nl-BE" dirty="0" smtClean="0"/>
              <a:t>Notes</a:t>
            </a:r>
            <a:endParaRPr lang="nl-NL"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4" name="Rectangle 51"/>
          <p:cNvSpPr>
            <a:spLocks noGrp="1" noChangeArrowheads="1"/>
          </p:cNvSpPr>
          <p:nvPr>
            <p:ph idx="1" hasCustomPrompt="1"/>
          </p:nvPr>
        </p:nvSpPr>
        <p:spPr bwMode="auto">
          <a:xfrm>
            <a:off x="381000" y="1752600"/>
            <a:ext cx="8077200" cy="50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2200">
                <a:solidFill>
                  <a:schemeClr val="bg1">
                    <a:lumMod val="50000"/>
                  </a:schemeClr>
                </a:solidFill>
                <a:latin typeface="Myriad Pro"/>
                <a:cs typeface="Myriad Pro"/>
              </a:defRPr>
            </a:lvl1pPr>
            <a:lvl2pPr>
              <a:buFont typeface="Lucida Grande"/>
              <a:buChar char="&gt;"/>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GB" dirty="0" smtClean="0"/>
              <a:t>Title</a:t>
            </a:r>
          </a:p>
        </p:txBody>
      </p:sp>
      <p:sp>
        <p:nvSpPr>
          <p:cNvPr id="10" name="Tijdelijke aanduiding voor grafiek 9"/>
          <p:cNvSpPr>
            <a:spLocks noGrp="1"/>
          </p:cNvSpPr>
          <p:nvPr>
            <p:ph type="chart" sz="quarter" idx="11" hasCustomPrompt="1"/>
          </p:nvPr>
        </p:nvSpPr>
        <p:spPr>
          <a:xfrm>
            <a:off x="3070989" y="2429994"/>
            <a:ext cx="3670807" cy="3485515"/>
          </a:xfrm>
          <a:prstGeom prst="rect">
            <a:avLst/>
          </a:prstGeom>
          <a:noFill/>
        </p:spPr>
        <p:txBody>
          <a:bodyPr vert="horz"/>
          <a:lstStyle>
            <a:lvl1pPr algn="ctr">
              <a:buNone/>
              <a:defRPr sz="2200">
                <a:solidFill>
                  <a:schemeClr val="bg1">
                    <a:lumMod val="50000"/>
                  </a:schemeClr>
                </a:solidFill>
                <a:latin typeface="Myriad Pro"/>
                <a:cs typeface="Myriad Pro"/>
              </a:defRPr>
            </a:lvl1pPr>
          </a:lstStyle>
          <a:p>
            <a:r>
              <a:rPr lang="nl-NL" dirty="0" smtClean="0"/>
              <a:t>Graph</a:t>
            </a:r>
            <a:endParaRPr lang="nl-NL" dirty="0"/>
          </a:p>
        </p:txBody>
      </p:sp>
      <p:sp>
        <p:nvSpPr>
          <p:cNvPr id="13" name="Tijdelijke aanduiding voor inhoud 12"/>
          <p:cNvSpPr>
            <a:spLocks noGrp="1"/>
          </p:cNvSpPr>
          <p:nvPr>
            <p:ph sz="quarter" idx="12" hasCustomPrompt="1"/>
          </p:nvPr>
        </p:nvSpPr>
        <p:spPr>
          <a:xfrm>
            <a:off x="6933148" y="2415760"/>
            <a:ext cx="1555014" cy="894820"/>
          </a:xfrm>
          <a:prstGeom prst="rect">
            <a:avLst/>
          </a:prstGeom>
        </p:spPr>
        <p:txBody>
          <a:bodyPr vert="horz" wrap="square" lIns="0" tIns="0" rIns="0" bIns="0"/>
          <a:lstStyle>
            <a:lvl1pPr marL="0" indent="0">
              <a:buNone/>
              <a:defRPr sz="1600" baseline="0">
                <a:solidFill>
                  <a:schemeClr val="bg1">
                    <a:lumMod val="50000"/>
                  </a:schemeClr>
                </a:solidFill>
                <a:latin typeface="Myriad Pro"/>
                <a:cs typeface="Myriad Pro"/>
              </a:defRPr>
            </a:lvl1pPr>
            <a:lvl2pPr>
              <a:buNone/>
              <a:defRPr/>
            </a:lvl2pPr>
            <a:lvl3pPr>
              <a:buNone/>
              <a:defRPr/>
            </a:lvl3pPr>
            <a:lvl4pPr>
              <a:buNone/>
              <a:defRPr/>
            </a:lvl4pPr>
            <a:lvl5pPr>
              <a:buNone/>
              <a:defRPr/>
            </a:lvl5pPr>
          </a:lstStyle>
          <a:p>
            <a:pPr lvl="0"/>
            <a:r>
              <a:rPr lang="nl-BE" dirty="0" smtClean="0"/>
              <a:t>Legend graph</a:t>
            </a:r>
          </a:p>
        </p:txBody>
      </p:sp>
      <p:sp>
        <p:nvSpPr>
          <p:cNvPr id="16" name="Tijdelijke aanduiding voor inhoud 12"/>
          <p:cNvSpPr>
            <a:spLocks noGrp="1"/>
          </p:cNvSpPr>
          <p:nvPr>
            <p:ph sz="quarter" idx="13" hasCustomPrompt="1"/>
          </p:nvPr>
        </p:nvSpPr>
        <p:spPr>
          <a:xfrm>
            <a:off x="6933148" y="3727498"/>
            <a:ext cx="1555014" cy="894820"/>
          </a:xfrm>
          <a:prstGeom prst="rect">
            <a:avLst/>
          </a:prstGeom>
        </p:spPr>
        <p:txBody>
          <a:bodyPr vert="horz" wrap="square" lIns="0" tIns="0" rIns="0" bIns="0"/>
          <a:lstStyle>
            <a:lvl1pPr marL="0" indent="0">
              <a:buNone/>
              <a:defRPr sz="1600">
                <a:solidFill>
                  <a:schemeClr val="bg1">
                    <a:lumMod val="50000"/>
                  </a:schemeClr>
                </a:solidFill>
                <a:latin typeface="Myriad Pro"/>
                <a:cs typeface="Myriad Pro"/>
              </a:defRPr>
            </a:lvl1pPr>
            <a:lvl2pPr>
              <a:buNone/>
              <a:defRPr/>
            </a:lvl2pPr>
            <a:lvl3pPr>
              <a:buNone/>
              <a:defRPr/>
            </a:lvl3pPr>
            <a:lvl4pPr>
              <a:buNone/>
              <a:defRPr/>
            </a:lvl4pPr>
            <a:lvl5pPr>
              <a:buNone/>
              <a:defRPr/>
            </a:lvl5pPr>
          </a:lstStyle>
          <a:p>
            <a:pPr lvl="0"/>
            <a:r>
              <a:rPr lang="nl-BE" dirty="0" smtClean="0"/>
              <a:t>Legend graph</a:t>
            </a:r>
          </a:p>
        </p:txBody>
      </p:sp>
      <p:sp>
        <p:nvSpPr>
          <p:cNvPr id="17" name="Tijdelijke aanduiding voor inhoud 12"/>
          <p:cNvSpPr>
            <a:spLocks noGrp="1"/>
          </p:cNvSpPr>
          <p:nvPr>
            <p:ph sz="quarter" idx="14" hasCustomPrompt="1"/>
          </p:nvPr>
        </p:nvSpPr>
        <p:spPr>
          <a:xfrm>
            <a:off x="6933148" y="5028826"/>
            <a:ext cx="1555014" cy="894820"/>
          </a:xfrm>
          <a:prstGeom prst="rect">
            <a:avLst/>
          </a:prstGeom>
        </p:spPr>
        <p:txBody>
          <a:bodyPr vert="horz" wrap="square" lIns="0" tIns="0" rIns="0" bIns="0"/>
          <a:lstStyle>
            <a:lvl1pPr marL="0" indent="0">
              <a:buNone/>
              <a:defRPr sz="1600">
                <a:solidFill>
                  <a:schemeClr val="bg1">
                    <a:lumMod val="50000"/>
                  </a:schemeClr>
                </a:solidFill>
                <a:latin typeface="Myriad Pro"/>
                <a:cs typeface="Myriad Pro"/>
              </a:defRPr>
            </a:lvl1pPr>
            <a:lvl2pPr>
              <a:buNone/>
              <a:defRPr/>
            </a:lvl2pPr>
            <a:lvl3pPr>
              <a:buNone/>
              <a:defRPr/>
            </a:lvl3pPr>
            <a:lvl4pPr>
              <a:buNone/>
              <a:defRPr/>
            </a:lvl4pPr>
            <a:lvl5pPr>
              <a:buNone/>
              <a:defRPr/>
            </a:lvl5pPr>
          </a:lstStyle>
          <a:p>
            <a:pPr lvl="0"/>
            <a:r>
              <a:rPr lang="nl-BE" dirty="0" smtClean="0"/>
              <a:t>Legend graph</a:t>
            </a:r>
          </a:p>
        </p:txBody>
      </p:sp>
      <p:sp>
        <p:nvSpPr>
          <p:cNvPr id="19" name="Tijdelijke aanduiding voor afbeelding 18"/>
          <p:cNvSpPr>
            <a:spLocks noGrp="1"/>
          </p:cNvSpPr>
          <p:nvPr>
            <p:ph type="pic" sz="quarter" idx="15" hasCustomPrompt="1"/>
          </p:nvPr>
        </p:nvSpPr>
        <p:spPr>
          <a:xfrm>
            <a:off x="0" y="2436813"/>
            <a:ext cx="2862263" cy="4421187"/>
          </a:xfrm>
          <a:prstGeom prst="rect">
            <a:avLst/>
          </a:prstGeom>
        </p:spPr>
        <p:txBody>
          <a:bodyPr vert="horz"/>
          <a:lstStyle>
            <a:lvl1pPr>
              <a:buNone/>
              <a:defRPr sz="1600">
                <a:solidFill>
                  <a:schemeClr val="bg1">
                    <a:lumMod val="50000"/>
                  </a:schemeClr>
                </a:solidFill>
                <a:latin typeface="Myriad Pro"/>
                <a:cs typeface="Myriad Pro"/>
              </a:defRPr>
            </a:lvl1pPr>
          </a:lstStyle>
          <a:p>
            <a:r>
              <a:rPr lang="nl-NL" dirty="0" smtClean="0"/>
              <a:t>Picture</a:t>
            </a:r>
            <a:endParaRPr lang="nl-NL" dirty="0"/>
          </a:p>
        </p:txBody>
      </p:sp>
      <p:sp>
        <p:nvSpPr>
          <p:cNvPr id="11"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Aangepaste indeling">
    <p:spTree>
      <p:nvGrpSpPr>
        <p:cNvPr id="1" name=""/>
        <p:cNvGrpSpPr/>
        <p:nvPr/>
      </p:nvGrpSpPr>
      <p:grpSpPr>
        <a:xfrm>
          <a:off x="0" y="0"/>
          <a:ext cx="0" cy="0"/>
          <a:chOff x="0" y="0"/>
          <a:chExt cx="0" cy="0"/>
        </a:xfrm>
      </p:grpSpPr>
      <p:cxnSp>
        <p:nvCxnSpPr>
          <p:cNvPr id="4" name="Gebogen verbindingslijn 3"/>
          <p:cNvCxnSpPr/>
          <p:nvPr userDrawn="1"/>
        </p:nvCxnSpPr>
        <p:spPr bwMode="auto">
          <a:xfrm rot="5400000">
            <a:off x="3700787" y="1409567"/>
            <a:ext cx="838200" cy="609600"/>
          </a:xfrm>
          <a:prstGeom prst="bentConnector3">
            <a:avLst>
              <a:gd name="adj1" fmla="val -117"/>
            </a:avLst>
          </a:prstGeom>
          <a:solidFill>
            <a:schemeClr val="accent1"/>
          </a:solidFill>
          <a:ln w="15875" cap="flat" cmpd="sng" algn="ctr">
            <a:solidFill>
              <a:srgbClr val="808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Rectangle 50"/>
          <p:cNvSpPr>
            <a:spLocks noGrp="1" noChangeArrowheads="1"/>
          </p:cNvSpPr>
          <p:nvPr>
            <p:ph type="title" hasCustomPrompt="1"/>
          </p:nvPr>
        </p:nvSpPr>
        <p:spPr bwMode="auto">
          <a:xfrm>
            <a:off x="381000" y="1052736"/>
            <a:ext cx="3309269"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6"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9" name="Rectangle 51"/>
          <p:cNvSpPr>
            <a:spLocks noGrp="1" noChangeArrowheads="1"/>
          </p:cNvSpPr>
          <p:nvPr>
            <p:ph idx="1" hasCustomPrompt="1"/>
          </p:nvPr>
        </p:nvSpPr>
        <p:spPr bwMode="auto">
          <a:xfrm>
            <a:off x="3822796" y="1290989"/>
            <a:ext cx="4671265" cy="50401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dirty="0" smtClean="0"/>
              <a:t>Features</a:t>
            </a:r>
          </a:p>
        </p:txBody>
      </p:sp>
      <p:sp>
        <p:nvSpPr>
          <p:cNvPr id="11" name="Tijdelijke aanduiding voor afbeelding 10"/>
          <p:cNvSpPr>
            <a:spLocks noGrp="1"/>
          </p:cNvSpPr>
          <p:nvPr>
            <p:ph type="pic" sz="quarter" idx="11" hasCustomPrompt="1"/>
          </p:nvPr>
        </p:nvSpPr>
        <p:spPr>
          <a:xfrm>
            <a:off x="368299" y="1839886"/>
            <a:ext cx="3312767" cy="2493963"/>
          </a:xfrm>
          <a:prstGeom prst="rect">
            <a:avLst/>
          </a:prstGeom>
        </p:spPr>
        <p:txBody>
          <a:bodyPr vert="horz"/>
          <a:lstStyle>
            <a:lvl1pPr>
              <a:buNone/>
              <a:defRPr sz="1800">
                <a:solidFill>
                  <a:schemeClr val="bg1">
                    <a:lumMod val="50000"/>
                  </a:schemeClr>
                </a:solidFill>
              </a:defRPr>
            </a:lvl1pPr>
          </a:lstStyle>
          <a:p>
            <a:r>
              <a:rPr lang="nl-NL" dirty="0" smtClean="0"/>
              <a:t>Packshot</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35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5"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6"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Aangepaste indeling">
    <p:spTree>
      <p:nvGrpSpPr>
        <p:cNvPr id="1" name=""/>
        <p:cNvGrpSpPr/>
        <p:nvPr/>
      </p:nvGrpSpPr>
      <p:grpSpPr>
        <a:xfrm>
          <a:off x="0" y="0"/>
          <a:ext cx="0" cy="0"/>
          <a:chOff x="0" y="0"/>
          <a:chExt cx="0" cy="0"/>
        </a:xfrm>
      </p:grpSpPr>
      <p:sp>
        <p:nvSpPr>
          <p:cNvPr id="3"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4"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10" name="Titel 39"/>
          <p:cNvSpPr>
            <a:spLocks noGrp="1"/>
          </p:cNvSpPr>
          <p:nvPr userDrawn="1">
            <p:ph type="title"/>
          </p:nvPr>
        </p:nvSpPr>
        <p:spPr>
          <a:xfrm>
            <a:off x="487742" y="1052736"/>
            <a:ext cx="7997570" cy="652463"/>
          </a:xfrm>
          <a:prstGeom prst="rect">
            <a:avLst/>
          </a:prstGeom>
        </p:spPr>
        <p:txBody>
          <a:bodyPr/>
          <a:lstStyle>
            <a:lvl1pPr algn="l">
              <a:defRPr sz="3000">
                <a:solidFill>
                  <a:srgbClr val="1B6177"/>
                </a:solidFill>
                <a:latin typeface="Myriad Pro"/>
                <a:cs typeface="Myriad Pro"/>
              </a:defRPr>
            </a:lvl1pPr>
          </a:lstStyle>
          <a:p>
            <a:r>
              <a:rPr lang="nl-BE" dirty="0" smtClean="0"/>
              <a:t>Marketingtools</a:t>
            </a:r>
            <a:endParaRPr lang="nl-BE"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Aangepaste indeling">
    <p:spTree>
      <p:nvGrpSpPr>
        <p:cNvPr id="1" name=""/>
        <p:cNvGrpSpPr/>
        <p:nvPr/>
      </p:nvGrpSpPr>
      <p:grpSpPr>
        <a:xfrm>
          <a:off x="0" y="0"/>
          <a:ext cx="0" cy="0"/>
          <a:chOff x="0" y="0"/>
          <a:chExt cx="0" cy="0"/>
        </a:xfrm>
      </p:grpSpPr>
      <p:sp>
        <p:nvSpPr>
          <p:cNvPr id="4" name="Rechthoek 3"/>
          <p:cNvSpPr/>
          <p:nvPr userDrawn="1"/>
        </p:nvSpPr>
        <p:spPr bwMode="auto">
          <a:xfrm>
            <a:off x="0" y="1587"/>
            <a:ext cx="9144000" cy="6856413"/>
          </a:xfrm>
          <a:prstGeom prst="rect">
            <a:avLst/>
          </a:prstGeom>
          <a:solidFill>
            <a:schemeClr val="accent4">
              <a:alpha val="54000"/>
            </a:schemeClr>
          </a:solidFill>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500" b="0" i="0" u="none" strike="noStrike" cap="none" normalizeH="0" baseline="0" dirty="0" smtClean="0">
              <a:ln>
                <a:noFill/>
              </a:ln>
              <a:solidFill>
                <a:srgbClr val="3D3F3E"/>
              </a:solidFill>
              <a:effectLst/>
              <a:latin typeface="Arial" pitchFamily="34" charset="0"/>
              <a:ea typeface="Geneva" pitchFamily="1" charset="-128"/>
            </a:endParaRPr>
          </a:p>
        </p:txBody>
      </p:sp>
      <p:sp>
        <p:nvSpPr>
          <p:cNvPr id="5" name="Rechthoekige toelichting 4"/>
          <p:cNvSpPr/>
          <p:nvPr userDrawn="1"/>
        </p:nvSpPr>
        <p:spPr bwMode="auto">
          <a:xfrm>
            <a:off x="2209800" y="1295400"/>
            <a:ext cx="4953000" cy="3429000"/>
          </a:xfrm>
          <a:prstGeom prst="wedgeRectCallout">
            <a:avLst>
              <a:gd name="adj1" fmla="val -34042"/>
              <a:gd name="adj2" fmla="val 63288"/>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500" b="0" i="0" u="none" strike="noStrike" cap="none" normalizeH="0" baseline="0" dirty="0" smtClean="0">
              <a:ln>
                <a:noFill/>
              </a:ln>
              <a:solidFill>
                <a:srgbClr val="3D3F3E"/>
              </a:solidFill>
              <a:effectLst/>
              <a:latin typeface="Arial" pitchFamily="34" charset="0"/>
              <a:ea typeface="Geneva" pitchFamily="1" charset="-128"/>
            </a:endParaRPr>
          </a:p>
        </p:txBody>
      </p:sp>
      <p:sp>
        <p:nvSpPr>
          <p:cNvPr id="6" name="Rechthoek 5"/>
          <p:cNvSpPr/>
          <p:nvPr userDrawn="1"/>
        </p:nvSpPr>
        <p:spPr>
          <a:xfrm>
            <a:off x="2209800" y="2286000"/>
            <a:ext cx="4953000" cy="1169551"/>
          </a:xfrm>
          <a:prstGeom prst="rect">
            <a:avLst/>
          </a:prstGeom>
        </p:spPr>
        <p:txBody>
          <a:bodyPr wrap="square" anchor="ctr">
            <a:spAutoFit/>
          </a:bodyPr>
          <a:lstStyle/>
          <a:p>
            <a:pPr algn="ctr"/>
            <a:r>
              <a:rPr lang="nl-NL" sz="7000" dirty="0" smtClean="0">
                <a:solidFill>
                  <a:srgbClr val="1B6177"/>
                </a:solidFill>
                <a:latin typeface="Myriad Pro"/>
                <a:cs typeface="Myriad Pro"/>
              </a:rPr>
              <a:t>Thank you</a:t>
            </a:r>
            <a:endParaRPr lang="nl-NL" sz="7000" dirty="0">
              <a:solidFill>
                <a:srgbClr val="1B6177"/>
              </a:solidFill>
              <a:latin typeface="Myriad Pro"/>
              <a:cs typeface="Myriad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KSTINDELING">
    <p:spTree>
      <p:nvGrpSpPr>
        <p:cNvPr id="1" name=""/>
        <p:cNvGrpSpPr/>
        <p:nvPr/>
      </p:nvGrpSpPr>
      <p:grpSpPr>
        <a:xfrm>
          <a:off x="0" y="0"/>
          <a:ext cx="0" cy="0"/>
          <a:chOff x="0" y="0"/>
          <a:chExt cx="0" cy="0"/>
        </a:xfrm>
      </p:grpSpPr>
      <p:sp>
        <p:nvSpPr>
          <p:cNvPr id="18" name="Rectangle 50"/>
          <p:cNvSpPr>
            <a:spLocks noGrp="1" noChangeArrowheads="1"/>
          </p:cNvSpPr>
          <p:nvPr>
            <p:ph type="title" hasCustomPrompt="1"/>
          </p:nvPr>
        </p:nvSpPr>
        <p:spPr bwMode="auto">
          <a:xfrm>
            <a:off x="179512" y="1052736"/>
            <a:ext cx="8382000"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24" name="Rectangle 51"/>
          <p:cNvSpPr>
            <a:spLocks noGrp="1" noChangeArrowheads="1"/>
          </p:cNvSpPr>
          <p:nvPr>
            <p:ph idx="1"/>
          </p:nvPr>
        </p:nvSpPr>
        <p:spPr bwMode="auto">
          <a:xfrm>
            <a:off x="179512" y="1600200"/>
            <a:ext cx="8784976"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Tree>
    <p:extLst>
      <p:ext uri="{BB962C8B-B14F-4D97-AF65-F5344CB8AC3E}">
        <p14:creationId xmlns:p14="http://schemas.microsoft.com/office/powerpoint/2010/main" val="290895481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68538" y="190500"/>
            <a:ext cx="6624637" cy="411163"/>
          </a:xfrm>
          <a:prstGeom prst="rect">
            <a:avLst/>
          </a:prstGeo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215900" y="784225"/>
            <a:ext cx="8664575" cy="5668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Slide Number Placeholder 3"/>
          <p:cNvSpPr>
            <a:spLocks noGrp="1"/>
          </p:cNvSpPr>
          <p:nvPr>
            <p:ph type="sldNum" sz="quarter" idx="10"/>
          </p:nvPr>
        </p:nvSpPr>
        <p:spPr>
          <a:xfrm>
            <a:off x="8737600" y="6673850"/>
            <a:ext cx="155575" cy="152400"/>
          </a:xfrm>
          <a:prstGeom prst="rect">
            <a:avLst/>
          </a:prstGeom>
        </p:spPr>
        <p:txBody>
          <a:bodyPr/>
          <a:lstStyle>
            <a:lvl1pPr>
              <a:defRPr/>
            </a:lvl1pPr>
          </a:lstStyle>
          <a:p>
            <a:fld id="{C23B7E27-67B3-42F1-BC59-9A6A7D345814}" type="slidenum">
              <a:rPr lang="cs-CZ" altLang="en-US">
                <a:solidFill>
                  <a:srgbClr val="FFFFFF"/>
                </a:solidFill>
              </a:rPr>
              <a:pPr/>
              <a:t>‹Nº›</a:t>
            </a:fld>
            <a:endParaRPr lang="cs-CZ" altLang="en-US">
              <a:solidFill>
                <a:srgbClr val="FFFFFF"/>
              </a:solidFill>
            </a:endParaRPr>
          </a:p>
        </p:txBody>
      </p:sp>
    </p:spTree>
    <p:extLst>
      <p:ext uri="{BB962C8B-B14F-4D97-AF65-F5344CB8AC3E}">
        <p14:creationId xmlns:p14="http://schemas.microsoft.com/office/powerpoint/2010/main" val="288282042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EE7D6B-2A45-462C-A11E-E78261A9F712}" type="datetimeFigureOut">
              <a:rPr lang="en-GB" smtClean="0"/>
              <a:t>01/12/2015</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673850"/>
            <a:ext cx="155575" cy="152400"/>
          </a:xfrm>
          <a:prstGeom prst="rect">
            <a:avLst/>
          </a:prstGeom>
        </p:spPr>
        <p:txBody>
          <a:bodyPr/>
          <a:lstStyle/>
          <a:p>
            <a:fld id="{AA251C45-FE8A-4A78-BB61-8DA4594D59A9}" type="slidenum">
              <a:rPr lang="en-GB" smtClean="0"/>
              <a:t>‹Nº›</a:t>
            </a:fld>
            <a:endParaRPr lang="en-GB"/>
          </a:p>
        </p:txBody>
      </p:sp>
    </p:spTree>
    <p:extLst>
      <p:ext uri="{BB962C8B-B14F-4D97-AF65-F5344CB8AC3E}">
        <p14:creationId xmlns:p14="http://schemas.microsoft.com/office/powerpoint/2010/main" val="2389105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9" name="Rectangle 7"/>
          <p:cNvSpPr>
            <a:spLocks noChangeArrowheads="1"/>
          </p:cNvSpPr>
          <p:nvPr/>
        </p:nvSpPr>
        <p:spPr bwMode="auto">
          <a:xfrm>
            <a:off x="6683375" y="317500"/>
            <a:ext cx="22098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lgn="r" eaLnBrk="0" fontAlgn="base" hangingPunct="0">
              <a:spcBef>
                <a:spcPct val="0"/>
              </a:spcBef>
              <a:spcAft>
                <a:spcPct val="0"/>
              </a:spcAft>
            </a:pPr>
            <a:r>
              <a:rPr lang="en-GB" altLang="en-US" sz="900" smtClean="0">
                <a:solidFill>
                  <a:srgbClr val="DDDDDD"/>
                </a:solidFill>
              </a:rPr>
              <a:t>TOP SECRET</a:t>
            </a:r>
            <a:br>
              <a:rPr lang="en-GB" altLang="en-US" sz="900" smtClean="0">
                <a:solidFill>
                  <a:srgbClr val="DDDDDD"/>
                </a:solidFill>
              </a:rPr>
            </a:br>
            <a:r>
              <a:rPr lang="en-GB" altLang="en-US" sz="900" smtClean="0">
                <a:solidFill>
                  <a:srgbClr val="DDDDDD"/>
                </a:solidFill>
              </a:rPr>
              <a:t>SECRET</a:t>
            </a:r>
            <a:br>
              <a:rPr lang="en-GB" altLang="en-US" sz="900" smtClean="0">
                <a:solidFill>
                  <a:srgbClr val="DDDDDD"/>
                </a:solidFill>
              </a:rPr>
            </a:br>
            <a:r>
              <a:rPr lang="en-GB" altLang="en-US" sz="900" smtClean="0">
                <a:solidFill>
                  <a:srgbClr val="DDDDDD"/>
                </a:solidFill>
              </a:rPr>
              <a:t>INTERNAL USE ONLY</a:t>
            </a:r>
            <a:br>
              <a:rPr lang="en-GB" altLang="en-US" sz="900" smtClean="0">
                <a:solidFill>
                  <a:srgbClr val="DDDDDD"/>
                </a:solidFill>
              </a:rPr>
            </a:br>
            <a:r>
              <a:rPr lang="en-GB" altLang="en-US" sz="900" smtClean="0">
                <a:solidFill>
                  <a:srgbClr val="009999"/>
                </a:solidFill>
              </a:rPr>
              <a:t>PUBLIC</a:t>
            </a:r>
            <a:endParaRPr lang="en-GB" altLang="en-US" sz="1100" smtClean="0">
              <a:solidFill>
                <a:srgbClr val="009999"/>
              </a:solidFill>
            </a:endParaRPr>
          </a:p>
        </p:txBody>
      </p:sp>
    </p:spTree>
    <p:extLst>
      <p:ext uri="{BB962C8B-B14F-4D97-AF65-F5344CB8AC3E}">
        <p14:creationId xmlns:p14="http://schemas.microsoft.com/office/powerpoint/2010/main" val="2254249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noProof="0" dirty="0" smtClean="0"/>
              <a:t>Title</a:t>
            </a:r>
          </a:p>
        </p:txBody>
      </p:sp>
      <p:sp>
        <p:nvSpPr>
          <p:cNvPr id="8" name="Tijdelijke aanduiding voor tekst 7"/>
          <p:cNvSpPr>
            <a:spLocks noGrp="1"/>
          </p:cNvSpPr>
          <p:nvPr>
            <p:ph type="body" sz="quarter" idx="11" hasCustomPrompt="1"/>
          </p:nvPr>
        </p:nvSpPr>
        <p:spPr>
          <a:xfrm>
            <a:off x="386080" y="1838961"/>
            <a:ext cx="8117840"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en-GB" noProof="0" dirty="0" smtClean="0"/>
              <a:t>Subtitle</a:t>
            </a:r>
          </a:p>
        </p:txBody>
      </p:sp>
      <p:sp>
        <p:nvSpPr>
          <p:cNvPr id="10" name="Tijdelijke aanduiding voor tekst 7"/>
          <p:cNvSpPr>
            <a:spLocks noGrp="1"/>
          </p:cNvSpPr>
          <p:nvPr>
            <p:ph type="body" sz="quarter" idx="13" hasCustomPrompt="1"/>
          </p:nvPr>
        </p:nvSpPr>
        <p:spPr>
          <a:xfrm>
            <a:off x="386080" y="4257041"/>
            <a:ext cx="8117840" cy="629920"/>
          </a:xfrm>
          <a:prstGeom prst="rect">
            <a:avLst/>
          </a:prstGeom>
        </p:spPr>
        <p:txBody>
          <a:bodyPr vert="horz"/>
          <a:lstStyle>
            <a:lvl1pPr marL="0" indent="0">
              <a:buNone/>
              <a:defRPr sz="2200">
                <a:solidFill>
                  <a:schemeClr val="bg1">
                    <a:lumMod val="50000"/>
                  </a:schemeClr>
                </a:solidFill>
                <a:latin typeface="Myriad Pro"/>
                <a:cs typeface="Myriad Pro"/>
              </a:defRPr>
            </a:lvl1pPr>
          </a:lstStyle>
          <a:p>
            <a:pPr lvl="0"/>
            <a:r>
              <a:rPr lang="en-GB" noProof="0" dirty="0" smtClean="0"/>
              <a:t>Subtitle</a:t>
            </a:r>
          </a:p>
        </p:txBody>
      </p:sp>
      <p:sp>
        <p:nvSpPr>
          <p:cNvPr id="12"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
        <p:nvSpPr>
          <p:cNvPr id="11" name="Rectangle 51"/>
          <p:cNvSpPr>
            <a:spLocks noGrp="1" noChangeArrowheads="1"/>
          </p:cNvSpPr>
          <p:nvPr>
            <p:ph idx="14" hasCustomPrompt="1"/>
          </p:nvPr>
        </p:nvSpPr>
        <p:spPr bwMode="auto">
          <a:xfrm>
            <a:off x="508000" y="4894580"/>
            <a:ext cx="795020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noProof="0" dirty="0" smtClean="0"/>
              <a:t>First level</a:t>
            </a:r>
          </a:p>
          <a:p>
            <a:pPr lvl="2"/>
            <a:r>
              <a:rPr lang="en-GB" noProof="0" dirty="0" smtClean="0"/>
              <a:t>Second level</a:t>
            </a:r>
          </a:p>
          <a:p>
            <a:pPr lvl="3"/>
            <a:r>
              <a:rPr lang="en-GB" noProof="0" dirty="0" smtClean="0"/>
              <a:t>Third level</a:t>
            </a:r>
          </a:p>
        </p:txBody>
      </p:sp>
      <p:sp>
        <p:nvSpPr>
          <p:cNvPr id="13" name="Rectangle 51"/>
          <p:cNvSpPr>
            <a:spLocks noGrp="1" noChangeArrowheads="1"/>
          </p:cNvSpPr>
          <p:nvPr>
            <p:ph idx="15" hasCustomPrompt="1"/>
          </p:nvPr>
        </p:nvSpPr>
        <p:spPr bwMode="auto">
          <a:xfrm>
            <a:off x="508000" y="2468880"/>
            <a:ext cx="7950200" cy="15036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noProof="0" dirty="0" smtClean="0"/>
              <a:t>First level</a:t>
            </a:r>
          </a:p>
          <a:p>
            <a:pPr lvl="2"/>
            <a:r>
              <a:rPr lang="en-GB" noProof="0" dirty="0" smtClean="0"/>
              <a:t>Second level</a:t>
            </a:r>
          </a:p>
          <a:p>
            <a:pPr lvl="3"/>
            <a:r>
              <a:rPr lang="en-GB" noProof="0" dirty="0" smtClean="0"/>
              <a:t>Third level</a:t>
            </a:r>
          </a:p>
        </p:txBody>
      </p:sp>
    </p:spTree>
    <p:extLst>
      <p:ext uri="{BB962C8B-B14F-4D97-AF65-F5344CB8AC3E}">
        <p14:creationId xmlns:p14="http://schemas.microsoft.com/office/powerpoint/2010/main" val="62882750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KSTINDELING">
    <p:spTree>
      <p:nvGrpSpPr>
        <p:cNvPr id="1" name=""/>
        <p:cNvGrpSpPr/>
        <p:nvPr/>
      </p:nvGrpSpPr>
      <p:grpSpPr>
        <a:xfrm>
          <a:off x="0" y="0"/>
          <a:ext cx="0" cy="0"/>
          <a:chOff x="0" y="0"/>
          <a:chExt cx="0" cy="0"/>
        </a:xfrm>
      </p:grpSpPr>
      <p:sp>
        <p:nvSpPr>
          <p:cNvPr id="18" name="Rectangle 50"/>
          <p:cNvSpPr>
            <a:spLocks noGrp="1" noChangeArrowheads="1"/>
          </p:cNvSpPr>
          <p:nvPr>
            <p:ph type="title" hasCustomPrompt="1"/>
          </p:nvPr>
        </p:nvSpPr>
        <p:spPr bwMode="auto">
          <a:xfrm>
            <a:off x="179512" y="1052736"/>
            <a:ext cx="8382000"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24" name="Rectangle 51"/>
          <p:cNvSpPr>
            <a:spLocks noGrp="1" noChangeArrowheads="1"/>
          </p:cNvSpPr>
          <p:nvPr>
            <p:ph idx="1"/>
          </p:nvPr>
        </p:nvSpPr>
        <p:spPr bwMode="auto">
          <a:xfrm>
            <a:off x="179512" y="1600200"/>
            <a:ext cx="8784976"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Tree>
    <p:extLst>
      <p:ext uri="{BB962C8B-B14F-4D97-AF65-F5344CB8AC3E}">
        <p14:creationId xmlns:p14="http://schemas.microsoft.com/office/powerpoint/2010/main" val="92824827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10"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extLst>
      <p:ext uri="{BB962C8B-B14F-4D97-AF65-F5344CB8AC3E}">
        <p14:creationId xmlns:p14="http://schemas.microsoft.com/office/powerpoint/2010/main" val="52387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23" presetClass="entr" presetSubtype="16"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3" name="Rectangle 51"/>
          <p:cNvSpPr>
            <a:spLocks noGrp="1" noChangeArrowheads="1"/>
          </p:cNvSpPr>
          <p:nvPr>
            <p:ph idx="1"/>
          </p:nvPr>
        </p:nvSpPr>
        <p:spPr bwMode="auto">
          <a:xfrm>
            <a:off x="381000" y="1752600"/>
            <a:ext cx="80772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spcBef>
                <a:spcPts val="0"/>
              </a:spcBef>
              <a:buNone/>
              <a:defRPr sz="1800">
                <a:solidFill>
                  <a:schemeClr val="bg1">
                    <a:lumMod val="50000"/>
                  </a:schemeClr>
                </a:solidFill>
                <a:latin typeface="Myriad Pro"/>
                <a:cs typeface="Myriad Pro"/>
              </a:defRPr>
            </a:lvl1pPr>
            <a:lvl2pPr marL="0" indent="-2844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5"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extLst>
      <p:ext uri="{BB962C8B-B14F-4D97-AF65-F5344CB8AC3E}">
        <p14:creationId xmlns:p14="http://schemas.microsoft.com/office/powerpoint/2010/main" val="395504669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418091522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584239"/>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769938"/>
            <a:ext cx="8294688" cy="685800"/>
          </a:xfrm>
          <a:prstGeom prst="rect">
            <a:avLst/>
          </a:prstGeom>
        </p:spPr>
        <p:txBody>
          <a:bodyPr/>
          <a:lstStyle/>
          <a:p>
            <a:r>
              <a:rPr lang="en-US" smtClean="0"/>
              <a:t>Click to edit Master title style</a:t>
            </a:r>
            <a:endParaRPr lang="en-GB"/>
          </a:p>
        </p:txBody>
      </p:sp>
      <p:sp>
        <p:nvSpPr>
          <p:cNvPr id="3" name="Chart Placeholder 2"/>
          <p:cNvSpPr>
            <a:spLocks noGrp="1"/>
          </p:cNvSpPr>
          <p:nvPr>
            <p:ph type="chart" idx="1"/>
          </p:nvPr>
        </p:nvSpPr>
        <p:spPr>
          <a:xfrm>
            <a:off x="685800" y="1676400"/>
            <a:ext cx="7772400" cy="4648200"/>
          </a:xfrm>
          <a:prstGeom prst="rect">
            <a:avLst/>
          </a:prstGeom>
        </p:spPr>
        <p:txBody>
          <a:bodyPr/>
          <a:lstStyle/>
          <a:p>
            <a:pPr lvl="0"/>
            <a:endParaRPr lang="en-GB" noProof="0" smtClean="0"/>
          </a:p>
        </p:txBody>
      </p:sp>
    </p:spTree>
    <p:extLst>
      <p:ext uri="{BB962C8B-B14F-4D97-AF65-F5344CB8AC3E}">
        <p14:creationId xmlns:p14="http://schemas.microsoft.com/office/powerpoint/2010/main" val="31757108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Aangepaste indeling">
    <p:spTree>
      <p:nvGrpSpPr>
        <p:cNvPr id="1" name=""/>
        <p:cNvGrpSpPr/>
        <p:nvPr/>
      </p:nvGrpSpPr>
      <p:grpSpPr>
        <a:xfrm>
          <a:off x="0" y="0"/>
          <a:ext cx="0" cy="0"/>
          <a:chOff x="0" y="0"/>
          <a:chExt cx="0" cy="0"/>
        </a:xfrm>
      </p:grpSpPr>
      <p:pic>
        <p:nvPicPr>
          <p:cNvPr id="12" name="Afbeelding 11" descr="Corporate_Daikin.t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0" y="3955271"/>
            <a:ext cx="4194356" cy="2291580"/>
          </a:xfrm>
          <a:prstGeom prst="rect">
            <a:avLst/>
          </a:prstGeom>
          <a:noFill/>
          <a:ln>
            <a:noFill/>
          </a:ln>
        </p:spPr>
      </p:pic>
      <p:sp>
        <p:nvSpPr>
          <p:cNvPr id="13" name="Tijdelijke aanduiding voor tekst 5"/>
          <p:cNvSpPr>
            <a:spLocks noGrp="1"/>
          </p:cNvSpPr>
          <p:nvPr>
            <p:ph type="body" sz="quarter" idx="10" hasCustomPrompt="1"/>
          </p:nvPr>
        </p:nvSpPr>
        <p:spPr>
          <a:xfrm>
            <a:off x="661150" y="1565275"/>
            <a:ext cx="6604000" cy="1787525"/>
          </a:xfrm>
          <a:prstGeom prst="rect">
            <a:avLst/>
          </a:prstGeom>
        </p:spPr>
        <p:txBody>
          <a:bodyPr vert="horz"/>
          <a:lstStyle>
            <a:lvl1pPr marL="0" indent="0">
              <a:defRPr sz="4500">
                <a:solidFill>
                  <a:schemeClr val="accent4"/>
                </a:solidFill>
                <a:latin typeface="Myriad Pro"/>
                <a:cs typeface="Myriad Pro"/>
              </a:defRPr>
            </a:lvl1pPr>
          </a:lstStyle>
          <a:p>
            <a:pPr lvl="0"/>
            <a:r>
              <a:rPr lang="nl-BE" dirty="0" smtClean="0"/>
              <a:t>Title Chiller presentation</a:t>
            </a:r>
            <a:endParaRPr lang="nl-NL" dirty="0"/>
          </a:p>
        </p:txBody>
      </p:sp>
      <p:sp>
        <p:nvSpPr>
          <p:cNvPr id="14" name="Tijdelijke aanduiding voor tekst 12"/>
          <p:cNvSpPr>
            <a:spLocks noGrp="1"/>
          </p:cNvSpPr>
          <p:nvPr>
            <p:ph type="body" sz="quarter" idx="11" hasCustomPrompt="1"/>
          </p:nvPr>
        </p:nvSpPr>
        <p:spPr>
          <a:xfrm>
            <a:off x="3697605" y="3068003"/>
            <a:ext cx="5161915" cy="396557"/>
          </a:xfrm>
          <a:prstGeom prst="rect">
            <a:avLst/>
          </a:prstGeom>
        </p:spPr>
        <p:txBody>
          <a:bodyPr vert="horz" wrap="none"/>
          <a:lstStyle>
            <a:lvl1pPr algn="r">
              <a:defRPr sz="2000">
                <a:solidFill>
                  <a:schemeClr val="accent4"/>
                </a:solidFill>
                <a:latin typeface="Myriad Pro"/>
                <a:cs typeface="Myriad Pro"/>
              </a:defRPr>
            </a:lvl1pPr>
          </a:lstStyle>
          <a:p>
            <a:pPr lvl="0"/>
            <a:r>
              <a:rPr lang="nl-BE" dirty="0" smtClean="0"/>
              <a:t>Subtitle presentation</a:t>
            </a:r>
            <a:endParaRPr lang="nl-NL" dirty="0"/>
          </a:p>
        </p:txBody>
      </p:sp>
      <p:pic>
        <p:nvPicPr>
          <p:cNvPr id="18" name="Afbeelding 17" descr="Corporate_Daikin.t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25" y="3955738"/>
            <a:ext cx="4157387" cy="22915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1000"/>
                                        <p:tgtEl>
                                          <p:spTgt spid="1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1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accent4">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15"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70000" marR="0" indent="-270000" algn="l" defTabSz="914400" rtl="0" eaLnBrk="1" fontAlgn="auto" latinLnBrk="0" hangingPunct="1">
              <a:lnSpc>
                <a:spcPct val="100000"/>
              </a:lnSpc>
              <a:spcBef>
                <a:spcPct val="20000"/>
              </a:spcBef>
              <a:spcAft>
                <a:spcPts val="0"/>
              </a:spcAft>
              <a:buClrTx/>
              <a:buSzTx/>
              <a:buFont typeface="+mj-lt"/>
              <a:buAutoNum type="arabicPeriod"/>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Titles TOC</a:t>
            </a:r>
          </a:p>
          <a:p>
            <a:pPr marL="252000" marR="0" lvl="0" indent="-252000" algn="l" defTabSz="914400" rtl="0" eaLnBrk="1" fontAlgn="auto" latinLnBrk="0" hangingPunct="1">
              <a:lnSpc>
                <a:spcPct val="100000"/>
              </a:lnSpc>
              <a:spcBef>
                <a:spcPct val="20000"/>
              </a:spcBef>
              <a:spcAft>
                <a:spcPts val="0"/>
              </a:spcAft>
              <a:buClrTx/>
              <a:buSzTx/>
              <a:tabLst/>
              <a:defRPr/>
            </a:pPr>
            <a:r>
              <a:rPr lang="nl-BE" dirty="0" smtClean="0"/>
              <a:t>Titles TOC</a:t>
            </a:r>
          </a:p>
          <a:p>
            <a:pPr lvl="0"/>
            <a:endParaRPr lang="nl-BE" dirty="0" smtClean="0"/>
          </a:p>
        </p:txBody>
      </p:sp>
      <p:grpSp>
        <p:nvGrpSpPr>
          <p:cNvPr id="16" name="Groeperen 9"/>
          <p:cNvGrpSpPr/>
          <p:nvPr userDrawn="1"/>
        </p:nvGrpSpPr>
        <p:grpSpPr>
          <a:xfrm>
            <a:off x="5234209" y="1114796"/>
            <a:ext cx="3657600" cy="1447663"/>
            <a:chOff x="5234209" y="1114796"/>
            <a:chExt cx="3657600" cy="1447663"/>
          </a:xfrm>
        </p:grpSpPr>
        <p:sp>
          <p:nvSpPr>
            <p:cNvPr id="17" name="Titel 1"/>
            <p:cNvSpPr txBox="1">
              <a:spLocks/>
            </p:cNvSpPr>
            <p:nvPr/>
          </p:nvSpPr>
          <p:spPr bwMode="auto">
            <a:xfrm>
              <a:off x="5234209" y="1114796"/>
              <a:ext cx="3657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500" b="0" i="0" u="none" strike="noStrike" kern="0" cap="none" spc="0" normalizeH="0" baseline="0" noProof="0" dirty="0" smtClean="0">
                  <a:ln>
                    <a:noFill/>
                  </a:ln>
                  <a:solidFill>
                    <a:schemeClr val="bg1"/>
                  </a:solidFill>
                  <a:effectLst/>
                  <a:uLnTx/>
                  <a:uFillTx/>
                  <a:latin typeface="Myriad Pro"/>
                  <a:ea typeface="+mj-ea"/>
                  <a:cs typeface="Myriad Pro"/>
                </a:rPr>
                <a:t>Table of</a:t>
              </a:r>
              <a:endParaRPr kumimoji="0" lang="en-GB" sz="3500" b="0" i="0" u="none" strike="noStrike" kern="0" cap="none" spc="0" normalizeH="0" baseline="0" noProof="0" dirty="0">
                <a:ln>
                  <a:noFill/>
                </a:ln>
                <a:solidFill>
                  <a:schemeClr val="bg1"/>
                </a:solidFill>
                <a:effectLst/>
                <a:uLnTx/>
                <a:uFillTx/>
                <a:latin typeface="Myriad Pro"/>
                <a:ea typeface="+mj-ea"/>
                <a:cs typeface="Myriad Pro"/>
              </a:endParaRPr>
            </a:p>
          </p:txBody>
        </p:sp>
        <p:sp>
          <p:nvSpPr>
            <p:cNvPr id="18" name="Rechthoek 15"/>
            <p:cNvSpPr/>
            <p:nvPr/>
          </p:nvSpPr>
          <p:spPr>
            <a:xfrm>
              <a:off x="5615209" y="1546796"/>
              <a:ext cx="3107003" cy="1015663"/>
            </a:xfrm>
            <a:prstGeom prst="rect">
              <a:avLst/>
            </a:prstGeom>
          </p:spPr>
          <p:txBody>
            <a:bodyPr wrap="none">
              <a:spAutoFit/>
            </a:bodyPr>
            <a:lstStyle/>
            <a:p>
              <a:r>
                <a:rPr lang="nl-NL" sz="6000" kern="0" dirty="0" smtClean="0">
                  <a:solidFill>
                    <a:schemeClr val="bg1"/>
                  </a:solidFill>
                  <a:latin typeface="Myriad Pro"/>
                  <a:cs typeface="Myriad Pro"/>
                </a:rPr>
                <a:t>Contents</a:t>
              </a:r>
              <a:endParaRPr lang="nl-NL" sz="6000" dirty="0"/>
            </a:p>
          </p:txBody>
        </p:sp>
      </p:grpSp>
    </p:spTree>
    <p:extLst>
      <p:ext uri="{BB962C8B-B14F-4D97-AF65-F5344CB8AC3E}">
        <p14:creationId xmlns:p14="http://schemas.microsoft.com/office/powerpoint/2010/main" val="379113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0" fill="hold"/>
                                        <p:tgtEl>
                                          <p:spTgt spid="16"/>
                                        </p:tgtEl>
                                        <p:attrNameLst>
                                          <p:attrName>ppt_w</p:attrName>
                                        </p:attrNameLst>
                                      </p:cBhvr>
                                      <p:tavLst>
                                        <p:tav tm="0">
                                          <p:val>
                                            <p:fltVal val="0"/>
                                          </p:val>
                                        </p:tav>
                                        <p:tav tm="100000">
                                          <p:val>
                                            <p:strVal val="#ppt_w"/>
                                          </p:val>
                                        </p:tav>
                                      </p:tavLst>
                                    </p:anim>
                                    <p:anim calcmode="lin" valueType="num">
                                      <p:cBhvr>
                                        <p:cTn id="8" dur="20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15">
                                            <p:txEl>
                                              <p:pRg st="0" end="0"/>
                                            </p:txEl>
                                          </p:spTgt>
                                        </p:tgtEl>
                                        <p:attrNameLst>
                                          <p:attrName>style.visibility</p:attrName>
                                        </p:attrNameLst>
                                      </p:cBhvr>
                                      <p:to>
                                        <p:strVal val="visible"/>
                                      </p:to>
                                    </p:set>
                                    <p:anim calcmode="discrete" valueType="clr">
                                      <p:cBhvr override="childStyle">
                                        <p:cTn id="12" dur="80"/>
                                        <p:tgtEl>
                                          <p:spTgt spid="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5">
                                            <p:txEl>
                                              <p:pRg st="0" end="0"/>
                                            </p:txEl>
                                          </p:spTgt>
                                        </p:tgtEl>
                                        <p:attrNameLst>
                                          <p:attrName>fill.type</p:attrName>
                                        </p:attrNameLst>
                                      </p:cBhvr>
                                      <p:to>
                                        <p:strVal val="solid"/>
                                      </p:to>
                                    </p:set>
                                  </p:childTnLst>
                                </p:cTn>
                              </p:par>
                            </p:childTnLst>
                          </p:cTn>
                        </p:par>
                        <p:par>
                          <p:cTn id="15" fill="hold">
                            <p:stCondLst>
                              <p:cond delay="24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5">
                                            <p:txEl>
                                              <p:pRg st="1" end="1"/>
                                            </p:txEl>
                                          </p:spTgt>
                                        </p:tgtEl>
                                        <p:attrNameLst>
                                          <p:attrName>style.visibility</p:attrName>
                                        </p:attrNameLst>
                                      </p:cBhvr>
                                      <p:to>
                                        <p:strVal val="visible"/>
                                      </p:to>
                                    </p:set>
                                    <p:anim calcmode="discrete" valueType="clr">
                                      <p:cBhvr override="childStyle">
                                        <p:cTn id="18" dur="80"/>
                                        <p:tgtEl>
                                          <p:spTgt spid="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5">
                                            <p:txEl>
                                              <p:pRg st="1" end="1"/>
                                            </p:txEl>
                                          </p:spTgt>
                                        </p:tgtEl>
                                        <p:attrNameLst>
                                          <p:attrName>fillcolor</p:attrName>
                                        </p:attrNameLst>
                                      </p:cBhvr>
                                      <p:tavLst>
                                        <p:tav tm="0">
                                          <p:val>
                                            <p:clrVal>
                                              <a:schemeClr val="accent2"/>
                                            </p:clrVal>
                                          </p:val>
                                        </p:tav>
                                        <p:tav tm="50000">
                                          <p:val>
                                            <p:clrVal>
                                              <a:schemeClr val="hlink"/>
                                            </p:clrVal>
                                          </p:val>
                                        </p:tav>
                                      </p:tavLst>
                                    </p:anim>
                                    <p:set>
                                      <p:cBhvr>
                                        <p:cTn id="20" dur="80"/>
                                        <p:tgtEl>
                                          <p:spTgt spid="1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27" presetClass="entr" presetSubtype="0" fill="hold" nodeType="afterEffect">
                  <p:stCondLst>
                    <p:cond delay="0"/>
                  </p:stCondLst>
                  <p:iterate type="lt">
                    <p:tmPct val="50000"/>
                  </p:iterate>
                  <p:childTnLst>
                    <p:set>
                      <p:cBhvr>
                        <p:cTn dur="1" fill="hold">
                          <p:stCondLst>
                            <p:cond delay="0"/>
                          </p:stCondLst>
                        </p:cTn>
                        <p:tgtEl>
                          <p:spTgt spid="15"/>
                        </p:tgtEl>
                        <p:attrNameLst>
                          <p:attrName>style.visibility</p:attrName>
                        </p:attrNameLst>
                      </p:cBhvr>
                      <p:to>
                        <p:strVal val="visible"/>
                      </p:to>
                    </p:set>
                    <p:anim calcmode="discrete" valueType="clr">
                      <p:cBhvr override="childStyle">
                        <p:cTn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dur="80"/>
                        <p:tgtEl>
                          <p:spTgt spid="15"/>
                        </p:tgtEl>
                        <p:attrNameLst>
                          <p:attrName>fillcolor</p:attrName>
                        </p:attrNameLst>
                      </p:cBhvr>
                      <p:tavLst>
                        <p:tav tm="0">
                          <p:val>
                            <p:clrVal>
                              <a:schemeClr val="accent2"/>
                            </p:clrVal>
                          </p:val>
                        </p:tav>
                        <p:tav tm="50000">
                          <p:val>
                            <p:clrVal>
                              <a:schemeClr val="hlink"/>
                            </p:clrVal>
                          </p:val>
                        </p:tav>
                      </p:tavLst>
                    </p:anim>
                    <p:set>
                      <p:cBhvr>
                        <p:cTn dur="80"/>
                        <p:tgtEl>
                          <p:spTgt spid="15"/>
                        </p:tgtEl>
                        <p:attrNameLst>
                          <p:attrName>fill.type</p:attrName>
                        </p:attrNameLst>
                      </p:cBhvr>
                      <p:to>
                        <p:strVal val="solid"/>
                      </p:to>
                    </p:se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765175"/>
            <a:ext cx="8382000" cy="652463"/>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382000" cy="4953000"/>
          </a:xfrm>
          <a:prstGeom prst="rect">
            <a:avLst/>
          </a:prstGeom>
        </p:spPr>
        <p:txBody>
          <a:bodyPr/>
          <a:lstStyle/>
          <a:p>
            <a:pPr lvl="0"/>
            <a:endParaRPr lang="en-US" noProof="0" smtClean="0"/>
          </a:p>
        </p:txBody>
      </p:sp>
    </p:spTree>
    <p:extLst>
      <p:ext uri="{BB962C8B-B14F-4D97-AF65-F5344CB8AC3E}">
        <p14:creationId xmlns:p14="http://schemas.microsoft.com/office/powerpoint/2010/main" val="32472634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609600" y="6443662"/>
            <a:ext cx="2895600" cy="365125"/>
          </a:xfrm>
          <a:prstGeom prst="rect">
            <a:avLst/>
          </a:prstGeom>
        </p:spPr>
        <p:txBody>
          <a:bodyPr/>
          <a:lstStyle/>
          <a:p>
            <a:r>
              <a:rPr lang="en-US" smtClean="0">
                <a:solidFill>
                  <a:srgbClr val="7F7F7F"/>
                </a:solidFill>
              </a:rPr>
              <a:t>Ventilation applications</a:t>
            </a:r>
            <a:endParaRPr lang="en-US">
              <a:solidFill>
                <a:srgbClr val="7F7F7F"/>
              </a:solidFill>
            </a:endParaRPr>
          </a:p>
        </p:txBody>
      </p:sp>
      <p:sp>
        <p:nvSpPr>
          <p:cNvPr id="5" name="Slide Number Placeholder 4"/>
          <p:cNvSpPr>
            <a:spLocks noGrp="1"/>
          </p:cNvSpPr>
          <p:nvPr>
            <p:ph type="sldNum" sz="quarter" idx="12"/>
          </p:nvPr>
        </p:nvSpPr>
        <p:spPr>
          <a:xfrm>
            <a:off x="228600" y="6375400"/>
            <a:ext cx="381000" cy="501648"/>
          </a:xfrm>
          <a:prstGeom prst="rect">
            <a:avLst/>
          </a:prstGeom>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ext Placeholder 22"/>
          <p:cNvSpPr>
            <a:spLocks noGrp="1"/>
          </p:cNvSpPr>
          <p:nvPr>
            <p:ph type="body" sz="quarter" idx="15"/>
          </p:nvPr>
        </p:nvSpPr>
        <p:spPr>
          <a:xfrm>
            <a:off x="228601" y="193005"/>
            <a:ext cx="8664575" cy="594395"/>
          </a:xfrm>
          <a:prstGeom prst="rect">
            <a:avLst/>
          </a:prstGeom>
        </p:spPr>
        <p:txBody>
          <a:bodyPr>
            <a:normAutofit/>
          </a:bodyPr>
          <a:lstStyle>
            <a:lvl1pPr>
              <a:defRPr cap="all" baseline="0">
                <a:solidFill>
                  <a:schemeClr val="tx2"/>
                </a:solidFill>
              </a:defRPr>
            </a:lvl1pPr>
          </a:lstStyle>
          <a:p>
            <a:pPr lvl="0"/>
            <a:r>
              <a:rPr lang="en-US" dirty="0" smtClean="0"/>
              <a:t>Click to edit Master text styles</a:t>
            </a:r>
            <a:endParaRPr lang="en-US" dirty="0"/>
          </a:p>
        </p:txBody>
      </p:sp>
      <p:sp>
        <p:nvSpPr>
          <p:cNvPr id="6" name="TextBox 5"/>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7" name="TextBox 6"/>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345718035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1838907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20980014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1102096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35629648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2378113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15274077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3487637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419182915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341333457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92533770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3B9539-AEC0-4976-9288-83B44228B6E1}" type="datetimeFigureOut">
              <a:rPr lang="en-GB" smtClean="0"/>
              <a:t>01/12/2015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E575DEC-58FE-452E-8B76-9A903DC885C0}" type="slidenum">
              <a:rPr lang="en-GB" smtClean="0"/>
              <a:t>‹Nº›</a:t>
            </a:fld>
            <a:endParaRPr lang="en-GB" dirty="0"/>
          </a:p>
        </p:txBody>
      </p:sp>
    </p:spTree>
    <p:extLst>
      <p:ext uri="{BB962C8B-B14F-4D97-AF65-F5344CB8AC3E}">
        <p14:creationId xmlns:p14="http://schemas.microsoft.com/office/powerpoint/2010/main" val="32223039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_1">
    <p:spTree>
      <p:nvGrpSpPr>
        <p:cNvPr id="1" name=""/>
        <p:cNvGrpSpPr/>
        <p:nvPr/>
      </p:nvGrpSpPr>
      <p:grpSpPr>
        <a:xfrm>
          <a:off x="0" y="0"/>
          <a:ext cx="0" cy="0"/>
          <a:chOff x="0" y="0"/>
          <a:chExt cx="0" cy="0"/>
        </a:xfrm>
      </p:grpSpPr>
      <p:pic>
        <p:nvPicPr>
          <p:cNvPr id="4" name="Picture 5" descr="New Corporate Template 1.jpg"/>
          <p:cNvPicPr>
            <a:picLocks noChangeAspect="1"/>
          </p:cNvPicPr>
          <p:nvPr userDrawn="1"/>
        </p:nvPicPr>
        <p:blipFill>
          <a:blip r:embed="rId3">
            <a:extLst>
              <a:ext uri="{28A0092B-C50C-407E-A947-70E740481C1C}">
                <a14:useLocalDpi xmlns:a14="http://schemas.microsoft.com/office/drawing/2010/main" val="0"/>
              </a:ext>
            </a:extLst>
          </a:blip>
          <a:srcRect b="39143"/>
          <a:stretch>
            <a:fillRect/>
          </a:stretch>
        </p:blipFill>
        <p:spPr bwMode="auto">
          <a:xfrm>
            <a:off x="0" y="3175"/>
            <a:ext cx="9144000" cy="432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4326" name="Rectangle 22"/>
          <p:cNvSpPr>
            <a:spLocks noGrp="1" noChangeArrowheads="1"/>
          </p:cNvSpPr>
          <p:nvPr>
            <p:ph type="ctrTitle"/>
          </p:nvPr>
        </p:nvSpPr>
        <p:spPr>
          <a:xfrm>
            <a:off x="685800" y="5030788"/>
            <a:ext cx="7772400" cy="877887"/>
          </a:xfrm>
        </p:spPr>
        <p:txBody>
          <a:bodyPr/>
          <a:lstStyle>
            <a:lvl1pPr>
              <a:defRPr sz="2600"/>
            </a:lvl1pPr>
          </a:lstStyle>
          <a:p>
            <a:r>
              <a:rPr lang="en-US"/>
              <a:t>Click to edit Master title style</a:t>
            </a:r>
          </a:p>
        </p:txBody>
      </p:sp>
      <p:sp>
        <p:nvSpPr>
          <p:cNvPr id="1634327" name="Rectangle 23"/>
          <p:cNvSpPr>
            <a:spLocks noGrp="1" noChangeArrowheads="1"/>
          </p:cNvSpPr>
          <p:nvPr>
            <p:ph type="subTitle" idx="1"/>
          </p:nvPr>
        </p:nvSpPr>
        <p:spPr>
          <a:xfrm>
            <a:off x="1371600" y="6002338"/>
            <a:ext cx="6400800" cy="679450"/>
          </a:xfrm>
        </p:spPr>
        <p:txBody>
          <a:bodyPr/>
          <a:lstStyle>
            <a:lvl1pPr marL="0" indent="0" algn="ctr">
              <a:buFontTx/>
              <a:buNone/>
              <a:defRPr b="1">
                <a:solidFill>
                  <a:schemeClr val="accent2"/>
                </a:solidFill>
              </a:defRPr>
            </a:lvl1pPr>
          </a:lstStyle>
          <a:p>
            <a:r>
              <a:rPr lang="en-US"/>
              <a:t>Click to edit Master subtitle style</a:t>
            </a:r>
          </a:p>
        </p:txBody>
      </p:sp>
    </p:spTree>
    <p:extLst>
      <p:ext uri="{BB962C8B-B14F-4D97-AF65-F5344CB8AC3E}">
        <p14:creationId xmlns:p14="http://schemas.microsoft.com/office/powerpoint/2010/main" val="2174341782"/>
      </p:ext>
    </p:extLst>
  </p:cSld>
  <p:clrMapOvr>
    <a:overrideClrMapping bg1="lt1" tx1="dk1" bg2="lt2" tx2="dk2" accent1="accent1" accent2="accent2" accent3="accent3" accent4="accent4" accent5="accent5" accent6="accent6" hlink="hlink" folHlink="folHlink"/>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6"/>
          <p:cNvSpPr>
            <a:spLocks noGrp="1" noChangeArrowheads="1"/>
          </p:cNvSpPr>
          <p:nvPr>
            <p:ph type="sldNum" sz="quarter" idx="10"/>
          </p:nvPr>
        </p:nvSpPr>
        <p:spPr>
          <a:xfrm>
            <a:off x="7018338" y="6337300"/>
            <a:ext cx="1911350" cy="344488"/>
          </a:xfrm>
        </p:spPr>
        <p:txBody>
          <a:bodyPr/>
          <a:lstStyle>
            <a:lvl1pPr>
              <a:defRPr smtClean="0"/>
            </a:lvl1pPr>
          </a:lstStyle>
          <a:p>
            <a:pPr>
              <a:defRPr/>
            </a:pPr>
            <a:fld id="{F9BD9464-FF1A-4BA8-A621-42D15800A71D}" type="slidenum">
              <a:rPr lang="en-GB" altLang="en-US">
                <a:solidFill>
                  <a:srgbClr val="FFFFFF"/>
                </a:solidFill>
              </a:rPr>
              <a:pPr>
                <a:defRPr/>
              </a:pPr>
              <a:t>‹Nº›</a:t>
            </a:fld>
            <a:endParaRPr lang="en-GB" altLang="en-US">
              <a:solidFill>
                <a:srgbClr val="FFFFFF"/>
              </a:solidFill>
            </a:endParaRPr>
          </a:p>
        </p:txBody>
      </p:sp>
    </p:spTree>
    <p:extLst>
      <p:ext uri="{BB962C8B-B14F-4D97-AF65-F5344CB8AC3E}">
        <p14:creationId xmlns:p14="http://schemas.microsoft.com/office/powerpoint/2010/main" val="1716476806"/>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6"/>
          <p:cNvSpPr txBox="1">
            <a:spLocks noChangeArrowheads="1"/>
          </p:cNvSpPr>
          <p:nvPr userDrawn="1"/>
        </p:nvSpPr>
        <p:spPr bwMode="auto">
          <a:xfrm>
            <a:off x="7029450"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116F5698-EB62-4B73-ADB7-441AA057E2B2}"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915400"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idx="1"/>
          </p:nvPr>
        </p:nvSpPr>
        <p:spPr>
          <a:xfrm>
            <a:off x="288352" y="1557338"/>
            <a:ext cx="8664575" cy="4612108"/>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8466278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Rectangle 36"/>
          <p:cNvSpPr txBox="1">
            <a:spLocks noChangeArrowheads="1"/>
          </p:cNvSpPr>
          <p:nvPr userDrawn="1"/>
        </p:nvSpPr>
        <p:spPr bwMode="auto">
          <a:xfrm>
            <a:off x="7029450"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63DD72FE-0622-448A-B5BC-427666A19F9F}"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915400"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idx="1"/>
          </p:nvPr>
        </p:nvSpPr>
        <p:spPr>
          <a:xfrm>
            <a:off x="288352" y="1557338"/>
            <a:ext cx="8664575" cy="2166363"/>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ontent Placeholder 2"/>
          <p:cNvSpPr>
            <a:spLocks noGrp="1"/>
          </p:cNvSpPr>
          <p:nvPr>
            <p:ph idx="10"/>
          </p:nvPr>
        </p:nvSpPr>
        <p:spPr>
          <a:xfrm>
            <a:off x="286516" y="3988106"/>
            <a:ext cx="8664575" cy="2179504"/>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16117224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36"/>
          <p:cNvSpPr txBox="1">
            <a:spLocks noChangeArrowheads="1"/>
          </p:cNvSpPr>
          <p:nvPr userDrawn="1"/>
        </p:nvSpPr>
        <p:spPr bwMode="auto">
          <a:xfrm>
            <a:off x="7018338"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8BF81931-4F5C-4454-AA42-5AF51D534D7B}"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693415"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sz="half" idx="1"/>
          </p:nvPr>
        </p:nvSpPr>
        <p:spPr>
          <a:xfrm>
            <a:off x="277335" y="1557338"/>
            <a:ext cx="4256088" cy="4601091"/>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85823" y="1557338"/>
            <a:ext cx="4256087" cy="4590074"/>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69193126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36"/>
          <p:cNvSpPr txBox="1">
            <a:spLocks noChangeArrowheads="1"/>
          </p:cNvSpPr>
          <p:nvPr userDrawn="1"/>
        </p:nvSpPr>
        <p:spPr bwMode="auto">
          <a:xfrm>
            <a:off x="7018338"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8B39B89A-8D89-438E-B949-FC76FA313BB5}"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693415"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sz="half" idx="1"/>
          </p:nvPr>
        </p:nvSpPr>
        <p:spPr>
          <a:xfrm>
            <a:off x="277335" y="1557338"/>
            <a:ext cx="3424332" cy="4601091"/>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3899971" y="1557338"/>
            <a:ext cx="5041939" cy="4590074"/>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74757058"/>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5423" y="1012443"/>
            <a:ext cx="8615189" cy="431800"/>
          </a:xfrm>
        </p:spPr>
        <p:txBody>
          <a:bodyPr/>
          <a:lstStyle>
            <a:lvl1pPr>
              <a:defRPr sz="2300"/>
            </a:lvl1pPr>
          </a:lstStyle>
          <a:p>
            <a:r>
              <a:rPr lang="en-US" dirty="0" smtClean="0"/>
              <a:t>Click to edit Master title style</a:t>
            </a:r>
            <a:endParaRPr lang="en-GB" dirty="0"/>
          </a:p>
        </p:txBody>
      </p:sp>
      <p:sp>
        <p:nvSpPr>
          <p:cNvPr id="3" name="Rectangle 36"/>
          <p:cNvSpPr>
            <a:spLocks noGrp="1" noChangeArrowheads="1"/>
          </p:cNvSpPr>
          <p:nvPr>
            <p:ph type="sldNum" sz="quarter" idx="10"/>
          </p:nvPr>
        </p:nvSpPr>
        <p:spPr>
          <a:xfrm>
            <a:off x="7194550" y="6348413"/>
            <a:ext cx="1779588" cy="411162"/>
          </a:xfrm>
        </p:spPr>
        <p:txBody>
          <a:bodyPr/>
          <a:lstStyle>
            <a:lvl1pPr>
              <a:defRPr smtClean="0"/>
            </a:lvl1pPr>
          </a:lstStyle>
          <a:p>
            <a:pPr>
              <a:defRPr/>
            </a:pPr>
            <a:fld id="{BF2809FF-7FBA-421A-B743-67E09531E3FB}" type="slidenum">
              <a:rPr lang="en-GB" altLang="en-US">
                <a:solidFill>
                  <a:srgbClr val="FFFFFF"/>
                </a:solidFill>
              </a:rPr>
              <a:pPr>
                <a:defRPr/>
              </a:pPr>
              <a:t>‹Nº›</a:t>
            </a:fld>
            <a:endParaRPr lang="en-GB" altLang="en-US">
              <a:solidFill>
                <a:srgbClr val="FFFFFF"/>
              </a:solidFill>
            </a:endParaRPr>
          </a:p>
        </p:txBody>
      </p:sp>
    </p:spTree>
    <p:extLst>
      <p:ext uri="{BB962C8B-B14F-4D97-AF65-F5344CB8AC3E}">
        <p14:creationId xmlns:p14="http://schemas.microsoft.com/office/powerpoint/2010/main" val="301524138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_1">
    <p:spTree>
      <p:nvGrpSpPr>
        <p:cNvPr id="1" name=""/>
        <p:cNvGrpSpPr/>
        <p:nvPr/>
      </p:nvGrpSpPr>
      <p:grpSpPr>
        <a:xfrm>
          <a:off x="0" y="0"/>
          <a:ext cx="0" cy="0"/>
          <a:chOff x="0" y="0"/>
          <a:chExt cx="0" cy="0"/>
        </a:xfrm>
      </p:grpSpPr>
      <p:pic>
        <p:nvPicPr>
          <p:cNvPr id="4" name="Picture 5" descr="New Corporate Template 1.jpg"/>
          <p:cNvPicPr>
            <a:picLocks noChangeAspect="1"/>
          </p:cNvPicPr>
          <p:nvPr userDrawn="1"/>
        </p:nvPicPr>
        <p:blipFill>
          <a:blip r:embed="rId3">
            <a:extLst>
              <a:ext uri="{28A0092B-C50C-407E-A947-70E740481C1C}">
                <a14:useLocalDpi xmlns:a14="http://schemas.microsoft.com/office/drawing/2010/main" val="0"/>
              </a:ext>
            </a:extLst>
          </a:blip>
          <a:srcRect b="39143"/>
          <a:stretch>
            <a:fillRect/>
          </a:stretch>
        </p:blipFill>
        <p:spPr bwMode="auto">
          <a:xfrm>
            <a:off x="0" y="3175"/>
            <a:ext cx="9144000" cy="432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4326" name="Rectangle 22"/>
          <p:cNvSpPr>
            <a:spLocks noGrp="1" noChangeArrowheads="1"/>
          </p:cNvSpPr>
          <p:nvPr>
            <p:ph type="ctrTitle"/>
          </p:nvPr>
        </p:nvSpPr>
        <p:spPr>
          <a:xfrm>
            <a:off x="685800" y="5030788"/>
            <a:ext cx="7772400" cy="877887"/>
          </a:xfrm>
        </p:spPr>
        <p:txBody>
          <a:bodyPr/>
          <a:lstStyle>
            <a:lvl1pPr>
              <a:defRPr sz="2600"/>
            </a:lvl1pPr>
          </a:lstStyle>
          <a:p>
            <a:r>
              <a:rPr lang="en-US"/>
              <a:t>Click to edit Master title style</a:t>
            </a:r>
          </a:p>
        </p:txBody>
      </p:sp>
      <p:sp>
        <p:nvSpPr>
          <p:cNvPr id="1634327" name="Rectangle 23"/>
          <p:cNvSpPr>
            <a:spLocks noGrp="1" noChangeArrowheads="1"/>
          </p:cNvSpPr>
          <p:nvPr>
            <p:ph type="subTitle" idx="1"/>
          </p:nvPr>
        </p:nvSpPr>
        <p:spPr>
          <a:xfrm>
            <a:off x="1371600" y="6002338"/>
            <a:ext cx="6400800" cy="679450"/>
          </a:xfrm>
        </p:spPr>
        <p:txBody>
          <a:bodyPr/>
          <a:lstStyle>
            <a:lvl1pPr marL="0" indent="0" algn="ctr">
              <a:buFontTx/>
              <a:buNone/>
              <a:defRPr b="1">
                <a:solidFill>
                  <a:schemeClr val="accent2"/>
                </a:solidFill>
              </a:defRPr>
            </a:lvl1pPr>
          </a:lstStyle>
          <a:p>
            <a:r>
              <a:rPr lang="en-US"/>
              <a:t>Click to edit Master subtitle style</a:t>
            </a:r>
          </a:p>
        </p:txBody>
      </p:sp>
    </p:spTree>
    <p:extLst>
      <p:ext uri="{BB962C8B-B14F-4D97-AF65-F5344CB8AC3E}">
        <p14:creationId xmlns:p14="http://schemas.microsoft.com/office/powerpoint/2010/main" val="1735198055"/>
      </p:ext>
    </p:extLst>
  </p:cSld>
  <p:clrMapOvr>
    <a:overrideClrMapping bg1="lt1" tx1="dk1" bg2="lt2" tx2="dk2" accent1="accent1" accent2="accent2" accent3="accent3" accent4="accent4" accent5="accent5" accent6="accent6" hlink="hlink" folHlink="folHlink"/>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6"/>
          <p:cNvSpPr>
            <a:spLocks noGrp="1" noChangeArrowheads="1"/>
          </p:cNvSpPr>
          <p:nvPr>
            <p:ph type="sldNum" sz="quarter" idx="10"/>
          </p:nvPr>
        </p:nvSpPr>
        <p:spPr>
          <a:xfrm>
            <a:off x="7018338" y="6337300"/>
            <a:ext cx="1911350" cy="344488"/>
          </a:xfrm>
        </p:spPr>
        <p:txBody>
          <a:bodyPr/>
          <a:lstStyle>
            <a:lvl1pPr>
              <a:defRPr smtClean="0"/>
            </a:lvl1pPr>
          </a:lstStyle>
          <a:p>
            <a:pPr>
              <a:defRPr/>
            </a:pPr>
            <a:fld id="{F9BD9464-FF1A-4BA8-A621-42D15800A71D}" type="slidenum">
              <a:rPr lang="en-GB" altLang="en-US">
                <a:solidFill>
                  <a:srgbClr val="FFFFFF"/>
                </a:solidFill>
              </a:rPr>
              <a:pPr>
                <a:defRPr/>
              </a:pPr>
              <a:t>‹Nº›</a:t>
            </a:fld>
            <a:endParaRPr lang="en-GB" altLang="en-US">
              <a:solidFill>
                <a:srgbClr val="FFFFFF"/>
              </a:solidFill>
            </a:endParaRPr>
          </a:p>
        </p:txBody>
      </p:sp>
    </p:spTree>
    <p:extLst>
      <p:ext uri="{BB962C8B-B14F-4D97-AF65-F5344CB8AC3E}">
        <p14:creationId xmlns:p14="http://schemas.microsoft.com/office/powerpoint/2010/main" val="329371727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6"/>
          <p:cNvSpPr txBox="1">
            <a:spLocks noChangeArrowheads="1"/>
          </p:cNvSpPr>
          <p:nvPr userDrawn="1"/>
        </p:nvSpPr>
        <p:spPr bwMode="auto">
          <a:xfrm>
            <a:off x="7029450"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116F5698-EB62-4B73-ADB7-441AA057E2B2}"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915400"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idx="1"/>
          </p:nvPr>
        </p:nvSpPr>
        <p:spPr>
          <a:xfrm>
            <a:off x="288352" y="1557338"/>
            <a:ext cx="8664575" cy="4612108"/>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3821906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Rectangle 36"/>
          <p:cNvSpPr txBox="1">
            <a:spLocks noChangeArrowheads="1"/>
          </p:cNvSpPr>
          <p:nvPr userDrawn="1"/>
        </p:nvSpPr>
        <p:spPr bwMode="auto">
          <a:xfrm>
            <a:off x="7029450"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63DD72FE-0622-448A-B5BC-427666A19F9F}"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915400"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idx="1"/>
          </p:nvPr>
        </p:nvSpPr>
        <p:spPr>
          <a:xfrm>
            <a:off x="288352" y="1557338"/>
            <a:ext cx="8664575" cy="2166363"/>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Content Placeholder 2"/>
          <p:cNvSpPr>
            <a:spLocks noGrp="1"/>
          </p:cNvSpPr>
          <p:nvPr>
            <p:ph idx="10"/>
          </p:nvPr>
        </p:nvSpPr>
        <p:spPr>
          <a:xfrm>
            <a:off x="286516" y="3988106"/>
            <a:ext cx="8664575" cy="2179504"/>
          </a:xfrm>
        </p:spPr>
        <p:txBody>
          <a:bodyPr/>
          <a:lstStyle>
            <a:lvl1pPr>
              <a:defRPr sz="18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721399948"/>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36"/>
          <p:cNvSpPr txBox="1">
            <a:spLocks noChangeArrowheads="1"/>
          </p:cNvSpPr>
          <p:nvPr userDrawn="1"/>
        </p:nvSpPr>
        <p:spPr bwMode="auto">
          <a:xfrm>
            <a:off x="7018338"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8BF81931-4F5C-4454-AA42-5AF51D534D7B}"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693415"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sz="half" idx="1"/>
          </p:nvPr>
        </p:nvSpPr>
        <p:spPr>
          <a:xfrm>
            <a:off x="277335" y="1557338"/>
            <a:ext cx="4256088" cy="4601091"/>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85823" y="1557338"/>
            <a:ext cx="4256087" cy="4590074"/>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34204274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36"/>
          <p:cNvSpPr txBox="1">
            <a:spLocks noChangeArrowheads="1"/>
          </p:cNvSpPr>
          <p:nvPr userDrawn="1"/>
        </p:nvSpPr>
        <p:spPr bwMode="auto">
          <a:xfrm>
            <a:off x="7018338" y="6337300"/>
            <a:ext cx="1911350" cy="344488"/>
          </a:xfrm>
          <a:prstGeom prst="rect">
            <a:avLst/>
          </a:prstGeom>
          <a:noFill/>
          <a:ln w="9525">
            <a:noFill/>
            <a:miter lim="800000"/>
            <a:headEnd/>
            <a:tailEnd/>
          </a:ln>
          <a:effectLst/>
        </p:spPr>
        <p:txBody>
          <a:bodyP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r" eaLnBrk="1" fontAlgn="base" hangingPunct="1">
              <a:spcBef>
                <a:spcPct val="0"/>
              </a:spcBef>
              <a:spcAft>
                <a:spcPct val="0"/>
              </a:spcAft>
              <a:defRPr/>
            </a:pPr>
            <a:fld id="{8B39B89A-8D89-438E-B949-FC76FA313BB5}" type="slidenum">
              <a:rPr lang="en-GB" altLang="en-US" sz="1200" b="0" smtClean="0">
                <a:solidFill>
                  <a:srgbClr val="FFFFFF"/>
                </a:solidFill>
                <a:latin typeface="Frutiger LT 55 Roman" pitchFamily="34" charset="0"/>
              </a:rPr>
              <a:pPr algn="r" eaLnBrk="1" fontAlgn="base" hangingPunct="1">
                <a:spcBef>
                  <a:spcPct val="0"/>
                </a:spcBef>
                <a:spcAft>
                  <a:spcPct val="0"/>
                </a:spcAft>
                <a:defRPr/>
              </a:pPr>
              <a:t>‹Nº›</a:t>
            </a:fld>
            <a:endParaRPr lang="en-GB" altLang="en-US" sz="1200" b="0" smtClean="0">
              <a:solidFill>
                <a:srgbClr val="FFFFFF"/>
              </a:solidFill>
              <a:latin typeface="Frutiger LT 55 Roman" pitchFamily="34" charset="0"/>
            </a:endParaRPr>
          </a:p>
        </p:txBody>
      </p:sp>
      <p:sp>
        <p:nvSpPr>
          <p:cNvPr id="2" name="Title 1"/>
          <p:cNvSpPr>
            <a:spLocks noGrp="1"/>
          </p:cNvSpPr>
          <p:nvPr>
            <p:ph type="title"/>
          </p:nvPr>
        </p:nvSpPr>
        <p:spPr>
          <a:xfrm>
            <a:off x="274315" y="1012443"/>
            <a:ext cx="8693415" cy="431800"/>
          </a:xfrm>
        </p:spPr>
        <p:txBody>
          <a:bodyPr/>
          <a:lstStyle>
            <a:lvl1pPr>
              <a:defRPr sz="2300"/>
            </a:lvl1pPr>
          </a:lstStyle>
          <a:p>
            <a:r>
              <a:rPr lang="en-US" dirty="0" smtClean="0"/>
              <a:t>Click to edit Master title style</a:t>
            </a:r>
            <a:endParaRPr lang="en-GB" dirty="0"/>
          </a:p>
        </p:txBody>
      </p:sp>
      <p:sp>
        <p:nvSpPr>
          <p:cNvPr id="3" name="Content Placeholder 2"/>
          <p:cNvSpPr>
            <a:spLocks noGrp="1"/>
          </p:cNvSpPr>
          <p:nvPr>
            <p:ph sz="half" idx="1"/>
          </p:nvPr>
        </p:nvSpPr>
        <p:spPr>
          <a:xfrm>
            <a:off x="277335" y="1557338"/>
            <a:ext cx="3424332" cy="4601091"/>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3899971" y="1557338"/>
            <a:ext cx="5041939" cy="4590074"/>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41285978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5423" y="1012443"/>
            <a:ext cx="8615189" cy="431800"/>
          </a:xfrm>
        </p:spPr>
        <p:txBody>
          <a:bodyPr/>
          <a:lstStyle>
            <a:lvl1pPr>
              <a:defRPr sz="2300"/>
            </a:lvl1pPr>
          </a:lstStyle>
          <a:p>
            <a:r>
              <a:rPr lang="en-US" dirty="0" smtClean="0"/>
              <a:t>Click to edit Master title style</a:t>
            </a:r>
            <a:endParaRPr lang="en-GB" dirty="0"/>
          </a:p>
        </p:txBody>
      </p:sp>
      <p:sp>
        <p:nvSpPr>
          <p:cNvPr id="3" name="Rectangle 36"/>
          <p:cNvSpPr>
            <a:spLocks noGrp="1" noChangeArrowheads="1"/>
          </p:cNvSpPr>
          <p:nvPr>
            <p:ph type="sldNum" sz="quarter" idx="10"/>
          </p:nvPr>
        </p:nvSpPr>
        <p:spPr>
          <a:xfrm>
            <a:off x="7194550" y="6348413"/>
            <a:ext cx="1779588" cy="411162"/>
          </a:xfrm>
        </p:spPr>
        <p:txBody>
          <a:bodyPr/>
          <a:lstStyle>
            <a:lvl1pPr>
              <a:defRPr smtClean="0"/>
            </a:lvl1pPr>
          </a:lstStyle>
          <a:p>
            <a:pPr>
              <a:defRPr/>
            </a:pPr>
            <a:fld id="{BF2809FF-7FBA-421A-B743-67E09531E3FB}" type="slidenum">
              <a:rPr lang="en-GB" altLang="en-US">
                <a:solidFill>
                  <a:srgbClr val="FFFFFF"/>
                </a:solidFill>
              </a:rPr>
              <a:pPr>
                <a:defRPr/>
              </a:pPr>
              <a:t>‹Nº›</a:t>
            </a:fld>
            <a:endParaRPr lang="en-GB" altLang="en-US">
              <a:solidFill>
                <a:srgbClr val="FFFFFF"/>
              </a:solidFill>
            </a:endParaRPr>
          </a:p>
        </p:txBody>
      </p:sp>
    </p:spTree>
    <p:extLst>
      <p:ext uri="{BB962C8B-B14F-4D97-AF65-F5344CB8AC3E}">
        <p14:creationId xmlns:p14="http://schemas.microsoft.com/office/powerpoint/2010/main" val="348857489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32" name="Text Placeholder 31"/>
          <p:cNvSpPr>
            <a:spLocks noGrp="1"/>
          </p:cNvSpPr>
          <p:nvPr>
            <p:ph type="body" sz="quarter" idx="13"/>
          </p:nvPr>
        </p:nvSpPr>
        <p:spPr>
          <a:xfrm>
            <a:off x="533400" y="584200"/>
            <a:ext cx="8305800" cy="2844800"/>
          </a:xfrm>
          <a:prstGeom prst="rect">
            <a:avLst/>
          </a:prstGeom>
        </p:spPr>
        <p:txBody>
          <a:bodyPr anchor="b">
            <a:normAutofit/>
          </a:bodyPr>
          <a:lstStyle>
            <a:lvl1pPr>
              <a:defRPr sz="5400" cap="all" baseline="0">
                <a:latin typeface="+mj-lt"/>
              </a:defRPr>
            </a:lvl1pPr>
          </a:lstStyle>
          <a:p>
            <a:pPr lvl="0"/>
            <a:endParaRPr lang="en-US" dirty="0"/>
          </a:p>
        </p:txBody>
      </p:sp>
      <p:sp>
        <p:nvSpPr>
          <p:cNvPr id="34" name="Text Placeholder 33"/>
          <p:cNvSpPr>
            <a:spLocks noGrp="1"/>
          </p:cNvSpPr>
          <p:nvPr>
            <p:ph type="body" sz="quarter" idx="14"/>
          </p:nvPr>
        </p:nvSpPr>
        <p:spPr>
          <a:xfrm>
            <a:off x="533400" y="3429000"/>
            <a:ext cx="8305800" cy="2133600"/>
          </a:xfrm>
          <a:prstGeom prst="rect">
            <a:avLst/>
          </a:prstGeom>
        </p:spPr>
        <p:txBody>
          <a:bodyPr>
            <a:normAutofit/>
          </a:bodyPr>
          <a:lstStyle>
            <a:lvl1pPr>
              <a:defRPr sz="3200">
                <a:latin typeface="+mj-lt"/>
              </a:defRPr>
            </a:lvl1pPr>
          </a:lstStyle>
          <a:p>
            <a:pPr lvl="0"/>
            <a:r>
              <a:rPr lang="en-US" dirty="0" smtClean="0"/>
              <a:t>Click to edit Master text style</a:t>
            </a:r>
          </a:p>
        </p:txBody>
      </p:sp>
    </p:spTree>
    <p:extLst>
      <p:ext uri="{BB962C8B-B14F-4D97-AF65-F5344CB8AC3E}">
        <p14:creationId xmlns:p14="http://schemas.microsoft.com/office/powerpoint/2010/main" val="293474043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blue background">
    <p:spTree>
      <p:nvGrpSpPr>
        <p:cNvPr id="1" name=""/>
        <p:cNvGrpSpPr/>
        <p:nvPr/>
      </p:nvGrpSpPr>
      <p:grpSpPr>
        <a:xfrm>
          <a:off x="0" y="0"/>
          <a:ext cx="0" cy="0"/>
          <a:chOff x="0" y="0"/>
          <a:chExt cx="0" cy="0"/>
        </a:xfrm>
      </p:grpSpPr>
      <p:sp>
        <p:nvSpPr>
          <p:cNvPr id="7" name="Rectangle 6"/>
          <p:cNvSpPr/>
          <p:nvPr userDrawn="1"/>
        </p:nvSpPr>
        <p:spPr>
          <a:xfrm>
            <a:off x="0" y="0"/>
            <a:ext cx="9144000" cy="637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32" name="Text Placeholder 31"/>
          <p:cNvSpPr>
            <a:spLocks noGrp="1"/>
          </p:cNvSpPr>
          <p:nvPr>
            <p:ph type="body" sz="quarter" idx="13"/>
          </p:nvPr>
        </p:nvSpPr>
        <p:spPr>
          <a:xfrm>
            <a:off x="533400" y="584200"/>
            <a:ext cx="8305800" cy="2844800"/>
          </a:xfrm>
          <a:prstGeom prst="rect">
            <a:avLst/>
          </a:prstGeom>
        </p:spPr>
        <p:txBody>
          <a:bodyPr anchor="b">
            <a:normAutofit/>
          </a:bodyPr>
          <a:lstStyle>
            <a:lvl1pPr>
              <a:defRPr sz="5400" cap="all" baseline="0">
                <a:solidFill>
                  <a:schemeClr val="bg1"/>
                </a:solidFill>
                <a:latin typeface="+mj-lt"/>
              </a:defRPr>
            </a:lvl1pPr>
          </a:lstStyle>
          <a:p>
            <a:pPr lvl="0"/>
            <a:endParaRPr lang="en-US" dirty="0"/>
          </a:p>
        </p:txBody>
      </p:sp>
      <p:sp>
        <p:nvSpPr>
          <p:cNvPr id="34" name="Text Placeholder 33"/>
          <p:cNvSpPr>
            <a:spLocks noGrp="1"/>
          </p:cNvSpPr>
          <p:nvPr>
            <p:ph type="body" sz="quarter" idx="14"/>
          </p:nvPr>
        </p:nvSpPr>
        <p:spPr>
          <a:xfrm>
            <a:off x="533400" y="3429000"/>
            <a:ext cx="8305800" cy="2133600"/>
          </a:xfrm>
          <a:prstGeom prst="rect">
            <a:avLst/>
          </a:prstGeom>
        </p:spPr>
        <p:txBody>
          <a:bodyPr>
            <a:normAutofit/>
          </a:bodyPr>
          <a:lstStyle>
            <a:lvl1pPr>
              <a:defRPr sz="3200">
                <a:solidFill>
                  <a:schemeClr val="bg1"/>
                </a:solidFill>
                <a:latin typeface="+mj-lt"/>
              </a:defRPr>
            </a:lvl1pPr>
          </a:lstStyle>
          <a:p>
            <a:pPr lvl="0"/>
            <a:r>
              <a:rPr lang="en-US" dirty="0" smtClean="0"/>
              <a:t>Click to edit Master text style</a:t>
            </a:r>
          </a:p>
        </p:txBody>
      </p:sp>
    </p:spTree>
    <p:extLst>
      <p:ext uri="{BB962C8B-B14F-4D97-AF65-F5344CB8AC3E}">
        <p14:creationId xmlns:p14="http://schemas.microsoft.com/office/powerpoint/2010/main" val="3451944146"/>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solidFill>
                  <a:srgbClr val="7F7F7F"/>
                </a:solidFill>
              </a:rPr>
              <a:t>Ventilation applications</a:t>
            </a:r>
            <a:endParaRPr lang="en-US" dirty="0">
              <a:solidFill>
                <a:srgbClr val="7F7F7F"/>
              </a:solidFill>
            </a:endParaRPr>
          </a:p>
        </p:txBody>
      </p:sp>
      <p:sp>
        <p:nvSpPr>
          <p:cNvPr id="4" name="Slide Number Placeholder 3"/>
          <p:cNvSpPr>
            <a:spLocks noGrp="1"/>
          </p:cNvSpPr>
          <p:nvPr>
            <p:ph type="sldNum" sz="quarter" idx="11"/>
          </p:nvPr>
        </p:nvSpPr>
        <p:spPr/>
        <p:txBody>
          <a:bodyPr/>
          <a:lstStyle/>
          <a:p>
            <a:fld id="{76563B4B-4410-459F-97AD-D0AEEE9266CA}" type="slidenum">
              <a:rPr lang="en-US" smtClean="0">
                <a:solidFill>
                  <a:srgbClr val="0083C1"/>
                </a:solidFill>
              </a:rPr>
              <a:pPr/>
              <a:t>‹Nº›</a:t>
            </a:fld>
            <a:endParaRPr lang="en-US" dirty="0">
              <a:solidFill>
                <a:srgbClr val="0083C1"/>
              </a:solidFill>
            </a:endParaRPr>
          </a:p>
        </p:txBody>
      </p:sp>
      <p:cxnSp>
        <p:nvCxnSpPr>
          <p:cNvPr id="5" name="Rechte verbindingslijn 2"/>
          <p:cNvCxnSpPr/>
          <p:nvPr userDrawn="1"/>
        </p:nvCxnSpPr>
        <p:spPr>
          <a:xfrm>
            <a:off x="2984027" y="-431800"/>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 name="Rechte verbindingslijn 3"/>
          <p:cNvCxnSpPr/>
          <p:nvPr userDrawn="1"/>
        </p:nvCxnSpPr>
        <p:spPr>
          <a:xfrm>
            <a:off x="2984027" y="266691"/>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Rechte verbindingslijn 4"/>
          <p:cNvCxnSpPr/>
          <p:nvPr userDrawn="1"/>
        </p:nvCxnSpPr>
        <p:spPr>
          <a:xfrm>
            <a:off x="2984027" y="965180"/>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 name="Rechte verbindingslijn 5"/>
          <p:cNvCxnSpPr/>
          <p:nvPr userDrawn="1"/>
        </p:nvCxnSpPr>
        <p:spPr>
          <a:xfrm>
            <a:off x="2984027" y="1663671"/>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Rechte verbindingslijn 6"/>
          <p:cNvCxnSpPr/>
          <p:nvPr userDrawn="1"/>
        </p:nvCxnSpPr>
        <p:spPr>
          <a:xfrm>
            <a:off x="2984027" y="2362162"/>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Rechte verbindingslijn 7"/>
          <p:cNvCxnSpPr/>
          <p:nvPr userDrawn="1"/>
        </p:nvCxnSpPr>
        <p:spPr>
          <a:xfrm>
            <a:off x="2984027" y="3759143"/>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Rechte verbindingslijn 8"/>
          <p:cNvCxnSpPr/>
          <p:nvPr userDrawn="1"/>
        </p:nvCxnSpPr>
        <p:spPr>
          <a:xfrm>
            <a:off x="2984027" y="3060652"/>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Rechte verbindingslijn 9"/>
          <p:cNvCxnSpPr/>
          <p:nvPr userDrawn="1"/>
        </p:nvCxnSpPr>
        <p:spPr>
          <a:xfrm>
            <a:off x="2984027" y="5854626"/>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Rechte verbindingslijn 10"/>
          <p:cNvCxnSpPr/>
          <p:nvPr userDrawn="1"/>
        </p:nvCxnSpPr>
        <p:spPr>
          <a:xfrm>
            <a:off x="2984027" y="5156124"/>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Rechte verbindingslijn 11"/>
          <p:cNvCxnSpPr/>
          <p:nvPr userDrawn="1"/>
        </p:nvCxnSpPr>
        <p:spPr>
          <a:xfrm>
            <a:off x="2984027" y="4457634"/>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Rechte verbindingslijn 12"/>
          <p:cNvCxnSpPr/>
          <p:nvPr userDrawn="1"/>
        </p:nvCxnSpPr>
        <p:spPr>
          <a:xfrm>
            <a:off x="3205122" y="-84925"/>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Rechte verbindingslijn 13"/>
          <p:cNvCxnSpPr/>
          <p:nvPr userDrawn="1"/>
        </p:nvCxnSpPr>
        <p:spPr>
          <a:xfrm>
            <a:off x="3205122" y="613565"/>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Rechte verbindingslijn 14"/>
          <p:cNvCxnSpPr/>
          <p:nvPr userDrawn="1"/>
        </p:nvCxnSpPr>
        <p:spPr>
          <a:xfrm>
            <a:off x="3205122" y="1312056"/>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Rechte verbindingslijn 15"/>
          <p:cNvCxnSpPr/>
          <p:nvPr userDrawn="1"/>
        </p:nvCxnSpPr>
        <p:spPr>
          <a:xfrm>
            <a:off x="3205122" y="2010547"/>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Rechte verbindingslijn 16"/>
          <p:cNvCxnSpPr/>
          <p:nvPr userDrawn="1"/>
        </p:nvCxnSpPr>
        <p:spPr>
          <a:xfrm>
            <a:off x="3205122" y="2709039"/>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Rechte verbindingslijn 17"/>
          <p:cNvCxnSpPr/>
          <p:nvPr userDrawn="1"/>
        </p:nvCxnSpPr>
        <p:spPr>
          <a:xfrm>
            <a:off x="3205122" y="3407529"/>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Rechte verbindingslijn 18"/>
          <p:cNvCxnSpPr/>
          <p:nvPr userDrawn="1"/>
        </p:nvCxnSpPr>
        <p:spPr>
          <a:xfrm>
            <a:off x="3205122" y="4106019"/>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Rechte verbindingslijn 19"/>
          <p:cNvCxnSpPr/>
          <p:nvPr userDrawn="1"/>
        </p:nvCxnSpPr>
        <p:spPr>
          <a:xfrm>
            <a:off x="3205122" y="4804509"/>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Rechte verbindingslijn 20"/>
          <p:cNvCxnSpPr/>
          <p:nvPr userDrawn="1"/>
        </p:nvCxnSpPr>
        <p:spPr>
          <a:xfrm>
            <a:off x="3205122" y="5503000"/>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Rechte verbindingslijn 8"/>
          <p:cNvCxnSpPr/>
          <p:nvPr userDrawn="1"/>
        </p:nvCxnSpPr>
        <p:spPr>
          <a:xfrm>
            <a:off x="2984027" y="3757025"/>
            <a:ext cx="550171" cy="2117"/>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Rechte verbindingslijn 20"/>
          <p:cNvCxnSpPr/>
          <p:nvPr userDrawn="1"/>
        </p:nvCxnSpPr>
        <p:spPr>
          <a:xfrm>
            <a:off x="3205123" y="6233929"/>
            <a:ext cx="329074" cy="6856"/>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1" name="Text Placeholder 30"/>
          <p:cNvSpPr>
            <a:spLocks noGrp="1"/>
          </p:cNvSpPr>
          <p:nvPr>
            <p:ph type="body" sz="quarter" idx="12"/>
          </p:nvPr>
        </p:nvSpPr>
        <p:spPr>
          <a:xfrm>
            <a:off x="3733800" y="247037"/>
            <a:ext cx="5105400" cy="5620364"/>
          </a:xfrm>
          <a:prstGeom prst="rect">
            <a:avLst/>
          </a:prstGeom>
        </p:spPr>
        <p:txBody>
          <a:bodyPr anchor="ctr">
            <a:normAutofit/>
          </a:bodyPr>
          <a:lstStyle>
            <a:lvl1pPr>
              <a:lnSpc>
                <a:spcPct val="150000"/>
              </a:lnSpc>
              <a:defRPr sz="2000" cap="all" baseline="0">
                <a:solidFill>
                  <a:schemeClr val="tx2"/>
                </a:solidFill>
              </a:defRPr>
            </a:lvl1pPr>
          </a:lstStyle>
          <a:p>
            <a:pPr lvl="0"/>
            <a:endParaRPr lang="en-US" dirty="0"/>
          </a:p>
        </p:txBody>
      </p:sp>
      <p:sp>
        <p:nvSpPr>
          <p:cNvPr id="26" name="TextBox 25"/>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27" name="TextBox 26"/>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179558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grpId="0" nodeType="afterEffect" nodePh="1">
                                  <p:stCondLst>
                                    <p:cond delay="0"/>
                                  </p:stCondLst>
                                  <p:endCondLst>
                                    <p:cond evt="begin" delay="0">
                                      <p:tn val="5"/>
                                    </p:cond>
                                  </p:endCondLst>
                                  <p:iterate type="lt">
                                    <p:tmPct val="4000"/>
                                  </p:iterate>
                                  <p:childTnLst>
                                    <p:set>
                                      <p:cBhvr override="childStyle">
                                        <p:cTn id="6" dur="1000" fill="hold"/>
                                        <p:tgtEl>
                                          <p:spTgt spid="31">
                                            <p:txEl>
                                              <p:pRg st="0" end="0"/>
                                            </p:txEl>
                                          </p:spTgt>
                                        </p:tgtEl>
                                        <p:attrNameLst>
                                          <p:attrName>style.color</p:attrName>
                                        </p:attrNameLst>
                                      </p:cBhvr>
                                      <p:to>
                                        <p:clrVal>
                                          <a:srgbClr val="0083C1"/>
                                        </p:clrVal>
                                      </p:to>
                                    </p:set>
                                    <p:set>
                                      <p:cBhvr>
                                        <p:cTn id="7" dur="1000" fill="hold"/>
                                        <p:tgtEl>
                                          <p:spTgt spid="31">
                                            <p:txEl>
                                              <p:pRg st="0" end="0"/>
                                            </p:txEl>
                                          </p:spTgt>
                                        </p:tgtEl>
                                        <p:attrNameLst>
                                          <p:attrName>fillcolor</p:attrName>
                                        </p:attrNameLst>
                                      </p:cBhvr>
                                      <p:to>
                                        <p:clrVal>
                                          <a:srgbClr val="0083C1"/>
                                        </p:clrVal>
                                      </p:to>
                                    </p:set>
                                    <p:set>
                                      <p:cBhvr>
                                        <p:cTn id="8" dur="1000" fill="hold"/>
                                        <p:tgtEl>
                                          <p:spTgt spid="31">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6" presetClass="emph" presetSubtype="0" fill="hold" nodeType="afterEffect" nodePh="1">
                  <p:stCondLst>
                    <p:cond delay="0"/>
                  </p:stCondLst>
                  <p:endCondLst>
                    <p:cond delay="0"/>
                  </p:endCondLst>
                  <p:iterate type="lt">
                    <p:tmPct val="4000"/>
                  </p:iterate>
                  <p:childTnLst>
                    <p:set>
                      <p:cBhvr override="childStyle">
                        <p:cTn dur="1000" fill="hold"/>
                        <p:tgtEl>
                          <p:spTgt spid="31"/>
                        </p:tgtEl>
                        <p:attrNameLst>
                          <p:attrName>style.color</p:attrName>
                        </p:attrNameLst>
                      </p:cBhvr>
                      <p:to>
                        <p:clrVal>
                          <a:srgbClr val="0083C1"/>
                        </p:clrVal>
                      </p:to>
                    </p:set>
                    <p:set>
                      <p:cBhvr>
                        <p:cTn dur="1000" fill="hold"/>
                        <p:tgtEl>
                          <p:spTgt spid="31"/>
                        </p:tgtEl>
                        <p:attrNameLst>
                          <p:attrName>fillcolor</p:attrName>
                        </p:attrNameLst>
                      </p:cBhvr>
                      <p:to>
                        <p:clrVal>
                          <a:srgbClr val="0083C1"/>
                        </p:clrVal>
                      </p:to>
                    </p:set>
                    <p:set>
                      <p:cBhvr>
                        <p:cTn dur="1000" fill="hold"/>
                        <p:tgtEl>
                          <p:spTgt spid="31"/>
                        </p:tgtEl>
                        <p:attrNameLst>
                          <p:attrName>fill.type</p:attrName>
                        </p:attrNameLst>
                      </p:cBhvr>
                      <p:to>
                        <p:strVal val="solid"/>
                      </p:to>
                    </p:se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solidFill>
                  <a:srgbClr val="7F7F7F"/>
                </a:solidFill>
              </a:rPr>
              <a:t>Ventilation applications</a:t>
            </a:r>
            <a:endParaRPr lang="en-US" dirty="0">
              <a:solidFill>
                <a:srgbClr val="7F7F7F"/>
              </a:solidFill>
            </a:endParaRPr>
          </a:p>
        </p:txBody>
      </p:sp>
      <p:sp>
        <p:nvSpPr>
          <p:cNvPr id="4" name="Slide Number Placeholder 3"/>
          <p:cNvSpPr>
            <a:spLocks noGrp="1"/>
          </p:cNvSpPr>
          <p:nvPr>
            <p:ph type="sldNum" sz="quarter" idx="11"/>
          </p:nvPr>
        </p:nvSpPr>
        <p:spPr/>
        <p:txBody>
          <a:bodyPr/>
          <a:lstStyle/>
          <a:p>
            <a:fld id="{76563B4B-4410-459F-97AD-D0AEEE9266CA}" type="slidenum">
              <a:rPr lang="en-US" smtClean="0">
                <a:solidFill>
                  <a:srgbClr val="0083C1"/>
                </a:solidFill>
              </a:rPr>
              <a:pPr/>
              <a:t>‹Nº›</a:t>
            </a:fld>
            <a:endParaRPr lang="en-US" dirty="0">
              <a:solidFill>
                <a:srgbClr val="0083C1"/>
              </a:solidFill>
            </a:endParaRPr>
          </a:p>
        </p:txBody>
      </p:sp>
      <p:grpSp>
        <p:nvGrpSpPr>
          <p:cNvPr id="5" name="Group 4"/>
          <p:cNvGrpSpPr/>
          <p:nvPr userDrawn="1"/>
        </p:nvGrpSpPr>
        <p:grpSpPr>
          <a:xfrm>
            <a:off x="1835696" y="242773"/>
            <a:ext cx="1064491" cy="6132628"/>
            <a:chOff x="1835695" y="259103"/>
            <a:chExt cx="1064491" cy="4599471"/>
          </a:xfrm>
        </p:grpSpPr>
        <p:cxnSp>
          <p:nvCxnSpPr>
            <p:cNvPr id="6" name="Rechte verbindingslijn 6"/>
            <p:cNvCxnSpPr/>
            <p:nvPr/>
          </p:nvCxnSpPr>
          <p:spPr>
            <a:xfrm>
              <a:off x="1835695" y="259103"/>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7" name="Rechte verbindingslijn 7"/>
            <p:cNvCxnSpPr/>
            <p:nvPr/>
          </p:nvCxnSpPr>
          <p:spPr>
            <a:xfrm>
              <a:off x="1835695" y="915886"/>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8" name="Rechte verbindingslijn 8"/>
            <p:cNvCxnSpPr/>
            <p:nvPr/>
          </p:nvCxnSpPr>
          <p:spPr>
            <a:xfrm>
              <a:off x="1835695" y="1572669"/>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9" name="Rechte verbindingslijn 9"/>
            <p:cNvCxnSpPr/>
            <p:nvPr/>
          </p:nvCxnSpPr>
          <p:spPr>
            <a:xfrm>
              <a:off x="1835695" y="2229452"/>
              <a:ext cx="1064491" cy="1991"/>
            </a:xfrm>
            <a:prstGeom prst="line">
              <a:avLst/>
            </a:prstGeom>
            <a:noFill/>
            <a:ln w="28575" cap="flat" cmpd="sng" algn="ctr">
              <a:solidFill>
                <a:srgbClr val="0083C3"/>
              </a:solidFill>
              <a:prstDash val="solid"/>
              <a:round/>
              <a:headEnd type="none" w="med" len="med"/>
              <a:tailEnd type="none" w="med" len="med"/>
            </a:ln>
            <a:effectLst/>
          </p:spPr>
        </p:cxnSp>
        <p:cxnSp>
          <p:nvCxnSpPr>
            <p:cNvPr id="10" name="Rechte verbindingslijn 10"/>
            <p:cNvCxnSpPr/>
            <p:nvPr/>
          </p:nvCxnSpPr>
          <p:spPr>
            <a:xfrm>
              <a:off x="1835695" y="2886235"/>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1" name="Rechte verbindingslijn 11"/>
            <p:cNvCxnSpPr/>
            <p:nvPr/>
          </p:nvCxnSpPr>
          <p:spPr>
            <a:xfrm>
              <a:off x="1835695" y="4199800"/>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2" name="Rechte verbindingslijn 12"/>
            <p:cNvCxnSpPr/>
            <p:nvPr/>
          </p:nvCxnSpPr>
          <p:spPr>
            <a:xfrm>
              <a:off x="1835695" y="3543017"/>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3" name="Rechte verbindingslijn 15"/>
            <p:cNvCxnSpPr/>
            <p:nvPr/>
          </p:nvCxnSpPr>
          <p:spPr>
            <a:xfrm>
              <a:off x="1835695" y="4856583"/>
              <a:ext cx="1064491" cy="1991"/>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4" name="Rechte verbindingslijn 16"/>
            <p:cNvCxnSpPr/>
            <p:nvPr/>
          </p:nvCxnSpPr>
          <p:spPr>
            <a:xfrm>
              <a:off x="2263480" y="585267"/>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5" name="Rechte verbindingslijn 17"/>
            <p:cNvCxnSpPr/>
            <p:nvPr/>
          </p:nvCxnSpPr>
          <p:spPr>
            <a:xfrm>
              <a:off x="2263480" y="1242049"/>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6" name="Rechte verbindingslijn 18"/>
            <p:cNvCxnSpPr/>
            <p:nvPr/>
          </p:nvCxnSpPr>
          <p:spPr>
            <a:xfrm>
              <a:off x="2263480" y="1898832"/>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7" name="Rechte verbindingslijn 19"/>
            <p:cNvCxnSpPr/>
            <p:nvPr/>
          </p:nvCxnSpPr>
          <p:spPr>
            <a:xfrm>
              <a:off x="2263480" y="2555615"/>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8" name="Rechte verbindingslijn 20"/>
            <p:cNvCxnSpPr/>
            <p:nvPr/>
          </p:nvCxnSpPr>
          <p:spPr>
            <a:xfrm>
              <a:off x="2263480" y="3212398"/>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19" name="Rechte verbindingslijn 21"/>
            <p:cNvCxnSpPr/>
            <p:nvPr/>
          </p:nvCxnSpPr>
          <p:spPr>
            <a:xfrm>
              <a:off x="2263480" y="3869181"/>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cxnSp>
          <p:nvCxnSpPr>
            <p:cNvPr id="20" name="Rechte verbindingslijn 22"/>
            <p:cNvCxnSpPr/>
            <p:nvPr/>
          </p:nvCxnSpPr>
          <p:spPr>
            <a:xfrm>
              <a:off x="2263480" y="4525964"/>
              <a:ext cx="636706" cy="6447"/>
            </a:xfrm>
            <a:prstGeom prst="line">
              <a:avLst/>
            </a:prstGeom>
            <a:noFill/>
            <a:ln w="28575" cap="flat" cmpd="sng" algn="ctr">
              <a:solidFill>
                <a:sysClr val="window" lastClr="FFFFFF">
                  <a:lumMod val="65000"/>
                </a:sysClr>
              </a:solidFill>
              <a:prstDash val="solid"/>
              <a:round/>
              <a:headEnd type="none" w="med" len="med"/>
              <a:tailEnd type="none" w="med" len="med"/>
            </a:ln>
            <a:effectLst/>
          </p:spPr>
        </p:cxnSp>
      </p:grpSp>
      <p:sp>
        <p:nvSpPr>
          <p:cNvPr id="23" name="Text Placeholder 22"/>
          <p:cNvSpPr>
            <a:spLocks noGrp="1"/>
          </p:cNvSpPr>
          <p:nvPr>
            <p:ph type="body" sz="quarter" idx="12"/>
          </p:nvPr>
        </p:nvSpPr>
        <p:spPr>
          <a:xfrm>
            <a:off x="3124200" y="2429077"/>
            <a:ext cx="5486400" cy="1077218"/>
          </a:xfrm>
          <a:prstGeom prst="rect">
            <a:avLst/>
          </a:prstGeom>
        </p:spPr>
        <p:txBody>
          <a:bodyPr anchor="t">
            <a:spAutoFit/>
          </a:bodyPr>
          <a:lstStyle>
            <a:lvl1pPr>
              <a:defRPr sz="3200" cap="all" baseline="0">
                <a:latin typeface="+mj-lt"/>
              </a:defRPr>
            </a:lvl1pPr>
            <a:lvl2pPr>
              <a:defRPr sz="3200" cap="all" baseline="0">
                <a:latin typeface="+mj-lt"/>
              </a:defRPr>
            </a:lvl2pPr>
            <a:lvl3pPr>
              <a:defRPr sz="3200" cap="all" baseline="0">
                <a:latin typeface="+mj-lt"/>
              </a:defRPr>
            </a:lvl3pPr>
            <a:lvl4pPr>
              <a:defRPr sz="3200" cap="all" baseline="0">
                <a:latin typeface="+mj-lt"/>
              </a:defRPr>
            </a:lvl4pPr>
            <a:lvl5pPr>
              <a:defRPr sz="3200" cap="all" baseline="0">
                <a:latin typeface="+mj-lt"/>
              </a:defRPr>
            </a:lvl5pPr>
          </a:lstStyle>
          <a:p>
            <a:pPr lvl="0"/>
            <a:r>
              <a:rPr lang="en-US" dirty="0" smtClean="0"/>
              <a:t>Click to edit Master text styles</a:t>
            </a:r>
          </a:p>
        </p:txBody>
      </p:sp>
      <p:sp>
        <p:nvSpPr>
          <p:cNvPr id="21" name="TextBox 20"/>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22" name="TextBox 21"/>
          <p:cNvSpPr txBox="1"/>
          <p:nvPr userDrawn="1"/>
        </p:nvSpPr>
        <p:spPr>
          <a:xfrm>
            <a:off x="5715000" y="228600"/>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421070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tmplLst>
          <p:tmpl lvl="1">
            <p:tnLst>
              <p:par>
                <p:cTn presetID="10" presetClass="entr" presetSubtype="0" fill="hold" nodeType="after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9" name="Text Placeholder 22"/>
          <p:cNvSpPr>
            <a:spLocks noGrp="1"/>
          </p:cNvSpPr>
          <p:nvPr>
            <p:ph type="body" sz="quarter" idx="15"/>
          </p:nvPr>
        </p:nvSpPr>
        <p:spPr>
          <a:xfrm>
            <a:off x="228601" y="193005"/>
            <a:ext cx="8664575" cy="594395"/>
          </a:xfrm>
          <a:prstGeom prst="rect">
            <a:avLst/>
          </a:prstGeom>
        </p:spPr>
        <p:txBody>
          <a:bodyPr/>
          <a:lstStyle>
            <a:lvl1pPr>
              <a:defRPr cap="all" baseline="0">
                <a:solidFill>
                  <a:schemeClr val="tx2"/>
                </a:solidFill>
              </a:defRPr>
            </a:lvl1pPr>
          </a:lstStyle>
          <a:p>
            <a:pPr lvl="0"/>
            <a:r>
              <a:rPr lang="en-US" dirty="0" smtClean="0"/>
              <a:t>Click to edit Master text styles</a:t>
            </a:r>
            <a:endParaRPr lang="en-US" dirty="0"/>
          </a:p>
        </p:txBody>
      </p:sp>
      <p:sp>
        <p:nvSpPr>
          <p:cNvPr id="3" name="Text Placeholder 2"/>
          <p:cNvSpPr>
            <a:spLocks noGrp="1"/>
          </p:cNvSpPr>
          <p:nvPr>
            <p:ph type="body" sz="quarter" idx="16"/>
          </p:nvPr>
        </p:nvSpPr>
        <p:spPr>
          <a:xfrm>
            <a:off x="1371600" y="1193800"/>
            <a:ext cx="6400800" cy="4876800"/>
          </a:xfrm>
          <a:prstGeom prst="rect">
            <a:avLst/>
          </a:prstGeo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8" name="TextBox 7"/>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174070181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ext_2column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10" name="Text Placeholder 9"/>
          <p:cNvSpPr>
            <a:spLocks noGrp="1"/>
          </p:cNvSpPr>
          <p:nvPr>
            <p:ph type="body" sz="quarter" idx="13"/>
          </p:nvPr>
        </p:nvSpPr>
        <p:spPr>
          <a:xfrm>
            <a:off x="228600" y="1193800"/>
            <a:ext cx="4191000" cy="4978400"/>
          </a:xfrm>
          <a:prstGeom prst="rect">
            <a:avLst/>
          </a:prstGeo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9"/>
          <p:cNvSpPr>
            <a:spLocks noGrp="1"/>
          </p:cNvSpPr>
          <p:nvPr>
            <p:ph type="body" sz="quarter" idx="14"/>
          </p:nvPr>
        </p:nvSpPr>
        <p:spPr>
          <a:xfrm>
            <a:off x="4724400" y="1193800"/>
            <a:ext cx="4191000" cy="4978400"/>
          </a:xfrm>
          <a:prstGeom prst="rect">
            <a:avLst/>
          </a:prstGeo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22"/>
          <p:cNvSpPr>
            <a:spLocks noGrp="1"/>
          </p:cNvSpPr>
          <p:nvPr>
            <p:ph type="body" sz="quarter" idx="15"/>
          </p:nvPr>
        </p:nvSpPr>
        <p:spPr>
          <a:xfrm>
            <a:off x="228601" y="193005"/>
            <a:ext cx="8664575" cy="594395"/>
          </a:xfrm>
          <a:prstGeom prst="rect">
            <a:avLst/>
          </a:prstGeom>
        </p:spPr>
        <p:txBody>
          <a:bodyPr/>
          <a:lstStyle>
            <a:lvl1pPr>
              <a:defRPr cap="all" baseline="0">
                <a:solidFill>
                  <a:schemeClr val="tx2"/>
                </a:solidFill>
              </a:defRPr>
            </a:lvl1pPr>
          </a:lstStyle>
          <a:p>
            <a:pPr lvl="0"/>
            <a:r>
              <a:rPr lang="en-US" dirty="0" smtClean="0"/>
              <a:t>Click to edit Master text styles</a:t>
            </a:r>
            <a:endParaRPr lang="en-US" dirty="0"/>
          </a:p>
        </p:txBody>
      </p:sp>
      <p:sp>
        <p:nvSpPr>
          <p:cNvPr id="7" name="TextBox 6"/>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11" name="TextBox 10"/>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51596990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 features">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7" name="Slide Number Placeholder 6"/>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Rectangle 51"/>
          <p:cNvSpPr>
            <a:spLocks noGrp="1" noChangeArrowheads="1"/>
          </p:cNvSpPr>
          <p:nvPr>
            <p:ph idx="1" hasCustomPrompt="1"/>
          </p:nvPr>
        </p:nvSpPr>
        <p:spPr bwMode="auto">
          <a:xfrm>
            <a:off x="3975101" y="1051099"/>
            <a:ext cx="4940299" cy="5121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a:buNone/>
              <a:defRPr sz="1800">
                <a:solidFill>
                  <a:schemeClr val="bg1">
                    <a:lumMod val="50000"/>
                  </a:schemeClr>
                </a:solidFill>
                <a:latin typeface="Myriad Pro"/>
                <a:cs typeface="Myriad Pro"/>
              </a:defRPr>
            </a:lvl1pPr>
            <a:lvl2pPr marL="252000" indent="-198000">
              <a:buFont typeface="Calibri" panose="020F0502020204030204" pitchFamily="34" charset="0"/>
              <a:buChar char="→"/>
              <a:defRPr sz="1600">
                <a:solidFill>
                  <a:schemeClr val="tx2"/>
                </a:solidFill>
                <a:latin typeface="+mn-lt"/>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1"/>
            <a:r>
              <a:rPr lang="en-GB" dirty="0" smtClean="0"/>
              <a:t>Features</a:t>
            </a:r>
          </a:p>
        </p:txBody>
      </p:sp>
      <p:sp>
        <p:nvSpPr>
          <p:cNvPr id="9" name="Tijdelijke aanduiding voor afbeelding 10"/>
          <p:cNvSpPr>
            <a:spLocks noGrp="1"/>
          </p:cNvSpPr>
          <p:nvPr>
            <p:ph type="pic" sz="quarter" idx="13" hasCustomPrompt="1"/>
          </p:nvPr>
        </p:nvSpPr>
        <p:spPr>
          <a:xfrm>
            <a:off x="228600" y="1059163"/>
            <a:ext cx="3581400" cy="5113036"/>
          </a:xfrm>
          <a:prstGeom prst="rect">
            <a:avLst/>
          </a:prstGeom>
        </p:spPr>
        <p:txBody>
          <a:bodyPr vert="horz" anchor="t"/>
          <a:lstStyle>
            <a:lvl1pPr>
              <a:buNone/>
              <a:defRPr sz="1800">
                <a:solidFill>
                  <a:schemeClr val="tx2"/>
                </a:solidFill>
              </a:defRPr>
            </a:lvl1pPr>
          </a:lstStyle>
          <a:p>
            <a:r>
              <a:rPr lang="nl-NL" dirty="0" smtClean="0"/>
              <a:t>Insert picture</a:t>
            </a:r>
            <a:endParaRPr lang="nl-NL" dirty="0"/>
          </a:p>
        </p:txBody>
      </p:sp>
      <p:sp>
        <p:nvSpPr>
          <p:cNvPr id="11" name="Text Placeholder 22"/>
          <p:cNvSpPr>
            <a:spLocks noGrp="1"/>
          </p:cNvSpPr>
          <p:nvPr>
            <p:ph type="body" sz="quarter" idx="15"/>
          </p:nvPr>
        </p:nvSpPr>
        <p:spPr>
          <a:xfrm>
            <a:off x="228601" y="193005"/>
            <a:ext cx="8664575" cy="594395"/>
          </a:xfrm>
          <a:prstGeom prst="rect">
            <a:avLst/>
          </a:prstGeom>
        </p:spPr>
        <p:txBody>
          <a:bodyPr/>
          <a:lstStyle>
            <a:lvl1pPr>
              <a:defRPr cap="all" baseline="0">
                <a:solidFill>
                  <a:schemeClr val="tx2"/>
                </a:solidFill>
              </a:defRPr>
            </a:lvl1pPr>
          </a:lstStyle>
          <a:p>
            <a:pPr lvl="0"/>
            <a:r>
              <a:rPr lang="en-US" dirty="0" smtClean="0"/>
              <a:t>Click to edit Master text styles</a:t>
            </a:r>
            <a:endParaRPr lang="en-US" dirty="0"/>
          </a:p>
        </p:txBody>
      </p:sp>
      <p:sp>
        <p:nvSpPr>
          <p:cNvPr id="10" name="TextBox 9"/>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12" name="TextBox 11"/>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234882955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5" name="Slide Number Placeholder 4"/>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ext Placeholder 22"/>
          <p:cNvSpPr>
            <a:spLocks noGrp="1"/>
          </p:cNvSpPr>
          <p:nvPr>
            <p:ph type="body" sz="quarter" idx="15"/>
          </p:nvPr>
        </p:nvSpPr>
        <p:spPr>
          <a:xfrm>
            <a:off x="228601" y="193005"/>
            <a:ext cx="8664575" cy="594395"/>
          </a:xfrm>
          <a:prstGeom prst="rect">
            <a:avLst/>
          </a:prstGeom>
        </p:spPr>
        <p:txBody>
          <a:bodyPr>
            <a:normAutofit/>
          </a:bodyPr>
          <a:lstStyle>
            <a:lvl1pPr>
              <a:defRPr cap="all" baseline="0">
                <a:solidFill>
                  <a:schemeClr val="tx2"/>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98036628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re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9" name="Slide Number Placeholder 8"/>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4" name="TextBox 3"/>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5" name="TextBox 4"/>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3475724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 background pic">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7" name="Slide Number Placeholder 6"/>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ijdelijke aanduiding voor afbeelding 9"/>
          <p:cNvSpPr>
            <a:spLocks noGrp="1"/>
          </p:cNvSpPr>
          <p:nvPr>
            <p:ph type="pic" sz="quarter" idx="10" hasCustomPrompt="1"/>
          </p:nvPr>
        </p:nvSpPr>
        <p:spPr>
          <a:xfrm>
            <a:off x="0" y="-430"/>
            <a:ext cx="9144000" cy="6309751"/>
          </a:xfrm>
          <a:prstGeom prst="rect">
            <a:avLst/>
          </a:prstGeom>
        </p:spPr>
        <p:txBody>
          <a:bodyPr vert="horz"/>
          <a:lstStyle>
            <a:lvl1pPr>
              <a:buNone/>
              <a:defRPr sz="1600">
                <a:solidFill>
                  <a:schemeClr val="bg1">
                    <a:lumMod val="50000"/>
                  </a:schemeClr>
                </a:solidFill>
                <a:latin typeface="Myriad Pro"/>
                <a:cs typeface="Myriad Pro"/>
              </a:defRPr>
            </a:lvl1pPr>
          </a:lstStyle>
          <a:p>
            <a:r>
              <a:rPr lang="nl-NL" dirty="0" err="1" smtClean="0"/>
              <a:t>Insert</a:t>
            </a:r>
            <a:r>
              <a:rPr lang="nl-NL" dirty="0" smtClean="0"/>
              <a:t> </a:t>
            </a:r>
            <a:r>
              <a:rPr lang="nl-NL" dirty="0" err="1" smtClean="0"/>
              <a:t>theme</a:t>
            </a:r>
            <a:r>
              <a:rPr lang="nl-NL" dirty="0" smtClean="0"/>
              <a:t> picture</a:t>
            </a:r>
            <a:endParaRPr lang="nl-NL" dirty="0"/>
          </a:p>
        </p:txBody>
      </p:sp>
      <p:sp>
        <p:nvSpPr>
          <p:cNvPr id="9" name="Titel 7"/>
          <p:cNvSpPr>
            <a:spLocks noGrp="1"/>
          </p:cNvSpPr>
          <p:nvPr>
            <p:ph type="title" hasCustomPrompt="1"/>
          </p:nvPr>
        </p:nvSpPr>
        <p:spPr>
          <a:xfrm>
            <a:off x="0" y="889000"/>
            <a:ext cx="9144000" cy="4775200"/>
          </a:xfrm>
          <a:prstGeom prst="rect">
            <a:avLst/>
          </a:prstGeom>
        </p:spPr>
        <p:txBody>
          <a:bodyPr vert="horz" anchor="ctr"/>
          <a:lstStyle>
            <a:lvl1pPr algn="ctr">
              <a:defRPr sz="5400" cap="all">
                <a:solidFill>
                  <a:schemeClr val="bg1"/>
                </a:solidFill>
                <a:effectLst>
                  <a:outerShdw blurRad="50800" dist="38100" dir="2700000" algn="tl" rotWithShape="0">
                    <a:srgbClr val="000000">
                      <a:alpha val="43000"/>
                    </a:srgbClr>
                  </a:outerShdw>
                </a:effectLst>
                <a:latin typeface="+mj-lt"/>
                <a:cs typeface="Myriad Pro"/>
              </a:defRPr>
            </a:lvl1pPr>
          </a:lstStyle>
          <a:p>
            <a:r>
              <a:rPr lang="nl-BE" dirty="0" smtClean="0"/>
              <a:t>Title</a:t>
            </a:r>
            <a:endParaRPr lang="nl-NL" dirty="0"/>
          </a:p>
        </p:txBody>
      </p:sp>
      <p:sp>
        <p:nvSpPr>
          <p:cNvPr id="10" name="TextBox 9"/>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11" name="TextBox 10"/>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178369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7" name="Slide Number Placeholder 6"/>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ijdelijke aanduiding voor afbeelding 9"/>
          <p:cNvSpPr>
            <a:spLocks noGrp="1"/>
          </p:cNvSpPr>
          <p:nvPr>
            <p:ph type="pic" sz="quarter" idx="10" hasCustomPrompt="1"/>
          </p:nvPr>
        </p:nvSpPr>
        <p:spPr>
          <a:xfrm>
            <a:off x="0" y="-430"/>
            <a:ext cx="9144000" cy="6309751"/>
          </a:xfrm>
          <a:prstGeom prst="rect">
            <a:avLst/>
          </a:prstGeom>
        </p:spPr>
        <p:txBody>
          <a:bodyPr vert="horz"/>
          <a:lstStyle>
            <a:lvl1pPr>
              <a:buNone/>
              <a:defRPr sz="1600">
                <a:solidFill>
                  <a:schemeClr val="bg1">
                    <a:lumMod val="50000"/>
                  </a:schemeClr>
                </a:solidFill>
                <a:latin typeface="Myriad Pro"/>
                <a:cs typeface="Myriad Pro"/>
              </a:defRPr>
            </a:lvl1pPr>
          </a:lstStyle>
          <a:p>
            <a:r>
              <a:rPr lang="nl-NL" dirty="0" err="1" smtClean="0"/>
              <a:t>Insert</a:t>
            </a:r>
            <a:r>
              <a:rPr lang="nl-NL" dirty="0" smtClean="0"/>
              <a:t> </a:t>
            </a:r>
            <a:r>
              <a:rPr lang="nl-NL" dirty="0" err="1" smtClean="0"/>
              <a:t>theme</a:t>
            </a:r>
            <a:r>
              <a:rPr lang="nl-NL" dirty="0" smtClean="0"/>
              <a:t> picture</a:t>
            </a:r>
            <a:endParaRPr lang="nl-NL" dirty="0"/>
          </a:p>
        </p:txBody>
      </p:sp>
      <p:sp>
        <p:nvSpPr>
          <p:cNvPr id="5" name="TextBox 4"/>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9" name="TextBox 8"/>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64620776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clusion on picture background">
    <p:spTree>
      <p:nvGrpSpPr>
        <p:cNvPr id="1" name=""/>
        <p:cNvGrpSpPr/>
        <p:nvPr/>
      </p:nvGrpSpPr>
      <p:grpSpPr>
        <a:xfrm>
          <a:off x="0" y="0"/>
          <a:ext cx="0" cy="0"/>
          <a:chOff x="0" y="0"/>
          <a:chExt cx="0" cy="0"/>
        </a:xfrm>
      </p:grpSpPr>
      <p:sp>
        <p:nvSpPr>
          <p:cNvPr id="8" name="Tijdelijke aanduiding voor afbeelding 9"/>
          <p:cNvSpPr>
            <a:spLocks noGrp="1"/>
          </p:cNvSpPr>
          <p:nvPr>
            <p:ph type="pic" sz="quarter" idx="13" hasCustomPrompt="1"/>
          </p:nvPr>
        </p:nvSpPr>
        <p:spPr>
          <a:xfrm>
            <a:off x="0" y="-430"/>
            <a:ext cx="9144000" cy="6309751"/>
          </a:xfrm>
          <a:prstGeom prst="rect">
            <a:avLst/>
          </a:prstGeom>
        </p:spPr>
        <p:txBody>
          <a:bodyPr vert="horz"/>
          <a:lstStyle>
            <a:lvl1pPr>
              <a:buNone/>
              <a:defRPr sz="1600">
                <a:solidFill>
                  <a:schemeClr val="bg1">
                    <a:lumMod val="50000"/>
                  </a:schemeClr>
                </a:solidFill>
                <a:latin typeface="Myriad Pro"/>
                <a:cs typeface="Myriad Pro"/>
              </a:defRPr>
            </a:lvl1pPr>
          </a:lstStyle>
          <a:p>
            <a:r>
              <a:rPr lang="nl-NL" dirty="0" err="1" smtClean="0"/>
              <a:t>Insert</a:t>
            </a:r>
            <a:r>
              <a:rPr lang="nl-NL" dirty="0" smtClean="0"/>
              <a:t> </a:t>
            </a:r>
            <a:r>
              <a:rPr lang="nl-NL" dirty="0" err="1" smtClean="0"/>
              <a:t>theme</a:t>
            </a:r>
            <a:r>
              <a:rPr lang="nl-NL" dirty="0" smtClean="0"/>
              <a:t> picture</a:t>
            </a:r>
            <a:endParaRPr lang="nl-NL" dirty="0"/>
          </a:p>
        </p:txBody>
      </p:sp>
      <p:sp>
        <p:nvSpPr>
          <p:cNvPr id="3" name="Footer Placeholder 2"/>
          <p:cNvSpPr>
            <a:spLocks noGrp="1"/>
          </p:cNvSpPr>
          <p:nvPr>
            <p:ph type="ftr" sz="quarter" idx="10"/>
          </p:nvPr>
        </p:nvSpPr>
        <p:spPr/>
        <p:txBody>
          <a:bodyPr/>
          <a:lstStyle/>
          <a:p>
            <a:r>
              <a:rPr lang="en-US" smtClean="0">
                <a:solidFill>
                  <a:srgbClr val="7F7F7F"/>
                </a:solidFill>
              </a:rPr>
              <a:t>Ventilation applications</a:t>
            </a:r>
            <a:endParaRPr lang="en-US" dirty="0">
              <a:solidFill>
                <a:srgbClr val="7F7F7F"/>
              </a:solidFill>
            </a:endParaRPr>
          </a:p>
        </p:txBody>
      </p:sp>
      <p:sp>
        <p:nvSpPr>
          <p:cNvPr id="4" name="Slide Number Placeholder 3"/>
          <p:cNvSpPr>
            <a:spLocks noGrp="1"/>
          </p:cNvSpPr>
          <p:nvPr>
            <p:ph type="sldNum" sz="quarter" idx="11"/>
          </p:nvPr>
        </p:nvSpPr>
        <p:spPr/>
        <p:txBody>
          <a:bodyPr/>
          <a:lstStyle/>
          <a:p>
            <a:fld id="{76563B4B-4410-459F-97AD-D0AEEE9266CA}" type="slidenum">
              <a:rPr lang="en-US" smtClean="0">
                <a:solidFill>
                  <a:srgbClr val="0083C1"/>
                </a:solidFill>
              </a:rPr>
              <a:pPr/>
              <a:t>‹Nº›</a:t>
            </a:fld>
            <a:endParaRPr lang="en-US" dirty="0">
              <a:solidFill>
                <a:srgbClr val="0083C1"/>
              </a:solidFill>
            </a:endParaRPr>
          </a:p>
        </p:txBody>
      </p:sp>
      <p:sp>
        <p:nvSpPr>
          <p:cNvPr id="7" name="Text Placeholder 6"/>
          <p:cNvSpPr>
            <a:spLocks noGrp="1"/>
          </p:cNvSpPr>
          <p:nvPr>
            <p:ph type="body" sz="quarter" idx="12"/>
          </p:nvPr>
        </p:nvSpPr>
        <p:spPr>
          <a:xfrm>
            <a:off x="351408" y="584201"/>
            <a:ext cx="4068192" cy="664797"/>
          </a:xfrm>
          <a:prstGeom prst="rect">
            <a:avLst/>
          </a:prstGeom>
          <a:solidFill>
            <a:srgbClr val="0083C1">
              <a:alpha val="80000"/>
            </a:srgbClr>
          </a:solidFill>
        </p:spPr>
        <p:txBody>
          <a:bodyPr wrap="square">
            <a:spAutoFit/>
          </a:bodyPr>
          <a:lstStyle>
            <a:lvl1pPr>
              <a:defRPr cap="all" baseline="0">
                <a:solidFill>
                  <a:schemeClr val="bg1"/>
                </a:solidFill>
              </a:defRPr>
            </a:lvl1pPr>
            <a:lvl2pPr marL="742950" indent="-285750">
              <a:buFont typeface="Arial" panose="020B0604020202020204" pitchFamily="34" charset="0"/>
              <a:buChar char="•"/>
              <a:defRPr cap="all" baseline="0">
                <a:solidFill>
                  <a:schemeClr val="bg1"/>
                </a:solidFill>
              </a:defRPr>
            </a:lvl2pPr>
            <a:lvl3pPr>
              <a:defRPr cap="all" baseline="0">
                <a:solidFill>
                  <a:schemeClr val="bg1"/>
                </a:solidFill>
              </a:defRPr>
            </a:lvl3pPr>
            <a:lvl4pPr>
              <a:defRPr cap="all" baseline="0">
                <a:solidFill>
                  <a:schemeClr val="bg1"/>
                </a:solidFill>
              </a:defRPr>
            </a:lvl4pPr>
            <a:lvl5pPr>
              <a:defRPr cap="all" baseline="0">
                <a:solidFill>
                  <a:schemeClr val="bg1"/>
                </a:solidFill>
              </a:defRPr>
            </a:lvl5pPr>
          </a:lstStyle>
          <a:p>
            <a:pPr lvl="0"/>
            <a:r>
              <a:rPr lang="en-US" dirty="0" smtClean="0"/>
              <a:t>Click to edit Master text styles</a:t>
            </a:r>
          </a:p>
          <a:p>
            <a:pPr lvl="1"/>
            <a:r>
              <a:rPr lang="en-US" dirty="0" smtClean="0"/>
              <a:t>Second level</a:t>
            </a:r>
          </a:p>
        </p:txBody>
      </p:sp>
      <p:sp>
        <p:nvSpPr>
          <p:cNvPr id="6" name="TextBox 5"/>
          <p:cNvSpPr txBox="1"/>
          <p:nvPr userDrawn="1"/>
        </p:nvSpPr>
        <p:spPr>
          <a:xfrm>
            <a:off x="4648200" y="6520825"/>
            <a:ext cx="3124200" cy="230832"/>
          </a:xfrm>
          <a:prstGeom prst="rect">
            <a:avLst/>
          </a:prstGeom>
          <a:noFill/>
        </p:spPr>
        <p:txBody>
          <a:bodyPr wrap="square" rtlCol="0">
            <a:spAutoFit/>
          </a:bodyPr>
          <a:lstStyle/>
          <a:p>
            <a:pPr algn="r"/>
            <a:r>
              <a:rPr lang="nl-BE" sz="900" dirty="0" smtClean="0">
                <a:solidFill>
                  <a:srgbClr val="7F7F7F"/>
                </a:solidFill>
              </a:rPr>
              <a:t>EDC – Sales </a:t>
            </a:r>
            <a:r>
              <a:rPr lang="nl-BE" sz="900" dirty="0" err="1" smtClean="0">
                <a:solidFill>
                  <a:srgbClr val="7F7F7F"/>
                </a:solidFill>
              </a:rPr>
              <a:t>Launch</a:t>
            </a:r>
            <a:r>
              <a:rPr lang="nl-BE" sz="900" dirty="0" smtClean="0">
                <a:solidFill>
                  <a:srgbClr val="7F7F7F"/>
                </a:solidFill>
              </a:rPr>
              <a:t> &amp; Application support</a:t>
            </a:r>
            <a:endParaRPr lang="en-GB" sz="900" dirty="0">
              <a:solidFill>
                <a:srgbClr val="7F7F7F"/>
              </a:solidFill>
            </a:endParaRPr>
          </a:p>
        </p:txBody>
      </p:sp>
      <p:sp>
        <p:nvSpPr>
          <p:cNvPr id="9" name="TextBox 8"/>
          <p:cNvSpPr txBox="1"/>
          <p:nvPr userDrawn="1"/>
        </p:nvSpPr>
        <p:spPr>
          <a:xfrm>
            <a:off x="5715000" y="226368"/>
            <a:ext cx="3124200" cy="230832"/>
          </a:xfrm>
          <a:prstGeom prst="rect">
            <a:avLst/>
          </a:prstGeom>
          <a:noFill/>
        </p:spPr>
        <p:txBody>
          <a:bodyPr wrap="square" rtlCol="0">
            <a:spAutoFit/>
          </a:bodyPr>
          <a:lstStyle/>
          <a:p>
            <a:pPr algn="r"/>
            <a:r>
              <a:rPr lang="nl-BE" sz="900" dirty="0" err="1" smtClean="0">
                <a:solidFill>
                  <a:srgbClr val="7F7F7F"/>
                </a:solidFill>
              </a:rPr>
              <a:t>Internal</a:t>
            </a:r>
            <a:r>
              <a:rPr lang="nl-BE" sz="900" dirty="0" smtClean="0">
                <a:solidFill>
                  <a:srgbClr val="7F7F7F"/>
                </a:solidFill>
              </a:rPr>
              <a:t> </a:t>
            </a:r>
            <a:r>
              <a:rPr lang="nl-BE" sz="900" dirty="0" err="1" smtClean="0">
                <a:solidFill>
                  <a:srgbClr val="7F7F7F"/>
                </a:solidFill>
              </a:rPr>
              <a:t>use</a:t>
            </a:r>
            <a:r>
              <a:rPr lang="nl-BE" sz="900" dirty="0" smtClean="0">
                <a:solidFill>
                  <a:srgbClr val="7F7F7F"/>
                </a:solidFill>
              </a:rPr>
              <a:t> </a:t>
            </a:r>
            <a:r>
              <a:rPr lang="nl-BE" sz="900" dirty="0" err="1" smtClean="0">
                <a:solidFill>
                  <a:srgbClr val="7F7F7F"/>
                </a:solidFill>
              </a:rPr>
              <a:t>only</a:t>
            </a:r>
            <a:endParaRPr lang="en-GB" sz="900" dirty="0">
              <a:solidFill>
                <a:srgbClr val="7F7F7F"/>
              </a:solidFill>
            </a:endParaRPr>
          </a:p>
        </p:txBody>
      </p:sp>
    </p:spTree>
    <p:extLst>
      <p:ext uri="{BB962C8B-B14F-4D97-AF65-F5344CB8AC3E}">
        <p14:creationId xmlns:p14="http://schemas.microsoft.com/office/powerpoint/2010/main" val="186588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249"/>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1" presetClass="entr" presetSubtype="0" fill="hold" nodeType="clickEffect">
                  <p:stCondLst>
                    <p:cond delay="0"/>
                  </p:stCondLst>
                  <p:childTnLst>
                    <p:set>
                      <p:cBhvr>
                        <p:cTn dur="1" fill="hold">
                          <p:stCondLst>
                            <p:cond delay="249"/>
                          </p:stCondLst>
                        </p:cTn>
                        <p:tgtEl>
                          <p:spTgt spid="7"/>
                        </p:tgtEl>
                        <p:attrNameLst>
                          <p:attrName>style.visibility</p:attrName>
                        </p:attrNameLst>
                      </p:cBhvr>
                      <p:to>
                        <p:strVal val="visible"/>
                      </p:to>
                    </p:set>
                  </p:childTnLst>
                </p:cTn>
              </p:par>
            </p:tnLst>
          </p:tmpl>
          <p:tmpl lvl="1">
            <p:tnLst>
              <p:par>
                <p:cTn presetID="1" presetClass="entr" presetSubtype="0" fill="hold" nodeType="clickEffect">
                  <p:stCondLst>
                    <p:cond delay="0"/>
                  </p:stCondLst>
                  <p:childTnLst>
                    <p:set>
                      <p:cBhvr>
                        <p:cTn dur="1" fill="hold">
                          <p:stCondLst>
                            <p:cond delay="249"/>
                          </p:stCondLst>
                        </p:cTn>
                        <p:tgtEl>
                          <p:spTgt spid="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249"/>
                          </p:stCondLst>
                        </p:cTn>
                        <p:tgtEl>
                          <p:spTgt spid="7"/>
                        </p:tgtEl>
                        <p:attrNameLst>
                          <p:attrName>style.visibility</p:attrName>
                        </p:attrNameLst>
                      </p:cBhvr>
                      <p:to>
                        <p:strVal val="visible"/>
                      </p:to>
                    </p:set>
                  </p:childTnLst>
                </p:cTn>
              </p:par>
            </p:tnLst>
          </p:tmpl>
        </p:tmplLst>
      </p:bldP>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eypoi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9" name="Slide Number Placeholder 8"/>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4" name="Tijdelijke aanduiding voor tekst 3"/>
          <p:cNvSpPr>
            <a:spLocks noGrp="1"/>
          </p:cNvSpPr>
          <p:nvPr>
            <p:ph type="body" sz="quarter" idx="13" hasCustomPrompt="1"/>
          </p:nvPr>
        </p:nvSpPr>
        <p:spPr>
          <a:xfrm>
            <a:off x="0" y="1"/>
            <a:ext cx="9144000" cy="6375399"/>
          </a:xfrm>
          <a:prstGeom prst="rect">
            <a:avLst/>
          </a:prstGeom>
        </p:spPr>
        <p:txBody>
          <a:bodyPr vert="horz" anchor="ctr"/>
          <a:lstStyle>
            <a:lvl1pPr algn="ctr">
              <a:buNone/>
              <a:defRPr sz="5400" cap="all">
                <a:solidFill>
                  <a:schemeClr val="tx1"/>
                </a:solidFill>
                <a:latin typeface="+mj-lt"/>
              </a:defRPr>
            </a:lvl1pPr>
            <a:lvl2pPr>
              <a:buNone/>
              <a:defRPr/>
            </a:lvl2pPr>
            <a:lvl3pPr>
              <a:buNone/>
              <a:defRPr/>
            </a:lvl3pPr>
            <a:lvl4pPr>
              <a:buNone/>
              <a:defRPr/>
            </a:lvl4pPr>
            <a:lvl5pPr>
              <a:buNone/>
              <a:defRPr/>
            </a:lvl5pPr>
          </a:lstStyle>
          <a:p>
            <a:pPr lvl="0"/>
            <a:r>
              <a:rPr lang="nl-BE" dirty="0" smtClean="0"/>
              <a:t>keypoint</a:t>
            </a:r>
            <a:endParaRPr lang="nl-NL" dirty="0"/>
          </a:p>
        </p:txBody>
      </p:sp>
    </p:spTree>
    <p:extLst>
      <p:ext uri="{BB962C8B-B14F-4D97-AF65-F5344CB8AC3E}">
        <p14:creationId xmlns:p14="http://schemas.microsoft.com/office/powerpoint/2010/main" val="343037780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eypoint on blue backgroun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4" name="Slide Number Placeholder 3"/>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7" name="Rectangle 6"/>
          <p:cNvSpPr/>
          <p:nvPr userDrawn="1"/>
        </p:nvSpPr>
        <p:spPr>
          <a:xfrm>
            <a:off x="0" y="0"/>
            <a:ext cx="9144000" cy="637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8" name="Tijdelijke aanduiding voor tekst 3"/>
          <p:cNvSpPr>
            <a:spLocks noGrp="1"/>
          </p:cNvSpPr>
          <p:nvPr>
            <p:ph type="body" sz="quarter" idx="13" hasCustomPrompt="1"/>
          </p:nvPr>
        </p:nvSpPr>
        <p:spPr>
          <a:xfrm>
            <a:off x="0" y="1"/>
            <a:ext cx="9144000" cy="6375399"/>
          </a:xfrm>
          <a:prstGeom prst="rect">
            <a:avLst/>
          </a:prstGeom>
        </p:spPr>
        <p:txBody>
          <a:bodyPr vert="horz" anchor="ctr"/>
          <a:lstStyle>
            <a:lvl1pPr algn="ctr">
              <a:buNone/>
              <a:defRPr sz="5400" cap="all">
                <a:solidFill>
                  <a:schemeClr val="bg1"/>
                </a:solidFill>
                <a:latin typeface="+mj-lt"/>
              </a:defRPr>
            </a:lvl1pPr>
            <a:lvl2pPr>
              <a:buNone/>
              <a:defRPr/>
            </a:lvl2pPr>
            <a:lvl3pPr>
              <a:buNone/>
              <a:defRPr/>
            </a:lvl3pPr>
            <a:lvl4pPr>
              <a:buNone/>
              <a:defRPr/>
            </a:lvl4pPr>
            <a:lvl5pPr>
              <a:buNone/>
              <a:defRPr/>
            </a:lvl5pPr>
          </a:lstStyle>
          <a:p>
            <a:pPr lvl="0"/>
            <a:r>
              <a:rPr lang="nl-BE" dirty="0" smtClean="0"/>
              <a:t>keypoint</a:t>
            </a:r>
            <a:endParaRPr lang="nl-NL" dirty="0"/>
          </a:p>
        </p:txBody>
      </p:sp>
    </p:spTree>
    <p:extLst>
      <p:ext uri="{BB962C8B-B14F-4D97-AF65-F5344CB8AC3E}">
        <p14:creationId xmlns:p14="http://schemas.microsoft.com/office/powerpoint/2010/main" val="483461212"/>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centered blue background">
    <p:spTree>
      <p:nvGrpSpPr>
        <p:cNvPr id="1" name=""/>
        <p:cNvGrpSpPr/>
        <p:nvPr/>
      </p:nvGrpSpPr>
      <p:grpSpPr>
        <a:xfrm>
          <a:off x="0" y="0"/>
          <a:ext cx="0" cy="0"/>
          <a:chOff x="0" y="0"/>
          <a:chExt cx="0" cy="0"/>
        </a:xfrm>
      </p:grpSpPr>
      <p:sp>
        <p:nvSpPr>
          <p:cNvPr id="7" name="Rectangle 6"/>
          <p:cNvSpPr/>
          <p:nvPr userDrawn="1"/>
        </p:nvSpPr>
        <p:spPr>
          <a:xfrm>
            <a:off x="0" y="0"/>
            <a:ext cx="9144000" cy="637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ext Placeholder 22"/>
          <p:cNvSpPr>
            <a:spLocks noGrp="1"/>
          </p:cNvSpPr>
          <p:nvPr>
            <p:ph type="body" sz="quarter" idx="15"/>
          </p:nvPr>
        </p:nvSpPr>
        <p:spPr>
          <a:xfrm>
            <a:off x="228601" y="193005"/>
            <a:ext cx="8664575" cy="594395"/>
          </a:xfrm>
          <a:prstGeom prst="rect">
            <a:avLst/>
          </a:prstGeom>
        </p:spPr>
        <p:txBody>
          <a:bodyPr>
            <a:normAutofit/>
          </a:bodyPr>
          <a:lstStyle>
            <a:lvl1pPr>
              <a:defRPr cap="all" baseline="0">
                <a:solidFill>
                  <a:schemeClr val="bg1"/>
                </a:solidFill>
              </a:defRPr>
            </a:lvl1pPr>
          </a:lstStyle>
          <a:p>
            <a:pPr lvl="0"/>
            <a:r>
              <a:rPr lang="en-US" dirty="0" smtClean="0"/>
              <a:t>Click to edit Master text styles</a:t>
            </a:r>
            <a:endParaRPr lang="en-US" dirty="0"/>
          </a:p>
        </p:txBody>
      </p:sp>
      <p:sp>
        <p:nvSpPr>
          <p:cNvPr id="3" name="Text Placeholder 2"/>
          <p:cNvSpPr>
            <a:spLocks noGrp="1"/>
          </p:cNvSpPr>
          <p:nvPr>
            <p:ph type="body" sz="quarter" idx="16"/>
          </p:nvPr>
        </p:nvSpPr>
        <p:spPr>
          <a:xfrm>
            <a:off x="1409700" y="1295400"/>
            <a:ext cx="6324600" cy="4673600"/>
          </a:xfrm>
          <a:prstGeom prst="rect">
            <a:avLst/>
          </a:prstGeom>
        </p:spPr>
        <p:txBody>
          <a:bodyPr>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0635904"/>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no title blue background">
    <p:spTree>
      <p:nvGrpSpPr>
        <p:cNvPr id="1" name=""/>
        <p:cNvGrpSpPr/>
        <p:nvPr/>
      </p:nvGrpSpPr>
      <p:grpSpPr>
        <a:xfrm>
          <a:off x="0" y="0"/>
          <a:ext cx="0" cy="0"/>
          <a:chOff x="0" y="0"/>
          <a:chExt cx="0" cy="0"/>
        </a:xfrm>
      </p:grpSpPr>
      <p:sp>
        <p:nvSpPr>
          <p:cNvPr id="7" name="Rectangle 6"/>
          <p:cNvSpPr/>
          <p:nvPr userDrawn="1"/>
        </p:nvSpPr>
        <p:spPr>
          <a:xfrm>
            <a:off x="0" y="0"/>
            <a:ext cx="9144000" cy="637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3" name="Text Placeholder 2"/>
          <p:cNvSpPr>
            <a:spLocks noGrp="1"/>
          </p:cNvSpPr>
          <p:nvPr>
            <p:ph type="body" sz="quarter" idx="16"/>
          </p:nvPr>
        </p:nvSpPr>
        <p:spPr>
          <a:xfrm>
            <a:off x="1409700" y="584200"/>
            <a:ext cx="6324600" cy="5384800"/>
          </a:xfrm>
          <a:prstGeom prst="rect">
            <a:avLst/>
          </a:prstGeom>
        </p:spPr>
        <p:txBody>
          <a:bodyPr>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26195911"/>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centered gray background">
    <p:spTree>
      <p:nvGrpSpPr>
        <p:cNvPr id="1" name=""/>
        <p:cNvGrpSpPr/>
        <p:nvPr/>
      </p:nvGrpSpPr>
      <p:grpSpPr>
        <a:xfrm>
          <a:off x="0" y="0"/>
          <a:ext cx="0" cy="0"/>
          <a:chOff x="0" y="0"/>
          <a:chExt cx="0" cy="0"/>
        </a:xfrm>
      </p:grpSpPr>
      <p:sp>
        <p:nvSpPr>
          <p:cNvPr id="7" name="Rectangle 6"/>
          <p:cNvSpPr/>
          <p:nvPr userDrawn="1"/>
        </p:nvSpPr>
        <p:spPr>
          <a:xfrm>
            <a:off x="0" y="0"/>
            <a:ext cx="9144000" cy="637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10" name="Text Placeholder 22"/>
          <p:cNvSpPr>
            <a:spLocks noGrp="1"/>
          </p:cNvSpPr>
          <p:nvPr>
            <p:ph type="body" sz="quarter" idx="15"/>
          </p:nvPr>
        </p:nvSpPr>
        <p:spPr>
          <a:xfrm>
            <a:off x="228601" y="193005"/>
            <a:ext cx="8664575" cy="594395"/>
          </a:xfrm>
          <a:prstGeom prst="rect">
            <a:avLst/>
          </a:prstGeom>
        </p:spPr>
        <p:txBody>
          <a:bodyPr>
            <a:normAutofit/>
          </a:bodyPr>
          <a:lstStyle>
            <a:lvl1pPr>
              <a:defRPr cap="all" baseline="0">
                <a:solidFill>
                  <a:schemeClr val="bg1"/>
                </a:solidFill>
              </a:defRPr>
            </a:lvl1pPr>
          </a:lstStyle>
          <a:p>
            <a:pPr lvl="0"/>
            <a:r>
              <a:rPr lang="en-US" dirty="0" smtClean="0"/>
              <a:t>Click to edit Master text styles</a:t>
            </a:r>
            <a:endParaRPr lang="en-US" dirty="0"/>
          </a:p>
        </p:txBody>
      </p:sp>
      <p:sp>
        <p:nvSpPr>
          <p:cNvPr id="11" name="Text Placeholder 2"/>
          <p:cNvSpPr>
            <a:spLocks noGrp="1"/>
          </p:cNvSpPr>
          <p:nvPr>
            <p:ph type="body" sz="quarter" idx="16"/>
          </p:nvPr>
        </p:nvSpPr>
        <p:spPr>
          <a:xfrm>
            <a:off x="1409700" y="1295400"/>
            <a:ext cx="6324600" cy="4673600"/>
          </a:xfrm>
          <a:prstGeom prst="rect">
            <a:avLst/>
          </a:prstGeom>
        </p:spPr>
        <p:txBody>
          <a:bodyPr>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372422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no title gray background">
    <p:spTree>
      <p:nvGrpSpPr>
        <p:cNvPr id="1" name=""/>
        <p:cNvGrpSpPr/>
        <p:nvPr/>
      </p:nvGrpSpPr>
      <p:grpSpPr>
        <a:xfrm>
          <a:off x="0" y="0"/>
          <a:ext cx="0" cy="0"/>
          <a:chOff x="0" y="0"/>
          <a:chExt cx="0" cy="0"/>
        </a:xfrm>
      </p:grpSpPr>
      <p:sp>
        <p:nvSpPr>
          <p:cNvPr id="7" name="Rectangle 6"/>
          <p:cNvSpPr/>
          <p:nvPr userDrawn="1"/>
        </p:nvSpPr>
        <p:spPr>
          <a:xfrm>
            <a:off x="0" y="0"/>
            <a:ext cx="9144000" cy="637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
        <p:nvSpPr>
          <p:cNvPr id="5" name="Footer Placeholder 4"/>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6" name="Slide Number Placeholder 5"/>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3" name="Text Placeholder 2"/>
          <p:cNvSpPr>
            <a:spLocks noGrp="1"/>
          </p:cNvSpPr>
          <p:nvPr>
            <p:ph type="body" sz="quarter" idx="16"/>
          </p:nvPr>
        </p:nvSpPr>
        <p:spPr>
          <a:xfrm>
            <a:off x="1409700" y="584200"/>
            <a:ext cx="6324600" cy="53848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8274922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ree_blue backgroun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4" name="Slide Number Placeholder 3"/>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7" name="Rectangle 6"/>
          <p:cNvSpPr/>
          <p:nvPr userDrawn="1"/>
        </p:nvSpPr>
        <p:spPr>
          <a:xfrm>
            <a:off x="0" y="0"/>
            <a:ext cx="9144000" cy="637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Tree>
    <p:extLst>
      <p:ext uri="{BB962C8B-B14F-4D97-AF65-F5344CB8AC3E}">
        <p14:creationId xmlns:p14="http://schemas.microsoft.com/office/powerpoint/2010/main" val="1645952712"/>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ree_gray background">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4" name="Slide Number Placeholder 3"/>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7" name="Rectangle 6"/>
          <p:cNvSpPr/>
          <p:nvPr userDrawn="1"/>
        </p:nvSpPr>
        <p:spPr>
          <a:xfrm>
            <a:off x="0" y="0"/>
            <a:ext cx="9144000" cy="637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3C1"/>
              </a:solidFill>
            </a:endParaRPr>
          </a:p>
        </p:txBody>
      </p:sp>
    </p:spTree>
    <p:extLst>
      <p:ext uri="{BB962C8B-B14F-4D97-AF65-F5344CB8AC3E}">
        <p14:creationId xmlns:p14="http://schemas.microsoft.com/office/powerpoint/2010/main" val="10140606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solidFill>
                  <a:srgbClr val="7F7F7F"/>
                </a:solidFill>
              </a:rPr>
              <a:t>Ventilation applications</a:t>
            </a:r>
            <a:endParaRPr lang="en-US">
              <a:solidFill>
                <a:srgbClr val="7F7F7F"/>
              </a:solidFill>
            </a:endParaRPr>
          </a:p>
        </p:txBody>
      </p:sp>
      <p:sp>
        <p:nvSpPr>
          <p:cNvPr id="4" name="Slide Number Placeholder 3"/>
          <p:cNvSpPr>
            <a:spLocks noGrp="1"/>
          </p:cNvSpPr>
          <p:nvPr>
            <p:ph type="sldNum" sz="quarter" idx="12"/>
          </p:nvPr>
        </p:nvSpPr>
        <p:spPr/>
        <p:txBody>
          <a:bodyPr/>
          <a:lstStyle/>
          <a:p>
            <a:fld id="{76563B4B-4410-459F-97AD-D0AEEE9266CA}" type="slidenum">
              <a:rPr lang="en-US" smtClean="0">
                <a:solidFill>
                  <a:srgbClr val="0083C1"/>
                </a:solidFill>
              </a:rPr>
              <a:pPr/>
              <a:t>‹Nº›</a:t>
            </a:fld>
            <a:endParaRPr lang="en-US">
              <a:solidFill>
                <a:srgbClr val="0083C1"/>
              </a:solidFill>
            </a:endParaRPr>
          </a:p>
        </p:txBody>
      </p:sp>
      <p:sp>
        <p:nvSpPr>
          <p:cNvPr id="8" name="Tijdelijke aanduiding voor tekst 3"/>
          <p:cNvSpPr>
            <a:spLocks noGrp="1"/>
          </p:cNvSpPr>
          <p:nvPr>
            <p:ph type="body" sz="quarter" idx="13" hasCustomPrompt="1"/>
          </p:nvPr>
        </p:nvSpPr>
        <p:spPr>
          <a:xfrm>
            <a:off x="0" y="0"/>
            <a:ext cx="9144000" cy="6858000"/>
          </a:xfrm>
          <a:prstGeom prst="rect">
            <a:avLst/>
          </a:prstGeom>
        </p:spPr>
        <p:txBody>
          <a:bodyPr vert="horz" anchor="ctr"/>
          <a:lstStyle>
            <a:lvl1pPr algn="ctr">
              <a:buNone/>
              <a:defRPr sz="5400" cap="all">
                <a:solidFill>
                  <a:schemeClr val="bg1"/>
                </a:solidFill>
                <a:latin typeface="+mj-lt"/>
              </a:defRPr>
            </a:lvl1pPr>
            <a:lvl2pPr>
              <a:buNone/>
              <a:defRPr/>
            </a:lvl2pPr>
            <a:lvl3pPr>
              <a:buNone/>
              <a:defRPr/>
            </a:lvl3pPr>
            <a:lvl4pPr>
              <a:buNone/>
              <a:defRPr/>
            </a:lvl4pPr>
            <a:lvl5pPr>
              <a:buNone/>
              <a:defRPr/>
            </a:lvl5pPr>
          </a:lstStyle>
          <a:p>
            <a:pPr lvl="0"/>
            <a:r>
              <a:rPr lang="nl-BE" dirty="0" smtClean="0"/>
              <a:t>Thank you</a:t>
            </a:r>
            <a:endParaRPr lang="nl-NL" dirty="0"/>
          </a:p>
        </p:txBody>
      </p:sp>
      <p:sp>
        <p:nvSpPr>
          <p:cNvPr id="2" name="Rectangle 1"/>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cap="all" dirty="0">
              <a:solidFill>
                <a:srgbClr val="FFFFFF"/>
              </a:solidFill>
            </a:endParaRPr>
          </a:p>
        </p:txBody>
      </p:sp>
      <p:sp>
        <p:nvSpPr>
          <p:cNvPr id="6" name="Rectangle 5"/>
          <p:cNvSpPr/>
          <p:nvPr userDrawn="1"/>
        </p:nvSpPr>
        <p:spPr>
          <a:xfrm>
            <a:off x="-1" y="2813447"/>
            <a:ext cx="9143999" cy="923330"/>
          </a:xfrm>
          <a:prstGeom prst="rect">
            <a:avLst/>
          </a:prstGeom>
        </p:spPr>
        <p:txBody>
          <a:bodyPr wrap="square">
            <a:spAutoFit/>
          </a:bodyPr>
          <a:lstStyle/>
          <a:p>
            <a:pPr algn="ctr">
              <a:defRPr/>
            </a:pPr>
            <a:r>
              <a:rPr lang="nl-BE" sz="5400" cap="all" dirty="0" smtClean="0">
                <a:solidFill>
                  <a:srgbClr val="FFFFFF"/>
                </a:solidFill>
              </a:rPr>
              <a:t>Thank you</a:t>
            </a:r>
            <a:endParaRPr lang="en-US" sz="5400" cap="all" dirty="0">
              <a:solidFill>
                <a:srgbClr val="FFFFFF"/>
              </a:solidFill>
            </a:endParaRPr>
          </a:p>
        </p:txBody>
      </p:sp>
    </p:spTree>
    <p:extLst>
      <p:ext uri="{BB962C8B-B14F-4D97-AF65-F5344CB8AC3E}">
        <p14:creationId xmlns:p14="http://schemas.microsoft.com/office/powerpoint/2010/main" val="40689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24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BALK">
    <p:spTree>
      <p:nvGrpSpPr>
        <p:cNvPr id="1" name=""/>
        <p:cNvGrpSpPr/>
        <p:nvPr/>
      </p:nvGrpSpPr>
      <p:grpSpPr>
        <a:xfrm>
          <a:off x="0" y="0"/>
          <a:ext cx="0" cy="0"/>
          <a:chOff x="0" y="0"/>
          <a:chExt cx="0" cy="0"/>
        </a:xfrm>
      </p:grpSpPr>
      <p:sp>
        <p:nvSpPr>
          <p:cNvPr id="2" name="Rectangle 50"/>
          <p:cNvSpPr>
            <a:spLocks noGrp="1" noChangeArrowheads="1"/>
          </p:cNvSpPr>
          <p:nvPr>
            <p:ph type="title"/>
          </p:nvPr>
        </p:nvSpPr>
        <p:spPr bwMode="auto">
          <a:xfrm>
            <a:off x="381000" y="1052736"/>
            <a:ext cx="8104312" cy="652463"/>
          </a:xfrm>
          <a:prstGeom prst="rect">
            <a:avLst/>
          </a:prstGeom>
          <a:noFill/>
          <a:ln w="9525">
            <a:noFill/>
            <a:miter lim="800000"/>
            <a:headEnd/>
            <a:tailEnd/>
          </a:ln>
          <a:effectLst/>
        </p:spPr>
        <p:txBody>
          <a:bodyPr/>
          <a:lstStyle>
            <a:lvl1pPr algn="l">
              <a:defRPr sz="3000" b="0" i="0" cap="none">
                <a:solidFill>
                  <a:srgbClr val="1B6177"/>
                </a:solidFill>
                <a:latin typeface="Myriad Pro"/>
                <a:cs typeface="Myriad Pro"/>
              </a:defRPr>
            </a:lvl1pPr>
          </a:lstStyle>
          <a:p>
            <a:pPr lvl="0"/>
            <a:r>
              <a:rPr lang="en-US" noProof="0" smtClean="0"/>
              <a:t>Click to edit Master title style</a:t>
            </a:r>
            <a:endParaRPr lang="en-GB" noProof="0" dirty="0" smtClean="0"/>
          </a:p>
        </p:txBody>
      </p:sp>
      <p:sp>
        <p:nvSpPr>
          <p:cNvPr id="8" name="Tijdelijke aanduiding voor tekst 7"/>
          <p:cNvSpPr>
            <a:spLocks noGrp="1"/>
          </p:cNvSpPr>
          <p:nvPr>
            <p:ph type="body" sz="quarter" idx="11"/>
          </p:nvPr>
        </p:nvSpPr>
        <p:spPr>
          <a:xfrm>
            <a:off x="386080" y="1838961"/>
            <a:ext cx="8117840" cy="629920"/>
          </a:xfrm>
          <a:prstGeom prst="rect">
            <a:avLst/>
          </a:prstGeom>
        </p:spPr>
        <p:txBody>
          <a:bodyPr/>
          <a:lstStyle>
            <a:lvl1pPr marL="0" indent="0">
              <a:buNone/>
              <a:defRPr sz="2200">
                <a:solidFill>
                  <a:schemeClr val="bg1">
                    <a:lumMod val="50000"/>
                  </a:schemeClr>
                </a:solidFill>
                <a:latin typeface="Myriad Pro"/>
                <a:cs typeface="Myriad Pro"/>
              </a:defRPr>
            </a:lvl1pPr>
          </a:lstStyle>
          <a:p>
            <a:pPr lvl="0"/>
            <a:r>
              <a:rPr lang="en-US" noProof="0" smtClean="0"/>
              <a:t>Click to edit Master text styles</a:t>
            </a:r>
          </a:p>
        </p:txBody>
      </p:sp>
      <p:sp>
        <p:nvSpPr>
          <p:cNvPr id="10" name="Tijdelijke aanduiding voor tekst 7"/>
          <p:cNvSpPr>
            <a:spLocks noGrp="1"/>
          </p:cNvSpPr>
          <p:nvPr>
            <p:ph type="body" sz="quarter" idx="13"/>
          </p:nvPr>
        </p:nvSpPr>
        <p:spPr>
          <a:xfrm>
            <a:off x="386080" y="4257041"/>
            <a:ext cx="8117840" cy="629920"/>
          </a:xfrm>
          <a:prstGeom prst="rect">
            <a:avLst/>
          </a:prstGeom>
        </p:spPr>
        <p:txBody>
          <a:bodyPr/>
          <a:lstStyle>
            <a:lvl1pPr marL="0" indent="0">
              <a:buNone/>
              <a:defRPr sz="2200">
                <a:solidFill>
                  <a:schemeClr val="bg1">
                    <a:lumMod val="50000"/>
                  </a:schemeClr>
                </a:solidFill>
                <a:latin typeface="Myriad Pro"/>
                <a:cs typeface="Myriad Pro"/>
              </a:defRPr>
            </a:lvl1pPr>
          </a:lstStyle>
          <a:p>
            <a:pPr lvl="0"/>
            <a:r>
              <a:rPr lang="en-US" noProof="0" smtClean="0"/>
              <a:t>Click to edit Master text styles</a:t>
            </a:r>
          </a:p>
        </p:txBody>
      </p:sp>
      <p:sp>
        <p:nvSpPr>
          <p:cNvPr id="12" name="Tijdelijke aanduiding voor tekst 6"/>
          <p:cNvSpPr>
            <a:spLocks noGrp="1"/>
          </p:cNvSpPr>
          <p:nvPr>
            <p:ph type="body" sz="quarter" idx="10"/>
          </p:nvPr>
        </p:nvSpPr>
        <p:spPr>
          <a:xfrm>
            <a:off x="5202840" y="6541703"/>
            <a:ext cx="3258699" cy="174626"/>
          </a:xfrm>
          <a:prstGeom prst="rect">
            <a:avLst/>
          </a:prstGeom>
        </p:spPr>
        <p:txBody>
          <a:bodyPr/>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en-US" smtClean="0"/>
              <a:t>Click to edit Master text styles</a:t>
            </a:r>
          </a:p>
        </p:txBody>
      </p:sp>
      <p:sp>
        <p:nvSpPr>
          <p:cNvPr id="11" name="Rectangle 51"/>
          <p:cNvSpPr>
            <a:spLocks noGrp="1" noChangeArrowheads="1"/>
          </p:cNvSpPr>
          <p:nvPr>
            <p:ph idx="14"/>
          </p:nvPr>
        </p:nvSpPr>
        <p:spPr bwMode="auto">
          <a:xfrm>
            <a:off x="508000" y="4894580"/>
            <a:ext cx="7950200" cy="1503680"/>
          </a:xfrm>
          <a:prstGeom prst="rect">
            <a:avLst/>
          </a:prstGeom>
          <a:noFill/>
          <a:ln w="9525">
            <a:noFill/>
            <a:miter lim="800000"/>
            <a:headEnd/>
            <a:tailEnd/>
          </a:ln>
          <a:effectLst/>
        </p:spPr>
        <p:txBody>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3" name="Rectangle 51"/>
          <p:cNvSpPr>
            <a:spLocks noGrp="1" noChangeArrowheads="1"/>
          </p:cNvSpPr>
          <p:nvPr>
            <p:ph idx="15"/>
          </p:nvPr>
        </p:nvSpPr>
        <p:spPr bwMode="auto">
          <a:xfrm>
            <a:off x="508000" y="2468880"/>
            <a:ext cx="7950200" cy="1503680"/>
          </a:xfrm>
          <a:prstGeom prst="rect">
            <a:avLst/>
          </a:prstGeom>
          <a:noFill/>
          <a:ln w="9525">
            <a:noFill/>
            <a:miter lim="800000"/>
            <a:headEnd/>
            <a:tailEnd/>
          </a:ln>
          <a:effectLst/>
        </p:spPr>
        <p:txBody>
          <a:bodyPr/>
          <a:lstStyle>
            <a:lvl1pPr>
              <a:buNone/>
              <a:defRPr sz="1800">
                <a:solidFill>
                  <a:schemeClr val="bg1">
                    <a:lumMod val="50000"/>
                  </a:schemeClr>
                </a:solidFill>
                <a:latin typeface="Myriad Pro"/>
                <a:cs typeface="Myriad Pro"/>
              </a:defRPr>
            </a:lvl1pPr>
            <a:lvl2pPr marL="252000" indent="-1980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8347384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68538" y="190500"/>
            <a:ext cx="6624637" cy="411163"/>
          </a:xfrm>
          <a:prstGeom prst="rect">
            <a:avLst/>
          </a:prstGeo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215900" y="784225"/>
            <a:ext cx="8664575" cy="5668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Slide Number Placeholder 3"/>
          <p:cNvSpPr>
            <a:spLocks noGrp="1"/>
          </p:cNvSpPr>
          <p:nvPr>
            <p:ph type="sldNum" sz="quarter" idx="10"/>
          </p:nvPr>
        </p:nvSpPr>
        <p:spPr>
          <a:xfrm>
            <a:off x="8737600" y="6673850"/>
            <a:ext cx="155575" cy="152400"/>
          </a:xfrm>
          <a:prstGeom prst="rect">
            <a:avLst/>
          </a:prstGeom>
        </p:spPr>
        <p:txBody>
          <a:bodyPr/>
          <a:lstStyle>
            <a:lvl1pPr>
              <a:defRPr/>
            </a:lvl1pPr>
          </a:lstStyle>
          <a:p>
            <a:fld id="{C23B7E27-67B3-42F1-BC59-9A6A7D345814}" type="slidenum">
              <a:rPr lang="cs-CZ" altLang="en-US">
                <a:solidFill>
                  <a:srgbClr val="FFFFFF"/>
                </a:solidFill>
              </a:rPr>
              <a:pPr/>
              <a:t>‹Nº›</a:t>
            </a:fld>
            <a:endParaRPr lang="cs-CZ" altLang="en-US">
              <a:solidFill>
                <a:srgbClr val="FFFFFF"/>
              </a:solidFill>
            </a:endParaRPr>
          </a:p>
        </p:txBody>
      </p:sp>
    </p:spTree>
    <p:extLst>
      <p:ext uri="{BB962C8B-B14F-4D97-AF65-F5344CB8AC3E}">
        <p14:creationId xmlns:p14="http://schemas.microsoft.com/office/powerpoint/2010/main" val="2882820429"/>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58423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765175"/>
            <a:ext cx="8382000" cy="652463"/>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382000" cy="4953000"/>
          </a:xfrm>
          <a:prstGeom prst="rect">
            <a:avLst/>
          </a:prstGeom>
        </p:spPr>
        <p:txBody>
          <a:bodyPr/>
          <a:lstStyle/>
          <a:p>
            <a:pPr lvl="0"/>
            <a:endParaRPr lang="en-US" noProof="0" smtClean="0"/>
          </a:p>
        </p:txBody>
      </p:sp>
    </p:spTree>
    <p:extLst>
      <p:ext uri="{BB962C8B-B14F-4D97-AF65-F5344CB8AC3E}">
        <p14:creationId xmlns:p14="http://schemas.microsoft.com/office/powerpoint/2010/main" val="32472634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BALK">
    <p:spTree>
      <p:nvGrpSpPr>
        <p:cNvPr id="1" name=""/>
        <p:cNvGrpSpPr/>
        <p:nvPr/>
      </p:nvGrpSpPr>
      <p:grpSpPr>
        <a:xfrm>
          <a:off x="0" y="0"/>
          <a:ext cx="0" cy="0"/>
          <a:chOff x="0" y="0"/>
          <a:chExt cx="0" cy="0"/>
        </a:xfrm>
      </p:grpSpPr>
      <p:sp>
        <p:nvSpPr>
          <p:cNvPr id="2" name="Rectangle 50"/>
          <p:cNvSpPr>
            <a:spLocks noGrp="1" noChangeArrowheads="1"/>
          </p:cNvSpPr>
          <p:nvPr>
            <p:ph type="title" hasCustomPrompt="1"/>
          </p:nvPr>
        </p:nvSpPr>
        <p:spPr bwMode="auto">
          <a:xfrm>
            <a:off x="381000" y="1052736"/>
            <a:ext cx="8104312"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3000" b="0" i="0" cap="none">
                <a:solidFill>
                  <a:srgbClr val="1B6177"/>
                </a:solidFill>
                <a:latin typeface="Myriad Pro"/>
                <a:cs typeface="Myriad Pro"/>
              </a:defRPr>
            </a:lvl1pPr>
          </a:lstStyle>
          <a:p>
            <a:pPr lvl="0"/>
            <a:r>
              <a:rPr lang="en-GB" dirty="0" smtClean="0"/>
              <a:t>Title</a:t>
            </a:r>
          </a:p>
        </p:txBody>
      </p:sp>
      <p:sp>
        <p:nvSpPr>
          <p:cNvPr id="3" name="Rectangle 51"/>
          <p:cNvSpPr>
            <a:spLocks noGrp="1" noChangeArrowheads="1"/>
          </p:cNvSpPr>
          <p:nvPr>
            <p:ph idx="1"/>
          </p:nvPr>
        </p:nvSpPr>
        <p:spPr bwMode="auto">
          <a:xfrm>
            <a:off x="381000" y="1752600"/>
            <a:ext cx="80772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spcBef>
                <a:spcPts val="0"/>
              </a:spcBef>
              <a:buNone/>
              <a:defRPr sz="1800">
                <a:solidFill>
                  <a:schemeClr val="bg1">
                    <a:lumMod val="50000"/>
                  </a:schemeClr>
                </a:solidFill>
                <a:latin typeface="Myriad Pro"/>
                <a:cs typeface="Myriad Pro"/>
              </a:defRPr>
            </a:lvl1pPr>
            <a:lvl2pPr marL="0" indent="-284400">
              <a:buFont typeface="Lucida Grande"/>
              <a:buChar char="‣"/>
              <a:defRPr sz="1800">
                <a:solidFill>
                  <a:schemeClr val="bg1">
                    <a:lumMod val="50000"/>
                  </a:schemeClr>
                </a:solidFill>
                <a:latin typeface="Myriad Pro"/>
                <a:cs typeface="Myriad Pro"/>
              </a:defRPr>
            </a:lvl2pPr>
            <a:lvl3pPr>
              <a:defRPr sz="1800">
                <a:solidFill>
                  <a:schemeClr val="bg1">
                    <a:lumMod val="50000"/>
                  </a:schemeClr>
                </a:solidFill>
                <a:latin typeface="Myriad Pro"/>
                <a:cs typeface="Myriad Pro"/>
              </a:defRPr>
            </a:lvl3pPr>
            <a:lvl4pPr>
              <a:defRPr sz="1800">
                <a:solidFill>
                  <a:schemeClr val="bg1">
                    <a:lumMod val="50000"/>
                  </a:schemeClr>
                </a:solidFill>
                <a:latin typeface="Myriad Pro"/>
                <a:cs typeface="Myriad Pro"/>
              </a:defRPr>
            </a:lvl4pPr>
            <a:lvl5pPr>
              <a:defRPr sz="1800">
                <a:solidFill>
                  <a:schemeClr val="bg1">
                    <a:lumMod val="50000"/>
                  </a:schemeClr>
                </a:solidFill>
                <a:latin typeface="Myriad Pro"/>
                <a:cs typeface="Myriad Pro"/>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5" name="Tijdelijke aanduiding voor tekst 6"/>
          <p:cNvSpPr>
            <a:spLocks noGrp="1"/>
          </p:cNvSpPr>
          <p:nvPr>
            <p:ph type="body" sz="quarter" idx="10" hasCustomPrompt="1"/>
          </p:nvPr>
        </p:nvSpPr>
        <p:spPr>
          <a:xfrm>
            <a:off x="5202840" y="6541703"/>
            <a:ext cx="3258699" cy="174626"/>
          </a:xfrm>
          <a:prstGeom prst="rect">
            <a:avLst/>
          </a:prstGeom>
        </p:spPr>
        <p:txBody>
          <a:bodyPr vert="horz"/>
          <a:lstStyle>
            <a:lvl1pPr algn="r">
              <a:buNone/>
              <a:defRPr sz="1000">
                <a:solidFill>
                  <a:srgbClr val="1B6177"/>
                </a:solidFill>
                <a:latin typeface="Myriad Pro"/>
                <a:cs typeface="Myriad Pro"/>
              </a:defRPr>
            </a:lvl1pPr>
            <a:lvl2pPr algn="r">
              <a:buNone/>
              <a:defRPr sz="1000">
                <a:solidFill>
                  <a:srgbClr val="FFAC49"/>
                </a:solidFill>
                <a:latin typeface="Myriad Pro"/>
                <a:cs typeface="Myriad Pro"/>
              </a:defRPr>
            </a:lvl2pPr>
            <a:lvl3pPr algn="r">
              <a:buNone/>
              <a:defRPr sz="1000">
                <a:solidFill>
                  <a:srgbClr val="FFAC49"/>
                </a:solidFill>
                <a:latin typeface="Myriad Pro"/>
                <a:cs typeface="Myriad Pro"/>
              </a:defRPr>
            </a:lvl3pPr>
            <a:lvl4pPr algn="r">
              <a:buNone/>
              <a:defRPr sz="1000">
                <a:solidFill>
                  <a:srgbClr val="FFAC49"/>
                </a:solidFill>
                <a:latin typeface="Myriad Pro"/>
                <a:cs typeface="Myriad Pro"/>
              </a:defRPr>
            </a:lvl4pPr>
            <a:lvl5pPr algn="r">
              <a:buNone/>
              <a:defRPr sz="1000">
                <a:solidFill>
                  <a:srgbClr val="FFAC49"/>
                </a:solidFill>
                <a:latin typeface="Myriad Pro"/>
                <a:cs typeface="Myriad Pro"/>
              </a:defRPr>
            </a:lvl5pPr>
          </a:lstStyle>
          <a:p>
            <a:pPr lvl="0"/>
            <a:r>
              <a:rPr lang="nl-BE" dirty="0" smtClean="0"/>
              <a:t># Add chapter number and title</a:t>
            </a:r>
            <a:endParaRPr lang="nl-NL" dirty="0"/>
          </a:p>
        </p:txBody>
      </p:sp>
    </p:spTree>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2960191123"/>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EE7D6B-2A45-462C-A11E-E78261A9F712}" type="datetimeFigureOut">
              <a:rPr lang="en-GB" smtClean="0"/>
              <a:t>01/12/2015</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673850"/>
            <a:ext cx="155575" cy="152400"/>
          </a:xfrm>
          <a:prstGeom prst="rect">
            <a:avLst/>
          </a:prstGeom>
        </p:spPr>
        <p:txBody>
          <a:bodyPr/>
          <a:lstStyle/>
          <a:p>
            <a:fld id="{AA251C45-FE8A-4A78-BB61-8DA4594D59A9}" type="slidenum">
              <a:rPr lang="en-GB" smtClean="0"/>
              <a:t>‹Nº›</a:t>
            </a:fld>
            <a:endParaRPr lang="en-GB"/>
          </a:p>
        </p:txBody>
      </p:sp>
    </p:spTree>
    <p:extLst>
      <p:ext uri="{BB962C8B-B14F-4D97-AF65-F5344CB8AC3E}">
        <p14:creationId xmlns:p14="http://schemas.microsoft.com/office/powerpoint/2010/main" val="23891052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EKSTINDELING">
    <p:spTree>
      <p:nvGrpSpPr>
        <p:cNvPr id="1" name=""/>
        <p:cNvGrpSpPr/>
        <p:nvPr/>
      </p:nvGrpSpPr>
      <p:grpSpPr>
        <a:xfrm>
          <a:off x="0" y="0"/>
          <a:ext cx="0" cy="0"/>
          <a:chOff x="0" y="0"/>
          <a:chExt cx="0" cy="0"/>
        </a:xfrm>
      </p:grpSpPr>
      <p:sp>
        <p:nvSpPr>
          <p:cNvPr id="18" name="Rectangle 50"/>
          <p:cNvSpPr>
            <a:spLocks noGrp="1" noChangeArrowheads="1"/>
          </p:cNvSpPr>
          <p:nvPr>
            <p:ph type="title" hasCustomPrompt="1"/>
          </p:nvPr>
        </p:nvSpPr>
        <p:spPr bwMode="auto">
          <a:xfrm>
            <a:off x="179512" y="1052736"/>
            <a:ext cx="8382000" cy="6524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24" name="Rectangle 51"/>
          <p:cNvSpPr>
            <a:spLocks noGrp="1" noChangeArrowheads="1"/>
          </p:cNvSpPr>
          <p:nvPr>
            <p:ph idx="1"/>
          </p:nvPr>
        </p:nvSpPr>
        <p:spPr bwMode="auto">
          <a:xfrm>
            <a:off x="179512" y="1600200"/>
            <a:ext cx="8784976"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Tree>
    <p:extLst>
      <p:ext uri="{BB962C8B-B14F-4D97-AF65-F5344CB8AC3E}">
        <p14:creationId xmlns:p14="http://schemas.microsoft.com/office/powerpoint/2010/main" val="2908954813"/>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769938"/>
            <a:ext cx="8294688" cy="685800"/>
          </a:xfrm>
          <a:prstGeom prst="rect">
            <a:avLst/>
          </a:prstGeom>
        </p:spPr>
        <p:txBody>
          <a:bodyPr/>
          <a:lstStyle/>
          <a:p>
            <a:r>
              <a:rPr lang="en-US" smtClean="0"/>
              <a:t>Click to edit Master title style</a:t>
            </a:r>
            <a:endParaRPr lang="en-GB"/>
          </a:p>
        </p:txBody>
      </p:sp>
      <p:sp>
        <p:nvSpPr>
          <p:cNvPr id="3" name="Chart Placeholder 2"/>
          <p:cNvSpPr>
            <a:spLocks noGrp="1"/>
          </p:cNvSpPr>
          <p:nvPr>
            <p:ph type="chart" idx="1"/>
          </p:nvPr>
        </p:nvSpPr>
        <p:spPr>
          <a:xfrm>
            <a:off x="685800" y="1676400"/>
            <a:ext cx="7772400" cy="4648200"/>
          </a:xfrm>
          <a:prstGeom prst="rect">
            <a:avLst/>
          </a:prstGeom>
        </p:spPr>
        <p:txBody>
          <a:bodyPr/>
          <a:lstStyle/>
          <a:p>
            <a:pPr lvl="0"/>
            <a:endParaRPr lang="en-GB" noProof="0" smtClean="0"/>
          </a:p>
        </p:txBody>
      </p:sp>
    </p:spTree>
    <p:extLst>
      <p:ext uri="{BB962C8B-B14F-4D97-AF65-F5344CB8AC3E}">
        <p14:creationId xmlns:p14="http://schemas.microsoft.com/office/powerpoint/2010/main" val="317571087"/>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Aangepaste indeling">
    <p:spTree>
      <p:nvGrpSpPr>
        <p:cNvPr id="1" name=""/>
        <p:cNvGrpSpPr/>
        <p:nvPr/>
      </p:nvGrpSpPr>
      <p:grpSpPr>
        <a:xfrm>
          <a:off x="0" y="0"/>
          <a:ext cx="0" cy="0"/>
          <a:chOff x="0" y="0"/>
          <a:chExt cx="0" cy="0"/>
        </a:xfrm>
      </p:grpSpPr>
      <p:pic>
        <p:nvPicPr>
          <p:cNvPr id="12" name="Afbeelding 11" descr="Corporate_Daikin.t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0" y="3955271"/>
            <a:ext cx="4194356" cy="2291580"/>
          </a:xfrm>
          <a:prstGeom prst="rect">
            <a:avLst/>
          </a:prstGeom>
          <a:noFill/>
          <a:ln>
            <a:noFill/>
          </a:ln>
        </p:spPr>
      </p:pic>
      <p:sp>
        <p:nvSpPr>
          <p:cNvPr id="13" name="Tijdelijke aanduiding voor tekst 5"/>
          <p:cNvSpPr>
            <a:spLocks noGrp="1"/>
          </p:cNvSpPr>
          <p:nvPr>
            <p:ph type="body" sz="quarter" idx="10" hasCustomPrompt="1"/>
          </p:nvPr>
        </p:nvSpPr>
        <p:spPr>
          <a:xfrm>
            <a:off x="661150" y="1565275"/>
            <a:ext cx="6604000" cy="1787525"/>
          </a:xfrm>
          <a:prstGeom prst="rect">
            <a:avLst/>
          </a:prstGeom>
        </p:spPr>
        <p:txBody>
          <a:bodyPr vert="horz"/>
          <a:lstStyle>
            <a:lvl1pPr marL="0" indent="0">
              <a:defRPr sz="4500">
                <a:solidFill>
                  <a:schemeClr val="accent4"/>
                </a:solidFill>
                <a:latin typeface="Myriad Pro"/>
                <a:cs typeface="Myriad Pro"/>
              </a:defRPr>
            </a:lvl1pPr>
          </a:lstStyle>
          <a:p>
            <a:pPr lvl="0"/>
            <a:r>
              <a:rPr lang="nl-BE" dirty="0" smtClean="0"/>
              <a:t>Title Chiller presentation</a:t>
            </a:r>
            <a:endParaRPr lang="nl-NL" dirty="0"/>
          </a:p>
        </p:txBody>
      </p:sp>
      <p:sp>
        <p:nvSpPr>
          <p:cNvPr id="14" name="Tijdelijke aanduiding voor tekst 12"/>
          <p:cNvSpPr>
            <a:spLocks noGrp="1"/>
          </p:cNvSpPr>
          <p:nvPr>
            <p:ph type="body" sz="quarter" idx="11" hasCustomPrompt="1"/>
          </p:nvPr>
        </p:nvSpPr>
        <p:spPr>
          <a:xfrm>
            <a:off x="3697605" y="3068003"/>
            <a:ext cx="5161915" cy="396557"/>
          </a:xfrm>
          <a:prstGeom prst="rect">
            <a:avLst/>
          </a:prstGeom>
        </p:spPr>
        <p:txBody>
          <a:bodyPr vert="horz" wrap="none"/>
          <a:lstStyle>
            <a:lvl1pPr algn="r">
              <a:defRPr sz="2000">
                <a:solidFill>
                  <a:schemeClr val="accent4"/>
                </a:solidFill>
                <a:latin typeface="Myriad Pro"/>
                <a:cs typeface="Myriad Pro"/>
              </a:defRPr>
            </a:lvl1pPr>
          </a:lstStyle>
          <a:p>
            <a:pPr lvl="0"/>
            <a:r>
              <a:rPr lang="nl-BE" dirty="0" smtClean="0"/>
              <a:t>Subtitle presentation</a:t>
            </a:r>
            <a:endParaRPr lang="nl-NL" dirty="0"/>
          </a:p>
        </p:txBody>
      </p:sp>
      <p:pic>
        <p:nvPicPr>
          <p:cNvPr id="18" name="Afbeelding 17" descr="Corporate_Daikin.t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25" y="3955738"/>
            <a:ext cx="4157387" cy="22915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1000"/>
                                        <p:tgtEl>
                                          <p:spTgt spid="1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Lst>
      </p:bldP>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1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tx1">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solidFill>
                <a:schemeClr val="tx1"/>
              </a:solidFill>
            </a:endParaRPr>
          </a:p>
        </p:txBody>
      </p:sp>
      <p:sp>
        <p:nvSpPr>
          <p:cNvPr id="15"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70000" marR="0" indent="-270000" algn="l" defTabSz="914400" rtl="0" eaLnBrk="1" fontAlgn="auto" latinLnBrk="0" hangingPunct="1">
              <a:lnSpc>
                <a:spcPct val="100000"/>
              </a:lnSpc>
              <a:spcBef>
                <a:spcPct val="20000"/>
              </a:spcBef>
              <a:spcAft>
                <a:spcPts val="0"/>
              </a:spcAft>
              <a:buClrTx/>
              <a:buSzTx/>
              <a:buFont typeface="+mj-lt"/>
              <a:buAutoNum type="arabicPeriod"/>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Titles TOC</a:t>
            </a:r>
          </a:p>
          <a:p>
            <a:pPr marL="252000" marR="0" lvl="0" indent="-252000" algn="l" defTabSz="914400" rtl="0" eaLnBrk="1" fontAlgn="auto" latinLnBrk="0" hangingPunct="1">
              <a:lnSpc>
                <a:spcPct val="100000"/>
              </a:lnSpc>
              <a:spcBef>
                <a:spcPct val="20000"/>
              </a:spcBef>
              <a:spcAft>
                <a:spcPts val="0"/>
              </a:spcAft>
              <a:buClrTx/>
              <a:buSzTx/>
              <a:tabLst/>
              <a:defRPr/>
            </a:pPr>
            <a:r>
              <a:rPr lang="nl-BE" dirty="0" smtClean="0"/>
              <a:t>Titles TOC</a:t>
            </a:r>
          </a:p>
          <a:p>
            <a:pPr lvl="0"/>
            <a:endParaRPr lang="nl-BE" dirty="0" smtClean="0"/>
          </a:p>
        </p:txBody>
      </p:sp>
      <p:sp>
        <p:nvSpPr>
          <p:cNvPr id="17" name="Titel 1"/>
          <p:cNvSpPr txBox="1">
            <a:spLocks/>
          </p:cNvSpPr>
          <p:nvPr/>
        </p:nvSpPr>
        <p:spPr bwMode="auto">
          <a:xfrm>
            <a:off x="5234209" y="1114796"/>
            <a:ext cx="3657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500" b="0" i="0" u="none" strike="noStrike" kern="0" cap="none" spc="0" normalizeH="0" baseline="0" noProof="0" dirty="0" smtClean="0">
                <a:ln>
                  <a:noFill/>
                </a:ln>
                <a:solidFill>
                  <a:schemeClr val="bg1"/>
                </a:solidFill>
                <a:effectLst/>
                <a:uLnTx/>
                <a:uFillTx/>
                <a:latin typeface="Myriad Pro"/>
                <a:ea typeface="+mj-ea"/>
                <a:cs typeface="Myriad Pro"/>
              </a:rPr>
              <a:t>Table of contents</a:t>
            </a:r>
            <a:endParaRPr kumimoji="0" lang="en-GB" sz="3500" b="0" i="0" u="none" strike="noStrike" kern="0" cap="none" spc="0" normalizeH="0" baseline="0" noProof="0" dirty="0">
              <a:ln>
                <a:noFill/>
              </a:ln>
              <a:solidFill>
                <a:schemeClr val="bg1"/>
              </a:solidFill>
              <a:effectLst/>
              <a:uLnTx/>
              <a:uFillTx/>
              <a:latin typeface="Myriad Pro"/>
              <a:ea typeface="+mj-ea"/>
              <a:cs typeface="Myriad Pro"/>
            </a:endParaRPr>
          </a:p>
        </p:txBody>
      </p:sp>
    </p:spTree>
    <p:extLst>
      <p:ext uri="{BB962C8B-B14F-4D97-AF65-F5344CB8AC3E}">
        <p14:creationId xmlns:p14="http://schemas.microsoft.com/office/powerpoint/2010/main" val="379113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5">
                                            <p:txEl>
                                              <p:pRg st="0" end="0"/>
                                            </p:txEl>
                                          </p:spTgt>
                                        </p:tgtEl>
                                        <p:attrNameLst>
                                          <p:attrName>style.visibility</p:attrName>
                                        </p:attrNameLst>
                                      </p:cBhvr>
                                      <p:to>
                                        <p:strVal val="visible"/>
                                      </p:to>
                                    </p:set>
                                    <p:anim calcmode="discrete" valueType="clr">
                                      <p:cBhvr override="childStyle">
                                        <p:cTn id="7" dur="80"/>
                                        <p:tgtEl>
                                          <p:spTgt spid="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
                                            <p:txEl>
                                              <p:pRg st="0" end="0"/>
                                            </p:txEl>
                                          </p:spTgt>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5">
                                            <p:txEl>
                                              <p:pRg st="1" end="1"/>
                                            </p:txEl>
                                          </p:spTgt>
                                        </p:tgtEl>
                                        <p:attrNameLst>
                                          <p:attrName>style.visibility</p:attrName>
                                        </p:attrNameLst>
                                      </p:cBhvr>
                                      <p:to>
                                        <p:strVal val="visible"/>
                                      </p:to>
                                    </p:set>
                                    <p:anim calcmode="discrete" valueType="clr">
                                      <p:cBhvr override="childStyle">
                                        <p:cTn id="13" dur="80"/>
                                        <p:tgtEl>
                                          <p:spTgt spid="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5">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1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27" presetClass="entr" presetSubtype="0" fill="hold" nodeType="afterEffect">
                  <p:stCondLst>
                    <p:cond delay="0"/>
                  </p:stCondLst>
                  <p:iterate type="lt">
                    <p:tmPct val="50000"/>
                  </p:iterate>
                  <p:childTnLst>
                    <p:set>
                      <p:cBhvr>
                        <p:cTn dur="1" fill="hold">
                          <p:stCondLst>
                            <p:cond delay="0"/>
                          </p:stCondLst>
                        </p:cTn>
                        <p:tgtEl>
                          <p:spTgt spid="15"/>
                        </p:tgtEl>
                        <p:attrNameLst>
                          <p:attrName>style.visibility</p:attrName>
                        </p:attrNameLst>
                      </p:cBhvr>
                      <p:to>
                        <p:strVal val="visible"/>
                      </p:to>
                    </p:set>
                    <p:anim calcmode="discrete" valueType="clr">
                      <p:cBhvr override="childStyle">
                        <p:cTn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dur="80"/>
                        <p:tgtEl>
                          <p:spTgt spid="15"/>
                        </p:tgtEl>
                        <p:attrNameLst>
                          <p:attrName>fillcolor</p:attrName>
                        </p:attrNameLst>
                      </p:cBhvr>
                      <p:tavLst>
                        <p:tav tm="0">
                          <p:val>
                            <p:clrVal>
                              <a:schemeClr val="accent2"/>
                            </p:clrVal>
                          </p:val>
                        </p:tav>
                        <p:tav tm="50000">
                          <p:val>
                            <p:clrVal>
                              <a:schemeClr val="hlink"/>
                            </p:clrVal>
                          </p:val>
                        </p:tav>
                      </p:tavLst>
                    </p:anim>
                    <p:set>
                      <p:cBhvr>
                        <p:cTn dur="80"/>
                        <p:tgtEl>
                          <p:spTgt spid="15"/>
                        </p:tgtEl>
                        <p:attrNameLst>
                          <p:attrName>fill.type</p:attrName>
                        </p:attrNameLst>
                      </p:cBhvr>
                      <p:to>
                        <p:strVal val="solid"/>
                      </p:to>
                    </p:set>
                  </p:childTnLst>
                </p:cTn>
              </p:par>
            </p:tnLst>
          </p:tmpl>
        </p:tmplLst>
      </p:bldP>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4_Aangepaste indeling">
    <p:spTree>
      <p:nvGrpSpPr>
        <p:cNvPr id="1" name=""/>
        <p:cNvGrpSpPr/>
        <p:nvPr/>
      </p:nvGrpSpPr>
      <p:grpSpPr>
        <a:xfrm>
          <a:off x="0" y="0"/>
          <a:ext cx="0" cy="0"/>
          <a:chOff x="0" y="0"/>
          <a:chExt cx="0" cy="0"/>
        </a:xfrm>
      </p:grpSpPr>
      <p:pic>
        <p:nvPicPr>
          <p:cNvPr id="3" name="Afbeelding 2" descr="FFQ-B_01_09.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3419"/>
            <a:ext cx="9144000" cy="5084064"/>
          </a:xfrm>
          <a:prstGeom prst="rect">
            <a:avLst/>
          </a:prstGeom>
        </p:spPr>
      </p:pic>
      <p:sp>
        <p:nvSpPr>
          <p:cNvPr id="4" name="Rechthoek 3"/>
          <p:cNvSpPr/>
          <p:nvPr userDrawn="1"/>
        </p:nvSpPr>
        <p:spPr>
          <a:xfrm>
            <a:off x="5180393" y="1096062"/>
            <a:ext cx="3963607" cy="5761938"/>
          </a:xfrm>
          <a:prstGeom prst="rect">
            <a:avLst/>
          </a:prstGeom>
          <a:solidFill>
            <a:schemeClr val="tx1">
              <a:alpha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0000" dirty="0"/>
          </a:p>
        </p:txBody>
      </p:sp>
      <p:sp>
        <p:nvSpPr>
          <p:cNvPr id="6" name="Tijdelijke aanduiding voor tekst 10"/>
          <p:cNvSpPr>
            <a:spLocks noGrp="1"/>
          </p:cNvSpPr>
          <p:nvPr>
            <p:ph type="body" sz="quarter" idx="12" hasCustomPrompt="1"/>
          </p:nvPr>
        </p:nvSpPr>
        <p:spPr>
          <a:xfrm>
            <a:off x="5272722" y="1087119"/>
            <a:ext cx="3871278" cy="670561"/>
          </a:xfrm>
          <a:prstGeom prst="rect">
            <a:avLst/>
          </a:prstGeom>
        </p:spPr>
        <p:txBody>
          <a:bodyPr vert="horz" anchor="b"/>
          <a:lstStyle>
            <a:lvl1pPr>
              <a:buNone/>
              <a:defRPr sz="3500">
                <a:solidFill>
                  <a:schemeClr val="bg1"/>
                </a:solidFill>
                <a:latin typeface="Myriad Pro"/>
                <a:cs typeface="Myriad Pro"/>
              </a:defRPr>
            </a:lvl1pPr>
          </a:lstStyle>
          <a:p>
            <a:pPr lvl="0"/>
            <a:r>
              <a:rPr lang="nl-BE" dirty="0" smtClean="0"/>
              <a:t>Chapter</a:t>
            </a:r>
          </a:p>
        </p:txBody>
      </p:sp>
      <p:sp>
        <p:nvSpPr>
          <p:cNvPr id="7" name="Tijdelijke aanduiding voor tekst 10"/>
          <p:cNvSpPr>
            <a:spLocks noGrp="1"/>
          </p:cNvSpPr>
          <p:nvPr>
            <p:ph type="body" sz="quarter" idx="13" hasCustomPrompt="1"/>
          </p:nvPr>
        </p:nvSpPr>
        <p:spPr>
          <a:xfrm>
            <a:off x="5575616" y="1767839"/>
            <a:ext cx="3871278" cy="670561"/>
          </a:xfrm>
          <a:prstGeom prst="rect">
            <a:avLst/>
          </a:prstGeom>
        </p:spPr>
        <p:txBody>
          <a:bodyPr vert="horz" anchor="b"/>
          <a:lstStyle>
            <a:lvl1pPr>
              <a:buNone/>
              <a:defRPr sz="6000">
                <a:solidFill>
                  <a:schemeClr val="bg1"/>
                </a:solidFill>
                <a:latin typeface="Myriad Pro"/>
                <a:cs typeface="Myriad Pro"/>
              </a:defRPr>
            </a:lvl1pPr>
          </a:lstStyle>
          <a:p>
            <a:pPr lvl="0"/>
            <a:r>
              <a:rPr lang="nl-BE" dirty="0" smtClean="0"/>
              <a:t>emphasize</a:t>
            </a:r>
          </a:p>
        </p:txBody>
      </p:sp>
      <p:sp>
        <p:nvSpPr>
          <p:cNvPr id="8" name="Tijdelijke aanduiding voor tekst 14"/>
          <p:cNvSpPr>
            <a:spLocks noGrp="1"/>
          </p:cNvSpPr>
          <p:nvPr>
            <p:ph type="body" sz="quarter" idx="14" hasCustomPrompt="1"/>
          </p:nvPr>
        </p:nvSpPr>
        <p:spPr>
          <a:xfrm>
            <a:off x="5632882" y="2632076"/>
            <a:ext cx="3258372" cy="3832924"/>
          </a:xfrm>
          <a:prstGeom prst="rect">
            <a:avLst/>
          </a:prstGeom>
        </p:spPr>
        <p:txBody>
          <a:bodyPr vert="horz"/>
          <a:lstStyle>
            <a:lvl1pPr marL="252000" marR="0" indent="-252000" algn="l" defTabSz="914400" rtl="0" eaLnBrk="1" fontAlgn="auto" latinLnBrk="0" hangingPunct="1">
              <a:lnSpc>
                <a:spcPct val="100000"/>
              </a:lnSpc>
              <a:spcBef>
                <a:spcPct val="20000"/>
              </a:spcBef>
              <a:spcAft>
                <a:spcPts val="0"/>
              </a:spcAft>
              <a:buClrTx/>
              <a:buSzTx/>
              <a:buFont typeface="Lucida Grande"/>
              <a:buChar char="‣"/>
              <a:tabLst/>
              <a:defRPr sz="1600">
                <a:solidFill>
                  <a:schemeClr val="bg1"/>
                </a:solidFill>
                <a:latin typeface="Myriad Pro"/>
                <a:cs typeface="Myriad Pro"/>
              </a:defRPr>
            </a:lvl1pPr>
            <a:lvl2pPr>
              <a:defRPr sz="1600">
                <a:solidFill>
                  <a:schemeClr val="bg1"/>
                </a:solidFill>
                <a:latin typeface="Myriad Pro"/>
                <a:cs typeface="Myriad Pro"/>
              </a:defRPr>
            </a:lvl2pPr>
            <a:lvl3pPr>
              <a:defRPr sz="1600">
                <a:solidFill>
                  <a:schemeClr val="bg1"/>
                </a:solidFill>
                <a:latin typeface="Myriad Pro"/>
                <a:cs typeface="Myriad Pro"/>
              </a:defRPr>
            </a:lvl3pPr>
            <a:lvl4pPr>
              <a:defRPr sz="1600">
                <a:solidFill>
                  <a:schemeClr val="bg1"/>
                </a:solidFill>
                <a:latin typeface="Myriad Pro"/>
                <a:cs typeface="Myriad Pro"/>
              </a:defRPr>
            </a:lvl4pPr>
            <a:lvl5pPr>
              <a:defRPr sz="1600">
                <a:solidFill>
                  <a:schemeClr val="bg1"/>
                </a:solidFill>
                <a:latin typeface="Myriad Pro"/>
                <a:cs typeface="Myriad Pro"/>
              </a:defRPr>
            </a:lvl5pPr>
          </a:lstStyle>
          <a:p>
            <a:pPr lvl="0"/>
            <a:r>
              <a:rPr lang="nl-BE" dirty="0" smtClean="0"/>
              <a:t>Subtitles TOC</a:t>
            </a:r>
          </a:p>
          <a:p>
            <a:pPr marL="252000" marR="0" lvl="0" indent="-252000" algn="l" defTabSz="914400" rtl="0" eaLnBrk="1" fontAlgn="auto" latinLnBrk="0" hangingPunct="1">
              <a:lnSpc>
                <a:spcPct val="100000"/>
              </a:lnSpc>
              <a:spcBef>
                <a:spcPct val="20000"/>
              </a:spcBef>
              <a:spcAft>
                <a:spcPts val="0"/>
              </a:spcAft>
              <a:buClrTx/>
              <a:buSzTx/>
              <a:buFont typeface="Lucida Grande"/>
              <a:buChar char="‣"/>
              <a:tabLst/>
              <a:defRPr/>
            </a:pPr>
            <a:r>
              <a:rPr lang="nl-BE" dirty="0" smtClean="0"/>
              <a:t>Subtitles TOC</a:t>
            </a:r>
          </a:p>
          <a:p>
            <a:pPr lvl="0"/>
            <a:endParaRPr lang="nl-BE" dirty="0" smtClean="0"/>
          </a:p>
        </p:txBody>
      </p:sp>
      <p:sp>
        <p:nvSpPr>
          <p:cNvPr id="10" name="Tijdelijke aanduiding voor tekst 10"/>
          <p:cNvSpPr>
            <a:spLocks noGrp="1"/>
          </p:cNvSpPr>
          <p:nvPr>
            <p:ph type="body" sz="quarter" idx="11" hasCustomPrompt="1"/>
          </p:nvPr>
        </p:nvSpPr>
        <p:spPr>
          <a:xfrm>
            <a:off x="4043363" y="304165"/>
            <a:ext cx="914400" cy="1250950"/>
          </a:xfrm>
          <a:prstGeom prst="rect">
            <a:avLst/>
          </a:prstGeom>
        </p:spPr>
        <p:txBody>
          <a:bodyPr vert="horz"/>
          <a:lstStyle>
            <a:lvl1pPr>
              <a:buNone/>
              <a:defRPr sz="10000">
                <a:solidFill>
                  <a:srgbClr val="1B6177"/>
                </a:solidFill>
                <a:latin typeface="Myriad Pro"/>
                <a:cs typeface="Myriad Pro"/>
              </a:defRPr>
            </a:lvl1pPr>
          </a:lstStyle>
          <a:p>
            <a:pPr lvl="0"/>
            <a:r>
              <a:rPr lang="nl-BE"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23" presetClass="entr" presetSubtype="16"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childTnLst>
                </p:cTn>
              </p:par>
            </p:tnLst>
          </p:tmpl>
        </p:tmplLst>
      </p:bldP>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7_Aangepaste indeling">
    <p:spTree>
      <p:nvGrpSpPr>
        <p:cNvPr id="1" name=""/>
        <p:cNvGrpSpPr/>
        <p:nvPr/>
      </p:nvGrpSpPr>
      <p:grpSpPr>
        <a:xfrm>
          <a:off x="0" y="0"/>
          <a:ext cx="0" cy="0"/>
          <a:chOff x="0" y="0"/>
          <a:chExt cx="0" cy="0"/>
        </a:xfrm>
      </p:grpSpPr>
      <p:sp>
        <p:nvSpPr>
          <p:cNvPr id="4" name="Rechthoek 3"/>
          <p:cNvSpPr/>
          <p:nvPr userDrawn="1"/>
        </p:nvSpPr>
        <p:spPr bwMode="auto">
          <a:xfrm>
            <a:off x="0" y="1587"/>
            <a:ext cx="9144000" cy="6856413"/>
          </a:xfrm>
          <a:prstGeom prst="rect">
            <a:avLst/>
          </a:prstGeom>
          <a:solidFill>
            <a:schemeClr val="tx1">
              <a:alpha val="54000"/>
            </a:schemeClr>
          </a:solidFill>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500" b="0" i="0" u="none" strike="noStrike" cap="none" normalizeH="0" baseline="0" dirty="0" smtClean="0">
              <a:ln>
                <a:noFill/>
              </a:ln>
              <a:solidFill>
                <a:srgbClr val="3D3F3E"/>
              </a:solidFill>
              <a:effectLst/>
              <a:latin typeface="Arial" pitchFamily="34" charset="0"/>
              <a:ea typeface="Geneva" pitchFamily="1" charset="-128"/>
            </a:endParaRPr>
          </a:p>
        </p:txBody>
      </p:sp>
      <p:sp>
        <p:nvSpPr>
          <p:cNvPr id="5" name="Rechthoekige toelichting 4"/>
          <p:cNvSpPr/>
          <p:nvPr userDrawn="1"/>
        </p:nvSpPr>
        <p:spPr bwMode="auto">
          <a:xfrm>
            <a:off x="2209800" y="1295400"/>
            <a:ext cx="4953000" cy="3429000"/>
          </a:xfrm>
          <a:prstGeom prst="wedgeRectCallout">
            <a:avLst>
              <a:gd name="adj1" fmla="val -34042"/>
              <a:gd name="adj2" fmla="val 63288"/>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500" b="0" i="0" u="none" strike="noStrike" cap="none" normalizeH="0" baseline="0" dirty="0" smtClean="0">
              <a:ln>
                <a:noFill/>
              </a:ln>
              <a:solidFill>
                <a:srgbClr val="3D3F3E"/>
              </a:solidFill>
              <a:effectLst/>
              <a:latin typeface="Arial" pitchFamily="34" charset="0"/>
              <a:ea typeface="Geneva" pitchFamily="1" charset="-128"/>
            </a:endParaRPr>
          </a:p>
        </p:txBody>
      </p:sp>
      <p:sp>
        <p:nvSpPr>
          <p:cNvPr id="6" name="Rechthoek 5"/>
          <p:cNvSpPr/>
          <p:nvPr userDrawn="1"/>
        </p:nvSpPr>
        <p:spPr>
          <a:xfrm>
            <a:off x="2209800" y="2286000"/>
            <a:ext cx="4953000" cy="1169551"/>
          </a:xfrm>
          <a:prstGeom prst="rect">
            <a:avLst/>
          </a:prstGeom>
        </p:spPr>
        <p:txBody>
          <a:bodyPr wrap="square" anchor="ctr">
            <a:spAutoFit/>
          </a:bodyPr>
          <a:lstStyle/>
          <a:p>
            <a:pPr algn="ctr"/>
            <a:r>
              <a:rPr lang="nl-NL" sz="7000" dirty="0" smtClean="0">
                <a:solidFill>
                  <a:srgbClr val="1B6177"/>
                </a:solidFill>
                <a:latin typeface="Myriad Pro"/>
                <a:cs typeface="Myriad Pro"/>
              </a:rPr>
              <a:t>Thank you</a:t>
            </a:r>
            <a:endParaRPr lang="nl-NL" sz="7000" dirty="0">
              <a:solidFill>
                <a:srgbClr val="1B6177"/>
              </a:solidFill>
              <a:latin typeface="Myriad Pro"/>
              <a:cs typeface="Myriad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image" Target="../media/image7.png"/><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image" Target="../media/image6.png"/><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theme" Target="../theme/theme2.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3.jpe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1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image" Target="../media/image15.jpeg"/><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descr="shutterstock_117999319.psd"/>
          <p:cNvPicPr>
            <a:picLocks noChangeAspect="1"/>
          </p:cNvPicPr>
          <p:nvPr userDrawn="1"/>
        </p:nvPicPr>
        <p:blipFill>
          <a:blip r:embed="rId5" cstate="print">
            <a:alphaModFix amt="24000"/>
            <a:extLst>
              <a:ext uri="{28A0092B-C50C-407E-A947-70E740481C1C}">
                <a14:useLocalDpi xmlns:a14="http://schemas.microsoft.com/office/drawing/2010/main" val="0"/>
              </a:ext>
            </a:extLst>
          </a:blip>
          <a:srcRect/>
          <a:stretch>
            <a:fillRect/>
          </a:stretch>
        </p:blipFill>
        <p:spPr>
          <a:xfrm rot="21360000">
            <a:off x="-304800" y="-846515"/>
            <a:ext cx="11901488" cy="2851564"/>
          </a:xfrm>
          <a:prstGeom prst="rect">
            <a:avLst/>
          </a:prstGeom>
          <a:ln>
            <a:noFill/>
          </a:ln>
          <a:effectLst>
            <a:softEdge rad="317500"/>
          </a:effectLst>
        </p:spPr>
      </p:pic>
      <p:sp>
        <p:nvSpPr>
          <p:cNvPr id="4" name="Ovaal 3"/>
          <p:cNvSpPr/>
          <p:nvPr userDrawn="1"/>
        </p:nvSpPr>
        <p:spPr>
          <a:xfrm>
            <a:off x="-402565" y="0"/>
            <a:ext cx="3907945" cy="1676400"/>
          </a:xfrm>
          <a:prstGeom prst="ellipse">
            <a:avLst/>
          </a:prstGeom>
          <a:solidFill>
            <a:schemeClr val="bg1"/>
          </a:solidFill>
          <a:effectLst>
            <a:softEdge rad="2540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Picture 2" descr="\\X4200\Proware1\D\DAIKIN\OPMAAKdaik2012\PPT'S SALES FORCE MEETING\Afbeeldingen Mieke\Daikin_horizontaalQ-lichtblauw.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60000" y="367200"/>
            <a:ext cx="2195454" cy="435600"/>
          </a:xfrm>
          <a:prstGeom prst="rect">
            <a:avLst/>
          </a:prstGeom>
          <a:noFill/>
          <a:effectLst/>
        </p:spPr>
      </p:pic>
    </p:spTree>
  </p:cSld>
  <p:clrMap bg1="lt1" tx1="dk1" bg2="lt2" tx2="dk2" accent1="accent1" accent2="accent2" accent3="accent3" accent4="accent4" accent5="accent5" accent6="accent6" hlink="hlink" folHlink="folHlink"/>
  <p:sldLayoutIdLst>
    <p:sldLayoutId id="2147483839" r:id="rId1"/>
    <p:sldLayoutId id="2147483864" r:id="rId2"/>
    <p:sldLayoutId id="2147483928"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14"/>
          <p:cNvSpPr>
            <a:spLocks noChangeArrowheads="1"/>
          </p:cNvSpPr>
          <p:nvPr userDrawn="1"/>
        </p:nvSpPr>
        <p:spPr bwMode="auto">
          <a:xfrm>
            <a:off x="8229600" y="6553200"/>
            <a:ext cx="685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r"/>
            <a:fld id="{FDED9598-4B2B-4D8D-A4A3-6823C813F907}" type="slidenum">
              <a:rPr lang="en-GB" sz="900">
                <a:solidFill>
                  <a:schemeClr val="accent5"/>
                </a:solidFill>
                <a:latin typeface="Myriad Pro"/>
                <a:cs typeface="Myriad Pro"/>
              </a:rPr>
              <a:pPr algn="r"/>
              <a:t>‹Nº›</a:t>
            </a:fld>
            <a:endParaRPr lang="en-GB" sz="900" dirty="0">
              <a:solidFill>
                <a:schemeClr val="accent5"/>
              </a:solidFill>
              <a:latin typeface="Myriad Pro"/>
              <a:cs typeface="Myriad Pro"/>
            </a:endParaRPr>
          </a:p>
        </p:txBody>
      </p:sp>
      <p:sp>
        <p:nvSpPr>
          <p:cNvPr id="8" name="Tekstvak 7"/>
          <p:cNvSpPr txBox="1"/>
          <p:nvPr userDrawn="1"/>
        </p:nvSpPr>
        <p:spPr>
          <a:xfrm>
            <a:off x="4343400" y="164068"/>
            <a:ext cx="3048000" cy="369332"/>
          </a:xfrm>
          <a:prstGeom prst="rect">
            <a:avLst/>
          </a:prstGeom>
          <a:noFill/>
        </p:spPr>
        <p:txBody>
          <a:bodyPr wrap="square" rtlCol="0">
            <a:spAutoFit/>
          </a:bodyPr>
          <a:lstStyle/>
          <a:p>
            <a:pPr algn="r"/>
            <a:r>
              <a:rPr lang="nl-NL" dirty="0" smtClean="0"/>
              <a:t> </a:t>
            </a:r>
            <a:endParaRPr lang="nl-NL" dirty="0"/>
          </a:p>
        </p:txBody>
      </p:sp>
      <p:pic>
        <p:nvPicPr>
          <p:cNvPr id="10" name="Afbeelding 9" descr="shutterstock_117999319 bleu2.psd"/>
          <p:cNvPicPr>
            <a:picLocks noChangeAspect="1"/>
          </p:cNvPicPr>
          <p:nvPr userDrawn="1"/>
        </p:nvPicPr>
        <p:blipFill>
          <a:blip r:embed="rId33" cstate="print">
            <a:alphaModFix amt="50000"/>
            <a:extLst>
              <a:ext uri="{28A0092B-C50C-407E-A947-70E740481C1C}">
                <a14:useLocalDpi xmlns:a14="http://schemas.microsoft.com/office/drawing/2010/main" val="0"/>
              </a:ext>
            </a:extLst>
          </a:blip>
          <a:stretch>
            <a:fillRect/>
          </a:stretch>
        </p:blipFill>
        <p:spPr>
          <a:xfrm rot="21434469">
            <a:off x="1386768" y="-1225866"/>
            <a:ext cx="8808626" cy="3802529"/>
          </a:xfrm>
          <a:prstGeom prst="rect">
            <a:avLst/>
          </a:prstGeom>
        </p:spPr>
      </p:pic>
      <p:sp>
        <p:nvSpPr>
          <p:cNvPr id="11" name="Ovaal 10"/>
          <p:cNvSpPr/>
          <p:nvPr userDrawn="1"/>
        </p:nvSpPr>
        <p:spPr>
          <a:xfrm>
            <a:off x="-1304265" y="-609600"/>
            <a:ext cx="3907945" cy="1676400"/>
          </a:xfrm>
          <a:prstGeom prst="ellipse">
            <a:avLst/>
          </a:prstGeom>
          <a:solidFill>
            <a:schemeClr val="bg1"/>
          </a:solidFill>
          <a:effectLst>
            <a:softEdge rad="2540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12" name="Picture 2" descr="\\X4200\Proware1\D\DAIKIN\OPMAAKdaik2012\PPT'S SALES FORCE MEETING\Afbeeldingen Mieke\Daikin_horizontaalQ-lichtblauw.png"/>
          <p:cNvPicPr>
            <a:picLocks noChangeAspect="1" noChangeArrowheads="1"/>
          </p:cNvPicPr>
          <p:nvPr userDrawn="1"/>
        </p:nvPicPr>
        <p:blipFill>
          <a:blip r:embed="rId34" cstate="print">
            <a:extLst>
              <a:ext uri="{28A0092B-C50C-407E-A947-70E740481C1C}">
                <a14:useLocalDpi xmlns:a14="http://schemas.microsoft.com/office/drawing/2010/main" val="0"/>
              </a:ext>
            </a:extLst>
          </a:blip>
          <a:srcRect/>
          <a:stretch>
            <a:fillRect/>
          </a:stretch>
        </p:blipFill>
        <p:spPr bwMode="auto">
          <a:xfrm>
            <a:off x="180000" y="180000"/>
            <a:ext cx="1451540" cy="288000"/>
          </a:xfrm>
          <a:prstGeom prst="rect">
            <a:avLst/>
          </a:prstGeom>
          <a:noFill/>
        </p:spPr>
      </p:pic>
    </p:spTree>
  </p:cSld>
  <p:clrMap bg1="lt1" tx1="dk1" bg2="lt2" tx2="dk2" accent1="accent1" accent2="accent2" accent3="accent3" accent4="accent4" accent5="accent5" accent6="accent6" hlink="hlink" folHlink="folHlink"/>
  <p:sldLayoutIdLst>
    <p:sldLayoutId id="2147483832" r:id="rId1"/>
    <p:sldLayoutId id="2147483841" r:id="rId2"/>
    <p:sldLayoutId id="2147483842" r:id="rId3"/>
    <p:sldLayoutId id="2147483843" r:id="rId4"/>
    <p:sldLayoutId id="2147483847" r:id="rId5"/>
    <p:sldLayoutId id="2147483780" r:id="rId6"/>
    <p:sldLayoutId id="2147483835" r:id="rId7"/>
    <p:sldLayoutId id="2147483848" r:id="rId8"/>
    <p:sldLayoutId id="2147483829" r:id="rId9"/>
    <p:sldLayoutId id="2147483833" r:id="rId10"/>
    <p:sldLayoutId id="2147483782" r:id="rId11"/>
    <p:sldLayoutId id="2147483836" r:id="rId12"/>
    <p:sldLayoutId id="2147483834" r:id="rId13"/>
    <p:sldLayoutId id="2147483837" r:id="rId14"/>
    <p:sldLayoutId id="2147483799" r:id="rId15"/>
    <p:sldLayoutId id="2147483838" r:id="rId16"/>
    <p:sldLayoutId id="2147483880" r:id="rId17"/>
    <p:sldLayoutId id="2147483892" r:id="rId18"/>
    <p:sldLayoutId id="2147483893" r:id="rId19"/>
    <p:sldLayoutId id="2147483866" r:id="rId20"/>
    <p:sldLayoutId id="2147483883" r:id="rId21"/>
    <p:sldLayoutId id="2147483885" r:id="rId22"/>
    <p:sldLayoutId id="2147483888" r:id="rId23"/>
    <p:sldLayoutId id="2147483890" r:id="rId24"/>
    <p:sldLayoutId id="2147483891" r:id="rId25"/>
    <p:sldLayoutId id="2147483902" r:id="rId26"/>
    <p:sldLayoutId id="2147483911" r:id="rId27"/>
    <p:sldLayoutId id="2147483929" r:id="rId28"/>
    <p:sldLayoutId id="2147483930" r:id="rId29"/>
    <p:sldLayoutId id="2147483935" r:id="rId30"/>
    <p:sldLayoutId id="2147483959" r:id="rId3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B9539-AEC0-4976-9288-83B44228B6E1}" type="datetimeFigureOut">
              <a:rPr lang="en-GB" smtClean="0"/>
              <a:t>01/12/2015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575DEC-58FE-452E-8B76-9A903DC885C0}" type="slidenum">
              <a:rPr lang="en-GB" smtClean="0"/>
              <a:t>‹Nº›</a:t>
            </a:fld>
            <a:endParaRPr lang="en-GB" dirty="0"/>
          </a:p>
        </p:txBody>
      </p:sp>
    </p:spTree>
    <p:extLst>
      <p:ext uri="{BB962C8B-B14F-4D97-AF65-F5344CB8AC3E}">
        <p14:creationId xmlns:p14="http://schemas.microsoft.com/office/powerpoint/2010/main" val="1956245482"/>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2" descr="\\X4200\Proware1\D\DAIKIN\OPMAAKdaik2012\PPT'S SALES FORCE MEETING\Afbeeldingen Mieke\Daikin_horizontaalQ-lichtblau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367200"/>
            <a:ext cx="2195454" cy="435600"/>
          </a:xfrm>
          <a:prstGeom prst="rect">
            <a:avLst/>
          </a:prstGeom>
          <a:noFill/>
        </p:spPr>
      </p:pic>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New Corporate Template 4.jp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74638" y="1012825"/>
            <a:ext cx="8915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4"/>
          <p:cNvSpPr>
            <a:spLocks noGrp="1" noChangeArrowheads="1"/>
          </p:cNvSpPr>
          <p:nvPr>
            <p:ph type="body" idx="1"/>
          </p:nvPr>
        </p:nvSpPr>
        <p:spPr bwMode="auto">
          <a:xfrm>
            <a:off x="288925" y="1557338"/>
            <a:ext cx="8664575"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633316" name="Rectangle 36"/>
          <p:cNvSpPr>
            <a:spLocks noGrp="1" noChangeArrowheads="1"/>
          </p:cNvSpPr>
          <p:nvPr>
            <p:ph type="sldNum" sz="quarter" idx="4"/>
          </p:nvPr>
        </p:nvSpPr>
        <p:spPr bwMode="auto">
          <a:xfrm>
            <a:off x="7083425" y="6315075"/>
            <a:ext cx="19113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solidFill>
                  <a:schemeClr val="bg1"/>
                </a:solidFill>
                <a:latin typeface="Frutiger LT 55 Roman" pitchFamily="34" charset="0"/>
              </a:defRPr>
            </a:lvl1pPr>
          </a:lstStyle>
          <a:p>
            <a:pPr fontAlgn="base">
              <a:spcBef>
                <a:spcPct val="0"/>
              </a:spcBef>
              <a:spcAft>
                <a:spcPct val="0"/>
              </a:spcAft>
              <a:defRPr/>
            </a:pPr>
            <a:fld id="{4D4777F8-9782-4F8D-9090-6424DABA64A3}" type="slidenum">
              <a:rPr lang="en-GB" altLang="en-US">
                <a:solidFill>
                  <a:srgbClr val="FFFFFF"/>
                </a:solidFill>
              </a:rPr>
              <a:pPr fontAlgn="base">
                <a:spcBef>
                  <a:spcPct val="0"/>
                </a:spcBef>
                <a:spcAft>
                  <a:spcPct val="0"/>
                </a:spcAft>
                <a:defRPr/>
              </a:pPr>
              <a:t>‹Nº›</a:t>
            </a:fld>
            <a:endParaRPr lang="en-GB" altLang="en-US">
              <a:solidFill>
                <a:srgbClr val="FFFFFF"/>
              </a:solidFill>
            </a:endParaRPr>
          </a:p>
        </p:txBody>
      </p:sp>
    </p:spTree>
    <p:extLst>
      <p:ext uri="{BB962C8B-B14F-4D97-AF65-F5344CB8AC3E}">
        <p14:creationId xmlns:p14="http://schemas.microsoft.com/office/powerpoint/2010/main" val="2968248925"/>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Lst>
  <p:transition/>
  <p:timing>
    <p:tnLst>
      <p:par>
        <p:cTn id="1" dur="indefinite" restart="never" nodeType="tmRoot"/>
      </p:par>
    </p:tnLst>
  </p:timing>
  <p:hf hdr="0" ftr="0"/>
  <p:txStyles>
    <p:titleStyle>
      <a:lvl1pPr algn="l" rtl="0" eaLnBrk="0" fontAlgn="base" hangingPunct="0">
        <a:spcBef>
          <a:spcPct val="0"/>
        </a:spcBef>
        <a:spcAft>
          <a:spcPct val="0"/>
        </a:spcAft>
        <a:defRPr sz="2300" b="1">
          <a:solidFill>
            <a:schemeClr val="accent1"/>
          </a:solidFill>
          <a:latin typeface="+mj-lt"/>
          <a:ea typeface="+mj-ea"/>
          <a:cs typeface="+mj-cs"/>
        </a:defRPr>
      </a:lvl1pPr>
      <a:lvl2pPr algn="l" rtl="0" eaLnBrk="0" fontAlgn="base" hangingPunct="0">
        <a:spcBef>
          <a:spcPct val="0"/>
        </a:spcBef>
        <a:spcAft>
          <a:spcPct val="0"/>
        </a:spcAft>
        <a:defRPr sz="2300" b="1">
          <a:solidFill>
            <a:schemeClr val="accent1"/>
          </a:solidFill>
          <a:latin typeface="Arial" charset="0"/>
        </a:defRPr>
      </a:lvl2pPr>
      <a:lvl3pPr algn="l" rtl="0" eaLnBrk="0" fontAlgn="base" hangingPunct="0">
        <a:spcBef>
          <a:spcPct val="0"/>
        </a:spcBef>
        <a:spcAft>
          <a:spcPct val="0"/>
        </a:spcAft>
        <a:defRPr sz="2300" b="1">
          <a:solidFill>
            <a:schemeClr val="accent1"/>
          </a:solidFill>
          <a:latin typeface="Arial" charset="0"/>
        </a:defRPr>
      </a:lvl3pPr>
      <a:lvl4pPr algn="l" rtl="0" eaLnBrk="0" fontAlgn="base" hangingPunct="0">
        <a:spcBef>
          <a:spcPct val="0"/>
        </a:spcBef>
        <a:spcAft>
          <a:spcPct val="0"/>
        </a:spcAft>
        <a:defRPr sz="2300" b="1">
          <a:solidFill>
            <a:schemeClr val="accent1"/>
          </a:solidFill>
          <a:latin typeface="Arial" charset="0"/>
        </a:defRPr>
      </a:lvl4pPr>
      <a:lvl5pPr algn="l" rtl="0" eaLnBrk="0" fontAlgn="base" hangingPunct="0">
        <a:spcBef>
          <a:spcPct val="0"/>
        </a:spcBef>
        <a:spcAft>
          <a:spcPct val="0"/>
        </a:spcAft>
        <a:defRPr sz="2300" b="1">
          <a:solidFill>
            <a:schemeClr val="accent1"/>
          </a:solidFill>
          <a:latin typeface="Arial" charset="0"/>
        </a:defRPr>
      </a:lvl5pPr>
      <a:lvl6pPr marL="457200" algn="l" rtl="0" fontAlgn="base">
        <a:spcBef>
          <a:spcPct val="0"/>
        </a:spcBef>
        <a:spcAft>
          <a:spcPct val="0"/>
        </a:spcAft>
        <a:defRPr sz="2800" b="1">
          <a:solidFill>
            <a:schemeClr val="accent1"/>
          </a:solidFill>
          <a:latin typeface="Arial" charset="0"/>
        </a:defRPr>
      </a:lvl6pPr>
      <a:lvl7pPr marL="914400" algn="l" rtl="0" fontAlgn="base">
        <a:spcBef>
          <a:spcPct val="0"/>
        </a:spcBef>
        <a:spcAft>
          <a:spcPct val="0"/>
        </a:spcAft>
        <a:defRPr sz="2800" b="1">
          <a:solidFill>
            <a:schemeClr val="accent1"/>
          </a:solidFill>
          <a:latin typeface="Arial" charset="0"/>
        </a:defRPr>
      </a:lvl7pPr>
      <a:lvl8pPr marL="1371600" algn="l" rtl="0" fontAlgn="base">
        <a:spcBef>
          <a:spcPct val="0"/>
        </a:spcBef>
        <a:spcAft>
          <a:spcPct val="0"/>
        </a:spcAft>
        <a:defRPr sz="2800" b="1">
          <a:solidFill>
            <a:schemeClr val="accent1"/>
          </a:solidFill>
          <a:latin typeface="Arial" charset="0"/>
        </a:defRPr>
      </a:lvl8pPr>
      <a:lvl9pPr marL="1828800" algn="l" rtl="0" fontAlgn="base">
        <a:spcBef>
          <a:spcPct val="0"/>
        </a:spcBef>
        <a:spcAft>
          <a:spcPct val="0"/>
        </a:spcAft>
        <a:defRPr sz="2800" b="1">
          <a:solidFill>
            <a:schemeClr val="accent1"/>
          </a:solidFill>
          <a:latin typeface="Arial" charset="0"/>
        </a:defRPr>
      </a:lvl9pPr>
    </p:titleStyle>
    <p:bodyStyle>
      <a:lvl1pPr marL="342900" indent="-342900" algn="l" rtl="0" eaLnBrk="0" fontAlgn="base" hangingPunct="0">
        <a:spcBef>
          <a:spcPct val="20000"/>
        </a:spcBef>
        <a:spcAft>
          <a:spcPct val="0"/>
        </a:spcAft>
        <a:buClr>
          <a:schemeClr val="tx2"/>
        </a:buClr>
        <a:buChar char="•"/>
        <a:defRPr>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chemeClr val="folHlink"/>
        </a:buClr>
        <a:buChar char="•"/>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New Corporate Template 4.jp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74638" y="1012825"/>
            <a:ext cx="8915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4"/>
          <p:cNvSpPr>
            <a:spLocks noGrp="1" noChangeArrowheads="1"/>
          </p:cNvSpPr>
          <p:nvPr>
            <p:ph type="body" idx="1"/>
          </p:nvPr>
        </p:nvSpPr>
        <p:spPr bwMode="auto">
          <a:xfrm>
            <a:off x="288925" y="1557338"/>
            <a:ext cx="8664575"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633316" name="Rectangle 36"/>
          <p:cNvSpPr>
            <a:spLocks noGrp="1" noChangeArrowheads="1"/>
          </p:cNvSpPr>
          <p:nvPr>
            <p:ph type="sldNum" sz="quarter" idx="4"/>
          </p:nvPr>
        </p:nvSpPr>
        <p:spPr bwMode="auto">
          <a:xfrm>
            <a:off x="7083425" y="6315075"/>
            <a:ext cx="19113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solidFill>
                  <a:schemeClr val="bg1"/>
                </a:solidFill>
                <a:latin typeface="Frutiger LT 55 Roman" pitchFamily="34" charset="0"/>
              </a:defRPr>
            </a:lvl1pPr>
          </a:lstStyle>
          <a:p>
            <a:pPr fontAlgn="base">
              <a:spcBef>
                <a:spcPct val="0"/>
              </a:spcBef>
              <a:spcAft>
                <a:spcPct val="0"/>
              </a:spcAft>
              <a:defRPr/>
            </a:pPr>
            <a:fld id="{4D4777F8-9782-4F8D-9090-6424DABA64A3}" type="slidenum">
              <a:rPr lang="en-GB" altLang="en-US">
                <a:solidFill>
                  <a:srgbClr val="FFFFFF"/>
                </a:solidFill>
              </a:rPr>
              <a:pPr fontAlgn="base">
                <a:spcBef>
                  <a:spcPct val="0"/>
                </a:spcBef>
                <a:spcAft>
                  <a:spcPct val="0"/>
                </a:spcAft>
                <a:defRPr/>
              </a:pPr>
              <a:t>‹Nº›</a:t>
            </a:fld>
            <a:endParaRPr lang="en-GB" altLang="en-US">
              <a:solidFill>
                <a:srgbClr val="FFFFFF"/>
              </a:solidFill>
            </a:endParaRPr>
          </a:p>
        </p:txBody>
      </p:sp>
    </p:spTree>
    <p:extLst>
      <p:ext uri="{BB962C8B-B14F-4D97-AF65-F5344CB8AC3E}">
        <p14:creationId xmlns:p14="http://schemas.microsoft.com/office/powerpoint/2010/main" val="2559601429"/>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Lst>
  <p:transition/>
  <p:timing>
    <p:tnLst>
      <p:par>
        <p:cTn id="1" dur="indefinite" restart="never" nodeType="tmRoot"/>
      </p:par>
    </p:tnLst>
  </p:timing>
  <p:hf hdr="0" ftr="0"/>
  <p:txStyles>
    <p:titleStyle>
      <a:lvl1pPr algn="l" rtl="0" eaLnBrk="0" fontAlgn="base" hangingPunct="0">
        <a:spcBef>
          <a:spcPct val="0"/>
        </a:spcBef>
        <a:spcAft>
          <a:spcPct val="0"/>
        </a:spcAft>
        <a:defRPr sz="2300" b="1">
          <a:solidFill>
            <a:schemeClr val="accent1"/>
          </a:solidFill>
          <a:latin typeface="+mj-lt"/>
          <a:ea typeface="+mj-ea"/>
          <a:cs typeface="+mj-cs"/>
        </a:defRPr>
      </a:lvl1pPr>
      <a:lvl2pPr algn="l" rtl="0" eaLnBrk="0" fontAlgn="base" hangingPunct="0">
        <a:spcBef>
          <a:spcPct val="0"/>
        </a:spcBef>
        <a:spcAft>
          <a:spcPct val="0"/>
        </a:spcAft>
        <a:defRPr sz="2300" b="1">
          <a:solidFill>
            <a:schemeClr val="accent1"/>
          </a:solidFill>
          <a:latin typeface="Arial" charset="0"/>
        </a:defRPr>
      </a:lvl2pPr>
      <a:lvl3pPr algn="l" rtl="0" eaLnBrk="0" fontAlgn="base" hangingPunct="0">
        <a:spcBef>
          <a:spcPct val="0"/>
        </a:spcBef>
        <a:spcAft>
          <a:spcPct val="0"/>
        </a:spcAft>
        <a:defRPr sz="2300" b="1">
          <a:solidFill>
            <a:schemeClr val="accent1"/>
          </a:solidFill>
          <a:latin typeface="Arial" charset="0"/>
        </a:defRPr>
      </a:lvl3pPr>
      <a:lvl4pPr algn="l" rtl="0" eaLnBrk="0" fontAlgn="base" hangingPunct="0">
        <a:spcBef>
          <a:spcPct val="0"/>
        </a:spcBef>
        <a:spcAft>
          <a:spcPct val="0"/>
        </a:spcAft>
        <a:defRPr sz="2300" b="1">
          <a:solidFill>
            <a:schemeClr val="accent1"/>
          </a:solidFill>
          <a:latin typeface="Arial" charset="0"/>
        </a:defRPr>
      </a:lvl4pPr>
      <a:lvl5pPr algn="l" rtl="0" eaLnBrk="0" fontAlgn="base" hangingPunct="0">
        <a:spcBef>
          <a:spcPct val="0"/>
        </a:spcBef>
        <a:spcAft>
          <a:spcPct val="0"/>
        </a:spcAft>
        <a:defRPr sz="2300" b="1">
          <a:solidFill>
            <a:schemeClr val="accent1"/>
          </a:solidFill>
          <a:latin typeface="Arial" charset="0"/>
        </a:defRPr>
      </a:lvl5pPr>
      <a:lvl6pPr marL="457200" algn="l" rtl="0" fontAlgn="base">
        <a:spcBef>
          <a:spcPct val="0"/>
        </a:spcBef>
        <a:spcAft>
          <a:spcPct val="0"/>
        </a:spcAft>
        <a:defRPr sz="2800" b="1">
          <a:solidFill>
            <a:schemeClr val="accent1"/>
          </a:solidFill>
          <a:latin typeface="Arial" charset="0"/>
        </a:defRPr>
      </a:lvl6pPr>
      <a:lvl7pPr marL="914400" algn="l" rtl="0" fontAlgn="base">
        <a:spcBef>
          <a:spcPct val="0"/>
        </a:spcBef>
        <a:spcAft>
          <a:spcPct val="0"/>
        </a:spcAft>
        <a:defRPr sz="2800" b="1">
          <a:solidFill>
            <a:schemeClr val="accent1"/>
          </a:solidFill>
          <a:latin typeface="Arial" charset="0"/>
        </a:defRPr>
      </a:lvl7pPr>
      <a:lvl8pPr marL="1371600" algn="l" rtl="0" fontAlgn="base">
        <a:spcBef>
          <a:spcPct val="0"/>
        </a:spcBef>
        <a:spcAft>
          <a:spcPct val="0"/>
        </a:spcAft>
        <a:defRPr sz="2800" b="1">
          <a:solidFill>
            <a:schemeClr val="accent1"/>
          </a:solidFill>
          <a:latin typeface="Arial" charset="0"/>
        </a:defRPr>
      </a:lvl8pPr>
      <a:lvl9pPr marL="1828800" algn="l" rtl="0" fontAlgn="base">
        <a:spcBef>
          <a:spcPct val="0"/>
        </a:spcBef>
        <a:spcAft>
          <a:spcPct val="0"/>
        </a:spcAft>
        <a:defRPr sz="2800" b="1">
          <a:solidFill>
            <a:schemeClr val="accent1"/>
          </a:solidFill>
          <a:latin typeface="Arial" charset="0"/>
        </a:defRPr>
      </a:lvl9pPr>
    </p:titleStyle>
    <p:bodyStyle>
      <a:lvl1pPr marL="342900" indent="-342900" algn="l" rtl="0" eaLnBrk="0" fontAlgn="base" hangingPunct="0">
        <a:spcBef>
          <a:spcPct val="20000"/>
        </a:spcBef>
        <a:spcAft>
          <a:spcPct val="0"/>
        </a:spcAft>
        <a:buClr>
          <a:schemeClr val="tx2"/>
        </a:buClr>
        <a:buChar char="•"/>
        <a:defRPr>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chemeClr val="folHlink"/>
        </a:buClr>
        <a:buChar char="•"/>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09600" y="6443662"/>
            <a:ext cx="2895600" cy="365125"/>
          </a:xfrm>
          <a:prstGeom prst="rect">
            <a:avLst/>
          </a:prstGeom>
        </p:spPr>
        <p:txBody>
          <a:bodyPr vert="horz" lIns="91440" tIns="45720" rIns="91440" bIns="45720" rtlCol="0" anchor="ctr"/>
          <a:lstStyle>
            <a:lvl1pPr algn="l">
              <a:defRPr sz="900">
                <a:solidFill>
                  <a:schemeClr val="tx2"/>
                </a:solidFill>
              </a:defRPr>
            </a:lvl1pPr>
          </a:lstStyle>
          <a:p>
            <a:r>
              <a:rPr lang="en-US" smtClean="0">
                <a:solidFill>
                  <a:srgbClr val="7F7F7F"/>
                </a:solidFill>
              </a:rPr>
              <a:t>Ventilation applications</a:t>
            </a:r>
            <a:endParaRPr lang="en-US" dirty="0">
              <a:solidFill>
                <a:srgbClr val="7F7F7F"/>
              </a:solidFill>
            </a:endParaRPr>
          </a:p>
        </p:txBody>
      </p:sp>
      <p:sp>
        <p:nvSpPr>
          <p:cNvPr id="6" name="Slide Number Placeholder 5"/>
          <p:cNvSpPr>
            <a:spLocks noGrp="1"/>
          </p:cNvSpPr>
          <p:nvPr>
            <p:ph type="sldNum" sz="quarter" idx="4"/>
          </p:nvPr>
        </p:nvSpPr>
        <p:spPr>
          <a:xfrm>
            <a:off x="228600" y="6375400"/>
            <a:ext cx="381000" cy="501648"/>
          </a:xfrm>
          <a:prstGeom prst="rect">
            <a:avLst/>
          </a:prstGeom>
        </p:spPr>
        <p:txBody>
          <a:bodyPr vert="horz" lIns="91440" tIns="45720" rIns="91440" bIns="45720" rtlCol="0" anchor="ctr"/>
          <a:lstStyle>
            <a:lvl1pPr algn="l">
              <a:defRPr sz="1200">
                <a:solidFill>
                  <a:schemeClr val="tx1"/>
                </a:solidFill>
              </a:defRPr>
            </a:lvl1pPr>
          </a:lstStyle>
          <a:p>
            <a:fld id="{76563B4B-4410-459F-97AD-D0AEEE9266CA}" type="slidenum">
              <a:rPr lang="en-US" smtClean="0">
                <a:solidFill>
                  <a:srgbClr val="0083C1"/>
                </a:solidFill>
              </a:rPr>
              <a:pPr/>
              <a:t>‹Nº›</a:t>
            </a:fld>
            <a:endParaRPr lang="en-US" dirty="0">
              <a:solidFill>
                <a:srgbClr val="0083C1"/>
              </a:solidFill>
            </a:endParaRPr>
          </a:p>
        </p:txBody>
      </p:sp>
      <p:pic>
        <p:nvPicPr>
          <p:cNvPr id="7" name="Afbeelding 3" descr="intro.jpg"/>
          <p:cNvPicPr>
            <a:picLocks noChangeAspect="1"/>
          </p:cNvPicPr>
          <p:nvPr userDrawn="1"/>
        </p:nvPicPr>
        <p:blipFill rotWithShape="1">
          <a:blip r:embed="rId36"/>
          <a:srcRect l="16501" t="36154" r="16423" b="40110"/>
          <a:stretch/>
        </p:blipFill>
        <p:spPr bwMode="auto">
          <a:xfrm>
            <a:off x="8182108" y="6520825"/>
            <a:ext cx="819417" cy="165725"/>
          </a:xfrm>
          <a:prstGeom prst="rect">
            <a:avLst/>
          </a:prstGeom>
          <a:noFill/>
          <a:ln w="9525">
            <a:noFill/>
            <a:miter lim="800000"/>
            <a:headEnd/>
            <a:tailEnd/>
          </a:ln>
        </p:spPr>
      </p:pic>
    </p:spTree>
    <p:extLst>
      <p:ext uri="{BB962C8B-B14F-4D97-AF65-F5344CB8AC3E}">
        <p14:creationId xmlns:p14="http://schemas.microsoft.com/office/powerpoint/2010/main" val="1921905510"/>
      </p:ext>
    </p:extLst>
  </p:cSld>
  <p:clrMap bg1="dk1" tx1="lt1" bg2="dk2" tx2="lt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 id="2147483949" r:id="rId13"/>
    <p:sldLayoutId id="2147483950" r:id="rId14"/>
    <p:sldLayoutId id="2147483951" r:id="rId15"/>
    <p:sldLayoutId id="2147483952" r:id="rId16"/>
    <p:sldLayoutId id="2147483953" r:id="rId17"/>
    <p:sldLayoutId id="2147483954" r:id="rId18"/>
    <p:sldLayoutId id="2147483955" r:id="rId19"/>
    <p:sldLayoutId id="2147483956" r:id="rId20"/>
    <p:sldLayoutId id="2147483957" r:id="rId21"/>
    <p:sldLayoutId id="2147483958" r:id="rId22"/>
    <p:sldLayoutId id="2147483960" r:id="rId23"/>
    <p:sldLayoutId id="2147483961" r:id="rId24"/>
    <p:sldLayoutId id="2147483962" r:id="rId25"/>
    <p:sldLayoutId id="2147483963" r:id="rId26"/>
    <p:sldLayoutId id="2147483964" r:id="rId27"/>
    <p:sldLayoutId id="2147483965" r:id="rId28"/>
    <p:sldLayoutId id="2147483966" r:id="rId29"/>
    <p:sldLayoutId id="2147483967" r:id="rId30"/>
    <p:sldLayoutId id="2147483968" r:id="rId31"/>
    <p:sldLayoutId id="2147483969" r:id="rId32"/>
    <p:sldLayoutId id="2147483970" r:id="rId33"/>
    <p:sldLayoutId id="2147483971" r:id="rId34"/>
  </p:sldLayoutIdLst>
  <p:timing>
    <p:tnLst>
      <p:par>
        <p:cTn id="1" dur="indefinite" restart="never" nodeType="tmRoot"/>
      </p:par>
    </p:tnLst>
  </p:timing>
  <p:hf hdr="0" dt="0"/>
  <p:txStyles>
    <p:titleStyle>
      <a:lvl1pPr algn="l" defTabSz="914400" rtl="0" eaLnBrk="1" latinLnBrk="0" hangingPunct="1">
        <a:spcBef>
          <a:spcPct val="0"/>
        </a:spcBef>
        <a:buNone/>
        <a:defRPr sz="1800" kern="1200">
          <a:solidFill>
            <a:schemeClr val="tx2"/>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1800" kern="1200">
          <a:solidFill>
            <a:schemeClr val="tx1"/>
          </a:solidFill>
          <a:latin typeface="+mj-lt"/>
          <a:ea typeface="+mn-ea"/>
          <a:cs typeface="+mn-cs"/>
        </a:defRPr>
      </a:lvl1pPr>
      <a:lvl2pPr marL="457200" indent="0" algn="l" defTabSz="914400" rtl="0" eaLnBrk="1" latinLnBrk="0" hangingPunct="1">
        <a:spcBef>
          <a:spcPct val="20000"/>
        </a:spcBef>
        <a:buFont typeface="Arial" panose="020B0604020202020204" pitchFamily="34" charset="0"/>
        <a:buNone/>
        <a:defRPr sz="16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2.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1.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9.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7.xml"/><Relationship Id="rId6" Type="http://schemas.openxmlformats.org/officeDocument/2006/relationships/image" Target="../media/image20.png"/><Relationship Id="rId5" Type="http://schemas.openxmlformats.org/officeDocument/2006/relationships/image" Target="../media/image31.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8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hyperlink" Target="http://upload.wikimedia.org/wikipedia/commons/d/dc/Nuvola_apps_important_yellow.svg" TargetMode="External"/><Relationship Id="rId3" Type="http://schemas.openxmlformats.org/officeDocument/2006/relationships/image" Target="../media/image33.emf"/><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82.xml"/><Relationship Id="rId6" Type="http://schemas.openxmlformats.org/officeDocument/2006/relationships/image" Target="../media/image35.emf"/><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hyperlink" Target="http://upload.wikimedia.org/wikipedia/commons/f/fb/Yes_check.svg" TargetMode="External"/><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83.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28.png"/><Relationship Id="rId7"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82.xml"/><Relationship Id="rId6" Type="http://schemas.openxmlformats.org/officeDocument/2006/relationships/image" Target="../media/image30.jpeg"/><Relationship Id="rId5" Type="http://schemas.openxmlformats.org/officeDocument/2006/relationships/image" Target="../media/image31.jpeg"/><Relationship Id="rId4" Type="http://schemas.openxmlformats.org/officeDocument/2006/relationships/image" Target="../media/image29.jpeg"/><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82.xml"/><Relationship Id="rId6" Type="http://schemas.openxmlformats.org/officeDocument/2006/relationships/image" Target="../media/image37.png"/><Relationship Id="rId5" Type="http://schemas.openxmlformats.org/officeDocument/2006/relationships/hyperlink" Target="http://upload.wikimedia.org/wikipedia/commons/d/dc/Nuvola_apps_important_yellow.svg" TargetMode="Externa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82.xml"/><Relationship Id="rId6" Type="http://schemas.openxmlformats.org/officeDocument/2006/relationships/image" Target="../media/image37.png"/><Relationship Id="rId5" Type="http://schemas.openxmlformats.org/officeDocument/2006/relationships/hyperlink" Target="http://upload.wikimedia.org/wikipedia/commons/d/dc/Nuvola_apps_important_yellow.svg" TargetMode="Externa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20.png"/><Relationship Id="rId3" Type="http://schemas.openxmlformats.org/officeDocument/2006/relationships/image" Target="../media/image52.png"/><Relationship Id="rId7" Type="http://schemas.openxmlformats.org/officeDocument/2006/relationships/image" Target="../media/image55.png"/><Relationship Id="rId12"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82.xml"/><Relationship Id="rId6" Type="http://schemas.openxmlformats.org/officeDocument/2006/relationships/image" Target="../media/image29.jpeg"/><Relationship Id="rId11" Type="http://schemas.openxmlformats.org/officeDocument/2006/relationships/hyperlink" Target="http://upload.wikimedia.org/wikipedia/commons/d/dc/Nuvola_apps_important_yellow.svg" TargetMode="External"/><Relationship Id="rId5" Type="http://schemas.openxmlformats.org/officeDocument/2006/relationships/image" Target="../media/image54.jpeg"/><Relationship Id="rId10" Type="http://schemas.openxmlformats.org/officeDocument/2006/relationships/image" Target="../media/image30.jpeg"/><Relationship Id="rId4" Type="http://schemas.openxmlformats.org/officeDocument/2006/relationships/image" Target="../media/image53.jpeg"/><Relationship Id="rId9" Type="http://schemas.openxmlformats.org/officeDocument/2006/relationships/image" Target="../media/image57.jpeg"/></Relationships>
</file>

<file path=ppt/slides/_rels/slide2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52.png"/><Relationship Id="rId7"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8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hyperlink" Target="http://upload.wikimedia.org/wikipedia/commons/d/dc/Nuvola_apps_important_yellow.svg" TargetMode="External"/><Relationship Id="rId3" Type="http://schemas.openxmlformats.org/officeDocument/2006/relationships/image" Target="../media/image52.png"/><Relationship Id="rId7"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82.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30.jpeg"/><Relationship Id="rId4" Type="http://schemas.openxmlformats.org/officeDocument/2006/relationships/image" Target="../media/image58.jpeg"/><Relationship Id="rId9"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52.png"/><Relationship Id="rId7"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82.xml"/><Relationship Id="rId6" Type="http://schemas.openxmlformats.org/officeDocument/2006/relationships/image" Target="../media/image29.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6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8" Type="http://schemas.openxmlformats.org/officeDocument/2006/relationships/hyperlink" Target="http://upload.wikimedia.org/wikipedia/commons/d/dc/Nuvola_apps_important_yellow.svg" TargetMode="External"/><Relationship Id="rId3" Type="http://schemas.openxmlformats.org/officeDocument/2006/relationships/image" Target="../media/image64.jpeg"/><Relationship Id="rId7" Type="http://schemas.microsoft.com/office/2007/relationships/hdphoto" Target="../media/hdphoto1.wdp"/><Relationship Id="rId2" Type="http://schemas.openxmlformats.org/officeDocument/2006/relationships/notesSlide" Target="../notesSlides/notesSlide28.xml"/><Relationship Id="rId1" Type="http://schemas.openxmlformats.org/officeDocument/2006/relationships/slideLayout" Target="../slideLayouts/slideLayout8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8" Type="http://schemas.openxmlformats.org/officeDocument/2006/relationships/hyperlink" Target="http://upload.wikimedia.org/wikipedia/commons/d/dc/Nuvola_apps_important_yellow.svg" TargetMode="External"/><Relationship Id="rId3" Type="http://schemas.openxmlformats.org/officeDocument/2006/relationships/image" Target="../media/image69.jpeg"/><Relationship Id="rId7" Type="http://schemas.microsoft.com/office/2007/relationships/hdphoto" Target="../media/hdphoto1.wdp"/><Relationship Id="rId2" Type="http://schemas.openxmlformats.org/officeDocument/2006/relationships/notesSlide" Target="../notesSlides/notesSlide30.xml"/><Relationship Id="rId1" Type="http://schemas.openxmlformats.org/officeDocument/2006/relationships/slideLayout" Target="../slideLayouts/slideLayout87.xml"/><Relationship Id="rId6" Type="http://schemas.openxmlformats.org/officeDocument/2006/relationships/image" Target="../media/image67.png"/><Relationship Id="rId5" Type="http://schemas.openxmlformats.org/officeDocument/2006/relationships/image" Target="../media/image70.png"/><Relationship Id="rId4" Type="http://schemas.openxmlformats.org/officeDocument/2006/relationships/image" Target="../media/image65.png"/><Relationship Id="rId9"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87.xml"/><Relationship Id="rId6" Type="http://schemas.openxmlformats.org/officeDocument/2006/relationships/image" Target="../media/image73.jpeg"/><Relationship Id="rId5" Type="http://schemas.openxmlformats.org/officeDocument/2006/relationships/image" Target="../media/image72.jpeg"/><Relationship Id="rId10" Type="http://schemas.openxmlformats.org/officeDocument/2006/relationships/image" Target="../media/image37.png"/><Relationship Id="rId4" Type="http://schemas.openxmlformats.org/officeDocument/2006/relationships/image" Target="../media/image71.png"/><Relationship Id="rId9" Type="http://schemas.openxmlformats.org/officeDocument/2006/relationships/hyperlink" Target="http://upload.wikimedia.org/wikipedia/commons/d/dc/Nuvola_apps_important_yellow.sv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85.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82.xml"/><Relationship Id="rId6" Type="http://schemas.openxmlformats.org/officeDocument/2006/relationships/image" Target="../media/image20.png"/><Relationship Id="rId5" Type="http://schemas.openxmlformats.org/officeDocument/2006/relationships/image" Target="../media/image31.jpeg"/><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67.xml"/><Relationship Id="rId6" Type="http://schemas.openxmlformats.org/officeDocument/2006/relationships/image" Target="../media/image37.png"/><Relationship Id="rId5" Type="http://schemas.openxmlformats.org/officeDocument/2006/relationships/hyperlink" Target="http://upload.wikimedia.org/wikipedia/commons/d/dc/Nuvola_apps_important_yellow.svg" TargetMode="External"/><Relationship Id="rId4" Type="http://schemas.openxmlformats.org/officeDocument/2006/relationships/image" Target="../media/image75.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0"/>
          </p:nvPr>
        </p:nvSpPr>
        <p:spPr>
          <a:xfrm>
            <a:off x="661150" y="1565275"/>
            <a:ext cx="8482850" cy="1787525"/>
          </a:xfrm>
        </p:spPr>
        <p:txBody>
          <a:bodyPr/>
          <a:lstStyle/>
          <a:p>
            <a:pPr>
              <a:buNone/>
            </a:pPr>
            <a:r>
              <a:rPr lang="en-GB" dirty="0" smtClean="0">
                <a:solidFill>
                  <a:schemeClr val="tx1"/>
                </a:solidFill>
              </a:rPr>
              <a:t>Ventilation fresh air with DX Coil</a:t>
            </a:r>
          </a:p>
        </p:txBody>
      </p:sp>
      <p:sp>
        <p:nvSpPr>
          <p:cNvPr id="2" name="Text Placeholder 1"/>
          <p:cNvSpPr>
            <a:spLocks noGrp="1"/>
          </p:cNvSpPr>
          <p:nvPr>
            <p:ph type="body" sz="quarter" idx="11"/>
          </p:nvPr>
        </p:nvSpPr>
        <p:spPr/>
        <p:txBody>
          <a:bodyPr/>
          <a:lstStyle/>
          <a:p>
            <a:r>
              <a:rPr lang="nl-BE" sz="3200" dirty="0" err="1" smtClean="0">
                <a:solidFill>
                  <a:schemeClr val="bg1">
                    <a:lumMod val="50000"/>
                  </a:schemeClr>
                </a:solidFill>
              </a:rPr>
              <a:t>Daikin</a:t>
            </a:r>
            <a:r>
              <a:rPr lang="nl-BE" sz="3200" dirty="0" smtClean="0">
                <a:solidFill>
                  <a:schemeClr val="bg1">
                    <a:lumMod val="50000"/>
                  </a:schemeClr>
                </a:solidFill>
              </a:rPr>
              <a:t> AHU</a:t>
            </a:r>
            <a:endParaRPr lang="en-GB" sz="3200" dirty="0">
              <a:solidFill>
                <a:schemeClr val="bg1">
                  <a:lumMod val="50000"/>
                </a:schemeClr>
              </a:solidFill>
            </a:endParaRPr>
          </a:p>
        </p:txBody>
      </p:sp>
    </p:spTree>
    <p:extLst>
      <p:ext uri="{BB962C8B-B14F-4D97-AF65-F5344CB8AC3E}">
        <p14:creationId xmlns:p14="http://schemas.microsoft.com/office/powerpoint/2010/main" val="2947957534"/>
      </p:ext>
    </p:extLst>
  </p:cSld>
  <p:clrMapOvr>
    <a:masterClrMapping/>
  </p:clrMapOvr>
  <p:timing>
    <p:tnLst>
      <p:par>
        <p:cTn id="1" dur="indefinite" restart="never" nodeType="tmRoot"/>
      </p:par>
    </p:tnLst>
    <p:bldLst>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24"/>
          <p:cNvSpPr>
            <a:spLocks noGrp="1"/>
          </p:cNvSpPr>
          <p:nvPr>
            <p:ph type="body" sz="quarter" idx="14"/>
          </p:nvPr>
        </p:nvSpPr>
        <p:spPr>
          <a:xfrm>
            <a:off x="5462649" y="2632076"/>
            <a:ext cx="3428605" cy="3832924"/>
          </a:xfrm>
        </p:spPr>
        <p:txBody>
          <a:bodyPr/>
          <a:lstStyle/>
          <a:p>
            <a:pPr marL="355600" indent="-355600"/>
            <a:r>
              <a:rPr lang="en-US" sz="1800" dirty="0" smtClean="0"/>
              <a:t>Intro</a:t>
            </a:r>
            <a:endParaRPr lang="en-US" sz="1800" dirty="0"/>
          </a:p>
          <a:p>
            <a:pPr marL="355600" indent="-355600"/>
            <a:r>
              <a:rPr lang="en-US" sz="1800" dirty="0" smtClean="0"/>
              <a:t>DX Pair application of AHU</a:t>
            </a:r>
          </a:p>
          <a:p>
            <a:pPr marL="355600" indent="-355600"/>
            <a:r>
              <a:rPr lang="en-US" sz="1800" dirty="0" smtClean="0"/>
              <a:t>Control of DX AHU</a:t>
            </a:r>
          </a:p>
          <a:p>
            <a:pPr marL="355600" indent="-355600"/>
            <a:r>
              <a:rPr lang="en-US" sz="1800" dirty="0"/>
              <a:t>DX Multi application of AHU</a:t>
            </a:r>
          </a:p>
          <a:p>
            <a:pPr marL="355600" indent="-355600"/>
            <a:r>
              <a:rPr lang="en-US" sz="1800" dirty="0" smtClean="0"/>
              <a:t>Review</a:t>
            </a:r>
            <a:endParaRPr lang="nl-NL" sz="1800" dirty="0" smtClean="0"/>
          </a:p>
        </p:txBody>
      </p:sp>
    </p:spTree>
    <p:extLst>
      <p:ext uri="{BB962C8B-B14F-4D97-AF65-F5344CB8AC3E}">
        <p14:creationId xmlns:p14="http://schemas.microsoft.com/office/powerpoint/2010/main" val="39916885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bldLst>
      <p:bldP spid="11" grpId="0" build="p">
        <p:tmplLst>
          <p:tmpl lvl="1">
            <p:tnLst>
              <p:par>
                <p:cTn presetID="27" presetClass="entr" presetSubtype="0" fill="hold" nodeType="afterEffect">
                  <p:stCondLst>
                    <p:cond delay="0"/>
                  </p:stCondLst>
                  <p:iterate type="lt">
                    <p:tmPct val="50000"/>
                  </p:iterate>
                  <p:childTnLst>
                    <p:set>
                      <p:cBhvr>
                        <p:cTn dur="1" fill="hold">
                          <p:stCondLst>
                            <p:cond delay="0"/>
                          </p:stCondLst>
                        </p:cTn>
                        <p:tgtEl>
                          <p:spTgt spid="11"/>
                        </p:tgtEl>
                        <p:attrNameLst>
                          <p:attrName>style.visibility</p:attrName>
                        </p:attrNameLst>
                      </p:cBhvr>
                      <p:to>
                        <p:strVal val="visible"/>
                      </p:to>
                    </p:set>
                    <p:anim calcmode="discrete" valueType="clr">
                      <p:cBhvr override="childStyle">
                        <p:cTn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dur="80"/>
                        <p:tgtEl>
                          <p:spTgt spid="11"/>
                        </p:tgtEl>
                        <p:attrNameLst>
                          <p:attrName>fillcolor</p:attrName>
                        </p:attrNameLst>
                      </p:cBhvr>
                      <p:tavLst>
                        <p:tav tm="0">
                          <p:val>
                            <p:clrVal>
                              <a:schemeClr val="accent2"/>
                            </p:clrVal>
                          </p:val>
                        </p:tav>
                        <p:tav tm="50000">
                          <p:val>
                            <p:clrVal>
                              <a:schemeClr val="hlink"/>
                            </p:clrVal>
                          </p:val>
                        </p:tav>
                      </p:tavLst>
                    </p:anim>
                    <p:set>
                      <p:cBhvr>
                        <p:cTn dur="80"/>
                        <p:tgtEl>
                          <p:spTgt spid="11"/>
                        </p:tgtEl>
                        <p:attrNameLst>
                          <p:attrName>fill.type</p:attrName>
                        </p:attrNameLst>
                      </p:cBhvr>
                      <p:to>
                        <p:strVal val="solid"/>
                      </p:to>
                    </p:set>
                  </p:childTnLst>
                </p:cTn>
              </p:par>
            </p:tnLst>
          </p:tmpl>
        </p:tmplLst>
      </p:b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11"/>
          <p:cNvSpPr>
            <a:spLocks noGrp="1"/>
          </p:cNvSpPr>
          <p:nvPr>
            <p:ph type="body" sz="quarter" idx="12"/>
          </p:nvPr>
        </p:nvSpPr>
        <p:spPr/>
        <p:txBody>
          <a:bodyPr/>
          <a:lstStyle/>
          <a:p>
            <a:r>
              <a:rPr lang="nl-NL" dirty="0" smtClean="0"/>
              <a:t>Intro</a:t>
            </a:r>
            <a:endParaRPr lang="nl-NL" dirty="0"/>
          </a:p>
        </p:txBody>
      </p:sp>
      <p:sp>
        <p:nvSpPr>
          <p:cNvPr id="13" name="Tijdelijke aanduiding voor tekst 12"/>
          <p:cNvSpPr>
            <a:spLocks noGrp="1"/>
          </p:cNvSpPr>
          <p:nvPr>
            <p:ph type="body" sz="quarter" idx="13"/>
          </p:nvPr>
        </p:nvSpPr>
        <p:spPr>
          <a:xfrm>
            <a:off x="5468738" y="2931635"/>
            <a:ext cx="3871278" cy="670561"/>
          </a:xfrm>
        </p:spPr>
        <p:txBody>
          <a:bodyPr/>
          <a:lstStyle/>
          <a:p>
            <a:pPr marL="457200" indent="-457200">
              <a:buFont typeface="Arial" panose="020B0604020202020204" pitchFamily="34" charset="0"/>
              <a:buChar char="•"/>
            </a:pPr>
            <a:r>
              <a:rPr lang="nl-BE" sz="2000" dirty="0" err="1" smtClean="0"/>
              <a:t>What</a:t>
            </a:r>
            <a:r>
              <a:rPr lang="nl-BE" sz="2000" dirty="0" smtClean="0"/>
              <a:t> is </a:t>
            </a:r>
            <a:r>
              <a:rPr lang="nl-BE" sz="2000" dirty="0" err="1" smtClean="0"/>
              <a:t>an</a:t>
            </a:r>
            <a:r>
              <a:rPr lang="nl-BE" sz="2000" dirty="0" smtClean="0"/>
              <a:t> AHU?</a:t>
            </a:r>
            <a:endParaRPr lang="en-GB" sz="2000" dirty="0" smtClean="0"/>
          </a:p>
          <a:p>
            <a:pPr marL="457200" indent="-457200">
              <a:buFont typeface="Arial" panose="020B0604020202020204" pitchFamily="34" charset="0"/>
              <a:buChar char="•"/>
            </a:pPr>
            <a:r>
              <a:rPr lang="en-GB" sz="2000" dirty="0" smtClean="0"/>
              <a:t>Possible combinations </a:t>
            </a:r>
          </a:p>
          <a:p>
            <a:pPr marL="457200" indent="-457200">
              <a:buFont typeface="Arial" panose="020B0604020202020204" pitchFamily="34" charset="0"/>
              <a:buChar char="•"/>
            </a:pPr>
            <a:r>
              <a:rPr lang="nl-BE" sz="2000" dirty="0" err="1" smtClean="0"/>
              <a:t>Merrits</a:t>
            </a:r>
            <a:r>
              <a:rPr lang="nl-BE" sz="2000" dirty="0" smtClean="0"/>
              <a:t> of DX AHU</a:t>
            </a:r>
            <a:endParaRPr lang="en-GB" sz="2000" dirty="0" smtClean="0"/>
          </a:p>
        </p:txBody>
      </p:sp>
      <p:sp>
        <p:nvSpPr>
          <p:cNvPr id="10" name="Tijdelijke aanduiding voor tekst 9"/>
          <p:cNvSpPr>
            <a:spLocks noGrp="1"/>
          </p:cNvSpPr>
          <p:nvPr>
            <p:ph type="body" sz="quarter" idx="11"/>
          </p:nvPr>
        </p:nvSpPr>
        <p:spPr/>
        <p:txBody>
          <a:bodyPr/>
          <a:lstStyle/>
          <a:p>
            <a:r>
              <a:rPr lang="nl-NL" sz="6600" dirty="0" smtClean="0">
                <a:solidFill>
                  <a:schemeClr val="bg1">
                    <a:lumMod val="50000"/>
                  </a:schemeClr>
                </a:solidFill>
              </a:rPr>
              <a:t>1</a:t>
            </a:r>
            <a:endParaRPr lang="nl-NL" sz="6600" dirty="0">
              <a:solidFill>
                <a:schemeClr val="bg1">
                  <a:lumMod val="50000"/>
                </a:schemeClr>
              </a:solidFill>
            </a:endParaRPr>
          </a:p>
        </p:txBody>
      </p:sp>
      <p:sp>
        <p:nvSpPr>
          <p:cNvPr id="6" name="Ovale 5"/>
          <p:cNvSpPr/>
          <p:nvPr/>
        </p:nvSpPr>
        <p:spPr>
          <a:xfrm>
            <a:off x="174181" y="6696168"/>
            <a:ext cx="58057"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82855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bldLst>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0" grpId="0" build="p">
        <p:tmplLst>
          <p:tmpl lvl="1">
            <p:tnLst>
              <p:par>
                <p:cTn presetID="23" presetClass="entr" presetSubtype="16"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childTnLst>
                </p:cTn>
              </p:par>
            </p:tnLst>
          </p:tmpl>
        </p:tmplLst>
      </p:b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Module_Air_Handling_Unit"/>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850900" y="2623322"/>
            <a:ext cx="5346700" cy="3314954"/>
          </a:xfrm>
          <a:prstGeom prst="rect">
            <a:avLst/>
          </a:prstGeom>
          <a:noFill/>
        </p:spPr>
      </p:pic>
      <p:sp>
        <p:nvSpPr>
          <p:cNvPr id="11266" name="Title 3"/>
          <p:cNvSpPr>
            <a:spLocks noGrp="1"/>
          </p:cNvSpPr>
          <p:nvPr>
            <p:ph type="title"/>
          </p:nvPr>
        </p:nvSpPr>
        <p:spPr>
          <a:xfrm>
            <a:off x="292100" y="388916"/>
            <a:ext cx="6624637" cy="411163"/>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r>
              <a:rPr lang="en-GB" altLang="en-US" cap="all" dirty="0">
                <a:ea typeface="+mn-ea"/>
                <a:cs typeface="+mn-cs"/>
              </a:rPr>
              <a:t>What is an AHU?</a:t>
            </a:r>
          </a:p>
        </p:txBody>
      </p:sp>
      <p:sp>
        <p:nvSpPr>
          <p:cNvPr id="11267" name="Content Placeholder 4"/>
          <p:cNvSpPr>
            <a:spLocks noGrp="1"/>
          </p:cNvSpPr>
          <p:nvPr>
            <p:ph idx="1"/>
          </p:nvPr>
        </p:nvSpPr>
        <p:spPr>
          <a:xfrm>
            <a:off x="254000" y="1171826"/>
            <a:ext cx="8664575" cy="1819878"/>
          </a:xfrm>
        </p:spPr>
        <p:txBody>
          <a:bodyPr/>
          <a:lstStyle/>
          <a:p>
            <a:r>
              <a:rPr lang="en-GB" altLang="en-US" sz="1800" dirty="0" smtClean="0">
                <a:latin typeface="Calibri" panose="020F0502020204030204" pitchFamily="34" charset="0"/>
              </a:rPr>
              <a:t>An AHU (Air Handling Unit) is a ventilation device </a:t>
            </a:r>
            <a:r>
              <a:rPr lang="en-GB" altLang="en-US" sz="1800" dirty="0">
                <a:latin typeface="Calibri" panose="020F0502020204030204" pitchFamily="34" charset="0"/>
              </a:rPr>
              <a:t>connected to ductwork which distributes conditioned air throughout a building/space and returns it </a:t>
            </a:r>
            <a:r>
              <a:rPr lang="en-GB" altLang="en-US" sz="1800" dirty="0" smtClean="0">
                <a:latin typeface="Calibri" panose="020F0502020204030204" pitchFamily="34" charset="0"/>
              </a:rPr>
              <a:t>back (supply and return).</a:t>
            </a:r>
          </a:p>
          <a:p>
            <a:endParaRPr lang="en-GB" altLang="en-US" sz="1800" dirty="0">
              <a:latin typeface="Calibri" panose="020F0502020204030204" pitchFamily="34" charset="0"/>
            </a:endParaRPr>
          </a:p>
          <a:p>
            <a:r>
              <a:rPr lang="en-GB" altLang="en-US" sz="1800" dirty="0" smtClean="0">
                <a:latin typeface="Calibri" panose="020F0502020204030204" pitchFamily="34" charset="0"/>
              </a:rPr>
              <a:t>An AHU is normally a large ‘box’ containing fan sections, cooling and heating coils, filter racks/chambers, sound attenuators and dampers.</a:t>
            </a:r>
          </a:p>
        </p:txBody>
      </p:sp>
      <p:sp>
        <p:nvSpPr>
          <p:cNvPr id="6" name="AutoShape 8"/>
          <p:cNvSpPr>
            <a:spLocks noChangeArrowheads="1"/>
          </p:cNvSpPr>
          <p:nvPr/>
        </p:nvSpPr>
        <p:spPr bwMode="auto">
          <a:xfrm>
            <a:off x="292100" y="6110616"/>
            <a:ext cx="6666840" cy="298970"/>
          </a:xfrm>
          <a:prstGeom prst="foldedCorner">
            <a:avLst>
              <a:gd name="adj" fmla="val 6162"/>
            </a:avLst>
          </a:prstGeom>
          <a:solidFill>
            <a:schemeClr val="bg1"/>
          </a:solidFill>
          <a:ln w="9525">
            <a:solidFill>
              <a:schemeClr val="hlink"/>
            </a:solidFill>
            <a:round/>
            <a:headEnd/>
            <a:tailEnd/>
          </a:ln>
          <a:effectLst>
            <a:outerShdw dist="35921" dir="2700000" algn="ctr" rotWithShape="0">
              <a:schemeClr val="bg2">
                <a:alpha val="50000"/>
              </a:schemeClr>
            </a:outerShdw>
          </a:effectLst>
        </p:spPr>
        <p:txBody>
          <a:bodyPr wrap="square" lIns="36000" tIns="36000" rIns="36000" bIns="0">
            <a:spAutoFit/>
          </a:bodyPr>
          <a:lstStyle>
            <a:lvl1pPr marL="720725">
              <a:defRPr>
                <a:solidFill>
                  <a:schemeClr val="tx1"/>
                </a:solidFill>
                <a:latin typeface="Arial" pitchFamily="34" charset="0"/>
              </a:defRPr>
            </a:lvl1pPr>
            <a:lvl2pPr marL="1074738">
              <a:defRPr>
                <a:solidFill>
                  <a:schemeClr val="tx1"/>
                </a:solidFill>
                <a:latin typeface="Arial" pitchFamily="34" charset="0"/>
              </a:defRPr>
            </a:lvl2pPr>
            <a:lvl3pPr marL="1254125">
              <a:defRPr>
                <a:solidFill>
                  <a:schemeClr val="tx1"/>
                </a:solidFill>
                <a:latin typeface="Arial" pitchFamily="34" charset="0"/>
              </a:defRPr>
            </a:lvl3pPr>
            <a:lvl4pPr marL="1433513">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r>
              <a:rPr lang="nl-BE" altLang="en-US" sz="1600" dirty="0">
                <a:latin typeface="Calibri" panose="020F0502020204030204" pitchFamily="34" charset="0"/>
              </a:rPr>
              <a:t>The </a:t>
            </a:r>
            <a:r>
              <a:rPr lang="nl-BE" altLang="en-US" sz="1600" dirty="0" err="1">
                <a:latin typeface="Calibri" panose="020F0502020204030204" pitchFamily="34" charset="0"/>
              </a:rPr>
              <a:t>cooling</a:t>
            </a:r>
            <a:r>
              <a:rPr lang="nl-BE" altLang="en-US" sz="1600" dirty="0">
                <a:latin typeface="Calibri" panose="020F0502020204030204" pitchFamily="34" charset="0"/>
              </a:rPr>
              <a:t>/</a:t>
            </a:r>
            <a:r>
              <a:rPr lang="nl-BE" altLang="en-US" sz="1600" dirty="0" err="1">
                <a:latin typeface="Calibri" panose="020F0502020204030204" pitchFamily="34" charset="0"/>
              </a:rPr>
              <a:t>heating</a:t>
            </a:r>
            <a:r>
              <a:rPr lang="nl-BE" altLang="en-US" sz="1600" dirty="0">
                <a:latin typeface="Calibri" panose="020F0502020204030204" pitchFamily="34" charset="0"/>
              </a:rPr>
              <a:t> </a:t>
            </a:r>
            <a:r>
              <a:rPr lang="nl-BE" altLang="en-US" sz="1600" dirty="0" err="1">
                <a:latin typeface="Calibri" panose="020F0502020204030204" pitchFamily="34" charset="0"/>
              </a:rPr>
              <a:t>coils</a:t>
            </a:r>
            <a:r>
              <a:rPr lang="nl-BE" altLang="en-US" sz="1600" dirty="0">
                <a:latin typeface="Calibri" panose="020F0502020204030204" pitchFamily="34" charset="0"/>
              </a:rPr>
              <a:t> </a:t>
            </a:r>
            <a:r>
              <a:rPr lang="nl-BE" altLang="en-US" sz="1600" dirty="0" err="1">
                <a:latin typeface="Calibri" panose="020F0502020204030204" pitchFamily="34" charset="0"/>
              </a:rPr>
              <a:t>which</a:t>
            </a:r>
            <a:r>
              <a:rPr lang="nl-BE" altLang="en-US" sz="1600" dirty="0">
                <a:latin typeface="Calibri" panose="020F0502020204030204" pitchFamily="34" charset="0"/>
              </a:rPr>
              <a:t> run on </a:t>
            </a:r>
            <a:r>
              <a:rPr lang="nl-BE" altLang="en-US" sz="1600" dirty="0" err="1">
                <a:latin typeface="Calibri" panose="020F0502020204030204" pitchFamily="34" charset="0"/>
              </a:rPr>
              <a:t>refrigerant</a:t>
            </a:r>
            <a:r>
              <a:rPr lang="nl-BE" altLang="en-US" sz="1600" dirty="0">
                <a:latin typeface="Calibri" panose="020F0502020204030204" pitchFamily="34" charset="0"/>
              </a:rPr>
              <a:t> are </a:t>
            </a:r>
            <a:r>
              <a:rPr lang="nl-BE" altLang="en-US" sz="1600" dirty="0" err="1">
                <a:latin typeface="Calibri" panose="020F0502020204030204" pitchFamily="34" charset="0"/>
              </a:rPr>
              <a:t>called</a:t>
            </a:r>
            <a:r>
              <a:rPr lang="nl-BE" altLang="en-US" sz="1600" dirty="0">
                <a:latin typeface="Calibri" panose="020F0502020204030204" pitchFamily="34" charset="0"/>
              </a:rPr>
              <a:t> DX </a:t>
            </a:r>
            <a:r>
              <a:rPr lang="nl-BE" altLang="en-US" sz="1600" dirty="0" err="1">
                <a:latin typeface="Calibri" panose="020F0502020204030204" pitchFamily="34" charset="0"/>
              </a:rPr>
              <a:t>coils</a:t>
            </a:r>
            <a:r>
              <a:rPr lang="nl-BE" altLang="en-US" sz="1600" dirty="0">
                <a:latin typeface="Calibri" panose="020F0502020204030204" pitchFamily="34" charset="0"/>
              </a:rPr>
              <a:t>.</a:t>
            </a:r>
            <a:endParaRPr lang="en-GB" altLang="en-US" sz="1600" dirty="0">
              <a:latin typeface="Calibri" panose="020F0502020204030204" pitchFamily="34" charset="0"/>
            </a:endParaRPr>
          </a:p>
        </p:txBody>
      </p:sp>
      <p:pic>
        <p:nvPicPr>
          <p:cNvPr id="7" name="Picture 2" descr="http://www.simpsoncrazy.com/content/lists/dictionary-p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0900" y="5680117"/>
            <a:ext cx="1022317" cy="1139825"/>
          </a:xfrm>
          <a:prstGeom prst="rect">
            <a:avLst/>
          </a:prstGeom>
          <a:noFill/>
          <a:extLst>
            <a:ext uri="{909E8E84-426E-40DD-AFC4-6F175D3DCCD1}">
              <a14:hiddenFill xmlns:a14="http://schemas.microsoft.com/office/drawing/2010/main">
                <a:solidFill>
                  <a:srgbClr val="FFFFFF"/>
                </a:solidFill>
              </a14:hiddenFill>
            </a:ext>
          </a:extLst>
        </p:spPr>
      </p:pic>
      <p:sp>
        <p:nvSpPr>
          <p:cNvPr id="5" name="Left Arrow Callout 4"/>
          <p:cNvSpPr/>
          <p:nvPr/>
        </p:nvSpPr>
        <p:spPr>
          <a:xfrm>
            <a:off x="5981700" y="3505200"/>
            <a:ext cx="2438400" cy="1714500"/>
          </a:xfrm>
          <a:prstGeom prst="left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err="1">
                <a:latin typeface="Calibri" panose="020F0502020204030204" pitchFamily="34" charset="0"/>
              </a:rPr>
              <a:t>Daikin</a:t>
            </a:r>
            <a:r>
              <a:rPr lang="nl-BE" dirty="0">
                <a:latin typeface="Calibri" panose="020F0502020204030204" pitchFamily="34" charset="0"/>
              </a:rPr>
              <a:t> AHU </a:t>
            </a:r>
            <a:r>
              <a:rPr lang="nl-BE" dirty="0" err="1">
                <a:latin typeface="Calibri" panose="020F0502020204030204" pitchFamily="34" charset="0"/>
              </a:rPr>
              <a:t>can</a:t>
            </a:r>
            <a:r>
              <a:rPr lang="nl-BE" dirty="0">
                <a:latin typeface="Calibri" panose="020F0502020204030204" pitchFamily="34" charset="0"/>
              </a:rPr>
              <a:t> </a:t>
            </a:r>
            <a:r>
              <a:rPr lang="nl-BE" dirty="0" err="1">
                <a:latin typeface="Calibri" panose="020F0502020204030204" pitchFamily="34" charset="0"/>
              </a:rPr>
              <a:t>be</a:t>
            </a:r>
            <a:r>
              <a:rPr lang="nl-BE" dirty="0">
                <a:latin typeface="Calibri" panose="020F0502020204030204" pitchFamily="34" charset="0"/>
              </a:rPr>
              <a:t> </a:t>
            </a:r>
            <a:r>
              <a:rPr lang="nl-BE" dirty="0" err="1">
                <a:latin typeface="Calibri" panose="020F0502020204030204" pitchFamily="34" charset="0"/>
              </a:rPr>
              <a:t>designed</a:t>
            </a:r>
            <a:r>
              <a:rPr lang="nl-BE" dirty="0">
                <a:latin typeface="Calibri" panose="020F0502020204030204" pitchFamily="34" charset="0"/>
              </a:rPr>
              <a:t> </a:t>
            </a:r>
            <a:r>
              <a:rPr lang="nl-BE" dirty="0" err="1">
                <a:latin typeface="Calibri" panose="020F0502020204030204" pitchFamily="34" charset="0"/>
              </a:rPr>
              <a:t>with</a:t>
            </a:r>
            <a:r>
              <a:rPr lang="nl-BE" dirty="0">
                <a:latin typeface="Calibri" panose="020F0502020204030204" pitchFamily="34" charset="0"/>
              </a:rPr>
              <a:t> ASTRA software</a:t>
            </a:r>
            <a:endParaRPr lang="en-GB" dirty="0">
              <a:latin typeface="Calibri" panose="020F0502020204030204" pitchFamily="34" charset="0"/>
            </a:endParaRPr>
          </a:p>
        </p:txBody>
      </p:sp>
    </p:spTree>
    <p:extLst>
      <p:ext uri="{BB962C8B-B14F-4D97-AF65-F5344CB8AC3E}">
        <p14:creationId xmlns:p14="http://schemas.microsoft.com/office/powerpoint/2010/main" val="398691619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el 30"/>
          <p:cNvSpPr>
            <a:spLocks noGrp="1"/>
          </p:cNvSpPr>
          <p:nvPr>
            <p:ph type="title"/>
          </p:nvPr>
        </p:nvSpPr>
        <p:spPr>
          <a:xfrm>
            <a:off x="355330" y="476619"/>
            <a:ext cx="8104312" cy="652463"/>
          </a:xfrm>
        </p:spPr>
        <p:txBody>
          <a:bodyPr/>
          <a:lstStyle/>
          <a:p>
            <a:r>
              <a:rPr lang="en-GB" sz="1800" cap="all" dirty="0">
                <a:solidFill>
                  <a:schemeClr val="tx2"/>
                </a:solidFill>
                <a:latin typeface="+mj-lt"/>
                <a:ea typeface="+mn-ea"/>
                <a:cs typeface="+mn-cs"/>
              </a:rPr>
              <a:t>Applications of Daikin AHU</a:t>
            </a:r>
          </a:p>
        </p:txBody>
      </p:sp>
      <p:pic>
        <p:nvPicPr>
          <p:cNvPr id="6" name="Immagine 8"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0726" y="4388460"/>
            <a:ext cx="15811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ERX100A_R"/>
          <p:cNvPicPr>
            <a:picLocks noChangeAspect="1" noChangeArrowheads="1"/>
          </p:cNvPicPr>
          <p:nvPr/>
        </p:nvPicPr>
        <p:blipFill>
          <a:blip r:embed="rId4">
            <a:extLst>
              <a:ext uri="{28A0092B-C50C-407E-A947-70E740481C1C}">
                <a14:useLocalDpi xmlns:a14="http://schemas.microsoft.com/office/drawing/2010/main" val="0"/>
              </a:ext>
            </a:extLst>
          </a:blip>
          <a:srcRect l="27953" r="26871" b="3194"/>
          <a:stretch>
            <a:fillRect/>
          </a:stretch>
        </p:blipFill>
        <p:spPr bwMode="auto">
          <a:xfrm>
            <a:off x="493526" y="5020285"/>
            <a:ext cx="587375"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1401" y="4607535"/>
            <a:ext cx="1025525" cy="148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5"/>
          <p:cNvSpPr txBox="1"/>
          <p:nvPr/>
        </p:nvSpPr>
        <p:spPr>
          <a:xfrm>
            <a:off x="1011051" y="5313973"/>
            <a:ext cx="395287" cy="261937"/>
          </a:xfrm>
          <a:prstGeom prst="rect">
            <a:avLst/>
          </a:prstGeom>
          <a:noFill/>
        </p:spPr>
        <p:txBody>
          <a:bodyPr>
            <a:spAutoFit/>
          </a:bodyPr>
          <a:lstStyle/>
          <a:p>
            <a:pPr algn="ctr" fontAlgn="auto">
              <a:spcBef>
                <a:spcPts val="0"/>
              </a:spcBef>
              <a:spcAft>
                <a:spcPts val="0"/>
              </a:spcAft>
              <a:defRPr/>
            </a:pPr>
            <a:r>
              <a:rPr lang="en-US" sz="1100" kern="0" dirty="0">
                <a:solidFill>
                  <a:prstClr val="black"/>
                </a:solidFill>
                <a:latin typeface="Calibri" panose="020F0502020204030204" pitchFamily="34" charset="0"/>
              </a:rPr>
              <a:t>OR</a:t>
            </a:r>
            <a:endParaRPr lang="en-GB" sz="1100" kern="0" dirty="0">
              <a:solidFill>
                <a:prstClr val="black"/>
              </a:solidFill>
              <a:latin typeface="Calibri" panose="020F0502020204030204" pitchFamily="34" charset="0"/>
            </a:endParaRPr>
          </a:p>
        </p:txBody>
      </p:sp>
      <p:sp>
        <p:nvSpPr>
          <p:cNvPr id="12" name="TextBox 7"/>
          <p:cNvSpPr txBox="1"/>
          <p:nvPr/>
        </p:nvSpPr>
        <p:spPr>
          <a:xfrm>
            <a:off x="477651" y="4691673"/>
            <a:ext cx="587375" cy="307975"/>
          </a:xfrm>
          <a:prstGeom prst="rect">
            <a:avLst/>
          </a:prstGeom>
          <a:noFill/>
        </p:spPr>
        <p:txBody>
          <a:bodyPr>
            <a:spAutoFit/>
          </a:bodyPr>
          <a:lstStyle/>
          <a:p>
            <a:pPr algn="ctr" fontAlgn="auto">
              <a:spcBef>
                <a:spcPts val="0"/>
              </a:spcBef>
              <a:spcAft>
                <a:spcPts val="0"/>
              </a:spcAft>
              <a:defRPr/>
            </a:pPr>
            <a:r>
              <a:rPr lang="en-US" sz="1400" kern="0" dirty="0">
                <a:solidFill>
                  <a:prstClr val="black"/>
                </a:solidFill>
                <a:latin typeface="Calibri" panose="020F0502020204030204" pitchFamily="34" charset="0"/>
              </a:rPr>
              <a:t>ERQ</a:t>
            </a:r>
            <a:endParaRPr lang="en-GB" sz="1400" kern="0" dirty="0">
              <a:solidFill>
                <a:prstClr val="black"/>
              </a:solidFill>
              <a:latin typeface="Calibri" panose="020F0502020204030204" pitchFamily="34" charset="0"/>
            </a:endParaRPr>
          </a:p>
        </p:txBody>
      </p:sp>
      <p:sp>
        <p:nvSpPr>
          <p:cNvPr id="13" name="TextBox 8"/>
          <p:cNvSpPr txBox="1"/>
          <p:nvPr/>
        </p:nvSpPr>
        <p:spPr>
          <a:xfrm>
            <a:off x="1271401" y="4299560"/>
            <a:ext cx="1046162" cy="307975"/>
          </a:xfrm>
          <a:prstGeom prst="rect">
            <a:avLst/>
          </a:prstGeom>
          <a:noFill/>
        </p:spPr>
        <p:txBody>
          <a:bodyPr lIns="0" rIns="0">
            <a:spAutoFit/>
          </a:bodyPr>
          <a:lstStyle/>
          <a:p>
            <a:pPr algn="ctr" fontAlgn="auto">
              <a:spcBef>
                <a:spcPts val="0"/>
              </a:spcBef>
              <a:spcAft>
                <a:spcPts val="0"/>
              </a:spcAft>
              <a:defRPr/>
            </a:pPr>
            <a:r>
              <a:rPr lang="en-US" sz="1400" kern="0" dirty="0">
                <a:solidFill>
                  <a:prstClr val="black"/>
                </a:solidFill>
                <a:latin typeface="Calibri" panose="020F0502020204030204" pitchFamily="34" charset="0"/>
              </a:rPr>
              <a:t>VRV IV</a:t>
            </a:r>
          </a:p>
        </p:txBody>
      </p:sp>
      <p:pic>
        <p:nvPicPr>
          <p:cNvPr id="14" name="Image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97051" y="1099160"/>
            <a:ext cx="26574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sellaDiTesto 2"/>
          <p:cNvSpPr txBox="1">
            <a:spLocks noChangeArrowheads="1"/>
          </p:cNvSpPr>
          <p:nvPr/>
        </p:nvSpPr>
        <p:spPr bwMode="auto">
          <a:xfrm>
            <a:off x="1640355" y="2596712"/>
            <a:ext cx="25094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500">
                <a:solidFill>
                  <a:schemeClr val="tx1"/>
                </a:solidFill>
                <a:latin typeface="Arial" pitchFamily="34" charset="0"/>
                <a:ea typeface="Geneva"/>
                <a:cs typeface="Geneva"/>
              </a:defRPr>
            </a:lvl1pPr>
            <a:lvl2pPr marL="742950" indent="-285750" eaLnBrk="0" hangingPunct="0">
              <a:defRPr sz="2500">
                <a:solidFill>
                  <a:schemeClr val="tx1"/>
                </a:solidFill>
                <a:latin typeface="Arial" pitchFamily="34" charset="0"/>
                <a:ea typeface="Geneva"/>
                <a:cs typeface="Geneva"/>
              </a:defRPr>
            </a:lvl2pPr>
            <a:lvl3pPr marL="1143000" indent="-228600" eaLnBrk="0" hangingPunct="0">
              <a:defRPr sz="2500">
                <a:solidFill>
                  <a:schemeClr val="tx1"/>
                </a:solidFill>
                <a:latin typeface="Arial" pitchFamily="34" charset="0"/>
                <a:ea typeface="Geneva"/>
                <a:cs typeface="Geneva"/>
              </a:defRPr>
            </a:lvl3pPr>
            <a:lvl4pPr marL="1600200" indent="-228600" eaLnBrk="0" hangingPunct="0">
              <a:defRPr sz="2500">
                <a:solidFill>
                  <a:schemeClr val="tx1"/>
                </a:solidFill>
                <a:latin typeface="Arial" pitchFamily="34" charset="0"/>
                <a:ea typeface="Geneva"/>
                <a:cs typeface="Geneva"/>
              </a:defRPr>
            </a:lvl4pPr>
            <a:lvl5pPr marL="2057400" indent="-228600" eaLnBrk="0" hangingPunct="0">
              <a:defRPr sz="25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5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5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5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500">
                <a:solidFill>
                  <a:schemeClr val="tx1"/>
                </a:solidFill>
                <a:latin typeface="Arial" pitchFamily="34" charset="0"/>
                <a:ea typeface="Geneva"/>
                <a:cs typeface="Geneva"/>
              </a:defRPr>
            </a:lvl9pPr>
          </a:lstStyle>
          <a:p>
            <a:pPr algn="ctr" eaLnBrk="1" hangingPunct="1"/>
            <a:r>
              <a:rPr lang="it-IT" altLang="it-IT" dirty="0" smtClean="0">
                <a:latin typeface="Calibri" panose="020F0502020204030204" pitchFamily="34" charset="0"/>
              </a:rPr>
              <a:t>DX Coil</a:t>
            </a:r>
            <a:endParaRPr lang="en-GB" altLang="it-IT" dirty="0">
              <a:latin typeface="Calibri" panose="020F0502020204030204" pitchFamily="34" charset="0"/>
            </a:endParaRPr>
          </a:p>
        </p:txBody>
      </p:sp>
      <p:sp>
        <p:nvSpPr>
          <p:cNvPr id="16" name="CasellaDiTesto 32"/>
          <p:cNvSpPr txBox="1">
            <a:spLocks noChangeArrowheads="1"/>
          </p:cNvSpPr>
          <p:nvPr/>
        </p:nvSpPr>
        <p:spPr bwMode="auto">
          <a:xfrm>
            <a:off x="5798951" y="3343885"/>
            <a:ext cx="26384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500">
                <a:solidFill>
                  <a:schemeClr val="tx1"/>
                </a:solidFill>
                <a:latin typeface="Arial" pitchFamily="34" charset="0"/>
                <a:ea typeface="Geneva"/>
                <a:cs typeface="Geneva"/>
              </a:defRPr>
            </a:lvl1pPr>
            <a:lvl2pPr marL="742950" indent="-285750" eaLnBrk="0" hangingPunct="0">
              <a:defRPr sz="2500">
                <a:solidFill>
                  <a:schemeClr val="tx1"/>
                </a:solidFill>
                <a:latin typeface="Arial" pitchFamily="34" charset="0"/>
                <a:ea typeface="Geneva"/>
                <a:cs typeface="Geneva"/>
              </a:defRPr>
            </a:lvl2pPr>
            <a:lvl3pPr marL="1143000" indent="-228600" eaLnBrk="0" hangingPunct="0">
              <a:defRPr sz="2500">
                <a:solidFill>
                  <a:schemeClr val="tx1"/>
                </a:solidFill>
                <a:latin typeface="Arial" pitchFamily="34" charset="0"/>
                <a:ea typeface="Geneva"/>
                <a:cs typeface="Geneva"/>
              </a:defRPr>
            </a:lvl3pPr>
            <a:lvl4pPr marL="1600200" indent="-228600" eaLnBrk="0" hangingPunct="0">
              <a:defRPr sz="2500">
                <a:solidFill>
                  <a:schemeClr val="tx1"/>
                </a:solidFill>
                <a:latin typeface="Arial" pitchFamily="34" charset="0"/>
                <a:ea typeface="Geneva"/>
                <a:cs typeface="Geneva"/>
              </a:defRPr>
            </a:lvl4pPr>
            <a:lvl5pPr marL="2057400" indent="-228600" eaLnBrk="0" hangingPunct="0">
              <a:defRPr sz="25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5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5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5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500">
                <a:solidFill>
                  <a:schemeClr val="tx1"/>
                </a:solidFill>
                <a:latin typeface="Arial" pitchFamily="34" charset="0"/>
                <a:ea typeface="Geneva"/>
                <a:cs typeface="Geneva"/>
              </a:defRPr>
            </a:lvl9pPr>
          </a:lstStyle>
          <a:p>
            <a:pPr algn="ctr" eaLnBrk="1" hangingPunct="1"/>
            <a:r>
              <a:rPr lang="it-IT" altLang="it-IT">
                <a:latin typeface="Calibri" panose="020F0502020204030204" pitchFamily="34" charset="0"/>
              </a:rPr>
              <a:t>Water – Chiller</a:t>
            </a:r>
            <a:endParaRPr lang="en-GB" altLang="it-IT" dirty="0">
              <a:latin typeface="Calibri" panose="020F0502020204030204" pitchFamily="34" charset="0"/>
            </a:endParaRPr>
          </a:p>
        </p:txBody>
      </p:sp>
      <p:sp>
        <p:nvSpPr>
          <p:cNvPr id="17" name="Ovale 16"/>
          <p:cNvSpPr>
            <a:spLocks noChangeArrowheads="1"/>
          </p:cNvSpPr>
          <p:nvPr/>
        </p:nvSpPr>
        <p:spPr bwMode="auto">
          <a:xfrm>
            <a:off x="142688" y="4191610"/>
            <a:ext cx="2590800" cy="2162175"/>
          </a:xfrm>
          <a:prstGeom prst="ellipse">
            <a:avLst/>
          </a:prstGeom>
          <a:noFill/>
          <a:ln w="28575" algn="ctr">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defTabSz="520700" eaLnBrk="0" hangingPunct="0">
              <a:tabLst>
                <a:tab pos="444500" algn="l"/>
                <a:tab pos="628650" algn="l"/>
              </a:tabLst>
              <a:defRPr sz="2500">
                <a:solidFill>
                  <a:schemeClr val="tx1"/>
                </a:solidFill>
                <a:latin typeface="Arial" pitchFamily="34" charset="0"/>
                <a:ea typeface="Geneva"/>
                <a:cs typeface="Geneva"/>
              </a:defRPr>
            </a:lvl1pPr>
            <a:lvl2pPr marL="742950" indent="-285750" defTabSz="520700" eaLnBrk="0" hangingPunct="0">
              <a:tabLst>
                <a:tab pos="444500" algn="l"/>
                <a:tab pos="628650" algn="l"/>
              </a:tabLst>
              <a:defRPr sz="2500">
                <a:solidFill>
                  <a:schemeClr val="tx1"/>
                </a:solidFill>
                <a:latin typeface="Arial" pitchFamily="34" charset="0"/>
                <a:ea typeface="Geneva"/>
                <a:cs typeface="Geneva"/>
              </a:defRPr>
            </a:lvl2pPr>
            <a:lvl3pPr marL="1143000" indent="-228600" defTabSz="520700" eaLnBrk="0" hangingPunct="0">
              <a:tabLst>
                <a:tab pos="444500" algn="l"/>
                <a:tab pos="628650" algn="l"/>
              </a:tabLst>
              <a:defRPr sz="2500">
                <a:solidFill>
                  <a:schemeClr val="tx1"/>
                </a:solidFill>
                <a:latin typeface="Arial" pitchFamily="34" charset="0"/>
                <a:ea typeface="Geneva"/>
                <a:cs typeface="Geneva"/>
              </a:defRPr>
            </a:lvl3pPr>
            <a:lvl4pPr marL="1600200" indent="-228600" defTabSz="520700" eaLnBrk="0" hangingPunct="0">
              <a:tabLst>
                <a:tab pos="444500" algn="l"/>
                <a:tab pos="628650" algn="l"/>
              </a:tabLst>
              <a:defRPr sz="2500">
                <a:solidFill>
                  <a:schemeClr val="tx1"/>
                </a:solidFill>
                <a:latin typeface="Arial" pitchFamily="34" charset="0"/>
                <a:ea typeface="Geneva"/>
                <a:cs typeface="Geneva"/>
              </a:defRPr>
            </a:lvl4pPr>
            <a:lvl5pPr marL="2057400" indent="-228600" defTabSz="520700" eaLnBrk="0" hangingPunct="0">
              <a:tabLst>
                <a:tab pos="444500" algn="l"/>
                <a:tab pos="628650" algn="l"/>
              </a:tabLst>
              <a:defRPr sz="2500">
                <a:solidFill>
                  <a:schemeClr val="tx1"/>
                </a:solidFill>
                <a:latin typeface="Arial" pitchFamily="34" charset="0"/>
                <a:ea typeface="Geneva"/>
                <a:cs typeface="Geneva"/>
              </a:defRPr>
            </a:lvl5pPr>
            <a:lvl6pPr marL="2514600" indent="-228600" defTabSz="520700" eaLnBrk="0" fontAlgn="base" hangingPunct="0">
              <a:spcBef>
                <a:spcPct val="0"/>
              </a:spcBef>
              <a:spcAft>
                <a:spcPct val="0"/>
              </a:spcAft>
              <a:tabLst>
                <a:tab pos="444500" algn="l"/>
                <a:tab pos="628650" algn="l"/>
              </a:tabLst>
              <a:defRPr sz="2500">
                <a:solidFill>
                  <a:schemeClr val="tx1"/>
                </a:solidFill>
                <a:latin typeface="Arial" pitchFamily="34" charset="0"/>
                <a:ea typeface="Geneva"/>
                <a:cs typeface="Geneva"/>
              </a:defRPr>
            </a:lvl6pPr>
            <a:lvl7pPr marL="2971800" indent="-228600" defTabSz="520700" eaLnBrk="0" fontAlgn="base" hangingPunct="0">
              <a:spcBef>
                <a:spcPct val="0"/>
              </a:spcBef>
              <a:spcAft>
                <a:spcPct val="0"/>
              </a:spcAft>
              <a:tabLst>
                <a:tab pos="444500" algn="l"/>
                <a:tab pos="628650" algn="l"/>
              </a:tabLst>
              <a:defRPr sz="2500">
                <a:solidFill>
                  <a:schemeClr val="tx1"/>
                </a:solidFill>
                <a:latin typeface="Arial" pitchFamily="34" charset="0"/>
                <a:ea typeface="Geneva"/>
                <a:cs typeface="Geneva"/>
              </a:defRPr>
            </a:lvl7pPr>
            <a:lvl8pPr marL="3429000" indent="-228600" defTabSz="520700" eaLnBrk="0" fontAlgn="base" hangingPunct="0">
              <a:spcBef>
                <a:spcPct val="0"/>
              </a:spcBef>
              <a:spcAft>
                <a:spcPct val="0"/>
              </a:spcAft>
              <a:tabLst>
                <a:tab pos="444500" algn="l"/>
                <a:tab pos="628650" algn="l"/>
              </a:tabLst>
              <a:defRPr sz="2500">
                <a:solidFill>
                  <a:schemeClr val="tx1"/>
                </a:solidFill>
                <a:latin typeface="Arial" pitchFamily="34" charset="0"/>
                <a:ea typeface="Geneva"/>
                <a:cs typeface="Geneva"/>
              </a:defRPr>
            </a:lvl8pPr>
            <a:lvl9pPr marL="3886200" indent="-228600" defTabSz="520700" eaLnBrk="0" fontAlgn="base" hangingPunct="0">
              <a:spcBef>
                <a:spcPct val="0"/>
              </a:spcBef>
              <a:spcAft>
                <a:spcPct val="0"/>
              </a:spcAft>
              <a:tabLst>
                <a:tab pos="444500" algn="l"/>
                <a:tab pos="628650" algn="l"/>
              </a:tabLst>
              <a:defRPr sz="2500">
                <a:solidFill>
                  <a:schemeClr val="tx1"/>
                </a:solidFill>
                <a:latin typeface="Arial" pitchFamily="34" charset="0"/>
                <a:ea typeface="Geneva"/>
                <a:cs typeface="Geneva"/>
              </a:defRPr>
            </a:lvl9pPr>
          </a:lstStyle>
          <a:p>
            <a:pPr algn="ctr" eaLnBrk="1" hangingPunct="1">
              <a:spcBef>
                <a:spcPct val="50000"/>
              </a:spcBef>
              <a:buClr>
                <a:srgbClr val="0033CC"/>
              </a:buClr>
              <a:buFont typeface="Wingdings" pitchFamily="2" charset="2"/>
              <a:buNone/>
            </a:pPr>
            <a:endParaRPr lang="en-GB" altLang="it-IT" sz="3600" b="1" dirty="0">
              <a:solidFill>
                <a:srgbClr val="333333"/>
              </a:solidFill>
              <a:latin typeface="Calibri" panose="020F0502020204030204" pitchFamily="34" charset="0"/>
            </a:endParaRPr>
          </a:p>
        </p:txBody>
      </p:sp>
      <p:cxnSp>
        <p:nvCxnSpPr>
          <p:cNvPr id="18" name="Connettore 2 37"/>
          <p:cNvCxnSpPr>
            <a:cxnSpLocks noChangeShapeType="1"/>
          </p:cNvCxnSpPr>
          <p:nvPr/>
        </p:nvCxnSpPr>
        <p:spPr bwMode="auto">
          <a:xfrm flipH="1">
            <a:off x="2895099" y="2003475"/>
            <a:ext cx="459582" cy="635560"/>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9" name="Connettore 2 42"/>
          <p:cNvCxnSpPr>
            <a:cxnSpLocks noChangeShapeType="1"/>
          </p:cNvCxnSpPr>
          <p:nvPr/>
        </p:nvCxnSpPr>
        <p:spPr bwMode="auto">
          <a:xfrm>
            <a:off x="5968813" y="2562835"/>
            <a:ext cx="752475" cy="781050"/>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0" name="Connettore 2 49"/>
          <p:cNvCxnSpPr>
            <a:cxnSpLocks noChangeShapeType="1"/>
          </p:cNvCxnSpPr>
          <p:nvPr/>
        </p:nvCxnSpPr>
        <p:spPr bwMode="auto">
          <a:xfrm flipH="1">
            <a:off x="1809563" y="3794735"/>
            <a:ext cx="303213" cy="390525"/>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 name="Connettore 2 50"/>
          <p:cNvCxnSpPr>
            <a:cxnSpLocks noChangeShapeType="1"/>
          </p:cNvCxnSpPr>
          <p:nvPr/>
        </p:nvCxnSpPr>
        <p:spPr bwMode="auto">
          <a:xfrm>
            <a:off x="7143563" y="3793148"/>
            <a:ext cx="463737" cy="481012"/>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2" name="Picture 3" descr="C:\Users\pietro.consalvo\AppData\Local\Microsoft\Windows\Temporary Internet Files\Content.Outlook\DJDX2IFS\EWYQ005AC_packright_tcm135-149767 - Copi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263" y="5077435"/>
            <a:ext cx="152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ER50MZY_R"/>
          <p:cNvPicPr>
            <a:picLocks noChangeAspect="1" noChangeArrowheads="1"/>
          </p:cNvPicPr>
          <p:nvPr/>
        </p:nvPicPr>
        <p:blipFill>
          <a:blip r:embed="rId8">
            <a:extLst>
              <a:ext uri="{28A0092B-C50C-407E-A947-70E740481C1C}">
                <a14:useLocalDpi xmlns:a14="http://schemas.microsoft.com/office/drawing/2010/main" val="0"/>
              </a:ext>
            </a:extLst>
          </a:blip>
          <a:srcRect l="13103" t="3557" r="11960" b="4431"/>
          <a:stretch>
            <a:fillRect/>
          </a:stretch>
        </p:blipFill>
        <p:spPr bwMode="auto">
          <a:xfrm>
            <a:off x="2895099" y="4570229"/>
            <a:ext cx="1730689" cy="1487488"/>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
          <p:cNvSpPr txBox="1">
            <a:spLocks noChangeArrowheads="1"/>
          </p:cNvSpPr>
          <p:nvPr/>
        </p:nvSpPr>
        <p:spPr bwMode="auto">
          <a:xfrm>
            <a:off x="2831108" y="3381181"/>
            <a:ext cx="137259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500">
                <a:solidFill>
                  <a:schemeClr val="tx1"/>
                </a:solidFill>
                <a:latin typeface="Arial" pitchFamily="34" charset="0"/>
                <a:ea typeface="Geneva"/>
                <a:cs typeface="Geneva"/>
              </a:defRPr>
            </a:lvl1pPr>
            <a:lvl2pPr marL="742950" indent="-285750" eaLnBrk="0" hangingPunct="0">
              <a:defRPr sz="2500">
                <a:solidFill>
                  <a:schemeClr val="tx1"/>
                </a:solidFill>
                <a:latin typeface="Arial" pitchFamily="34" charset="0"/>
                <a:ea typeface="Geneva"/>
                <a:cs typeface="Geneva"/>
              </a:defRPr>
            </a:lvl2pPr>
            <a:lvl3pPr marL="1143000" indent="-228600" eaLnBrk="0" hangingPunct="0">
              <a:defRPr sz="2500">
                <a:solidFill>
                  <a:schemeClr val="tx1"/>
                </a:solidFill>
                <a:latin typeface="Arial" pitchFamily="34" charset="0"/>
                <a:ea typeface="Geneva"/>
                <a:cs typeface="Geneva"/>
              </a:defRPr>
            </a:lvl3pPr>
            <a:lvl4pPr marL="1600200" indent="-228600" eaLnBrk="0" hangingPunct="0">
              <a:defRPr sz="2500">
                <a:solidFill>
                  <a:schemeClr val="tx1"/>
                </a:solidFill>
                <a:latin typeface="Arial" pitchFamily="34" charset="0"/>
                <a:ea typeface="Geneva"/>
                <a:cs typeface="Geneva"/>
              </a:defRPr>
            </a:lvl4pPr>
            <a:lvl5pPr marL="2057400" indent="-228600" eaLnBrk="0" hangingPunct="0">
              <a:defRPr sz="25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5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5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5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500">
                <a:solidFill>
                  <a:schemeClr val="tx1"/>
                </a:solidFill>
                <a:latin typeface="Arial" pitchFamily="34" charset="0"/>
                <a:ea typeface="Geneva"/>
                <a:cs typeface="Geneva"/>
              </a:defRPr>
            </a:lvl9pPr>
          </a:lstStyle>
          <a:p>
            <a:pPr algn="ctr" eaLnBrk="1" hangingPunct="1"/>
            <a:r>
              <a:rPr lang="it-IT" altLang="it-IT" dirty="0" smtClean="0">
                <a:latin typeface="Calibri" panose="020F0502020204030204" pitchFamily="34" charset="0"/>
              </a:rPr>
              <a:t>ERAD</a:t>
            </a:r>
            <a:endParaRPr lang="en-GB" altLang="it-IT" dirty="0">
              <a:latin typeface="Calibri" panose="020F0502020204030204" pitchFamily="34" charset="0"/>
            </a:endParaRPr>
          </a:p>
        </p:txBody>
      </p:sp>
      <p:sp>
        <p:nvSpPr>
          <p:cNvPr id="27" name="CasellaDiTesto 2"/>
          <p:cNvSpPr txBox="1">
            <a:spLocks noChangeArrowheads="1"/>
          </p:cNvSpPr>
          <p:nvPr/>
        </p:nvSpPr>
        <p:spPr bwMode="auto">
          <a:xfrm>
            <a:off x="477651" y="3368481"/>
            <a:ext cx="2724128"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500">
                <a:solidFill>
                  <a:schemeClr val="tx1"/>
                </a:solidFill>
                <a:latin typeface="Arial" pitchFamily="34" charset="0"/>
                <a:ea typeface="Geneva"/>
                <a:cs typeface="Geneva"/>
              </a:defRPr>
            </a:lvl1pPr>
            <a:lvl2pPr marL="742950" indent="-285750" eaLnBrk="0" hangingPunct="0">
              <a:defRPr sz="2500">
                <a:solidFill>
                  <a:schemeClr val="tx1"/>
                </a:solidFill>
                <a:latin typeface="Arial" pitchFamily="34" charset="0"/>
                <a:ea typeface="Geneva"/>
                <a:cs typeface="Geneva"/>
              </a:defRPr>
            </a:lvl2pPr>
            <a:lvl3pPr marL="1143000" indent="-228600" eaLnBrk="0" hangingPunct="0">
              <a:defRPr sz="2500">
                <a:solidFill>
                  <a:schemeClr val="tx1"/>
                </a:solidFill>
                <a:latin typeface="Arial" pitchFamily="34" charset="0"/>
                <a:ea typeface="Geneva"/>
                <a:cs typeface="Geneva"/>
              </a:defRPr>
            </a:lvl3pPr>
            <a:lvl4pPr marL="1600200" indent="-228600" eaLnBrk="0" hangingPunct="0">
              <a:defRPr sz="2500">
                <a:solidFill>
                  <a:schemeClr val="tx1"/>
                </a:solidFill>
                <a:latin typeface="Arial" pitchFamily="34" charset="0"/>
                <a:ea typeface="Geneva"/>
                <a:cs typeface="Geneva"/>
              </a:defRPr>
            </a:lvl4pPr>
            <a:lvl5pPr marL="2057400" indent="-228600" eaLnBrk="0" hangingPunct="0">
              <a:defRPr sz="25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5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5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5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500">
                <a:solidFill>
                  <a:schemeClr val="tx1"/>
                </a:solidFill>
                <a:latin typeface="Arial" pitchFamily="34" charset="0"/>
                <a:ea typeface="Geneva"/>
                <a:cs typeface="Geneva"/>
              </a:defRPr>
            </a:lvl9pPr>
          </a:lstStyle>
          <a:p>
            <a:pPr algn="ctr" eaLnBrk="1" hangingPunct="1"/>
            <a:r>
              <a:rPr lang="it-IT" altLang="it-IT" dirty="0" smtClean="0">
                <a:latin typeface="Calibri" panose="020F0502020204030204" pitchFamily="34" charset="0"/>
              </a:rPr>
              <a:t>ERQ/VRV </a:t>
            </a:r>
            <a:r>
              <a:rPr lang="it-IT" altLang="it-IT" dirty="0">
                <a:latin typeface="Calibri" panose="020F0502020204030204" pitchFamily="34" charset="0"/>
              </a:rPr>
              <a:t>IV</a:t>
            </a:r>
            <a:endParaRPr lang="en-GB" altLang="it-IT" dirty="0">
              <a:latin typeface="Calibri" panose="020F0502020204030204" pitchFamily="34" charset="0"/>
            </a:endParaRPr>
          </a:p>
        </p:txBody>
      </p:sp>
      <p:cxnSp>
        <p:nvCxnSpPr>
          <p:cNvPr id="28" name="Connettore 2 49"/>
          <p:cNvCxnSpPr>
            <a:cxnSpLocks noChangeShapeType="1"/>
          </p:cNvCxnSpPr>
          <p:nvPr/>
        </p:nvCxnSpPr>
        <p:spPr bwMode="auto">
          <a:xfrm flipH="1">
            <a:off x="2365795" y="2987172"/>
            <a:ext cx="303213" cy="390525"/>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9" name="Connettore 2 49"/>
          <p:cNvCxnSpPr>
            <a:cxnSpLocks noChangeShapeType="1"/>
          </p:cNvCxnSpPr>
          <p:nvPr/>
        </p:nvCxnSpPr>
        <p:spPr bwMode="auto">
          <a:xfrm>
            <a:off x="3544679" y="3832835"/>
            <a:ext cx="455821" cy="595312"/>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 name="Connettore 2 49"/>
          <p:cNvCxnSpPr>
            <a:cxnSpLocks noChangeShapeType="1"/>
          </p:cNvCxnSpPr>
          <p:nvPr/>
        </p:nvCxnSpPr>
        <p:spPr bwMode="auto">
          <a:xfrm>
            <a:off x="2999898" y="3009462"/>
            <a:ext cx="297153" cy="359019"/>
          </a:xfrm>
          <a:prstGeom prst="straightConnector1">
            <a:avLst/>
          </a:prstGeom>
          <a:noFill/>
          <a:ln w="4127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296568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7"/>
          <p:cNvSpPr>
            <a:spLocks noChangeShapeType="1"/>
          </p:cNvSpPr>
          <p:nvPr/>
        </p:nvSpPr>
        <p:spPr bwMode="auto">
          <a:xfrm flipV="1">
            <a:off x="3132138" y="1415025"/>
            <a:ext cx="0" cy="3887788"/>
          </a:xfrm>
          <a:prstGeom prst="line">
            <a:avLst/>
          </a:prstGeom>
          <a:noFill/>
          <a:ln w="12700">
            <a:solidFill>
              <a:srgbClr val="0092C9"/>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196" name="Line 5"/>
          <p:cNvSpPr>
            <a:spLocks noChangeShapeType="1"/>
          </p:cNvSpPr>
          <p:nvPr/>
        </p:nvSpPr>
        <p:spPr bwMode="auto">
          <a:xfrm>
            <a:off x="1403350" y="5302813"/>
            <a:ext cx="7559675" cy="0"/>
          </a:xfrm>
          <a:prstGeom prst="line">
            <a:avLst/>
          </a:prstGeom>
          <a:noFill/>
          <a:ln w="63500">
            <a:solidFill>
              <a:schemeClr val="accent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197" name="Line 6"/>
          <p:cNvSpPr>
            <a:spLocks noChangeShapeType="1"/>
          </p:cNvSpPr>
          <p:nvPr/>
        </p:nvSpPr>
        <p:spPr bwMode="auto">
          <a:xfrm flipV="1">
            <a:off x="1403350" y="1429313"/>
            <a:ext cx="26988" cy="4378325"/>
          </a:xfrm>
          <a:prstGeom prst="line">
            <a:avLst/>
          </a:prstGeom>
          <a:noFill/>
          <a:ln w="63500">
            <a:solidFill>
              <a:schemeClr val="accent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198" name="Line 8"/>
          <p:cNvSpPr>
            <a:spLocks noChangeShapeType="1"/>
          </p:cNvSpPr>
          <p:nvPr/>
        </p:nvSpPr>
        <p:spPr bwMode="auto">
          <a:xfrm flipV="1">
            <a:off x="2265363" y="1415025"/>
            <a:ext cx="0" cy="3887788"/>
          </a:xfrm>
          <a:prstGeom prst="line">
            <a:avLst/>
          </a:prstGeom>
          <a:noFill/>
          <a:ln w="12700">
            <a:solidFill>
              <a:srgbClr val="0092C9"/>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199" name="Line 10"/>
          <p:cNvSpPr>
            <a:spLocks noChangeShapeType="1"/>
          </p:cNvSpPr>
          <p:nvPr/>
        </p:nvSpPr>
        <p:spPr bwMode="auto">
          <a:xfrm flipV="1">
            <a:off x="4211638" y="1415025"/>
            <a:ext cx="0" cy="3887788"/>
          </a:xfrm>
          <a:prstGeom prst="line">
            <a:avLst/>
          </a:prstGeom>
          <a:noFill/>
          <a:ln w="12700">
            <a:solidFill>
              <a:srgbClr val="0092C9"/>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200" name="Line 11"/>
          <p:cNvSpPr>
            <a:spLocks noChangeShapeType="1"/>
          </p:cNvSpPr>
          <p:nvPr/>
        </p:nvSpPr>
        <p:spPr bwMode="auto">
          <a:xfrm flipV="1">
            <a:off x="8386763" y="1415025"/>
            <a:ext cx="0" cy="3887788"/>
          </a:xfrm>
          <a:prstGeom prst="line">
            <a:avLst/>
          </a:prstGeom>
          <a:noFill/>
          <a:ln w="12700">
            <a:solidFill>
              <a:srgbClr val="0092C9"/>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204684" name="Rectangle 12"/>
          <p:cNvSpPr>
            <a:spLocks noChangeArrowheads="1"/>
          </p:cNvSpPr>
          <p:nvPr/>
        </p:nvSpPr>
        <p:spPr bwMode="auto">
          <a:xfrm>
            <a:off x="4211638" y="1775388"/>
            <a:ext cx="4176712" cy="574675"/>
          </a:xfrm>
          <a:prstGeom prst="rect">
            <a:avLst/>
          </a:prstGeom>
          <a:solidFill>
            <a:schemeClr val="accent1">
              <a:lumMod val="60000"/>
              <a:lumOff val="40000"/>
            </a:schemeClr>
          </a:solidFill>
          <a:ln w="25400">
            <a:solidFill>
              <a:schemeClr val="tx1"/>
            </a:solidFill>
            <a:miter lim="800000"/>
            <a:headEnd/>
            <a:tailEnd type="none" w="med" len="lg"/>
          </a:ln>
          <a:effec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r>
              <a:rPr lang="en-GB" altLang="en-US">
                <a:latin typeface="Calibri" panose="020F0502020204030204" pitchFamily="34" charset="0"/>
              </a:rPr>
              <a:t>ERAD-E- </a:t>
            </a:r>
          </a:p>
        </p:txBody>
      </p:sp>
      <p:sp>
        <p:nvSpPr>
          <p:cNvPr id="2204685" name="Rectangle 13"/>
          <p:cNvSpPr>
            <a:spLocks noChangeArrowheads="1"/>
          </p:cNvSpPr>
          <p:nvPr/>
        </p:nvSpPr>
        <p:spPr bwMode="auto">
          <a:xfrm>
            <a:off x="2268538" y="2999350"/>
            <a:ext cx="3092450" cy="574675"/>
          </a:xfrm>
          <a:prstGeom prst="rect">
            <a:avLst/>
          </a:prstGeom>
          <a:gradFill rotWithShape="1">
            <a:gsLst>
              <a:gs pos="0">
                <a:schemeClr val="accent1"/>
              </a:gs>
              <a:gs pos="100000">
                <a:srgbClr val="FF0000"/>
              </a:gs>
            </a:gsLst>
            <a:lin ang="5400000" scaled="1"/>
          </a:gradFill>
          <a:ln w="2540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r>
              <a:rPr lang="en-GB" altLang="en-US">
                <a:latin typeface="Calibri" panose="020F0502020204030204" pitchFamily="34" charset="0"/>
              </a:rPr>
              <a:t>VRV</a:t>
            </a:r>
          </a:p>
        </p:txBody>
      </p:sp>
      <p:sp>
        <p:nvSpPr>
          <p:cNvPr id="2204686" name="Rectangle 14"/>
          <p:cNvSpPr>
            <a:spLocks noChangeArrowheads="1"/>
          </p:cNvSpPr>
          <p:nvPr/>
        </p:nvSpPr>
        <p:spPr bwMode="auto">
          <a:xfrm>
            <a:off x="2265363" y="4223313"/>
            <a:ext cx="866775" cy="574675"/>
          </a:xfrm>
          <a:prstGeom prst="rect">
            <a:avLst/>
          </a:prstGeom>
          <a:gradFill rotWithShape="1">
            <a:gsLst>
              <a:gs pos="0">
                <a:schemeClr val="accent1"/>
              </a:gs>
              <a:gs pos="100000">
                <a:srgbClr val="FF0000"/>
              </a:gs>
            </a:gsLst>
            <a:lin ang="5400000" scaled="1"/>
          </a:gradFill>
          <a:ln w="25400">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r>
              <a:rPr lang="en-GB" altLang="en-US">
                <a:latin typeface="Calibri" panose="020F0502020204030204" pitchFamily="34" charset="0"/>
              </a:rPr>
              <a:t>ERQ</a:t>
            </a:r>
          </a:p>
        </p:txBody>
      </p:sp>
      <p:pic>
        <p:nvPicPr>
          <p:cNvPr id="2204691" name="Picture 19" descr="refrigerant_rev3_R13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563" y="1943663"/>
            <a:ext cx="1004887"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4692" name="Picture 20" descr="refrigerant_rev3_R410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975" y="4377300"/>
            <a:ext cx="1004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4693" name="Picture 21" descr="refrigerant_rev3_R410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2563" y="3139050"/>
            <a:ext cx="10033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7" name="Text Box 25"/>
          <p:cNvSpPr txBox="1">
            <a:spLocks noChangeArrowheads="1"/>
          </p:cNvSpPr>
          <p:nvPr/>
        </p:nvSpPr>
        <p:spPr bwMode="auto">
          <a:xfrm>
            <a:off x="5014913" y="5369488"/>
            <a:ext cx="5357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0095D8"/>
                </a:solidFill>
                <a:latin typeface="Calibri" panose="020F0502020204030204" pitchFamily="34" charset="0"/>
              </a:rPr>
              <a:t>150</a:t>
            </a:r>
          </a:p>
        </p:txBody>
      </p:sp>
      <p:sp>
        <p:nvSpPr>
          <p:cNvPr id="8208" name="Line 26"/>
          <p:cNvSpPr>
            <a:spLocks noChangeShapeType="1"/>
          </p:cNvSpPr>
          <p:nvPr/>
        </p:nvSpPr>
        <p:spPr bwMode="auto">
          <a:xfrm flipV="1">
            <a:off x="5364163" y="1415025"/>
            <a:ext cx="0" cy="3887788"/>
          </a:xfrm>
          <a:prstGeom prst="line">
            <a:avLst/>
          </a:prstGeom>
          <a:noFill/>
          <a:ln w="12700">
            <a:solidFill>
              <a:srgbClr val="0092C9"/>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209" name="Text Box 28"/>
          <p:cNvSpPr txBox="1">
            <a:spLocks noChangeArrowheads="1"/>
          </p:cNvSpPr>
          <p:nvPr/>
        </p:nvSpPr>
        <p:spPr bwMode="auto">
          <a:xfrm>
            <a:off x="2914650" y="5369488"/>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0095D8"/>
                </a:solidFill>
                <a:latin typeface="Calibri" panose="020F0502020204030204" pitchFamily="34" charset="0"/>
              </a:rPr>
              <a:t>28</a:t>
            </a:r>
          </a:p>
        </p:txBody>
      </p:sp>
      <p:sp>
        <p:nvSpPr>
          <p:cNvPr id="8210" name="Text Box 29"/>
          <p:cNvSpPr txBox="1">
            <a:spLocks noChangeArrowheads="1"/>
          </p:cNvSpPr>
          <p:nvPr/>
        </p:nvSpPr>
        <p:spPr bwMode="auto">
          <a:xfrm>
            <a:off x="2103438" y="5369488"/>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0095D8"/>
                </a:solidFill>
                <a:latin typeface="Calibri" panose="020F0502020204030204" pitchFamily="34" charset="0"/>
              </a:rPr>
              <a:t>11</a:t>
            </a:r>
          </a:p>
        </p:txBody>
      </p:sp>
      <p:sp>
        <p:nvSpPr>
          <p:cNvPr id="8211" name="Text Box 30"/>
          <p:cNvSpPr txBox="1">
            <a:spLocks noChangeArrowheads="1"/>
          </p:cNvSpPr>
          <p:nvPr/>
        </p:nvSpPr>
        <p:spPr bwMode="auto">
          <a:xfrm>
            <a:off x="2103438" y="5899713"/>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FF0000"/>
                </a:solidFill>
                <a:latin typeface="Calibri" panose="020F0502020204030204" pitchFamily="34" charset="0"/>
              </a:rPr>
              <a:t>12</a:t>
            </a:r>
          </a:p>
        </p:txBody>
      </p:sp>
      <p:sp>
        <p:nvSpPr>
          <p:cNvPr id="8212" name="Text Box 31"/>
          <p:cNvSpPr txBox="1">
            <a:spLocks noChangeArrowheads="1"/>
          </p:cNvSpPr>
          <p:nvPr/>
        </p:nvSpPr>
        <p:spPr bwMode="auto">
          <a:xfrm>
            <a:off x="2914650" y="5899713"/>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FF0000"/>
                </a:solidFill>
                <a:latin typeface="Calibri" panose="020F0502020204030204" pitchFamily="34" charset="0"/>
              </a:rPr>
              <a:t>32</a:t>
            </a:r>
          </a:p>
        </p:txBody>
      </p:sp>
      <p:sp>
        <p:nvSpPr>
          <p:cNvPr id="8213" name="Text Box 32"/>
          <p:cNvSpPr txBox="1">
            <a:spLocks noChangeArrowheads="1"/>
          </p:cNvSpPr>
          <p:nvPr/>
        </p:nvSpPr>
        <p:spPr bwMode="auto">
          <a:xfrm>
            <a:off x="5014913" y="5899713"/>
            <a:ext cx="5357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FF0000"/>
                </a:solidFill>
                <a:latin typeface="Calibri" panose="020F0502020204030204" pitchFamily="34" charset="0"/>
              </a:rPr>
              <a:t>170</a:t>
            </a:r>
          </a:p>
        </p:txBody>
      </p:sp>
      <p:sp>
        <p:nvSpPr>
          <p:cNvPr id="8214" name="Line 38"/>
          <p:cNvSpPr>
            <a:spLocks noChangeShapeType="1"/>
          </p:cNvSpPr>
          <p:nvPr/>
        </p:nvSpPr>
        <p:spPr bwMode="auto">
          <a:xfrm>
            <a:off x="1403350" y="5807638"/>
            <a:ext cx="7559675" cy="0"/>
          </a:xfrm>
          <a:prstGeom prst="line">
            <a:avLst/>
          </a:prstGeom>
          <a:noFill/>
          <a:ln w="63500">
            <a:solidFill>
              <a:srgbClr val="FF9966"/>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215" name="Oval 39"/>
          <p:cNvSpPr>
            <a:spLocks noChangeArrowheads="1"/>
          </p:cNvSpPr>
          <p:nvPr/>
        </p:nvSpPr>
        <p:spPr bwMode="auto">
          <a:xfrm>
            <a:off x="2195513" y="5231375"/>
            <a:ext cx="144462" cy="142875"/>
          </a:xfrm>
          <a:prstGeom prst="ellipse">
            <a:avLst/>
          </a:prstGeom>
          <a:solidFill>
            <a:srgbClr val="0095D8"/>
          </a:solidFill>
          <a:ln w="9525">
            <a:solidFill>
              <a:srgbClr val="0092C9"/>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16" name="Oval 40"/>
          <p:cNvSpPr>
            <a:spLocks noChangeArrowheads="1"/>
          </p:cNvSpPr>
          <p:nvPr/>
        </p:nvSpPr>
        <p:spPr bwMode="auto">
          <a:xfrm>
            <a:off x="2195513" y="5736200"/>
            <a:ext cx="144462" cy="142875"/>
          </a:xfrm>
          <a:prstGeom prst="ellipse">
            <a:avLst/>
          </a:prstGeom>
          <a:solidFill>
            <a:srgbClr val="FF0000"/>
          </a:solidFill>
          <a:ln w="9525">
            <a:solidFill>
              <a:srgbClr val="FF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17" name="Oval 41"/>
          <p:cNvSpPr>
            <a:spLocks noChangeArrowheads="1"/>
          </p:cNvSpPr>
          <p:nvPr/>
        </p:nvSpPr>
        <p:spPr bwMode="auto">
          <a:xfrm>
            <a:off x="3059113" y="5736200"/>
            <a:ext cx="144462" cy="142875"/>
          </a:xfrm>
          <a:prstGeom prst="ellipse">
            <a:avLst/>
          </a:prstGeom>
          <a:solidFill>
            <a:srgbClr val="FF0000"/>
          </a:solidFill>
          <a:ln w="9525">
            <a:solidFill>
              <a:srgbClr val="FF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18" name="Oval 42"/>
          <p:cNvSpPr>
            <a:spLocks noChangeArrowheads="1"/>
          </p:cNvSpPr>
          <p:nvPr/>
        </p:nvSpPr>
        <p:spPr bwMode="auto">
          <a:xfrm>
            <a:off x="5291138" y="5736200"/>
            <a:ext cx="144462" cy="142875"/>
          </a:xfrm>
          <a:prstGeom prst="ellipse">
            <a:avLst/>
          </a:prstGeom>
          <a:solidFill>
            <a:srgbClr val="FF0000"/>
          </a:solidFill>
          <a:ln w="9525">
            <a:solidFill>
              <a:srgbClr val="FF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19" name="Oval 43"/>
          <p:cNvSpPr>
            <a:spLocks noChangeArrowheads="1"/>
          </p:cNvSpPr>
          <p:nvPr/>
        </p:nvSpPr>
        <p:spPr bwMode="auto">
          <a:xfrm>
            <a:off x="5291138" y="5231375"/>
            <a:ext cx="144462" cy="142875"/>
          </a:xfrm>
          <a:prstGeom prst="ellipse">
            <a:avLst/>
          </a:prstGeom>
          <a:solidFill>
            <a:srgbClr val="0095D8"/>
          </a:solidFill>
          <a:ln w="9525">
            <a:solidFill>
              <a:srgbClr val="0092C9"/>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20" name="Text Box 44"/>
          <p:cNvSpPr txBox="1">
            <a:spLocks noChangeArrowheads="1"/>
          </p:cNvSpPr>
          <p:nvPr/>
        </p:nvSpPr>
        <p:spPr bwMode="auto">
          <a:xfrm>
            <a:off x="3924300" y="5369488"/>
            <a:ext cx="5357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0095D8"/>
                </a:solidFill>
                <a:latin typeface="Calibri" panose="020F0502020204030204" pitchFamily="34" charset="0"/>
              </a:rPr>
              <a:t>100</a:t>
            </a:r>
          </a:p>
        </p:txBody>
      </p:sp>
      <p:sp>
        <p:nvSpPr>
          <p:cNvPr id="8221" name="Text Box 45"/>
          <p:cNvSpPr txBox="1">
            <a:spLocks noChangeArrowheads="1"/>
          </p:cNvSpPr>
          <p:nvPr/>
        </p:nvSpPr>
        <p:spPr bwMode="auto">
          <a:xfrm>
            <a:off x="7967663" y="5375838"/>
            <a:ext cx="5357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0091C9"/>
                </a:solidFill>
                <a:latin typeface="Calibri" panose="020F0502020204030204" pitchFamily="34" charset="0"/>
              </a:rPr>
              <a:t>420</a:t>
            </a:r>
          </a:p>
        </p:txBody>
      </p:sp>
      <p:sp>
        <p:nvSpPr>
          <p:cNvPr id="8222" name="Text Box 46"/>
          <p:cNvSpPr txBox="1">
            <a:spLocks noChangeArrowheads="1"/>
          </p:cNvSpPr>
          <p:nvPr/>
        </p:nvSpPr>
        <p:spPr bwMode="auto">
          <a:xfrm>
            <a:off x="8512175" y="5375838"/>
            <a:ext cx="494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a:latin typeface="Calibri" panose="020F0502020204030204" pitchFamily="34" charset="0"/>
              </a:rPr>
              <a:t>kW</a:t>
            </a:r>
          </a:p>
        </p:txBody>
      </p:sp>
      <p:sp>
        <p:nvSpPr>
          <p:cNvPr id="8223" name="Oval 47"/>
          <p:cNvSpPr>
            <a:spLocks noChangeArrowheads="1"/>
          </p:cNvSpPr>
          <p:nvPr/>
        </p:nvSpPr>
        <p:spPr bwMode="auto">
          <a:xfrm>
            <a:off x="8315325" y="5231375"/>
            <a:ext cx="144463" cy="142875"/>
          </a:xfrm>
          <a:prstGeom prst="ellipse">
            <a:avLst/>
          </a:prstGeom>
          <a:solidFill>
            <a:srgbClr val="0095D8"/>
          </a:solidFill>
          <a:ln w="9525">
            <a:solidFill>
              <a:srgbClr val="0092C9"/>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2204720" name="Line 48"/>
          <p:cNvSpPr>
            <a:spLocks noChangeShapeType="1"/>
          </p:cNvSpPr>
          <p:nvPr/>
        </p:nvSpPr>
        <p:spPr bwMode="auto">
          <a:xfrm>
            <a:off x="2268538" y="5302813"/>
            <a:ext cx="6119812" cy="0"/>
          </a:xfrm>
          <a:prstGeom prst="line">
            <a:avLst/>
          </a:prstGeom>
          <a:noFill/>
          <a:ln w="63500">
            <a:solidFill>
              <a:srgbClr val="0092C9"/>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204721" name="Line 49"/>
          <p:cNvSpPr>
            <a:spLocks noChangeShapeType="1"/>
          </p:cNvSpPr>
          <p:nvPr/>
        </p:nvSpPr>
        <p:spPr bwMode="auto">
          <a:xfrm>
            <a:off x="2268538" y="5807638"/>
            <a:ext cx="3095625" cy="0"/>
          </a:xfrm>
          <a:prstGeom prst="line">
            <a:avLst/>
          </a:prstGeom>
          <a:noFill/>
          <a:ln w="63500">
            <a:solidFill>
              <a:srgbClr val="FF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226" name="Oval 50"/>
          <p:cNvSpPr>
            <a:spLocks noChangeArrowheads="1"/>
          </p:cNvSpPr>
          <p:nvPr/>
        </p:nvSpPr>
        <p:spPr bwMode="auto">
          <a:xfrm>
            <a:off x="3044825" y="5231375"/>
            <a:ext cx="144463" cy="142875"/>
          </a:xfrm>
          <a:prstGeom prst="ellipse">
            <a:avLst/>
          </a:prstGeom>
          <a:solidFill>
            <a:srgbClr val="0095D8"/>
          </a:solidFill>
          <a:ln w="9525">
            <a:solidFill>
              <a:srgbClr val="0092C9"/>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sp>
        <p:nvSpPr>
          <p:cNvPr id="8227" name="Oval 51"/>
          <p:cNvSpPr>
            <a:spLocks noChangeArrowheads="1"/>
          </p:cNvSpPr>
          <p:nvPr/>
        </p:nvSpPr>
        <p:spPr bwMode="auto">
          <a:xfrm>
            <a:off x="4140200" y="5231375"/>
            <a:ext cx="144463" cy="142875"/>
          </a:xfrm>
          <a:prstGeom prst="ellipse">
            <a:avLst/>
          </a:prstGeom>
          <a:solidFill>
            <a:srgbClr val="0095D8"/>
          </a:solidFill>
          <a:ln w="9525">
            <a:solidFill>
              <a:srgbClr val="0092C9"/>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n-GB" altLang="en-US">
              <a:latin typeface="Calibri" panose="020F0502020204030204" pitchFamily="34" charset="0"/>
            </a:endParaRPr>
          </a:p>
        </p:txBody>
      </p:sp>
      <p:pic>
        <p:nvPicPr>
          <p:cNvPr id="2204724" name="Picture 52" descr="Logo inver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1650" y="3099363"/>
            <a:ext cx="1511300"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4725" name="Picture 53" descr="Logo inver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4367775"/>
            <a:ext cx="15113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4726" name="Line 54"/>
          <p:cNvSpPr>
            <a:spLocks noChangeShapeType="1"/>
          </p:cNvSpPr>
          <p:nvPr/>
        </p:nvSpPr>
        <p:spPr bwMode="auto">
          <a:xfrm>
            <a:off x="2268538" y="5302813"/>
            <a:ext cx="863600" cy="0"/>
          </a:xfrm>
          <a:prstGeom prst="line">
            <a:avLst/>
          </a:prstGeom>
          <a:noFill/>
          <a:ln w="63500">
            <a:solidFill>
              <a:srgbClr val="0092C9"/>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204727" name="Line 55"/>
          <p:cNvSpPr>
            <a:spLocks noChangeShapeType="1"/>
          </p:cNvSpPr>
          <p:nvPr/>
        </p:nvSpPr>
        <p:spPr bwMode="auto">
          <a:xfrm>
            <a:off x="2268538" y="5807638"/>
            <a:ext cx="863600" cy="0"/>
          </a:xfrm>
          <a:prstGeom prst="line">
            <a:avLst/>
          </a:prstGeom>
          <a:noFill/>
          <a:ln w="63500">
            <a:solidFill>
              <a:srgbClr val="FF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204728" name="Line 56"/>
          <p:cNvSpPr>
            <a:spLocks noChangeShapeType="1"/>
          </p:cNvSpPr>
          <p:nvPr/>
        </p:nvSpPr>
        <p:spPr bwMode="auto">
          <a:xfrm>
            <a:off x="2268538" y="5302813"/>
            <a:ext cx="3095625" cy="0"/>
          </a:xfrm>
          <a:prstGeom prst="line">
            <a:avLst/>
          </a:prstGeom>
          <a:noFill/>
          <a:ln w="63500">
            <a:solidFill>
              <a:srgbClr val="0092C9"/>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8233" name="Text Box 57"/>
          <p:cNvSpPr txBox="1">
            <a:spLocks noChangeArrowheads="1"/>
          </p:cNvSpPr>
          <p:nvPr/>
        </p:nvSpPr>
        <p:spPr bwMode="auto">
          <a:xfrm>
            <a:off x="8027988" y="5952100"/>
            <a:ext cx="92634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FF9966"/>
                </a:solidFill>
                <a:latin typeface="Calibri" panose="020F0502020204030204" pitchFamily="34" charset="0"/>
              </a:rPr>
              <a:t>Heating</a:t>
            </a:r>
          </a:p>
        </p:txBody>
      </p:sp>
      <p:sp>
        <p:nvSpPr>
          <p:cNvPr id="8234" name="Text Box 58"/>
          <p:cNvSpPr txBox="1">
            <a:spLocks noChangeArrowheads="1"/>
          </p:cNvSpPr>
          <p:nvPr/>
        </p:nvSpPr>
        <p:spPr bwMode="auto">
          <a:xfrm>
            <a:off x="8027988" y="4864663"/>
            <a:ext cx="8980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r>
              <a:rPr lang="en-GB" altLang="en-US" b="1">
                <a:solidFill>
                  <a:srgbClr val="99CCFF"/>
                </a:solidFill>
                <a:latin typeface="Calibri" panose="020F0502020204030204" pitchFamily="34" charset="0"/>
              </a:rPr>
              <a:t>Cooling</a:t>
            </a:r>
          </a:p>
        </p:txBody>
      </p:sp>
      <p:sp>
        <p:nvSpPr>
          <p:cNvPr id="43" name="Titel 30"/>
          <p:cNvSpPr txBox="1">
            <a:spLocks/>
          </p:cNvSpPr>
          <p:nvPr/>
        </p:nvSpPr>
        <p:spPr>
          <a:xfrm>
            <a:off x="355330" y="476619"/>
            <a:ext cx="8104312" cy="652463"/>
          </a:xfrm>
          <a:prstGeom prst="rect">
            <a:avLst/>
          </a:prstGeom>
        </p:spPr>
        <p:txBody>
          <a:bodyPr/>
          <a:lstStyle>
            <a:lvl1pPr algn="l" defTabSz="914400" rtl="0" eaLnBrk="1" latinLnBrk="0" hangingPunct="1">
              <a:spcBef>
                <a:spcPct val="0"/>
              </a:spcBef>
              <a:buNone/>
              <a:defRPr sz="1800" kern="1200">
                <a:solidFill>
                  <a:schemeClr val="tx2"/>
                </a:solidFill>
                <a:latin typeface="+mj-lt"/>
                <a:ea typeface="+mj-ea"/>
                <a:cs typeface="+mj-cs"/>
              </a:defRPr>
            </a:lvl1pPr>
          </a:lstStyle>
          <a:p>
            <a:r>
              <a:rPr lang="en-GB" cap="all" dirty="0" smtClean="0">
                <a:ea typeface="+mn-ea"/>
                <a:cs typeface="+mn-cs"/>
              </a:rPr>
              <a:t>Applications of Daikin AHU using DX coil</a:t>
            </a:r>
          </a:p>
          <a:p>
            <a:pPr fontAlgn="base">
              <a:spcBef>
                <a:spcPts val="0"/>
              </a:spcBef>
              <a:spcAft>
                <a:spcPct val="0"/>
              </a:spcAft>
              <a:buClr>
                <a:srgbClr val="00A5E8"/>
              </a:buClr>
            </a:pPr>
            <a:r>
              <a:rPr lang="en-GB" altLang="en-US" kern="0" dirty="0">
                <a:solidFill>
                  <a:schemeClr val="tx1"/>
                </a:solidFill>
                <a:latin typeface="+mn-lt"/>
                <a:ea typeface="+mn-ea"/>
                <a:cs typeface="Myriad Pro"/>
              </a:rPr>
              <a:t>Daikin Condensing units product portfolio</a:t>
            </a:r>
            <a:endParaRPr lang="en-GB" kern="0" dirty="0">
              <a:solidFill>
                <a:schemeClr val="tx1"/>
              </a:solidFill>
              <a:latin typeface="+mn-lt"/>
              <a:ea typeface="+mn-ea"/>
              <a:cs typeface="Myriad Pro"/>
            </a:endParaRPr>
          </a:p>
        </p:txBody>
      </p:sp>
    </p:spTree>
    <p:extLst>
      <p:ext uri="{BB962C8B-B14F-4D97-AF65-F5344CB8AC3E}">
        <p14:creationId xmlns:p14="http://schemas.microsoft.com/office/powerpoint/2010/main" val="267581416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204686"/>
                                        </p:tgtEl>
                                        <p:attrNameLst>
                                          <p:attrName>style.visibility</p:attrName>
                                        </p:attrNameLst>
                                      </p:cBhvr>
                                      <p:to>
                                        <p:strVal val="visible"/>
                                      </p:to>
                                    </p:set>
                                    <p:anim calcmode="lin" valueType="num">
                                      <p:cBhvr>
                                        <p:cTn id="7" dur="1000" fill="hold"/>
                                        <p:tgtEl>
                                          <p:spTgt spid="2204686"/>
                                        </p:tgtEl>
                                        <p:attrNameLst>
                                          <p:attrName>ppt_x</p:attrName>
                                        </p:attrNameLst>
                                      </p:cBhvr>
                                      <p:tavLst>
                                        <p:tav tm="0">
                                          <p:val>
                                            <p:strVal val="#ppt_x-.2"/>
                                          </p:val>
                                        </p:tav>
                                        <p:tav tm="100000">
                                          <p:val>
                                            <p:strVal val="#ppt_x"/>
                                          </p:val>
                                        </p:tav>
                                      </p:tavLst>
                                    </p:anim>
                                    <p:anim calcmode="lin" valueType="num">
                                      <p:cBhvr>
                                        <p:cTn id="8" dur="1000" fill="hold"/>
                                        <p:tgtEl>
                                          <p:spTgt spid="22046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0468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2204726"/>
                                        </p:tgtEl>
                                        <p:attrNameLst>
                                          <p:attrName>style.visibility</p:attrName>
                                        </p:attrNameLst>
                                      </p:cBhvr>
                                      <p:to>
                                        <p:strVal val="visible"/>
                                      </p:to>
                                    </p:set>
                                    <p:anim calcmode="lin" valueType="num">
                                      <p:cBhvr>
                                        <p:cTn id="12" dur="1000" fill="hold"/>
                                        <p:tgtEl>
                                          <p:spTgt spid="2204726"/>
                                        </p:tgtEl>
                                        <p:attrNameLst>
                                          <p:attrName>ppt_x</p:attrName>
                                        </p:attrNameLst>
                                      </p:cBhvr>
                                      <p:tavLst>
                                        <p:tav tm="0">
                                          <p:val>
                                            <p:strVal val="#ppt_x-.2"/>
                                          </p:val>
                                        </p:tav>
                                        <p:tav tm="100000">
                                          <p:val>
                                            <p:strVal val="#ppt_x"/>
                                          </p:val>
                                        </p:tav>
                                      </p:tavLst>
                                    </p:anim>
                                    <p:anim calcmode="lin" valueType="num">
                                      <p:cBhvr>
                                        <p:cTn id="13" dur="1000" fill="hold"/>
                                        <p:tgtEl>
                                          <p:spTgt spid="220472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204726"/>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204727"/>
                                        </p:tgtEl>
                                        <p:attrNameLst>
                                          <p:attrName>style.visibility</p:attrName>
                                        </p:attrNameLst>
                                      </p:cBhvr>
                                      <p:to>
                                        <p:strVal val="visible"/>
                                      </p:to>
                                    </p:set>
                                    <p:anim calcmode="lin" valueType="num">
                                      <p:cBhvr>
                                        <p:cTn id="17" dur="1000" fill="hold"/>
                                        <p:tgtEl>
                                          <p:spTgt spid="2204727"/>
                                        </p:tgtEl>
                                        <p:attrNameLst>
                                          <p:attrName>ppt_x</p:attrName>
                                        </p:attrNameLst>
                                      </p:cBhvr>
                                      <p:tavLst>
                                        <p:tav tm="0">
                                          <p:val>
                                            <p:strVal val="#ppt_x-.2"/>
                                          </p:val>
                                        </p:tav>
                                        <p:tav tm="100000">
                                          <p:val>
                                            <p:strVal val="#ppt_x"/>
                                          </p:val>
                                        </p:tav>
                                      </p:tavLst>
                                    </p:anim>
                                    <p:anim calcmode="lin" valueType="num">
                                      <p:cBhvr>
                                        <p:cTn id="18" dur="1000" fill="hold"/>
                                        <p:tgtEl>
                                          <p:spTgt spid="220472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204727"/>
                                        </p:tgtEl>
                                      </p:cBhvr>
                                    </p:animEffect>
                                  </p:childTnLst>
                                </p:cTn>
                              </p:par>
                              <p:par>
                                <p:cTn id="20" presetID="1" presetClass="entr" presetSubtype="0" fill="hold" nodeType="withEffect">
                                  <p:stCondLst>
                                    <p:cond delay="0"/>
                                  </p:stCondLst>
                                  <p:childTnLst>
                                    <p:set>
                                      <p:cBhvr>
                                        <p:cTn id="21" dur="1" fill="hold">
                                          <p:stCondLst>
                                            <p:cond delay="0"/>
                                          </p:stCondLst>
                                        </p:cTn>
                                        <p:tgtEl>
                                          <p:spTgt spid="220469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0472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2204721"/>
                                        </p:tgtEl>
                                        <p:attrNameLst>
                                          <p:attrName>style.visibility</p:attrName>
                                        </p:attrNameLst>
                                      </p:cBhvr>
                                      <p:to>
                                        <p:strVal val="visible"/>
                                      </p:to>
                                    </p:set>
                                    <p:anim calcmode="lin" valueType="num">
                                      <p:cBhvr>
                                        <p:cTn id="28" dur="1000" fill="hold"/>
                                        <p:tgtEl>
                                          <p:spTgt spid="2204721"/>
                                        </p:tgtEl>
                                        <p:attrNameLst>
                                          <p:attrName>ppt_x</p:attrName>
                                        </p:attrNameLst>
                                      </p:cBhvr>
                                      <p:tavLst>
                                        <p:tav tm="0">
                                          <p:val>
                                            <p:strVal val="#ppt_x-.2"/>
                                          </p:val>
                                        </p:tav>
                                        <p:tav tm="100000">
                                          <p:val>
                                            <p:strVal val="#ppt_x"/>
                                          </p:val>
                                        </p:tav>
                                      </p:tavLst>
                                    </p:anim>
                                    <p:anim calcmode="lin" valueType="num">
                                      <p:cBhvr>
                                        <p:cTn id="29" dur="1000" fill="hold"/>
                                        <p:tgtEl>
                                          <p:spTgt spid="2204721"/>
                                        </p:tgtEl>
                                        <p:attrNameLst>
                                          <p:attrName>ppt_y</p:attrName>
                                        </p:attrNameLst>
                                      </p:cBhvr>
                                      <p:tavLst>
                                        <p:tav tm="0">
                                          <p:val>
                                            <p:strVal val="#ppt_y"/>
                                          </p:val>
                                        </p:tav>
                                        <p:tav tm="100000">
                                          <p:val>
                                            <p:strVal val="#ppt_y"/>
                                          </p:val>
                                        </p:tav>
                                      </p:tavLst>
                                    </p:anim>
                                    <p:animEffect transition="in" filter="wipe(right)" prLst="gradientSize: 0.1">
                                      <p:cBhvr>
                                        <p:cTn id="30" dur="1000"/>
                                        <p:tgtEl>
                                          <p:spTgt spid="2204721"/>
                                        </p:tgtEl>
                                      </p:cBhvr>
                                    </p:animEffect>
                                  </p:childTnLst>
                                </p:cTn>
                              </p:par>
                              <p:par>
                                <p:cTn id="31" presetID="29" presetClass="entr" presetSubtype="0" fill="hold" grpId="0" nodeType="withEffect">
                                  <p:stCondLst>
                                    <p:cond delay="0"/>
                                  </p:stCondLst>
                                  <p:childTnLst>
                                    <p:set>
                                      <p:cBhvr>
                                        <p:cTn id="32" dur="1" fill="hold">
                                          <p:stCondLst>
                                            <p:cond delay="0"/>
                                          </p:stCondLst>
                                        </p:cTn>
                                        <p:tgtEl>
                                          <p:spTgt spid="2204728"/>
                                        </p:tgtEl>
                                        <p:attrNameLst>
                                          <p:attrName>style.visibility</p:attrName>
                                        </p:attrNameLst>
                                      </p:cBhvr>
                                      <p:to>
                                        <p:strVal val="visible"/>
                                      </p:to>
                                    </p:set>
                                    <p:anim calcmode="lin" valueType="num">
                                      <p:cBhvr>
                                        <p:cTn id="33" dur="1000" fill="hold"/>
                                        <p:tgtEl>
                                          <p:spTgt spid="2204728"/>
                                        </p:tgtEl>
                                        <p:attrNameLst>
                                          <p:attrName>ppt_x</p:attrName>
                                        </p:attrNameLst>
                                      </p:cBhvr>
                                      <p:tavLst>
                                        <p:tav tm="0">
                                          <p:val>
                                            <p:strVal val="#ppt_x-.2"/>
                                          </p:val>
                                        </p:tav>
                                        <p:tav tm="100000">
                                          <p:val>
                                            <p:strVal val="#ppt_x"/>
                                          </p:val>
                                        </p:tav>
                                      </p:tavLst>
                                    </p:anim>
                                    <p:anim calcmode="lin" valueType="num">
                                      <p:cBhvr>
                                        <p:cTn id="34" dur="1000" fill="hold"/>
                                        <p:tgtEl>
                                          <p:spTgt spid="2204728"/>
                                        </p:tgtEl>
                                        <p:attrNameLst>
                                          <p:attrName>ppt_y</p:attrName>
                                        </p:attrNameLst>
                                      </p:cBhvr>
                                      <p:tavLst>
                                        <p:tav tm="0">
                                          <p:val>
                                            <p:strVal val="#ppt_y"/>
                                          </p:val>
                                        </p:tav>
                                        <p:tav tm="100000">
                                          <p:val>
                                            <p:strVal val="#ppt_y"/>
                                          </p:val>
                                        </p:tav>
                                      </p:tavLst>
                                    </p:anim>
                                    <p:animEffect transition="in" filter="wipe(right)" prLst="gradientSize: 0.1">
                                      <p:cBhvr>
                                        <p:cTn id="35" dur="1000"/>
                                        <p:tgtEl>
                                          <p:spTgt spid="2204728"/>
                                        </p:tgtEl>
                                      </p:cBhvr>
                                    </p:animEffect>
                                  </p:childTnLst>
                                </p:cTn>
                              </p:par>
                              <p:par>
                                <p:cTn id="36" presetID="29" presetClass="entr" presetSubtype="0" fill="hold" grpId="0" nodeType="withEffect">
                                  <p:stCondLst>
                                    <p:cond delay="0"/>
                                  </p:stCondLst>
                                  <p:childTnLst>
                                    <p:set>
                                      <p:cBhvr>
                                        <p:cTn id="37" dur="1" fill="hold">
                                          <p:stCondLst>
                                            <p:cond delay="0"/>
                                          </p:stCondLst>
                                        </p:cTn>
                                        <p:tgtEl>
                                          <p:spTgt spid="2204685"/>
                                        </p:tgtEl>
                                        <p:attrNameLst>
                                          <p:attrName>style.visibility</p:attrName>
                                        </p:attrNameLst>
                                      </p:cBhvr>
                                      <p:to>
                                        <p:strVal val="visible"/>
                                      </p:to>
                                    </p:set>
                                    <p:anim calcmode="lin" valueType="num">
                                      <p:cBhvr>
                                        <p:cTn id="38" dur="1000" fill="hold"/>
                                        <p:tgtEl>
                                          <p:spTgt spid="2204685"/>
                                        </p:tgtEl>
                                        <p:attrNameLst>
                                          <p:attrName>ppt_x</p:attrName>
                                        </p:attrNameLst>
                                      </p:cBhvr>
                                      <p:tavLst>
                                        <p:tav tm="0">
                                          <p:val>
                                            <p:strVal val="#ppt_x-.2"/>
                                          </p:val>
                                        </p:tav>
                                        <p:tav tm="100000">
                                          <p:val>
                                            <p:strVal val="#ppt_x"/>
                                          </p:val>
                                        </p:tav>
                                      </p:tavLst>
                                    </p:anim>
                                    <p:anim calcmode="lin" valueType="num">
                                      <p:cBhvr>
                                        <p:cTn id="39" dur="1000" fill="hold"/>
                                        <p:tgtEl>
                                          <p:spTgt spid="2204685"/>
                                        </p:tgtEl>
                                        <p:attrNameLst>
                                          <p:attrName>ppt_y</p:attrName>
                                        </p:attrNameLst>
                                      </p:cBhvr>
                                      <p:tavLst>
                                        <p:tav tm="0">
                                          <p:val>
                                            <p:strVal val="#ppt_y"/>
                                          </p:val>
                                        </p:tav>
                                        <p:tav tm="100000">
                                          <p:val>
                                            <p:strVal val="#ppt_y"/>
                                          </p:val>
                                        </p:tav>
                                      </p:tavLst>
                                    </p:anim>
                                    <p:animEffect transition="in" filter="wipe(right)" prLst="gradientSize: 0.1">
                                      <p:cBhvr>
                                        <p:cTn id="40" dur="1000"/>
                                        <p:tgtEl>
                                          <p:spTgt spid="2204685"/>
                                        </p:tgtEl>
                                      </p:cBhvr>
                                    </p:animEffect>
                                  </p:childTnLst>
                                </p:cTn>
                              </p:par>
                              <p:par>
                                <p:cTn id="41" presetID="1" presetClass="entr" presetSubtype="0" fill="hold" grpId="1" nodeType="withEffect">
                                  <p:stCondLst>
                                    <p:cond delay="0"/>
                                  </p:stCondLst>
                                  <p:childTnLst>
                                    <p:set>
                                      <p:cBhvr>
                                        <p:cTn id="42" dur="1" fill="hold">
                                          <p:stCondLst>
                                            <p:cond delay="0"/>
                                          </p:stCondLst>
                                        </p:cTn>
                                        <p:tgtEl>
                                          <p:spTgt spid="220472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204728"/>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20468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0469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0472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9" presetClass="entr" presetSubtype="0" fill="hold" grpId="0" nodeType="clickEffect">
                                  <p:stCondLst>
                                    <p:cond delay="0"/>
                                  </p:stCondLst>
                                  <p:childTnLst>
                                    <p:set>
                                      <p:cBhvr>
                                        <p:cTn id="54" dur="1" fill="hold">
                                          <p:stCondLst>
                                            <p:cond delay="0"/>
                                          </p:stCondLst>
                                        </p:cTn>
                                        <p:tgtEl>
                                          <p:spTgt spid="2204684"/>
                                        </p:tgtEl>
                                        <p:attrNameLst>
                                          <p:attrName>style.visibility</p:attrName>
                                        </p:attrNameLst>
                                      </p:cBhvr>
                                      <p:to>
                                        <p:strVal val="visible"/>
                                      </p:to>
                                    </p:set>
                                    <p:anim calcmode="lin" valueType="num">
                                      <p:cBhvr>
                                        <p:cTn id="55" dur="1000" fill="hold"/>
                                        <p:tgtEl>
                                          <p:spTgt spid="2204684"/>
                                        </p:tgtEl>
                                        <p:attrNameLst>
                                          <p:attrName>ppt_x</p:attrName>
                                        </p:attrNameLst>
                                      </p:cBhvr>
                                      <p:tavLst>
                                        <p:tav tm="0">
                                          <p:val>
                                            <p:strVal val="#ppt_x-.2"/>
                                          </p:val>
                                        </p:tav>
                                        <p:tav tm="100000">
                                          <p:val>
                                            <p:strVal val="#ppt_x"/>
                                          </p:val>
                                        </p:tav>
                                      </p:tavLst>
                                    </p:anim>
                                    <p:anim calcmode="lin" valueType="num">
                                      <p:cBhvr>
                                        <p:cTn id="56" dur="1000" fill="hold"/>
                                        <p:tgtEl>
                                          <p:spTgt spid="2204684"/>
                                        </p:tgtEl>
                                        <p:attrNameLst>
                                          <p:attrName>ppt_y</p:attrName>
                                        </p:attrNameLst>
                                      </p:cBhvr>
                                      <p:tavLst>
                                        <p:tav tm="0">
                                          <p:val>
                                            <p:strVal val="#ppt_y"/>
                                          </p:val>
                                        </p:tav>
                                        <p:tav tm="100000">
                                          <p:val>
                                            <p:strVal val="#ppt_y"/>
                                          </p:val>
                                        </p:tav>
                                      </p:tavLst>
                                    </p:anim>
                                    <p:animEffect transition="in" filter="wipe(right)" prLst="gradientSize: 0.1">
                                      <p:cBhvr>
                                        <p:cTn id="57" dur="1000"/>
                                        <p:tgtEl>
                                          <p:spTgt spid="2204684"/>
                                        </p:tgtEl>
                                      </p:cBhvr>
                                    </p:animEffect>
                                  </p:childTnLst>
                                </p:cTn>
                              </p:par>
                              <p:par>
                                <p:cTn id="58" presetID="29" presetClass="entr" presetSubtype="0" fill="hold" grpId="0" nodeType="withEffect">
                                  <p:stCondLst>
                                    <p:cond delay="0"/>
                                  </p:stCondLst>
                                  <p:childTnLst>
                                    <p:set>
                                      <p:cBhvr>
                                        <p:cTn id="59" dur="1" fill="hold">
                                          <p:stCondLst>
                                            <p:cond delay="0"/>
                                          </p:stCondLst>
                                        </p:cTn>
                                        <p:tgtEl>
                                          <p:spTgt spid="2204720"/>
                                        </p:tgtEl>
                                        <p:attrNameLst>
                                          <p:attrName>style.visibility</p:attrName>
                                        </p:attrNameLst>
                                      </p:cBhvr>
                                      <p:to>
                                        <p:strVal val="visible"/>
                                      </p:to>
                                    </p:set>
                                    <p:anim calcmode="lin" valueType="num">
                                      <p:cBhvr>
                                        <p:cTn id="60" dur="1000" fill="hold"/>
                                        <p:tgtEl>
                                          <p:spTgt spid="2204720"/>
                                        </p:tgtEl>
                                        <p:attrNameLst>
                                          <p:attrName>ppt_x</p:attrName>
                                        </p:attrNameLst>
                                      </p:cBhvr>
                                      <p:tavLst>
                                        <p:tav tm="0">
                                          <p:val>
                                            <p:strVal val="#ppt_x-.2"/>
                                          </p:val>
                                        </p:tav>
                                        <p:tav tm="100000">
                                          <p:val>
                                            <p:strVal val="#ppt_x"/>
                                          </p:val>
                                        </p:tav>
                                      </p:tavLst>
                                    </p:anim>
                                    <p:anim calcmode="lin" valueType="num">
                                      <p:cBhvr>
                                        <p:cTn id="61" dur="1000" fill="hold"/>
                                        <p:tgtEl>
                                          <p:spTgt spid="2204720"/>
                                        </p:tgtEl>
                                        <p:attrNameLst>
                                          <p:attrName>ppt_y</p:attrName>
                                        </p:attrNameLst>
                                      </p:cBhvr>
                                      <p:tavLst>
                                        <p:tav tm="0">
                                          <p:val>
                                            <p:strVal val="#ppt_y"/>
                                          </p:val>
                                        </p:tav>
                                        <p:tav tm="100000">
                                          <p:val>
                                            <p:strVal val="#ppt_y"/>
                                          </p:val>
                                        </p:tav>
                                      </p:tavLst>
                                    </p:anim>
                                    <p:animEffect transition="in" filter="wipe(right)" prLst="gradientSize: 0.1">
                                      <p:cBhvr>
                                        <p:cTn id="62" dur="1000"/>
                                        <p:tgtEl>
                                          <p:spTgt spid="2204720"/>
                                        </p:tgtEl>
                                      </p:cBhvr>
                                    </p:animEffect>
                                  </p:childTnLst>
                                </p:cTn>
                              </p:par>
                              <p:par>
                                <p:cTn id="63" presetID="1" presetClass="entr" presetSubtype="0" fill="hold" nodeType="withEffect">
                                  <p:stCondLst>
                                    <p:cond delay="0"/>
                                  </p:stCondLst>
                                  <p:childTnLst>
                                    <p:set>
                                      <p:cBhvr>
                                        <p:cTn id="64" dur="1" fill="hold">
                                          <p:stCondLst>
                                            <p:cond delay="0"/>
                                          </p:stCondLst>
                                        </p:cTn>
                                        <p:tgtEl>
                                          <p:spTgt spid="2204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4684" grpId="0" animBg="1"/>
      <p:bldP spid="2204685" grpId="0" animBg="1"/>
      <p:bldP spid="2204685" grpId="1" animBg="1"/>
      <p:bldP spid="2204686" grpId="0" animBg="1"/>
      <p:bldP spid="2204720" grpId="0" animBg="1"/>
      <p:bldP spid="2204721" grpId="0" animBg="1"/>
      <p:bldP spid="2204721" grpId="1" animBg="1"/>
      <p:bldP spid="2204726" grpId="0" animBg="1"/>
      <p:bldP spid="2204727" grpId="0" animBg="1"/>
      <p:bldP spid="2204728" grpId="0" animBg="1"/>
      <p:bldP spid="220472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54" y="390521"/>
            <a:ext cx="9042400" cy="652463"/>
          </a:xfrm>
        </p:spPr>
        <p:txBody>
          <a:bodyPr/>
          <a:lstStyle/>
          <a:p>
            <a:pPr fontAlgn="base">
              <a:spcAft>
                <a:spcPct val="0"/>
              </a:spcAft>
              <a:buClr>
                <a:srgbClr val="00A5E8"/>
              </a:buClr>
            </a:pPr>
            <a:r>
              <a:rPr lang="en-US" sz="1800" cap="all" dirty="0">
                <a:solidFill>
                  <a:schemeClr val="tx2"/>
                </a:solidFill>
                <a:latin typeface="+mj-lt"/>
                <a:ea typeface="+mn-ea"/>
                <a:cs typeface="+mn-cs"/>
              </a:rPr>
              <a:t>Merits of connecting an AHU to ERQ or VRV IV outdoor</a:t>
            </a:r>
            <a:endParaRPr lang="en-GB" sz="1800" cap="all" dirty="0">
              <a:solidFill>
                <a:schemeClr val="tx2"/>
              </a:solidFill>
              <a:latin typeface="+mj-lt"/>
              <a:ea typeface="+mn-ea"/>
              <a:cs typeface="+mn-cs"/>
            </a:endParaRPr>
          </a:p>
        </p:txBody>
      </p:sp>
      <p:sp>
        <p:nvSpPr>
          <p:cNvPr id="10" name="Content Placeholder 9"/>
          <p:cNvSpPr>
            <a:spLocks noGrp="1"/>
          </p:cNvSpPr>
          <p:nvPr>
            <p:ph idx="1"/>
          </p:nvPr>
        </p:nvSpPr>
        <p:spPr>
          <a:xfrm>
            <a:off x="321623" y="1277587"/>
            <a:ext cx="8492067" cy="4800600"/>
          </a:xfrm>
        </p:spPr>
        <p:txBody>
          <a:bodyPr/>
          <a:lstStyle/>
          <a:p>
            <a:pPr marL="342900" indent="-342900">
              <a:buClrTx/>
              <a:buAutoNum type="arabicParenR"/>
            </a:pPr>
            <a:r>
              <a:rPr lang="en-US" sz="1600" b="1" i="1" dirty="0" smtClean="0">
                <a:solidFill>
                  <a:schemeClr val="tx1"/>
                </a:solidFill>
                <a:latin typeface="Calibri" panose="020F0502020204030204" pitchFamily="34" charset="0"/>
              </a:rPr>
              <a:t>Immediate </a:t>
            </a:r>
            <a:r>
              <a:rPr lang="en-US" sz="1600" b="1" i="1" dirty="0">
                <a:solidFill>
                  <a:schemeClr val="tx1"/>
                </a:solidFill>
                <a:latin typeface="Calibri" panose="020F0502020204030204" pitchFamily="34" charset="0"/>
              </a:rPr>
              <a:t>Cooling and Heating </a:t>
            </a:r>
            <a:r>
              <a:rPr lang="en-US" sz="1600" dirty="0">
                <a:latin typeface="Calibri" panose="020F0502020204030204" pitchFamily="34" charset="0"/>
              </a:rPr>
              <a:t>under any ambient or room conditions</a:t>
            </a:r>
            <a:r>
              <a:rPr lang="en-US" sz="1600" dirty="0" smtClean="0">
                <a:latin typeface="Calibri" panose="020F0502020204030204" pitchFamily="34" charset="0"/>
              </a:rPr>
              <a:t>.</a:t>
            </a:r>
            <a:endParaRPr lang="en-US" sz="1600" b="1" i="1" dirty="0" smtClean="0">
              <a:solidFill>
                <a:schemeClr val="tx1"/>
              </a:solidFill>
              <a:latin typeface="Calibri" panose="020F0502020204030204" pitchFamily="34" charset="0"/>
            </a:endParaRPr>
          </a:p>
          <a:p>
            <a:endParaRPr lang="en-US" sz="1600" b="1" i="1" dirty="0">
              <a:solidFill>
                <a:schemeClr val="tx1"/>
              </a:solidFill>
              <a:latin typeface="Calibri" panose="020F0502020204030204" pitchFamily="34" charset="0"/>
            </a:endParaRPr>
          </a:p>
          <a:p>
            <a:r>
              <a:rPr lang="en-US" sz="1600" b="1" i="1" dirty="0" smtClean="0">
                <a:solidFill>
                  <a:schemeClr val="tx1"/>
                </a:solidFill>
                <a:latin typeface="Calibri" panose="020F0502020204030204" pitchFamily="34" charset="0"/>
              </a:rPr>
              <a:t>2</a:t>
            </a:r>
            <a:r>
              <a:rPr lang="en-US" sz="1600" b="1" i="1" dirty="0">
                <a:solidFill>
                  <a:schemeClr val="tx1"/>
                </a:solidFill>
                <a:latin typeface="Calibri" panose="020F0502020204030204" pitchFamily="34" charset="0"/>
              </a:rPr>
              <a:t>) Better management of </a:t>
            </a:r>
            <a:r>
              <a:rPr lang="en-US" sz="1600" b="1" i="1" dirty="0" smtClean="0">
                <a:solidFill>
                  <a:schemeClr val="tx1"/>
                </a:solidFill>
                <a:latin typeface="Calibri" panose="020F0502020204030204" pitchFamily="34" charset="0"/>
              </a:rPr>
              <a:t>load for medium size spaces</a:t>
            </a:r>
            <a:r>
              <a:rPr lang="en-US" sz="1600" dirty="0" smtClean="0">
                <a:solidFill>
                  <a:schemeClr val="tx1"/>
                </a:solidFill>
                <a:latin typeface="Calibri" panose="020F0502020204030204" pitchFamily="34" charset="0"/>
              </a:rPr>
              <a:t>.</a:t>
            </a:r>
          </a:p>
          <a:p>
            <a:r>
              <a:rPr lang="en-US" sz="1600" dirty="0" smtClean="0">
                <a:latin typeface="Calibri" panose="020F0502020204030204" pitchFamily="34" charset="0"/>
              </a:rPr>
              <a:t> </a:t>
            </a:r>
          </a:p>
          <a:p>
            <a:pPr marL="285750" indent="-285750">
              <a:buFont typeface="Arial" panose="020B0604020202020204" pitchFamily="34" charset="0"/>
              <a:buChar char="•"/>
            </a:pPr>
            <a:r>
              <a:rPr lang="en-US" sz="1600" dirty="0" smtClean="0">
                <a:latin typeface="Calibri" panose="020F0502020204030204" pitchFamily="34" charset="0"/>
              </a:rPr>
              <a:t>Used for fresh air ventilation or/and to cool/heat in light commercial applications  </a:t>
            </a:r>
          </a:p>
          <a:p>
            <a:pPr marL="285750" indent="-285750">
              <a:buFont typeface="Arial" panose="020B0604020202020204" pitchFamily="34" charset="0"/>
              <a:buChar char="•"/>
            </a:pPr>
            <a:r>
              <a:rPr lang="en-US" sz="1600" dirty="0" smtClean="0">
                <a:latin typeface="Calibri" panose="020F0502020204030204" pitchFamily="34" charset="0"/>
              </a:rPr>
              <a:t>AHU can work together with other VRV indoor units in same system </a:t>
            </a:r>
          </a:p>
          <a:p>
            <a:pPr marL="285750" indent="-285750">
              <a:buFont typeface="Arial" panose="020B0604020202020204" pitchFamily="34" charset="0"/>
              <a:buChar char="•"/>
            </a:pPr>
            <a:r>
              <a:rPr lang="en-US" sz="1600" dirty="0" smtClean="0">
                <a:latin typeface="Calibri" panose="020F0502020204030204" pitchFamily="34" charset="0"/>
              </a:rPr>
              <a:t>extended </a:t>
            </a:r>
            <a:r>
              <a:rPr lang="en-US" sz="1600" dirty="0">
                <a:latin typeface="Calibri" panose="020F0502020204030204" pitchFamily="34" charset="0"/>
              </a:rPr>
              <a:t>operating </a:t>
            </a:r>
            <a:r>
              <a:rPr lang="en-US" sz="1600" dirty="0" smtClean="0">
                <a:latin typeface="Calibri" panose="020F0502020204030204" pitchFamily="34" charset="0"/>
              </a:rPr>
              <a:t>range, </a:t>
            </a:r>
          </a:p>
          <a:p>
            <a:pPr marL="285750" indent="-285750">
              <a:buFont typeface="Arial" panose="020B0604020202020204" pitchFamily="34" charset="0"/>
              <a:buChar char="•"/>
            </a:pPr>
            <a:r>
              <a:rPr lang="en-US" sz="1600" dirty="0" smtClean="0">
                <a:latin typeface="Calibri" panose="020F0502020204030204" pitchFamily="34" charset="0"/>
              </a:rPr>
              <a:t>accurate temperature control</a:t>
            </a:r>
          </a:p>
          <a:p>
            <a:pPr marL="285750" indent="-285750">
              <a:buFont typeface="Arial" panose="020B0604020202020204" pitchFamily="34" charset="0"/>
              <a:buChar char="•"/>
            </a:pPr>
            <a:r>
              <a:rPr lang="en-US" sz="1600" dirty="0" smtClean="0">
                <a:latin typeface="Calibri" panose="020F0502020204030204" pitchFamily="34" charset="0"/>
              </a:rPr>
              <a:t>Quick switchover between cooling &amp; heating.</a:t>
            </a:r>
            <a:r>
              <a:rPr lang="en-US" sz="1600" b="1" i="1" dirty="0" smtClean="0">
                <a:solidFill>
                  <a:schemeClr val="tx1"/>
                </a:solidFill>
                <a:latin typeface="Calibri" panose="020F0502020204030204" pitchFamily="34" charset="0"/>
              </a:rPr>
              <a:t> </a:t>
            </a:r>
          </a:p>
          <a:p>
            <a:endParaRPr lang="en-US" sz="1600" b="1" i="1" dirty="0">
              <a:solidFill>
                <a:schemeClr val="tx1"/>
              </a:solidFill>
              <a:latin typeface="Calibri" panose="020F0502020204030204" pitchFamily="34" charset="0"/>
            </a:endParaRPr>
          </a:p>
          <a:p>
            <a:pPr marL="342900" indent="-342900">
              <a:buFont typeface="+mj-lt"/>
              <a:buAutoNum type="arabicParenR" startAt="3"/>
            </a:pPr>
            <a:r>
              <a:rPr lang="en-US" sz="1600" b="1" i="1" dirty="0" smtClean="0">
                <a:solidFill>
                  <a:schemeClr val="tx1"/>
                </a:solidFill>
                <a:latin typeface="Calibri" panose="020F0502020204030204" pitchFamily="34" charset="0"/>
              </a:rPr>
              <a:t>Top </a:t>
            </a:r>
            <a:r>
              <a:rPr lang="en-US" sz="1600" b="1" i="1" dirty="0">
                <a:solidFill>
                  <a:schemeClr val="tx1"/>
                </a:solidFill>
                <a:latin typeface="Calibri" panose="020F0502020204030204" pitchFamily="34" charset="0"/>
              </a:rPr>
              <a:t>Energy Efficiency / Low Operating Costs</a:t>
            </a:r>
            <a:r>
              <a:rPr lang="en-US" sz="1600" dirty="0">
                <a:solidFill>
                  <a:schemeClr val="tx1"/>
                </a:solidFill>
                <a:latin typeface="Calibri" panose="020F0502020204030204" pitchFamily="34" charset="0"/>
              </a:rPr>
              <a:t>. </a:t>
            </a:r>
          </a:p>
          <a:p>
            <a:pPr marL="285750" indent="-285750">
              <a:buFont typeface="Arial" panose="020B0604020202020204" pitchFamily="34" charset="0"/>
              <a:buChar char="•"/>
            </a:pPr>
            <a:r>
              <a:rPr lang="en-US" sz="1600" dirty="0" smtClean="0">
                <a:latin typeface="Calibri" panose="020F0502020204030204" pitchFamily="34" charset="0"/>
              </a:rPr>
              <a:t>Energy </a:t>
            </a:r>
            <a:r>
              <a:rPr lang="en-US" sz="1600" dirty="0">
                <a:latin typeface="Calibri" panose="020F0502020204030204" pitchFamily="34" charset="0"/>
              </a:rPr>
              <a:t>saving due to inverter technology</a:t>
            </a:r>
          </a:p>
          <a:p>
            <a:pPr marL="285750" indent="-285750">
              <a:buFont typeface="Arial" panose="020B0604020202020204" pitchFamily="34" charset="0"/>
              <a:buChar char="•"/>
            </a:pPr>
            <a:r>
              <a:rPr lang="en-US" sz="1600" dirty="0" smtClean="0">
                <a:latin typeface="Calibri" panose="020F0502020204030204" pitchFamily="34" charset="0"/>
              </a:rPr>
              <a:t>VRV IV: VRT control </a:t>
            </a:r>
            <a:r>
              <a:rPr lang="en-US" sz="1600" dirty="0">
                <a:latin typeface="Calibri" panose="020F0502020204030204" pitchFamily="34" charset="0"/>
              </a:rPr>
              <a:t>is furthermore increasing seasonal </a:t>
            </a:r>
            <a:r>
              <a:rPr lang="en-US" sz="1600" dirty="0" smtClean="0">
                <a:latin typeface="Calibri" panose="020F0502020204030204" pitchFamily="34" charset="0"/>
              </a:rPr>
              <a:t>efficiency</a:t>
            </a:r>
            <a:endParaRPr lang="en-US" sz="1600" dirty="0">
              <a:latin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rPr>
              <a:t>VRV </a:t>
            </a:r>
            <a:r>
              <a:rPr lang="en-US" sz="1600" dirty="0" smtClean="0">
                <a:latin typeface="Calibri" panose="020F0502020204030204" pitchFamily="34" charset="0"/>
              </a:rPr>
              <a:t>IV: numerous </a:t>
            </a:r>
            <a:r>
              <a:rPr lang="en-US" sz="1600" dirty="0">
                <a:latin typeface="Calibri" panose="020F0502020204030204" pitchFamily="34" charset="0"/>
              </a:rPr>
              <a:t>settings targeting either higher </a:t>
            </a:r>
            <a:r>
              <a:rPr lang="en-US" sz="1600" dirty="0" smtClean="0">
                <a:latin typeface="Calibri" panose="020F0502020204030204" pitchFamily="34" charset="0"/>
              </a:rPr>
              <a:t>efficiency or </a:t>
            </a:r>
            <a:r>
              <a:rPr lang="en-US" sz="1600" dirty="0">
                <a:latin typeface="Calibri" panose="020F0502020204030204" pitchFamily="34" charset="0"/>
              </a:rPr>
              <a:t>quick response</a:t>
            </a:r>
            <a:r>
              <a:rPr lang="en-GB" sz="1600" dirty="0" smtClean="0">
                <a:latin typeface="Calibri" panose="020F0502020204030204" pitchFamily="34" charset="0"/>
              </a:rPr>
              <a:t>.</a:t>
            </a:r>
          </a:p>
          <a:p>
            <a:endParaRPr lang="en-GB" sz="1600" dirty="0">
              <a:latin typeface="Calibri" panose="020F0502020204030204" pitchFamily="34" charset="0"/>
            </a:endParaRPr>
          </a:p>
          <a:p>
            <a:r>
              <a:rPr lang="en-US" sz="1600" b="1" i="1" dirty="0">
                <a:solidFill>
                  <a:schemeClr val="tx1"/>
                </a:solidFill>
                <a:latin typeface="Calibri" panose="020F0502020204030204" pitchFamily="34" charset="0"/>
              </a:rPr>
              <a:t>4) Continuous Heating with VRV IV </a:t>
            </a:r>
            <a:r>
              <a:rPr lang="en-US" sz="1600" b="1" i="1" dirty="0" smtClean="0">
                <a:solidFill>
                  <a:schemeClr val="tx1"/>
                </a:solidFill>
                <a:latin typeface="Calibri" panose="020F0502020204030204" pitchFamily="34" charset="0"/>
              </a:rPr>
              <a:t>dedicated range:</a:t>
            </a:r>
            <a:endParaRPr lang="en-US" sz="1600" b="1" i="1" dirty="0">
              <a:solidFill>
                <a:schemeClr val="tx1"/>
              </a:solidFill>
              <a:latin typeface="Calibri" panose="020F0502020204030204" pitchFamily="34" charset="0"/>
            </a:endParaRPr>
          </a:p>
          <a:p>
            <a:r>
              <a:rPr lang="en-US" sz="1600" dirty="0">
                <a:latin typeface="Calibri" panose="020F0502020204030204" pitchFamily="34" charset="0"/>
              </a:rPr>
              <a:t> </a:t>
            </a:r>
          </a:p>
          <a:p>
            <a:pPr marL="285750" indent="-285750">
              <a:buFont typeface="Arial" panose="020B0604020202020204" pitchFamily="34" charset="0"/>
              <a:buChar char="•"/>
            </a:pPr>
            <a:r>
              <a:rPr lang="en-US" sz="1600" dirty="0" smtClean="0">
                <a:latin typeface="Calibri" panose="020F0502020204030204" pitchFamily="34" charset="0"/>
              </a:rPr>
              <a:t>Avoid Cold drafts during defrost cycle</a:t>
            </a:r>
          </a:p>
          <a:p>
            <a:pPr marL="285750" indent="-285750">
              <a:buFont typeface="Arial" panose="020B0604020202020204" pitchFamily="34" charset="0"/>
              <a:buChar char="•"/>
            </a:pPr>
            <a:r>
              <a:rPr lang="en-US" sz="1600" dirty="0" smtClean="0">
                <a:latin typeface="Calibri" panose="020F0502020204030204" pitchFamily="34" charset="0"/>
              </a:rPr>
              <a:t>fresh </a:t>
            </a:r>
            <a:r>
              <a:rPr lang="en-US" sz="1600" dirty="0">
                <a:latin typeface="Calibri" panose="020F0502020204030204" pitchFamily="34" charset="0"/>
              </a:rPr>
              <a:t>air can be continuously supplied at </a:t>
            </a:r>
            <a:r>
              <a:rPr lang="en-US" sz="1600" dirty="0" smtClean="0">
                <a:latin typeface="Calibri" panose="020F0502020204030204" pitchFamily="34" charset="0"/>
              </a:rPr>
              <a:t>comfortable temperatures</a:t>
            </a:r>
            <a:endParaRPr lang="en-GB" sz="1600" dirty="0">
              <a:latin typeface="Calibri" panose="020F0502020204030204" pitchFamily="34" charset="0"/>
            </a:endParaRPr>
          </a:p>
          <a:p>
            <a:pPr marL="285750" indent="-285750">
              <a:buFont typeface="Arial" panose="020B0604020202020204" pitchFamily="34" charset="0"/>
              <a:buChar char="•"/>
            </a:pPr>
            <a:endParaRPr lang="en-US" sz="1600" dirty="0">
              <a:latin typeface="Calibri" panose="020F0502020204030204" pitchFamily="34" charset="0"/>
            </a:endParaRPr>
          </a:p>
        </p:txBody>
      </p:sp>
    </p:spTree>
    <p:extLst>
      <p:ext uri="{BB962C8B-B14F-4D97-AF65-F5344CB8AC3E}">
        <p14:creationId xmlns:p14="http://schemas.microsoft.com/office/powerpoint/2010/main" val="221000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16" end="1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17" end="1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p:cNvSpPr>
            <a:spLocks noGrp="1"/>
          </p:cNvSpPr>
          <p:nvPr>
            <p:ph type="body" sz="quarter" idx="12"/>
          </p:nvPr>
        </p:nvSpPr>
        <p:spPr/>
        <p:txBody>
          <a:bodyPr/>
          <a:lstStyle/>
          <a:p>
            <a:r>
              <a:rPr lang="nl-NL" dirty="0" smtClean="0">
                <a:latin typeface="Calibri" panose="020F0502020204030204" pitchFamily="34" charset="0"/>
              </a:rPr>
              <a:t>DX-AHU</a:t>
            </a:r>
            <a:endParaRPr lang="nl-NL" dirty="0">
              <a:latin typeface="Calibri" panose="020F0502020204030204" pitchFamily="34" charset="0"/>
            </a:endParaRPr>
          </a:p>
        </p:txBody>
      </p:sp>
      <p:sp>
        <p:nvSpPr>
          <p:cNvPr id="12" name="Tijdelijke aanduiding voor tekst 11"/>
          <p:cNvSpPr>
            <a:spLocks noGrp="1"/>
          </p:cNvSpPr>
          <p:nvPr>
            <p:ph type="body" sz="quarter" idx="13"/>
          </p:nvPr>
        </p:nvSpPr>
        <p:spPr/>
        <p:txBody>
          <a:bodyPr/>
          <a:lstStyle/>
          <a:p>
            <a:r>
              <a:rPr lang="en-GB" sz="2400" dirty="0" smtClean="0">
                <a:latin typeface="Calibri" panose="020F0502020204030204" pitchFamily="34" charset="0"/>
              </a:rPr>
              <a:t>Pair application </a:t>
            </a:r>
            <a:endParaRPr lang="en-GB" sz="2400" dirty="0">
              <a:latin typeface="Calibri" panose="020F0502020204030204" pitchFamily="34" charset="0"/>
            </a:endParaRPr>
          </a:p>
        </p:txBody>
      </p:sp>
      <p:sp>
        <p:nvSpPr>
          <p:cNvPr id="13" name="Tijdelijke aanduiding voor tekst 12"/>
          <p:cNvSpPr>
            <a:spLocks noGrp="1"/>
          </p:cNvSpPr>
          <p:nvPr>
            <p:ph type="body" sz="quarter" idx="14"/>
          </p:nvPr>
        </p:nvSpPr>
        <p:spPr/>
        <p:txBody>
          <a:bodyPr/>
          <a:lstStyle/>
          <a:p>
            <a:pPr>
              <a:buFont typeface="Arial" panose="020B0604020202020204" pitchFamily="34" charset="0"/>
              <a:buChar char="•"/>
            </a:pPr>
            <a:r>
              <a:rPr lang="nl-BE" dirty="0" err="1" smtClean="0">
                <a:latin typeface="Calibri" panose="020F0502020204030204" pitchFamily="34" charset="0"/>
              </a:rPr>
              <a:t>Possible</a:t>
            </a:r>
            <a:r>
              <a:rPr lang="nl-BE" dirty="0" smtClean="0">
                <a:latin typeface="Calibri" panose="020F0502020204030204" pitchFamily="34" charset="0"/>
              </a:rPr>
              <a:t> </a:t>
            </a:r>
            <a:r>
              <a:rPr lang="nl-BE" dirty="0" err="1" smtClean="0">
                <a:latin typeface="Calibri" panose="020F0502020204030204" pitchFamily="34" charset="0"/>
              </a:rPr>
              <a:t>combinations</a:t>
            </a:r>
            <a:endParaRPr lang="nl-BE" dirty="0" smtClean="0">
              <a:latin typeface="Calibri" panose="020F0502020204030204" pitchFamily="34" charset="0"/>
            </a:endParaRPr>
          </a:p>
          <a:p>
            <a:pPr>
              <a:buFont typeface="Arial" panose="020B0604020202020204" pitchFamily="34" charset="0"/>
              <a:buChar char="•"/>
            </a:pPr>
            <a:r>
              <a:rPr lang="nl-BE" dirty="0" smtClean="0">
                <a:latin typeface="Calibri" panose="020F0502020204030204" pitchFamily="34" charset="0"/>
              </a:rPr>
              <a:t>System </a:t>
            </a:r>
            <a:r>
              <a:rPr lang="nl-BE" dirty="0" err="1" smtClean="0">
                <a:latin typeface="Calibri" panose="020F0502020204030204" pitchFamily="34" charset="0"/>
              </a:rPr>
              <a:t>components</a:t>
            </a:r>
            <a:endParaRPr lang="nl-BE" dirty="0" smtClean="0">
              <a:latin typeface="Calibri" panose="020F0502020204030204" pitchFamily="34" charset="0"/>
            </a:endParaRPr>
          </a:p>
          <a:p>
            <a:pPr>
              <a:buFont typeface="Arial" panose="020B0604020202020204" pitchFamily="34" charset="0"/>
              <a:buChar char="•"/>
            </a:pPr>
            <a:r>
              <a:rPr lang="nl-BE" dirty="0" err="1" smtClean="0">
                <a:latin typeface="Calibri" panose="020F0502020204030204" pitchFamily="34" charset="0"/>
              </a:rPr>
              <a:t>Selection</a:t>
            </a:r>
            <a:r>
              <a:rPr lang="nl-BE" dirty="0" smtClean="0">
                <a:latin typeface="Calibri" panose="020F0502020204030204" pitchFamily="34" charset="0"/>
              </a:rPr>
              <a:t> </a:t>
            </a:r>
            <a:r>
              <a:rPr lang="nl-BE" dirty="0" err="1" smtClean="0">
                <a:latin typeface="Calibri" panose="020F0502020204030204" pitchFamily="34" charset="0"/>
              </a:rPr>
              <a:t>and</a:t>
            </a:r>
            <a:r>
              <a:rPr lang="nl-BE" dirty="0" smtClean="0">
                <a:latin typeface="Calibri" panose="020F0502020204030204" pitchFamily="34" charset="0"/>
              </a:rPr>
              <a:t> design</a:t>
            </a:r>
          </a:p>
        </p:txBody>
      </p:sp>
      <p:sp>
        <p:nvSpPr>
          <p:cNvPr id="10" name="Tijdelijke aanduiding voor tekst 9"/>
          <p:cNvSpPr>
            <a:spLocks noGrp="1"/>
          </p:cNvSpPr>
          <p:nvPr>
            <p:ph type="body" sz="quarter" idx="11"/>
          </p:nvPr>
        </p:nvSpPr>
        <p:spPr/>
        <p:txBody>
          <a:bodyPr/>
          <a:lstStyle/>
          <a:p>
            <a:r>
              <a:rPr lang="nl-NL" sz="6600" dirty="0">
                <a:solidFill>
                  <a:schemeClr val="bg1">
                    <a:lumMod val="50000"/>
                  </a:schemeClr>
                </a:solidFill>
                <a:latin typeface="Calibri" panose="020F0502020204030204" pitchFamily="34" charset="0"/>
              </a:rPr>
              <a:t>2</a:t>
            </a:r>
          </a:p>
        </p:txBody>
      </p:sp>
      <p:sp>
        <p:nvSpPr>
          <p:cNvPr id="6" name="Ovale 5"/>
          <p:cNvSpPr/>
          <p:nvPr/>
        </p:nvSpPr>
        <p:spPr>
          <a:xfrm>
            <a:off x="174181" y="6696168"/>
            <a:ext cx="58057" cy="45719"/>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latin typeface="Calibri" panose="020F0502020204030204" pitchFamily="34" charset="0"/>
            </a:endParaRPr>
          </a:p>
        </p:txBody>
      </p:sp>
    </p:spTree>
    <p:extLst>
      <p:ext uri="{BB962C8B-B14F-4D97-AF65-F5344CB8AC3E}">
        <p14:creationId xmlns:p14="http://schemas.microsoft.com/office/powerpoint/2010/main" val="3618225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228600" y="6375400"/>
            <a:ext cx="609600" cy="501648"/>
          </a:xfrm>
        </p:spPr>
        <p:txBody>
          <a:bodyPr/>
          <a:lstStyle/>
          <a:p>
            <a:fld id="{76563B4B-4410-459F-97AD-D0AEEE9266CA}" type="slidenum">
              <a:rPr lang="en-US" smtClean="0">
                <a:solidFill>
                  <a:srgbClr val="0083C1"/>
                </a:solidFill>
              </a:rPr>
              <a:pPr/>
              <a:t>9</a:t>
            </a:fld>
            <a:endParaRPr lang="en-US">
              <a:solidFill>
                <a:srgbClr val="0083C1"/>
              </a:solidFill>
            </a:endParaRPr>
          </a:p>
        </p:txBody>
      </p:sp>
      <p:sp>
        <p:nvSpPr>
          <p:cNvPr id="97" name="TextBox 96"/>
          <p:cNvSpPr txBox="1"/>
          <p:nvPr/>
        </p:nvSpPr>
        <p:spPr>
          <a:xfrm>
            <a:off x="382588" y="590774"/>
            <a:ext cx="8686800" cy="369332"/>
          </a:xfrm>
          <a:prstGeom prst="rect">
            <a:avLst/>
          </a:prstGeom>
          <a:noFill/>
        </p:spPr>
        <p:txBody>
          <a:bodyPr wrap="square" rtlCol="0">
            <a:spAutoFit/>
          </a:bodyPr>
          <a:lstStyle/>
          <a:p>
            <a:r>
              <a:rPr lang="en-US" cap="all" dirty="0">
                <a:solidFill>
                  <a:schemeClr val="tx2"/>
                </a:solidFill>
                <a:latin typeface="+mj-lt"/>
              </a:rPr>
              <a:t>Pair application ERQ / VRV IV : possible combinations</a:t>
            </a:r>
          </a:p>
        </p:txBody>
      </p:sp>
      <p:graphicFrame>
        <p:nvGraphicFramePr>
          <p:cNvPr id="43" name="Table 42"/>
          <p:cNvGraphicFramePr>
            <a:graphicFrameLocks noGrp="1"/>
          </p:cNvGraphicFramePr>
          <p:nvPr>
            <p:extLst>
              <p:ext uri="{D42A27DB-BD31-4B8C-83A1-F6EECF244321}">
                <p14:modId xmlns:p14="http://schemas.microsoft.com/office/powerpoint/2010/main" val="3918507143"/>
              </p:ext>
            </p:extLst>
          </p:nvPr>
        </p:nvGraphicFramePr>
        <p:xfrm>
          <a:off x="473075" y="1633537"/>
          <a:ext cx="3413125" cy="4672016"/>
        </p:xfrm>
        <a:graphic>
          <a:graphicData uri="http://schemas.openxmlformats.org/drawingml/2006/table">
            <a:tbl>
              <a:tblPr firstRow="1" bandRow="1"/>
              <a:tblGrid>
                <a:gridCol w="2002653"/>
                <a:gridCol w="1410472"/>
              </a:tblGrid>
              <a:tr h="274857">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200" dirty="0" smtClean="0">
                          <a:solidFill>
                            <a:schemeClr val="bg1"/>
                          </a:solidFill>
                        </a:rPr>
                        <a:t>Outdoor</a:t>
                      </a:r>
                      <a:r>
                        <a:rPr lang="nl-BE" sz="1200" baseline="0" dirty="0" smtClean="0">
                          <a:solidFill>
                            <a:schemeClr val="bg1"/>
                          </a:solidFill>
                        </a:rPr>
                        <a:t> unit  VRV IV</a:t>
                      </a:r>
                      <a:endParaRPr lang="en-GB" sz="1200" dirty="0">
                        <a:solidFill>
                          <a:schemeClr val="bg1"/>
                        </a:solidFill>
                      </a:endParaRPr>
                    </a:p>
                  </a:txBody>
                  <a:tcPr marL="91442" marR="91442" marT="45712" marB="45712">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85929"/>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200" dirty="0" smtClean="0">
                          <a:solidFill>
                            <a:schemeClr val="bg1"/>
                          </a:solidFill>
                        </a:rPr>
                        <a:t>EV kit</a:t>
                      </a:r>
                      <a:endParaRPr lang="en-GB" sz="1200" dirty="0">
                        <a:solidFill>
                          <a:schemeClr val="bg1"/>
                        </a:solidFill>
                      </a:endParaRPr>
                    </a:p>
                  </a:txBody>
                  <a:tcPr marL="91442" marR="91442" marT="45712" marB="45712">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RYYQ8T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rowSpan="4">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EKEXV200</a:t>
                      </a:r>
                      <a:r>
                        <a:rPr lang="nl-BE" sz="1200" dirty="0" smtClean="0">
                          <a:solidFill>
                            <a:schemeClr val="bg2"/>
                          </a:solidFill>
                          <a:latin typeface="+mn-lt"/>
                        </a:rPr>
                        <a:t> </a:t>
                      </a:r>
                    </a:p>
                    <a:p>
                      <a:pPr algn="ctr"/>
                      <a:r>
                        <a:rPr lang="nl-BE" sz="1200" dirty="0" smtClean="0">
                          <a:solidFill>
                            <a:schemeClr val="bg2"/>
                          </a:solidFill>
                          <a:latin typeface="+mn-lt"/>
                        </a:rPr>
                        <a:t>(CR90~110%)</a:t>
                      </a:r>
                      <a:endParaRPr lang="en-GB" sz="1200" dirty="0">
                        <a:solidFill>
                          <a:schemeClr val="bg2"/>
                        </a:solidFill>
                        <a:latin typeface="+mn-lt"/>
                      </a:endParaRPr>
                    </a:p>
                    <a:p>
                      <a:pPr algn="ctr"/>
                      <a:r>
                        <a:rPr lang="nl-BE" sz="1200" dirty="0" smtClean="0">
                          <a:solidFill>
                            <a:schemeClr val="bg2"/>
                          </a:solidFill>
                          <a:latin typeface="+mn-lt"/>
                        </a:rPr>
                        <a:t> </a:t>
                      </a:r>
                      <a:endParaRPr lang="en-GB" sz="1200" dirty="0">
                        <a:solidFill>
                          <a:schemeClr val="bg2"/>
                        </a:solidFill>
                        <a:latin typeface="+mn-lt"/>
                      </a:endParaRPr>
                    </a:p>
                  </a:txBody>
                  <a:tcPr marL="91442" marR="91442" marT="45712" marB="45712"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RXYQ8T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c vMerge="1">
                  <a:txBody>
                    <a:bodyPr/>
                    <a:lstStyle/>
                    <a:p>
                      <a:endParaRPr lang="en-GB" dirty="0"/>
                    </a:p>
                  </a:txBody>
                  <a:tcPr/>
                </a:tc>
              </a:tr>
              <a:tr h="2743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200" dirty="0" smtClean="0">
                          <a:solidFill>
                            <a:schemeClr val="bg2"/>
                          </a:solidFill>
                          <a:latin typeface="+mn-lt"/>
                        </a:rPr>
                        <a:t>RXYQQ8T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a:endParaRPr lang="en-GB" sz="1400" dirty="0"/>
                    </a:p>
                  </a:txBody>
                  <a:tcPr anchor="b"/>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RWEYQ8T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pPr algn="ctr"/>
                      <a:endParaRPr lang="en-GB" sz="1400" dirty="0"/>
                    </a:p>
                  </a:txBody>
                  <a:tcPr anchor="b"/>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RYYQ10T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ap="flat" cmpd="sng" algn="ctr">
                      <a:solidFill>
                        <a:schemeClr val="tx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rowSpan="4">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EKEXV250</a:t>
                      </a:r>
                    </a:p>
                    <a:p>
                      <a:pPr algn="ctr"/>
                      <a:r>
                        <a:rPr lang="nl-BE" sz="1200" dirty="0" smtClean="0">
                          <a:solidFill>
                            <a:schemeClr val="bg2"/>
                          </a:solidFill>
                          <a:latin typeface="+mn-lt"/>
                        </a:rPr>
                        <a:t>(CR90~110%)</a:t>
                      </a:r>
                      <a:endParaRPr lang="en-GB" sz="1200" dirty="0">
                        <a:solidFill>
                          <a:schemeClr val="bg2"/>
                        </a:solidFill>
                        <a:latin typeface="+mn-lt"/>
                      </a:endParaRPr>
                    </a:p>
                  </a:txBody>
                  <a:tcPr marL="91442" marR="91442" marT="45712" marB="45712"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RXYQ10T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c vMerge="1">
                  <a:txBody>
                    <a:bodyPr/>
                    <a:lstStyle/>
                    <a:p>
                      <a:endParaRPr lang="en-GB" dirty="0"/>
                    </a:p>
                  </a:txBody>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RXYQQ10T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a:endParaRPr lang="en-GB" sz="1400" dirty="0"/>
                    </a:p>
                  </a:txBody>
                  <a:tcPr anchor="ct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u="none" dirty="0" smtClean="0">
                          <a:solidFill>
                            <a:schemeClr val="bg2"/>
                          </a:solidFill>
                          <a:latin typeface="+mn-lt"/>
                        </a:rPr>
                        <a:t>RWEYQ10T</a:t>
                      </a:r>
                      <a:endParaRPr lang="en-GB" sz="1200" u="none"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pPr algn="ctr"/>
                      <a:endParaRPr lang="en-GB" sz="1400" dirty="0"/>
                    </a:p>
                  </a:txBody>
                  <a:tcPr anchor="ct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914400" rtl="0" eaLnBrk="1" latinLnBrk="0" hangingPunct="1"/>
                      <a:r>
                        <a:rPr lang="nl-BE" sz="1200" kern="1200" dirty="0" smtClean="0">
                          <a:solidFill>
                            <a:schemeClr val="bg2"/>
                          </a:solidFill>
                          <a:latin typeface="+mn-lt"/>
                          <a:ea typeface="+mn-ea"/>
                          <a:cs typeface="+mn-cs"/>
                        </a:rPr>
                        <a:t>RYYQ16T</a:t>
                      </a:r>
                      <a:endParaRPr lang="en-GB" sz="1200" kern="1200" dirty="0">
                        <a:solidFill>
                          <a:schemeClr val="bg2"/>
                        </a:solidFill>
                        <a:latin typeface="+mn-lt"/>
                        <a:ea typeface="+mn-ea"/>
                        <a:cs typeface="+mn-cs"/>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4">
                  <a:txBody>
                    <a:bodyPr/>
                    <a:lstStyle/>
                    <a:p>
                      <a:pPr algn="ctr"/>
                      <a:r>
                        <a:rPr lang="nl-BE" sz="1400" dirty="0" smtClean="0">
                          <a:solidFill>
                            <a:schemeClr val="bg2"/>
                          </a:solidFill>
                          <a:latin typeface="+mn-lt"/>
                        </a:rPr>
                        <a:t>EKEXV400</a:t>
                      </a:r>
                    </a:p>
                    <a:p>
                      <a:pPr algn="ctr"/>
                      <a:r>
                        <a:rPr lang="nl-BE" sz="1200" dirty="0" smtClean="0">
                          <a:solidFill>
                            <a:schemeClr val="bg2"/>
                          </a:solidFill>
                          <a:latin typeface="+mn-lt"/>
                        </a:rPr>
                        <a:t>(CR90~110%)</a:t>
                      </a:r>
                      <a:endParaRPr lang="en-GB" sz="1200" dirty="0" smtClean="0">
                        <a:solidFill>
                          <a:schemeClr val="bg2"/>
                        </a:solidFill>
                        <a:latin typeface="+mn-lt"/>
                      </a:endParaRPr>
                    </a:p>
                    <a:p>
                      <a:pPr algn="ctr"/>
                      <a:endParaRPr lang="en-GB" sz="1200" dirty="0">
                        <a:solidFill>
                          <a:schemeClr val="bg2"/>
                        </a:solidFill>
                        <a:latin typeface="+mn-lt"/>
                      </a:endParaRPr>
                    </a:p>
                  </a:txBody>
                  <a:tcPr marL="91442" marR="91442" marT="45712" marB="45712"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RXYQ16T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pPr algn="ctr"/>
                      <a:endParaRPr lang="en-GB" sz="1400" dirty="0">
                        <a:solidFill>
                          <a:schemeClr val="bg2"/>
                        </a:solidFill>
                        <a:latin typeface="+mn-lt"/>
                      </a:endParaRPr>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RXYQQ16T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a:endParaRPr lang="en-GB" sz="1400" dirty="0">
                        <a:solidFill>
                          <a:schemeClr val="bg2"/>
                        </a:solidFill>
                        <a:latin typeface="+mn-lt"/>
                      </a:endParaRPr>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RWEYQ16T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pPr algn="ctr"/>
                      <a:endParaRPr lang="en-GB" sz="1400" dirty="0">
                        <a:solidFill>
                          <a:schemeClr val="bg2"/>
                        </a:solidFill>
                        <a:latin typeface="+mn-lt"/>
                      </a:endParaRPr>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RYYQ20T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rowSpan="4">
                  <a:txBody>
                    <a:bodyPr/>
                    <a:lstStyle/>
                    <a:p>
                      <a:pPr algn="ctr"/>
                      <a:r>
                        <a:rPr lang="nl-BE" sz="1400" dirty="0" smtClean="0">
                          <a:solidFill>
                            <a:schemeClr val="bg2"/>
                          </a:solidFill>
                          <a:latin typeface="+mn-lt"/>
                        </a:rPr>
                        <a:t>EKEXV500</a:t>
                      </a:r>
                    </a:p>
                    <a:p>
                      <a:pPr algn="ctr"/>
                      <a:r>
                        <a:rPr lang="nl-BE" sz="1200" dirty="0" smtClean="0">
                          <a:solidFill>
                            <a:schemeClr val="bg2"/>
                          </a:solidFill>
                          <a:latin typeface="+mn-lt"/>
                        </a:rPr>
                        <a:t>(CR90~110%)</a:t>
                      </a:r>
                      <a:endParaRPr lang="en-GB" sz="1200" dirty="0" smtClean="0">
                        <a:solidFill>
                          <a:schemeClr val="bg2"/>
                        </a:solidFill>
                        <a:latin typeface="+mn-lt"/>
                      </a:endParaRPr>
                    </a:p>
                    <a:p>
                      <a:pPr algn="ctr"/>
                      <a:endParaRPr lang="en-GB" sz="1200" dirty="0">
                        <a:solidFill>
                          <a:schemeClr val="bg2"/>
                        </a:solidFill>
                        <a:latin typeface="+mn-lt"/>
                      </a:endParaRPr>
                    </a:p>
                  </a:txBody>
                  <a:tcPr marL="91442" marR="91442" marT="45712" marB="45712"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RXYQ20T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pPr algn="ctr"/>
                      <a:endParaRPr lang="en-GB" sz="1400" dirty="0">
                        <a:solidFill>
                          <a:schemeClr val="bg2"/>
                        </a:solidFill>
                        <a:latin typeface="+mn-lt"/>
                      </a:endParaRPr>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RXYQQ20T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pPr algn="ctr"/>
                      <a:endParaRPr lang="en-GB" sz="1400" dirty="0">
                        <a:solidFill>
                          <a:schemeClr val="bg2"/>
                        </a:solidFill>
                        <a:latin typeface="+mn-lt"/>
                      </a:endParaRPr>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r h="2748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latin typeface="+mn-lt"/>
                        </a:rPr>
                        <a:t>RWEYQ20T</a:t>
                      </a:r>
                      <a:endParaRPr lang="en-GB" sz="1200" dirty="0">
                        <a:solidFill>
                          <a:schemeClr val="bg2"/>
                        </a:solidFill>
                        <a:latin typeface="+mn-lt"/>
                      </a:endParaRPr>
                    </a:p>
                  </a:txBody>
                  <a:tcPr marL="91442" marR="91442" marT="45712" marB="45712">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83C3">
                        <a:tint val="20000"/>
                      </a:srgbClr>
                    </a:solidFill>
                  </a:tcPr>
                </a:tc>
                <a:tc vMerge="1">
                  <a:txBody>
                    <a:bodyPr/>
                    <a:lstStyle/>
                    <a:p>
                      <a:endParaRPr lang="en-GB" dirty="0"/>
                    </a:p>
                  </a:txBody>
                  <a:tcPr marL="91442" marR="91442" marT="45723" marB="45723" anchor="ct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831458668"/>
              </p:ext>
            </p:extLst>
          </p:nvPr>
        </p:nvGraphicFramePr>
        <p:xfrm>
          <a:off x="4541838" y="1719262"/>
          <a:ext cx="4179887" cy="2225676"/>
        </p:xfrm>
        <a:graphic>
          <a:graphicData uri="http://schemas.openxmlformats.org/drawingml/2006/table">
            <a:tbl>
              <a:tblPr firstRow="1" bandRow="1"/>
              <a:tblGrid>
                <a:gridCol w="1941513"/>
                <a:gridCol w="2238374"/>
              </a:tblGrid>
              <a:tr h="370946">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400" dirty="0" smtClean="0">
                          <a:solidFill>
                            <a:schemeClr val="bg1"/>
                          </a:solidFill>
                        </a:rPr>
                        <a:t>Outdoor</a:t>
                      </a:r>
                      <a:r>
                        <a:rPr lang="nl-BE" sz="1400" baseline="0" dirty="0" smtClean="0">
                          <a:solidFill>
                            <a:schemeClr val="bg1"/>
                          </a:solidFill>
                        </a:rPr>
                        <a:t> unit ERQ</a:t>
                      </a:r>
                      <a:endParaRPr lang="en-GB" sz="1400" dirty="0">
                        <a:solidFill>
                          <a:schemeClr val="bg1"/>
                        </a:solidFill>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85929"/>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400" dirty="0" smtClean="0">
                          <a:solidFill>
                            <a:schemeClr val="bg1"/>
                          </a:solidFill>
                        </a:rPr>
                        <a:t>EV kit</a:t>
                      </a:r>
                      <a:endParaRPr lang="en-GB" sz="1400" dirty="0">
                        <a:solidFill>
                          <a:schemeClr val="bg1"/>
                        </a:solidFill>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r>
              <a:tr h="3709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ERQ100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EKEXV63/80/100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AC49"/>
                    </a:solidFill>
                  </a:tcPr>
                </a:tc>
              </a:tr>
              <a:tr h="3709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ERQ125</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EKEXV63/80/100/125</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r>
              <a:tr h="3709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ERQ140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EKEXV80/100/125/140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AC49"/>
                    </a:solidFill>
                  </a:tcPr>
                </a:tc>
              </a:tr>
              <a:tr h="3709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ERQ200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EKEXV100/125/140/200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r>
              <a:tr h="3709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ERQ250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dirty="0" smtClean="0">
                          <a:solidFill>
                            <a:schemeClr val="bg2"/>
                          </a:solidFill>
                          <a:latin typeface="+mn-lt"/>
                        </a:rPr>
                        <a:t>EKEXV125/140/200/250</a:t>
                      </a:r>
                      <a:endParaRPr lang="en-GB" sz="1400" dirty="0">
                        <a:solidFill>
                          <a:schemeClr val="bg2"/>
                        </a:solidFill>
                        <a:latin typeface="+mn-lt"/>
                      </a:endParaRPr>
                    </a:p>
                  </a:txBody>
                  <a:tcPr marT="45733" marB="4573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AC49"/>
                    </a:solidFill>
                  </a:tcPr>
                </a:tc>
              </a:tr>
            </a:tbl>
          </a:graphicData>
        </a:graphic>
      </p:graphicFrame>
      <p:sp>
        <p:nvSpPr>
          <p:cNvPr id="45" name="Rectangle 102"/>
          <p:cNvSpPr txBox="1">
            <a:spLocks noChangeArrowheads="1"/>
          </p:cNvSpPr>
          <p:nvPr/>
        </p:nvSpPr>
        <p:spPr bwMode="auto">
          <a:xfrm>
            <a:off x="131188" y="1076325"/>
            <a:ext cx="8664575"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algn="ctr" eaLnBrk="1" hangingPunct="1">
              <a:spcBef>
                <a:spcPct val="30000"/>
              </a:spcBef>
              <a:buClr>
                <a:srgbClr val="00A5E8"/>
              </a:buClr>
            </a:pPr>
            <a:r>
              <a:rPr lang="nl-BE" altLang="en-US" sz="1600" dirty="0" smtClean="0">
                <a:latin typeface="Calibri" pitchFamily="34" charset="0"/>
              </a:rPr>
              <a:t>Pair </a:t>
            </a:r>
            <a:r>
              <a:rPr lang="nl-BE" altLang="en-US" sz="1600" dirty="0" err="1" smtClean="0">
                <a:latin typeface="Calibri" pitchFamily="34" charset="0"/>
              </a:rPr>
              <a:t>application</a:t>
            </a:r>
            <a:r>
              <a:rPr lang="nl-BE" altLang="en-US" sz="1600" dirty="0" smtClean="0">
                <a:latin typeface="Calibri" pitchFamily="34" charset="0"/>
              </a:rPr>
              <a:t> = </a:t>
            </a:r>
            <a:r>
              <a:rPr lang="nl-BE" altLang="en-US" sz="1600" dirty="0" err="1" smtClean="0">
                <a:latin typeface="Calibri" pitchFamily="34" charset="0"/>
              </a:rPr>
              <a:t>One</a:t>
            </a:r>
            <a:r>
              <a:rPr lang="nl-BE" altLang="en-US" sz="1600" dirty="0" smtClean="0">
                <a:latin typeface="Calibri" pitchFamily="34" charset="0"/>
              </a:rPr>
              <a:t> </a:t>
            </a:r>
            <a:r>
              <a:rPr lang="nl-BE" altLang="en-US" sz="1600" dirty="0">
                <a:latin typeface="Calibri" pitchFamily="34" charset="0"/>
              </a:rPr>
              <a:t>outdoor unit + </a:t>
            </a:r>
            <a:r>
              <a:rPr lang="nl-BE" altLang="en-US" sz="1600" dirty="0" err="1">
                <a:latin typeface="Calibri" pitchFamily="34" charset="0"/>
              </a:rPr>
              <a:t>one</a:t>
            </a:r>
            <a:r>
              <a:rPr lang="nl-BE" altLang="en-US" sz="1600" dirty="0">
                <a:latin typeface="Calibri" pitchFamily="34" charset="0"/>
              </a:rPr>
              <a:t> </a:t>
            </a:r>
            <a:r>
              <a:rPr lang="nl-BE" altLang="en-US" sz="1600" dirty="0" err="1">
                <a:latin typeface="Calibri" pitchFamily="34" charset="0"/>
              </a:rPr>
              <a:t>expansion</a:t>
            </a:r>
            <a:r>
              <a:rPr lang="nl-BE" altLang="en-US" sz="1600" dirty="0">
                <a:latin typeface="Calibri" pitchFamily="34" charset="0"/>
              </a:rPr>
              <a:t> </a:t>
            </a:r>
            <a:r>
              <a:rPr lang="nl-BE" altLang="en-US" sz="1600" dirty="0" err="1">
                <a:latin typeface="Calibri" pitchFamily="34" charset="0"/>
              </a:rPr>
              <a:t>valve</a:t>
            </a:r>
            <a:r>
              <a:rPr lang="nl-BE" altLang="en-US" sz="1600" dirty="0">
                <a:latin typeface="Calibri" pitchFamily="34" charset="0"/>
              </a:rPr>
              <a:t> (EV) kit + </a:t>
            </a:r>
            <a:r>
              <a:rPr lang="nl-BE" altLang="en-US" sz="1600" dirty="0" err="1">
                <a:latin typeface="Calibri" pitchFamily="34" charset="0"/>
              </a:rPr>
              <a:t>one</a:t>
            </a:r>
            <a:r>
              <a:rPr lang="nl-BE" altLang="en-US" sz="1600" dirty="0">
                <a:latin typeface="Calibri" pitchFamily="34" charset="0"/>
              </a:rPr>
              <a:t> DX </a:t>
            </a:r>
            <a:r>
              <a:rPr lang="nl-BE" altLang="en-US" sz="1600" dirty="0" err="1">
                <a:latin typeface="Calibri" pitchFamily="34" charset="0"/>
              </a:rPr>
              <a:t>coil</a:t>
            </a:r>
            <a:r>
              <a:rPr lang="nl-BE" altLang="en-US" sz="1600" dirty="0">
                <a:latin typeface="Calibri" pitchFamily="34" charset="0"/>
              </a:rPr>
              <a:t> + </a:t>
            </a:r>
            <a:r>
              <a:rPr lang="nl-BE" altLang="en-US" sz="1600" dirty="0" err="1">
                <a:latin typeface="Calibri" pitchFamily="34" charset="0"/>
              </a:rPr>
              <a:t>one</a:t>
            </a:r>
            <a:r>
              <a:rPr lang="nl-BE" altLang="en-US" sz="1600" dirty="0">
                <a:latin typeface="Calibri" pitchFamily="34" charset="0"/>
              </a:rPr>
              <a:t> control box</a:t>
            </a:r>
            <a:endParaRPr lang="en-US" altLang="en-US" sz="1600" dirty="0">
              <a:latin typeface="Calibri" pitchFamily="34" charset="0"/>
              <a:ea typeface="Myriad Pro"/>
              <a:cs typeface="Myriad Pro"/>
            </a:endParaRPr>
          </a:p>
        </p:txBody>
      </p:sp>
      <p:sp>
        <p:nvSpPr>
          <p:cNvPr id="46" name="Rounded Rectangle 45"/>
          <p:cNvSpPr/>
          <p:nvPr/>
        </p:nvSpPr>
        <p:spPr>
          <a:xfrm>
            <a:off x="4349750" y="1524000"/>
            <a:ext cx="4529138" cy="2590800"/>
          </a:xfrm>
          <a:prstGeom prst="roundRect">
            <a:avLst>
              <a:gd name="adj" fmla="val 10942"/>
            </a:avLst>
          </a:prstGeom>
          <a:no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sp>
        <p:nvSpPr>
          <p:cNvPr id="47" name="Rounded Rectangle 46"/>
          <p:cNvSpPr/>
          <p:nvPr/>
        </p:nvSpPr>
        <p:spPr>
          <a:xfrm>
            <a:off x="271463" y="1524000"/>
            <a:ext cx="3816350" cy="4978400"/>
          </a:xfrm>
          <a:prstGeom prst="roundRect">
            <a:avLst>
              <a:gd name="adj" fmla="val 8442"/>
            </a:avLst>
          </a:prstGeom>
          <a:no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sp>
        <p:nvSpPr>
          <p:cNvPr id="48" name="Right Arrow Callout 47"/>
          <p:cNvSpPr/>
          <p:nvPr/>
        </p:nvSpPr>
        <p:spPr>
          <a:xfrm>
            <a:off x="382588" y="4114800"/>
            <a:ext cx="4857750" cy="2182812"/>
          </a:xfrm>
          <a:prstGeom prst="rightArrowCallout">
            <a:avLst>
              <a:gd name="adj1" fmla="val 25000"/>
              <a:gd name="adj2" fmla="val 25000"/>
              <a:gd name="adj3" fmla="val 25000"/>
              <a:gd name="adj4" fmla="val 7994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sp>
        <p:nvSpPr>
          <p:cNvPr id="49" name="TextBox 2"/>
          <p:cNvSpPr txBox="1">
            <a:spLocks noChangeArrowheads="1"/>
          </p:cNvSpPr>
          <p:nvPr/>
        </p:nvSpPr>
        <p:spPr bwMode="auto">
          <a:xfrm>
            <a:off x="5540375" y="4973637"/>
            <a:ext cx="1938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r>
              <a:rPr lang="nl-BE" altLang="en-US" sz="2000" b="1" dirty="0">
                <a:solidFill>
                  <a:srgbClr val="FF0000"/>
                </a:solidFill>
              </a:rPr>
              <a:t>NEW IN 2015</a:t>
            </a:r>
            <a:endParaRPr lang="en-GB" altLang="en-US" sz="2000" b="1" dirty="0">
              <a:solidFill>
                <a:srgbClr val="FF0000"/>
              </a:solidFill>
            </a:endParaRPr>
          </a:p>
        </p:txBody>
      </p:sp>
    </p:spTree>
    <p:extLst>
      <p:ext uri="{BB962C8B-B14F-4D97-AF65-F5344CB8AC3E}">
        <p14:creationId xmlns:p14="http://schemas.microsoft.com/office/powerpoint/2010/main" val="71215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228600" y="6375400"/>
            <a:ext cx="609600" cy="501648"/>
          </a:xfrm>
        </p:spPr>
        <p:txBody>
          <a:bodyPr/>
          <a:lstStyle/>
          <a:p>
            <a:fld id="{76563B4B-4410-459F-97AD-D0AEEE9266CA}" type="slidenum">
              <a:rPr lang="en-US" smtClean="0">
                <a:solidFill>
                  <a:srgbClr val="0083C1"/>
                </a:solidFill>
              </a:rPr>
              <a:pPr/>
              <a:t>10</a:t>
            </a:fld>
            <a:endParaRPr lang="en-US">
              <a:solidFill>
                <a:srgbClr val="0083C1"/>
              </a:solidFill>
            </a:endParaRPr>
          </a:p>
        </p:txBody>
      </p:sp>
      <p:sp>
        <p:nvSpPr>
          <p:cNvPr id="97" name="TextBox 96"/>
          <p:cNvSpPr txBox="1"/>
          <p:nvPr/>
        </p:nvSpPr>
        <p:spPr>
          <a:xfrm>
            <a:off x="407738" y="547727"/>
            <a:ext cx="8362950" cy="646331"/>
          </a:xfrm>
          <a:prstGeom prst="rect">
            <a:avLst/>
          </a:prstGeom>
          <a:noFill/>
        </p:spPr>
        <p:txBody>
          <a:bodyPr wrap="square" rtlCol="0">
            <a:spAutoFit/>
          </a:bodyPr>
          <a:lstStyle/>
          <a:p>
            <a:r>
              <a:rPr lang="en-US" cap="all" dirty="0">
                <a:solidFill>
                  <a:schemeClr val="tx2"/>
                </a:solidFill>
              </a:rPr>
              <a:t>Pair </a:t>
            </a:r>
            <a:r>
              <a:rPr lang="en-US" cap="all" dirty="0" smtClean="0">
                <a:solidFill>
                  <a:schemeClr val="tx2"/>
                </a:solidFill>
              </a:rPr>
              <a:t>application:</a:t>
            </a:r>
            <a:endParaRPr lang="en-US" cap="all" dirty="0">
              <a:solidFill>
                <a:schemeClr val="tx2"/>
              </a:solidFill>
            </a:endParaRPr>
          </a:p>
          <a:p>
            <a:r>
              <a:rPr lang="en-US" cap="all" dirty="0">
                <a:solidFill>
                  <a:schemeClr val="tx2"/>
                </a:solidFill>
              </a:rPr>
              <a:t>ERQ</a:t>
            </a:r>
          </a:p>
        </p:txBody>
      </p:sp>
      <p:sp>
        <p:nvSpPr>
          <p:cNvPr id="7" name="Rounded Rectangle 6"/>
          <p:cNvSpPr/>
          <p:nvPr/>
        </p:nvSpPr>
        <p:spPr>
          <a:xfrm>
            <a:off x="2635532" y="1555750"/>
            <a:ext cx="3408362" cy="5106988"/>
          </a:xfrm>
          <a:prstGeom prst="roundRect">
            <a:avLst/>
          </a:prstGeom>
          <a:solidFill>
            <a:srgbClr val="41B3DC">
              <a:lumMod val="20000"/>
              <a:lumOff val="80000"/>
            </a:srgbClr>
          </a:solidFill>
          <a:ln w="25400" cap="flat" cmpd="sng" algn="ctr">
            <a:solidFill>
              <a:srgbClr val="41B3DC">
                <a:lumMod val="40000"/>
                <a:lumOff val="60000"/>
              </a:srgbClr>
            </a:solidFill>
            <a:prstDash val="solid"/>
          </a:ln>
          <a:effectLst/>
        </p:spPr>
        <p:txBody>
          <a:bodyPr anchor="ctr"/>
          <a:lstStyle/>
          <a:p>
            <a:pPr algn="ctr">
              <a:defRPr/>
            </a:pPr>
            <a:endParaRPr lang="en-GB" sz="1600" kern="0">
              <a:solidFill>
                <a:prstClr val="white"/>
              </a:solidFill>
            </a:endParaRPr>
          </a:p>
        </p:txBody>
      </p:sp>
      <p:sp>
        <p:nvSpPr>
          <p:cNvPr id="8" name="Line 108"/>
          <p:cNvSpPr>
            <a:spLocks noChangeShapeType="1"/>
          </p:cNvSpPr>
          <p:nvPr/>
        </p:nvSpPr>
        <p:spPr bwMode="auto">
          <a:xfrm>
            <a:off x="971550" y="3860800"/>
            <a:ext cx="0" cy="1296988"/>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9" name="Line 65"/>
          <p:cNvSpPr>
            <a:spLocks noChangeShapeType="1"/>
          </p:cNvSpPr>
          <p:nvPr/>
        </p:nvSpPr>
        <p:spPr bwMode="auto">
          <a:xfrm>
            <a:off x="3708400" y="4652963"/>
            <a:ext cx="3455988"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pic>
        <p:nvPicPr>
          <p:cNvPr id="10" name="Picture 6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18238" y="4114800"/>
            <a:ext cx="245745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Line 70"/>
          <p:cNvSpPr>
            <a:spLocks noChangeShapeType="1"/>
          </p:cNvSpPr>
          <p:nvPr/>
        </p:nvSpPr>
        <p:spPr bwMode="auto">
          <a:xfrm>
            <a:off x="5451475" y="5157788"/>
            <a:ext cx="1584325" cy="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12" name="Line 71"/>
          <p:cNvSpPr>
            <a:spLocks noChangeShapeType="1"/>
          </p:cNvSpPr>
          <p:nvPr/>
        </p:nvSpPr>
        <p:spPr bwMode="auto">
          <a:xfrm>
            <a:off x="5451475" y="3754438"/>
            <a:ext cx="0" cy="140335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13" name="Line 77"/>
          <p:cNvSpPr>
            <a:spLocks noChangeShapeType="1"/>
          </p:cNvSpPr>
          <p:nvPr/>
        </p:nvSpPr>
        <p:spPr bwMode="auto">
          <a:xfrm flipV="1">
            <a:off x="900113" y="5661025"/>
            <a:ext cx="6192837" cy="0"/>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4" name="Line 78"/>
          <p:cNvSpPr>
            <a:spLocks noChangeShapeType="1"/>
          </p:cNvSpPr>
          <p:nvPr/>
        </p:nvSpPr>
        <p:spPr bwMode="auto">
          <a:xfrm flipV="1">
            <a:off x="7092950" y="5516563"/>
            <a:ext cx="360363" cy="144462"/>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5" name="Line 91"/>
          <p:cNvSpPr>
            <a:spLocks noChangeShapeType="1"/>
          </p:cNvSpPr>
          <p:nvPr/>
        </p:nvSpPr>
        <p:spPr bwMode="auto">
          <a:xfrm>
            <a:off x="3346450" y="2997200"/>
            <a:ext cx="1588" cy="1655763"/>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6" name="Line 92"/>
          <p:cNvSpPr>
            <a:spLocks noChangeShapeType="1"/>
          </p:cNvSpPr>
          <p:nvPr/>
        </p:nvSpPr>
        <p:spPr bwMode="auto">
          <a:xfrm flipV="1">
            <a:off x="1403350" y="4005263"/>
            <a:ext cx="0" cy="649287"/>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7" name="Line 93"/>
          <p:cNvSpPr>
            <a:spLocks noChangeShapeType="1"/>
          </p:cNvSpPr>
          <p:nvPr/>
        </p:nvSpPr>
        <p:spPr bwMode="auto">
          <a:xfrm flipH="1">
            <a:off x="1403350" y="4652963"/>
            <a:ext cx="1944688" cy="0"/>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8" name="Line 94"/>
          <p:cNvSpPr>
            <a:spLocks noChangeShapeType="1"/>
          </p:cNvSpPr>
          <p:nvPr/>
        </p:nvSpPr>
        <p:spPr bwMode="auto">
          <a:xfrm>
            <a:off x="3852863" y="2903538"/>
            <a:ext cx="0" cy="503237"/>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9" name="Line 95"/>
          <p:cNvSpPr>
            <a:spLocks noChangeShapeType="1"/>
          </p:cNvSpPr>
          <p:nvPr/>
        </p:nvSpPr>
        <p:spPr bwMode="auto">
          <a:xfrm>
            <a:off x="3852863" y="3406775"/>
            <a:ext cx="1006475" cy="222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20" name="Line 96"/>
          <p:cNvSpPr>
            <a:spLocks noChangeShapeType="1"/>
          </p:cNvSpPr>
          <p:nvPr/>
        </p:nvSpPr>
        <p:spPr bwMode="auto">
          <a:xfrm>
            <a:off x="3708400" y="2924175"/>
            <a:ext cx="0" cy="1728788"/>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pic>
        <p:nvPicPr>
          <p:cNvPr id="21" name="Picture 99" descr="img"/>
          <p:cNvPicPr>
            <a:picLocks noChangeAspect="1" noChangeArrowheads="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2843213" y="2276475"/>
            <a:ext cx="13684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103"/>
          <p:cNvSpPr>
            <a:spLocks noChangeShapeType="1"/>
          </p:cNvSpPr>
          <p:nvPr/>
        </p:nvSpPr>
        <p:spPr bwMode="auto">
          <a:xfrm>
            <a:off x="900113" y="3898900"/>
            <a:ext cx="0" cy="1762125"/>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pic>
        <p:nvPicPr>
          <p:cNvPr id="23" name="Picture 104" descr="RXQ8-10-12P7W1B"/>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331" y="2687637"/>
            <a:ext cx="938532" cy="144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105"/>
          <p:cNvSpPr>
            <a:spLocks noChangeShapeType="1"/>
          </p:cNvSpPr>
          <p:nvPr/>
        </p:nvSpPr>
        <p:spPr bwMode="auto">
          <a:xfrm flipV="1">
            <a:off x="7029450" y="5013325"/>
            <a:ext cx="350838" cy="144463"/>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25" name="Line 106"/>
          <p:cNvSpPr>
            <a:spLocks noChangeShapeType="1"/>
          </p:cNvSpPr>
          <p:nvPr/>
        </p:nvSpPr>
        <p:spPr bwMode="auto">
          <a:xfrm>
            <a:off x="5019675" y="3754438"/>
            <a:ext cx="0" cy="140335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26" name="Line 107"/>
          <p:cNvSpPr>
            <a:spLocks noChangeShapeType="1"/>
          </p:cNvSpPr>
          <p:nvPr/>
        </p:nvSpPr>
        <p:spPr bwMode="auto">
          <a:xfrm>
            <a:off x="971550" y="5157788"/>
            <a:ext cx="4032250" cy="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pic>
        <p:nvPicPr>
          <p:cNvPr id="28" name="Picture 100" descr="img"/>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540250" y="2314575"/>
            <a:ext cx="13430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10"/>
          <p:cNvSpPr txBox="1">
            <a:spLocks noChangeArrowheads="1"/>
          </p:cNvSpPr>
          <p:nvPr/>
        </p:nvSpPr>
        <p:spPr bwMode="auto">
          <a:xfrm>
            <a:off x="1155653" y="2110488"/>
            <a:ext cx="35092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smtClean="0">
                <a:solidFill>
                  <a:srgbClr val="5F5F5F"/>
                </a:solidFill>
              </a:rPr>
              <a:t>ERQ</a:t>
            </a:r>
            <a:r>
              <a:rPr lang="en-US" altLang="en-US" sz="1400" i="1" dirty="0" smtClean="0">
                <a:solidFill>
                  <a:srgbClr val="AF1A1C"/>
                </a:solidFill>
              </a:rPr>
              <a:t> </a:t>
            </a:r>
            <a:endParaRPr lang="en-US" altLang="en-US" sz="1400" i="1" dirty="0">
              <a:solidFill>
                <a:srgbClr val="AF1A1C"/>
              </a:solidFill>
            </a:endParaRPr>
          </a:p>
        </p:txBody>
      </p:sp>
      <p:sp>
        <p:nvSpPr>
          <p:cNvPr id="30" name="Text Box 111"/>
          <p:cNvSpPr txBox="1">
            <a:spLocks noChangeArrowheads="1"/>
          </p:cNvSpPr>
          <p:nvPr/>
        </p:nvSpPr>
        <p:spPr bwMode="auto">
          <a:xfrm>
            <a:off x="3149600" y="1846263"/>
            <a:ext cx="8477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a:solidFill>
                  <a:srgbClr val="5F5F5F"/>
                </a:solidFill>
              </a:rPr>
              <a:t>EKEQ*</a:t>
            </a:r>
            <a:r>
              <a:rPr lang="en-US" altLang="en-US" sz="1400" dirty="0">
                <a:solidFill>
                  <a:srgbClr val="AF1A1C"/>
                </a:solidFill>
              </a:rPr>
              <a:t> </a:t>
            </a:r>
          </a:p>
          <a:p>
            <a:pPr algn="ctr">
              <a:defRPr/>
            </a:pPr>
            <a:r>
              <a:rPr lang="en-US" altLang="en-US" sz="1400" dirty="0">
                <a:solidFill>
                  <a:srgbClr val="AF1A1C"/>
                </a:solidFill>
              </a:rPr>
              <a:t>Control Box</a:t>
            </a:r>
            <a:endParaRPr lang="cs-CZ" altLang="en-US" sz="1400" dirty="0">
              <a:solidFill>
                <a:srgbClr val="AF1A1C"/>
              </a:solidFill>
            </a:endParaRPr>
          </a:p>
        </p:txBody>
      </p:sp>
      <p:sp>
        <p:nvSpPr>
          <p:cNvPr id="31" name="Text Box 112"/>
          <p:cNvSpPr txBox="1">
            <a:spLocks noChangeArrowheads="1"/>
          </p:cNvSpPr>
          <p:nvPr/>
        </p:nvSpPr>
        <p:spPr bwMode="auto">
          <a:xfrm>
            <a:off x="4446588" y="1835150"/>
            <a:ext cx="1174750"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a:solidFill>
                  <a:srgbClr val="5F5F5F"/>
                </a:solidFill>
              </a:rPr>
              <a:t>EKEXV</a:t>
            </a:r>
            <a:r>
              <a:rPr lang="en-US" altLang="en-US" sz="1400" dirty="0">
                <a:solidFill>
                  <a:srgbClr val="AF1A1C"/>
                </a:solidFill>
              </a:rPr>
              <a:t> </a:t>
            </a:r>
          </a:p>
          <a:p>
            <a:pPr algn="ctr">
              <a:defRPr/>
            </a:pPr>
            <a:r>
              <a:rPr lang="en-US" altLang="en-US" sz="1400" dirty="0">
                <a:solidFill>
                  <a:srgbClr val="AF1A1C"/>
                </a:solidFill>
              </a:rPr>
              <a:t>Expansion Valve</a:t>
            </a:r>
            <a:endParaRPr lang="cs-CZ" altLang="en-US" sz="1400" dirty="0">
              <a:solidFill>
                <a:srgbClr val="AF1A1C"/>
              </a:solidFill>
            </a:endParaRPr>
          </a:p>
        </p:txBody>
      </p:sp>
      <p:sp>
        <p:nvSpPr>
          <p:cNvPr id="32" name="Text Box 113"/>
          <p:cNvSpPr txBox="1">
            <a:spLocks noChangeArrowheads="1"/>
          </p:cNvSpPr>
          <p:nvPr/>
        </p:nvSpPr>
        <p:spPr bwMode="auto">
          <a:xfrm>
            <a:off x="1754188" y="5661025"/>
            <a:ext cx="661987"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R410A gas</a:t>
            </a:r>
            <a:endParaRPr lang="cs-CZ" altLang="en-US" sz="1200" i="1">
              <a:solidFill>
                <a:srgbClr val="AF1A1C"/>
              </a:solidFill>
            </a:endParaRPr>
          </a:p>
        </p:txBody>
      </p:sp>
      <p:sp>
        <p:nvSpPr>
          <p:cNvPr id="33" name="Text Box 114"/>
          <p:cNvSpPr txBox="1">
            <a:spLocks noChangeArrowheads="1"/>
          </p:cNvSpPr>
          <p:nvPr/>
        </p:nvSpPr>
        <p:spPr bwMode="auto">
          <a:xfrm>
            <a:off x="1693863" y="5157788"/>
            <a:ext cx="785812"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R410A liquid</a:t>
            </a:r>
            <a:endParaRPr lang="cs-CZ" altLang="en-US" sz="1200" i="1">
              <a:solidFill>
                <a:srgbClr val="AF1A1C"/>
              </a:solidFill>
            </a:endParaRPr>
          </a:p>
        </p:txBody>
      </p:sp>
      <p:sp>
        <p:nvSpPr>
          <p:cNvPr id="34" name="Text Box 115"/>
          <p:cNvSpPr txBox="1">
            <a:spLocks noChangeArrowheads="1"/>
          </p:cNvSpPr>
          <p:nvPr/>
        </p:nvSpPr>
        <p:spPr bwMode="auto">
          <a:xfrm>
            <a:off x="1644650" y="4652963"/>
            <a:ext cx="963613"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communication</a:t>
            </a:r>
            <a:endParaRPr lang="cs-CZ" altLang="en-US" sz="1200" i="1">
              <a:solidFill>
                <a:srgbClr val="AF1A1C"/>
              </a:solidFill>
            </a:endParaRPr>
          </a:p>
        </p:txBody>
      </p:sp>
      <p:sp>
        <p:nvSpPr>
          <p:cNvPr id="35" name="Text Box 116"/>
          <p:cNvSpPr txBox="1">
            <a:spLocks noChangeArrowheads="1"/>
          </p:cNvSpPr>
          <p:nvPr/>
        </p:nvSpPr>
        <p:spPr bwMode="auto">
          <a:xfrm>
            <a:off x="3925888" y="4652963"/>
            <a:ext cx="736600"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Thermistors</a:t>
            </a:r>
            <a:endParaRPr lang="cs-CZ" altLang="en-US" sz="1200" i="1">
              <a:solidFill>
                <a:srgbClr val="AF1A1C"/>
              </a:solidFill>
            </a:endParaRPr>
          </a:p>
        </p:txBody>
      </p:sp>
      <p:sp>
        <p:nvSpPr>
          <p:cNvPr id="36" name="Text Box 117"/>
          <p:cNvSpPr txBox="1">
            <a:spLocks noChangeArrowheads="1"/>
          </p:cNvSpPr>
          <p:nvPr/>
        </p:nvSpPr>
        <p:spPr bwMode="auto">
          <a:xfrm>
            <a:off x="3941763" y="3429000"/>
            <a:ext cx="7143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EXV control</a:t>
            </a:r>
            <a:endParaRPr lang="cs-CZ" altLang="en-US" sz="1200" i="1">
              <a:solidFill>
                <a:srgbClr val="AF1A1C"/>
              </a:solidFill>
            </a:endParaRPr>
          </a:p>
        </p:txBody>
      </p:sp>
      <p:sp>
        <p:nvSpPr>
          <p:cNvPr id="37" name="Text Box 118"/>
          <p:cNvSpPr txBox="1">
            <a:spLocks noChangeArrowheads="1"/>
          </p:cNvSpPr>
          <p:nvPr/>
        </p:nvSpPr>
        <p:spPr bwMode="auto">
          <a:xfrm>
            <a:off x="6510338" y="5876925"/>
            <a:ext cx="1731962"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a:solidFill>
                  <a:srgbClr val="AF1A1C"/>
                </a:solidFill>
              </a:rPr>
              <a:t>Air Handling Unit (AHU)</a:t>
            </a:r>
          </a:p>
        </p:txBody>
      </p:sp>
      <p:sp>
        <p:nvSpPr>
          <p:cNvPr id="38" name="Rectangle 37"/>
          <p:cNvSpPr/>
          <p:nvPr/>
        </p:nvSpPr>
        <p:spPr>
          <a:xfrm>
            <a:off x="3403600" y="5800725"/>
            <a:ext cx="1874838" cy="695325"/>
          </a:xfrm>
          <a:prstGeom prst="rect">
            <a:avLst/>
          </a:prstGeom>
          <a:solidFill>
            <a:srgbClr val="0083C3"/>
          </a:solidFill>
          <a:ln w="25400" cap="flat" cmpd="sng" algn="ctr">
            <a:solidFill>
              <a:srgbClr val="0083C3">
                <a:shade val="50000"/>
              </a:srgbClr>
            </a:solidFill>
            <a:prstDash val="solid"/>
          </a:ln>
          <a:effectLst/>
        </p:spPr>
        <p:txBody>
          <a:bodyPr anchor="ctr"/>
          <a:lstStyle/>
          <a:p>
            <a:pPr algn="ctr">
              <a:defRPr/>
            </a:pPr>
            <a:r>
              <a:rPr lang="nl-BE" sz="1600" kern="0" dirty="0" err="1">
                <a:solidFill>
                  <a:prstClr val="white"/>
                </a:solidFill>
              </a:rPr>
              <a:t>Factory</a:t>
            </a:r>
            <a:r>
              <a:rPr lang="nl-BE" sz="1600" kern="0" dirty="0">
                <a:solidFill>
                  <a:prstClr val="white"/>
                </a:solidFill>
              </a:rPr>
              <a:t> </a:t>
            </a:r>
            <a:r>
              <a:rPr lang="nl-BE" sz="1600" kern="0" dirty="0" err="1">
                <a:solidFill>
                  <a:prstClr val="white"/>
                </a:solidFill>
              </a:rPr>
              <a:t>fitted</a:t>
            </a:r>
            <a:r>
              <a:rPr lang="nl-BE" sz="1600" kern="0" dirty="0">
                <a:solidFill>
                  <a:prstClr val="white"/>
                </a:solidFill>
              </a:rPr>
              <a:t> </a:t>
            </a:r>
            <a:r>
              <a:rPr lang="nl-BE" sz="1600" kern="0" dirty="0" err="1">
                <a:solidFill>
                  <a:prstClr val="white"/>
                </a:solidFill>
              </a:rPr>
              <a:t>into</a:t>
            </a:r>
            <a:r>
              <a:rPr lang="nl-BE" sz="1600" kern="0" dirty="0">
                <a:solidFill>
                  <a:prstClr val="white"/>
                </a:solidFill>
              </a:rPr>
              <a:t> the </a:t>
            </a:r>
            <a:r>
              <a:rPr lang="nl-BE" sz="1600" kern="0" dirty="0" err="1">
                <a:solidFill>
                  <a:prstClr val="white"/>
                </a:solidFill>
              </a:rPr>
              <a:t>Daikin</a:t>
            </a:r>
            <a:r>
              <a:rPr lang="nl-BE" sz="1600" kern="0" dirty="0">
                <a:solidFill>
                  <a:prstClr val="white"/>
                </a:solidFill>
              </a:rPr>
              <a:t> AHU</a:t>
            </a:r>
            <a:endParaRPr lang="en-GB" sz="1600" kern="0" dirty="0">
              <a:solidFill>
                <a:prstClr val="white"/>
              </a:solidFill>
            </a:endParaRPr>
          </a:p>
        </p:txBody>
      </p:sp>
      <p:graphicFrame>
        <p:nvGraphicFramePr>
          <p:cNvPr id="39" name="Table 38"/>
          <p:cNvGraphicFramePr>
            <a:graphicFrameLocks noGrp="1"/>
          </p:cNvGraphicFramePr>
          <p:nvPr>
            <p:extLst>
              <p:ext uri="{D42A27DB-BD31-4B8C-83A1-F6EECF244321}">
                <p14:modId xmlns:p14="http://schemas.microsoft.com/office/powerpoint/2010/main" val="3449838289"/>
              </p:ext>
            </p:extLst>
          </p:nvPr>
        </p:nvGraphicFramePr>
        <p:xfrm>
          <a:off x="6418263" y="1616075"/>
          <a:ext cx="744537" cy="2376512"/>
        </p:xfrm>
        <a:graphic>
          <a:graphicData uri="http://schemas.openxmlformats.org/drawingml/2006/table">
            <a:tbl>
              <a:tblPr firstRow="1" bandRow="1"/>
              <a:tblGrid>
                <a:gridCol w="744537"/>
              </a:tblGrid>
              <a:tr h="45707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200" dirty="0" smtClean="0">
                          <a:solidFill>
                            <a:schemeClr val="bg1"/>
                          </a:solidFill>
                        </a:rPr>
                        <a:t>EKEXV</a:t>
                      </a:r>
                      <a:r>
                        <a:rPr lang="nl-BE" sz="1200" baseline="0" dirty="0" smtClean="0">
                          <a:solidFill>
                            <a:schemeClr val="bg1"/>
                          </a:solidFill>
                        </a:rPr>
                        <a:t> class</a:t>
                      </a:r>
                      <a:endParaRPr lang="en-GB" sz="1200" dirty="0">
                        <a:solidFill>
                          <a:schemeClr val="bg1"/>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3C3"/>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63</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80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100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125</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140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200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250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bl>
          </a:graphicData>
        </a:graphic>
      </p:graphicFrame>
      <p:sp>
        <p:nvSpPr>
          <p:cNvPr id="40" name="Right Arrow 39"/>
          <p:cNvSpPr/>
          <p:nvPr/>
        </p:nvSpPr>
        <p:spPr>
          <a:xfrm rot="10800000">
            <a:off x="5695950" y="2687638"/>
            <a:ext cx="654050" cy="466725"/>
          </a:xfrm>
          <a:prstGeom prst="rightArrow">
            <a:avLst/>
          </a:prstGeom>
          <a:solidFill>
            <a:srgbClr val="0083C3"/>
          </a:solid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sp>
        <p:nvSpPr>
          <p:cNvPr id="41" name="Right Arrow 40"/>
          <p:cNvSpPr/>
          <p:nvPr/>
        </p:nvSpPr>
        <p:spPr>
          <a:xfrm rot="5400000">
            <a:off x="3392487" y="1411288"/>
            <a:ext cx="328613" cy="420688"/>
          </a:xfrm>
          <a:prstGeom prst="rightArrow">
            <a:avLst/>
          </a:prstGeom>
          <a:solidFill>
            <a:srgbClr val="0083C3"/>
          </a:solid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780650273"/>
              </p:ext>
            </p:extLst>
          </p:nvPr>
        </p:nvGraphicFramePr>
        <p:xfrm>
          <a:off x="2479675" y="134544"/>
          <a:ext cx="5453042" cy="1310696"/>
        </p:xfrm>
        <a:graphic>
          <a:graphicData uri="http://schemas.openxmlformats.org/drawingml/2006/table">
            <a:tbl>
              <a:tblPr firstRow="1" bandRow="1"/>
              <a:tblGrid>
                <a:gridCol w="3054226"/>
                <a:gridCol w="2398816"/>
              </a:tblGrid>
              <a:tr h="394697">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171450" indent="-171450">
                        <a:buFont typeface="Arial" panose="020B0604020202020204" pitchFamily="34" charset="0"/>
                        <a:buChar char="•"/>
                      </a:pPr>
                      <a:r>
                        <a:rPr lang="nl-BE" sz="1200" b="1" dirty="0" err="1" smtClean="0">
                          <a:solidFill>
                            <a:schemeClr val="bg1"/>
                          </a:solidFill>
                          <a:latin typeface="Calibri" panose="020F0502020204030204" pitchFamily="34" charset="0"/>
                        </a:rPr>
                        <a:t>To</a:t>
                      </a:r>
                      <a:r>
                        <a:rPr lang="nl-BE" sz="1200" b="1" dirty="0" smtClean="0">
                          <a:solidFill>
                            <a:schemeClr val="bg1"/>
                          </a:solidFill>
                          <a:latin typeface="Calibri" panose="020F0502020204030204" pitchFamily="34" charset="0"/>
                        </a:rPr>
                        <a:t> control the </a:t>
                      </a:r>
                      <a:r>
                        <a:rPr lang="nl-BE" sz="1200" b="1" dirty="0" err="1" smtClean="0">
                          <a:solidFill>
                            <a:schemeClr val="bg1"/>
                          </a:solidFill>
                          <a:latin typeface="Calibri" panose="020F0502020204030204" pitchFamily="34" charset="0"/>
                        </a:rPr>
                        <a:t>temperature</a:t>
                      </a:r>
                      <a:r>
                        <a:rPr lang="nl-BE" sz="1200" b="1" dirty="0" smtClean="0">
                          <a:solidFill>
                            <a:schemeClr val="bg1"/>
                          </a:solidFill>
                          <a:latin typeface="Calibri" panose="020F0502020204030204" pitchFamily="34" charset="0"/>
                        </a:rPr>
                        <a:t> of the air </a:t>
                      </a:r>
                      <a:r>
                        <a:rPr lang="nl-BE" sz="1200" b="1" dirty="0" err="1" smtClean="0">
                          <a:solidFill>
                            <a:srgbClr val="FFFF00"/>
                          </a:solidFill>
                          <a:latin typeface="Calibri" panose="020F0502020204030204" pitchFamily="34" charset="0"/>
                        </a:rPr>
                        <a:t>leaving</a:t>
                      </a:r>
                      <a:r>
                        <a:rPr lang="nl-BE" sz="1200" b="1" baseline="0" dirty="0" smtClean="0">
                          <a:solidFill>
                            <a:srgbClr val="FFFF00"/>
                          </a:solidFill>
                          <a:latin typeface="Calibri" panose="020F0502020204030204" pitchFamily="34" charset="0"/>
                        </a:rPr>
                        <a:t> or </a:t>
                      </a:r>
                      <a:r>
                        <a:rPr lang="nl-BE" sz="1200" b="1" baseline="0" dirty="0" err="1" smtClean="0">
                          <a:solidFill>
                            <a:srgbClr val="FFFF00"/>
                          </a:solidFill>
                          <a:latin typeface="Calibri" panose="020F0502020204030204" pitchFamily="34" charset="0"/>
                        </a:rPr>
                        <a:t>returning</a:t>
                      </a:r>
                      <a:r>
                        <a:rPr lang="nl-BE" sz="1200" b="1" baseline="0" dirty="0" smtClean="0">
                          <a:solidFill>
                            <a:srgbClr val="FFFF00"/>
                          </a:solidFill>
                          <a:latin typeface="Calibri" panose="020F0502020204030204" pitchFamily="34" charset="0"/>
                        </a:rPr>
                        <a:t> </a:t>
                      </a:r>
                      <a:r>
                        <a:rPr lang="nl-BE" sz="1200" b="1" kern="1200" dirty="0" err="1" smtClean="0">
                          <a:solidFill>
                            <a:schemeClr val="bg1"/>
                          </a:solidFill>
                          <a:latin typeface="Calibri" panose="020F0502020204030204" pitchFamily="34" charset="0"/>
                          <a:ea typeface="+mn-ea"/>
                          <a:cs typeface="+mn-cs"/>
                        </a:rPr>
                        <a:t>to</a:t>
                      </a:r>
                      <a:r>
                        <a:rPr lang="nl-BE" sz="1200" b="1" dirty="0" smtClean="0">
                          <a:solidFill>
                            <a:schemeClr val="bg1"/>
                          </a:solidFill>
                          <a:latin typeface="Calibri" panose="020F0502020204030204" pitchFamily="34" charset="0"/>
                        </a:rPr>
                        <a:t> the AHU, </a:t>
                      </a:r>
                      <a:r>
                        <a:rPr lang="nl-BE" sz="1200" b="1" dirty="0" err="1" smtClean="0">
                          <a:solidFill>
                            <a:schemeClr val="bg1"/>
                          </a:solidFill>
                          <a:latin typeface="Calibri" panose="020F0502020204030204" pitchFamily="34" charset="0"/>
                        </a:rPr>
                        <a:t>by</a:t>
                      </a:r>
                      <a:r>
                        <a:rPr lang="nl-BE" sz="1200" b="1" dirty="0" smtClean="0">
                          <a:solidFill>
                            <a:schemeClr val="bg1"/>
                          </a:solidFill>
                          <a:latin typeface="Calibri" panose="020F0502020204030204" pitchFamily="34" charset="0"/>
                        </a:rPr>
                        <a:t> means of </a:t>
                      </a:r>
                      <a:r>
                        <a:rPr lang="nl-BE" sz="1200" b="1" dirty="0" err="1" smtClean="0">
                          <a:solidFill>
                            <a:schemeClr val="bg1"/>
                          </a:solidFill>
                          <a:latin typeface="Calibri" panose="020F0502020204030204" pitchFamily="34" charset="0"/>
                        </a:rPr>
                        <a:t>an</a:t>
                      </a:r>
                      <a:r>
                        <a:rPr lang="nl-BE" sz="1200" b="1" dirty="0" smtClean="0">
                          <a:solidFill>
                            <a:schemeClr val="bg1"/>
                          </a:solidFill>
                          <a:latin typeface="Calibri" panose="020F0502020204030204" pitchFamily="34" charset="0"/>
                        </a:rPr>
                        <a:t> </a:t>
                      </a:r>
                      <a:r>
                        <a:rPr lang="nl-BE" sz="1200" b="1" dirty="0" err="1" smtClean="0">
                          <a:solidFill>
                            <a:schemeClr val="bg1"/>
                          </a:solidFill>
                          <a:latin typeface="Calibri" panose="020F0502020204030204" pitchFamily="34" charset="0"/>
                        </a:rPr>
                        <a:t>external</a:t>
                      </a:r>
                      <a:r>
                        <a:rPr lang="nl-BE" sz="1200" b="1" dirty="0" smtClean="0">
                          <a:solidFill>
                            <a:schemeClr val="bg1"/>
                          </a:solidFill>
                          <a:latin typeface="Calibri" panose="020F0502020204030204" pitchFamily="34" charset="0"/>
                        </a:rPr>
                        <a:t>  DDC device</a:t>
                      </a:r>
                      <a:r>
                        <a:rPr lang="nl-BE" sz="1200" b="1" baseline="0" dirty="0" smtClean="0">
                          <a:solidFill>
                            <a:schemeClr val="bg1"/>
                          </a:solidFill>
                          <a:latin typeface="Calibri" panose="020F0502020204030204" pitchFamily="34" charset="0"/>
                        </a:rPr>
                        <a:t>  </a:t>
                      </a:r>
                      <a:r>
                        <a:rPr lang="nl-BE" sz="1200" b="1" i="1" dirty="0" smtClean="0">
                          <a:solidFill>
                            <a:schemeClr val="bg1"/>
                          </a:solidFill>
                          <a:latin typeface="Calibri" panose="020F0502020204030204" pitchFamily="34" charset="0"/>
                        </a:rPr>
                        <a:t>(X-W control) </a:t>
                      </a:r>
                    </a:p>
                    <a:p>
                      <a:pPr marL="171450" indent="-171450">
                        <a:buFont typeface="Arial" panose="020B0604020202020204" pitchFamily="34" charset="0"/>
                        <a:buChar char="•"/>
                      </a:pPr>
                      <a:r>
                        <a:rPr lang="nl-BE" sz="1200" b="1" i="0" dirty="0" err="1" smtClean="0">
                          <a:solidFill>
                            <a:schemeClr val="bg1"/>
                          </a:solidFill>
                          <a:latin typeface="Calibri" panose="020F0502020204030204" pitchFamily="34" charset="0"/>
                        </a:rPr>
                        <a:t>To</a:t>
                      </a:r>
                      <a:r>
                        <a:rPr lang="nl-BE" sz="1200" b="1" i="0" dirty="0" smtClean="0">
                          <a:solidFill>
                            <a:schemeClr val="bg1"/>
                          </a:solidFill>
                          <a:latin typeface="Calibri" panose="020F0502020204030204" pitchFamily="34" charset="0"/>
                        </a:rPr>
                        <a:t> control </a:t>
                      </a:r>
                      <a:r>
                        <a:rPr lang="nl-BE" sz="1200" b="1" i="0" dirty="0" err="1" smtClean="0">
                          <a:solidFill>
                            <a:schemeClr val="bg1"/>
                          </a:solidFill>
                          <a:latin typeface="Calibri" panose="020F0502020204030204" pitchFamily="34" charset="0"/>
                        </a:rPr>
                        <a:t>indirectly</a:t>
                      </a:r>
                      <a:r>
                        <a:rPr lang="nl-BE" sz="1200" b="1" i="0" dirty="0" smtClean="0">
                          <a:solidFill>
                            <a:schemeClr val="bg1"/>
                          </a:solidFill>
                          <a:latin typeface="Calibri" panose="020F0502020204030204" pitchFamily="34" charset="0"/>
                        </a:rPr>
                        <a:t> the  room air</a:t>
                      </a:r>
                      <a:r>
                        <a:rPr lang="nl-BE" sz="1200" b="1" i="0" baseline="0" dirty="0" smtClean="0">
                          <a:solidFill>
                            <a:schemeClr val="bg1"/>
                          </a:solidFill>
                          <a:latin typeface="Calibri" panose="020F0502020204030204" pitchFamily="34" charset="0"/>
                        </a:rPr>
                        <a:t> </a:t>
                      </a:r>
                      <a:r>
                        <a:rPr lang="nl-BE" sz="1200" b="1" i="0" baseline="0" dirty="0" err="1" smtClean="0">
                          <a:solidFill>
                            <a:schemeClr val="bg1"/>
                          </a:solidFill>
                          <a:latin typeface="Calibri" panose="020F0502020204030204" pitchFamily="34" charset="0"/>
                        </a:rPr>
                        <a:t>temperature</a:t>
                      </a:r>
                      <a:r>
                        <a:rPr lang="nl-BE" sz="1200" b="1" i="0" baseline="0" dirty="0" smtClean="0">
                          <a:solidFill>
                            <a:schemeClr val="bg1"/>
                          </a:solidFill>
                          <a:latin typeface="Calibri" panose="020F0502020204030204" pitchFamily="34" charset="0"/>
                        </a:rPr>
                        <a:t>  </a:t>
                      </a:r>
                      <a:r>
                        <a:rPr lang="nl-BE" sz="1200" b="1" i="0" baseline="0" dirty="0" err="1" smtClean="0">
                          <a:solidFill>
                            <a:schemeClr val="bg1"/>
                          </a:solidFill>
                          <a:latin typeface="Calibri" panose="020F0502020204030204" pitchFamily="34" charset="0"/>
                        </a:rPr>
                        <a:t>by</a:t>
                      </a:r>
                      <a:r>
                        <a:rPr lang="nl-BE" sz="1200" b="1" i="0" baseline="0" dirty="0" smtClean="0">
                          <a:solidFill>
                            <a:schemeClr val="bg1"/>
                          </a:solidFill>
                          <a:latin typeface="Calibri" panose="020F0502020204030204" pitchFamily="34" charset="0"/>
                        </a:rPr>
                        <a:t>  </a:t>
                      </a:r>
                      <a:r>
                        <a:rPr lang="nl-BE" sz="1200" b="1" i="0" baseline="0" dirty="0" smtClean="0">
                          <a:solidFill>
                            <a:srgbClr val="FFFF00"/>
                          </a:solidFill>
                          <a:latin typeface="Calibri" panose="020F0502020204030204" pitchFamily="34" charset="0"/>
                        </a:rPr>
                        <a:t>fixing Te or Tc </a:t>
                      </a:r>
                      <a:r>
                        <a:rPr lang="nl-BE" sz="1200" b="1" i="1" baseline="0" dirty="0" smtClean="0">
                          <a:solidFill>
                            <a:schemeClr val="bg1"/>
                          </a:solidFill>
                          <a:latin typeface="Calibri" panose="020F0502020204030204" pitchFamily="34" charset="0"/>
                        </a:rPr>
                        <a:t>(Y control)</a:t>
                      </a:r>
                      <a:r>
                        <a:rPr lang="nl-BE" sz="1200" b="1" i="1" dirty="0" smtClean="0">
                          <a:solidFill>
                            <a:schemeClr val="bg1"/>
                          </a:solidFill>
                          <a:latin typeface="Calibri" panose="020F0502020204030204" pitchFamily="34" charset="0"/>
                        </a:rPr>
                        <a:t> </a:t>
                      </a:r>
                      <a:endParaRPr lang="en-GB" sz="1200" b="1" i="1" dirty="0">
                        <a:solidFill>
                          <a:schemeClr val="bg1"/>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3C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171450" indent="-171450">
                        <a:buFont typeface="Arial" panose="020B0604020202020204" pitchFamily="34" charset="0"/>
                        <a:buChar char="•"/>
                      </a:pPr>
                      <a:r>
                        <a:rPr lang="nl-BE" sz="1200" b="1" dirty="0" err="1" smtClean="0">
                          <a:solidFill>
                            <a:schemeClr val="bg1"/>
                          </a:solidFill>
                          <a:latin typeface="Calibri" panose="020F0502020204030204" pitchFamily="34" charset="0"/>
                        </a:rPr>
                        <a:t>To</a:t>
                      </a:r>
                      <a:r>
                        <a:rPr lang="nl-BE" sz="1200" b="1" dirty="0" smtClean="0">
                          <a:solidFill>
                            <a:schemeClr val="bg1"/>
                          </a:solidFill>
                          <a:latin typeface="Calibri" panose="020F0502020204030204" pitchFamily="34" charset="0"/>
                        </a:rPr>
                        <a:t> control the</a:t>
                      </a:r>
                      <a:r>
                        <a:rPr lang="nl-BE" sz="1200" b="1" baseline="0" dirty="0" smtClean="0">
                          <a:solidFill>
                            <a:schemeClr val="bg1"/>
                          </a:solidFill>
                          <a:latin typeface="Calibri" panose="020F0502020204030204" pitchFamily="34" charset="0"/>
                        </a:rPr>
                        <a:t> </a:t>
                      </a:r>
                      <a:r>
                        <a:rPr lang="nl-BE" sz="1200" b="1" baseline="0" dirty="0" err="1" smtClean="0">
                          <a:solidFill>
                            <a:schemeClr val="bg1"/>
                          </a:solidFill>
                          <a:latin typeface="Calibri" panose="020F0502020204030204" pitchFamily="34" charset="0"/>
                        </a:rPr>
                        <a:t>temperature</a:t>
                      </a:r>
                      <a:r>
                        <a:rPr lang="nl-BE" sz="1200" b="1" baseline="0" dirty="0" smtClean="0">
                          <a:solidFill>
                            <a:schemeClr val="bg1"/>
                          </a:solidFill>
                          <a:latin typeface="Calibri" panose="020F0502020204030204" pitchFamily="34" charset="0"/>
                        </a:rPr>
                        <a:t> of the </a:t>
                      </a:r>
                      <a:r>
                        <a:rPr lang="nl-BE" sz="1200" b="1" baseline="0" dirty="0" err="1" smtClean="0">
                          <a:solidFill>
                            <a:srgbClr val="FFFF00"/>
                          </a:solidFill>
                          <a:latin typeface="Calibri" panose="020F0502020204030204" pitchFamily="34" charset="0"/>
                        </a:rPr>
                        <a:t>returning</a:t>
                      </a:r>
                      <a:r>
                        <a:rPr lang="nl-BE" sz="1200" b="1" baseline="0" dirty="0" smtClean="0">
                          <a:solidFill>
                            <a:srgbClr val="FFFF00"/>
                          </a:solidFill>
                          <a:latin typeface="Calibri" panose="020F0502020204030204" pitchFamily="34" charset="0"/>
                        </a:rPr>
                        <a:t> </a:t>
                      </a:r>
                      <a:r>
                        <a:rPr lang="nl-BE" sz="1200" b="1" baseline="0" dirty="0" smtClean="0">
                          <a:solidFill>
                            <a:schemeClr val="bg1"/>
                          </a:solidFill>
                          <a:latin typeface="Calibri" panose="020F0502020204030204" pitchFamily="34" charset="0"/>
                        </a:rPr>
                        <a:t>air </a:t>
                      </a:r>
                      <a:r>
                        <a:rPr lang="nl-BE" sz="1200" b="1" baseline="0" dirty="0" err="1" smtClean="0">
                          <a:solidFill>
                            <a:schemeClr val="bg1"/>
                          </a:solidFill>
                          <a:latin typeface="Calibri" panose="020F0502020204030204" pitchFamily="34" charset="0"/>
                        </a:rPr>
                        <a:t>to</a:t>
                      </a:r>
                      <a:r>
                        <a:rPr lang="nl-BE" sz="1200" b="1" baseline="0" dirty="0" smtClean="0">
                          <a:solidFill>
                            <a:schemeClr val="bg1"/>
                          </a:solidFill>
                          <a:latin typeface="Calibri" panose="020F0502020204030204" pitchFamily="34" charset="0"/>
                        </a:rPr>
                        <a:t> AHU </a:t>
                      </a:r>
                      <a:r>
                        <a:rPr lang="nl-BE" sz="1200" b="1" baseline="0" dirty="0" err="1" smtClean="0">
                          <a:solidFill>
                            <a:schemeClr val="bg1"/>
                          </a:solidFill>
                          <a:latin typeface="Calibri" panose="020F0502020204030204" pitchFamily="34" charset="0"/>
                        </a:rPr>
                        <a:t>by</a:t>
                      </a:r>
                      <a:r>
                        <a:rPr lang="nl-BE" sz="1200" b="1" baseline="0" dirty="0" smtClean="0">
                          <a:solidFill>
                            <a:schemeClr val="bg1"/>
                          </a:solidFill>
                          <a:latin typeface="Calibri" panose="020F0502020204030204" pitchFamily="34" charset="0"/>
                        </a:rPr>
                        <a:t> means of a </a:t>
                      </a:r>
                      <a:r>
                        <a:rPr lang="nl-BE" sz="1200" b="1" baseline="0" dirty="0" err="1" smtClean="0">
                          <a:solidFill>
                            <a:schemeClr val="bg1"/>
                          </a:solidFill>
                          <a:latin typeface="Calibri" panose="020F0502020204030204" pitchFamily="34" charset="0"/>
                        </a:rPr>
                        <a:t>Daikin</a:t>
                      </a:r>
                      <a:r>
                        <a:rPr lang="nl-BE" sz="1200" b="1" baseline="0" dirty="0" smtClean="0">
                          <a:solidFill>
                            <a:schemeClr val="bg1"/>
                          </a:solidFill>
                          <a:latin typeface="Calibri" panose="020F0502020204030204" pitchFamily="34" charset="0"/>
                        </a:rPr>
                        <a:t> controller         </a:t>
                      </a:r>
                      <a:r>
                        <a:rPr lang="nl-BE" sz="1200" b="1" i="1" baseline="0" dirty="0" smtClean="0">
                          <a:solidFill>
                            <a:schemeClr val="bg1"/>
                          </a:solidFill>
                          <a:latin typeface="Calibri" panose="020F0502020204030204" pitchFamily="34" charset="0"/>
                        </a:rPr>
                        <a:t>(Z control)</a:t>
                      </a:r>
                      <a:endParaRPr lang="en-GB" sz="1200" b="1" i="1" dirty="0">
                        <a:solidFill>
                          <a:schemeClr val="bg1"/>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3C3"/>
                    </a:solidFill>
                  </a:tcPr>
                </a:tc>
              </a:tr>
              <a:tr h="22867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b="1" dirty="0" smtClean="0">
                          <a:solidFill>
                            <a:schemeClr val="bg2"/>
                          </a:solidFill>
                          <a:latin typeface="Calibri" panose="020F0502020204030204" pitchFamily="34" charset="0"/>
                        </a:rPr>
                        <a:t>EKEQFCBA</a:t>
                      </a:r>
                      <a:endParaRPr lang="en-GB" sz="1400" b="1" dirty="0">
                        <a:solidFill>
                          <a:schemeClr val="bg2"/>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b="1" dirty="0" smtClean="0">
                          <a:solidFill>
                            <a:schemeClr val="bg2"/>
                          </a:solidFill>
                          <a:latin typeface="Calibri" panose="020F0502020204030204" pitchFamily="34" charset="0"/>
                        </a:rPr>
                        <a:t>EKEQD</a:t>
                      </a:r>
                      <a:endParaRPr lang="en-GB" sz="1400" b="1" dirty="0">
                        <a:solidFill>
                          <a:schemeClr val="bg2"/>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bl>
          </a:graphicData>
        </a:graphic>
      </p:graphicFrame>
      <p:sp>
        <p:nvSpPr>
          <p:cNvPr id="5" name="TextBox 4"/>
          <p:cNvSpPr txBox="1"/>
          <p:nvPr/>
        </p:nvSpPr>
        <p:spPr>
          <a:xfrm>
            <a:off x="5298249" y="1113726"/>
            <a:ext cx="609600" cy="369332"/>
          </a:xfrm>
          <a:prstGeom prst="rect">
            <a:avLst/>
          </a:prstGeom>
          <a:noFill/>
        </p:spPr>
        <p:txBody>
          <a:bodyPr wrap="square" rtlCol="0">
            <a:spAutoFit/>
          </a:bodyPr>
          <a:lstStyle/>
          <a:p>
            <a:r>
              <a:rPr lang="nl-BE" b="1" dirty="0" smtClean="0">
                <a:solidFill>
                  <a:srgbClr val="FF0000"/>
                </a:solidFill>
              </a:rPr>
              <a:t>OR</a:t>
            </a:r>
            <a:endParaRPr lang="en-GB" b="1" dirty="0">
              <a:solidFill>
                <a:srgbClr val="FF0000"/>
              </a:solidFill>
            </a:endParaRPr>
          </a:p>
        </p:txBody>
      </p:sp>
    </p:spTree>
    <p:extLst>
      <p:ext uri="{BB962C8B-B14F-4D97-AF65-F5344CB8AC3E}">
        <p14:creationId xmlns:p14="http://schemas.microsoft.com/office/powerpoint/2010/main" val="224080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228600" y="6375400"/>
            <a:ext cx="609600" cy="501648"/>
          </a:xfrm>
        </p:spPr>
        <p:txBody>
          <a:bodyPr/>
          <a:lstStyle/>
          <a:p>
            <a:fld id="{76563B4B-4410-459F-97AD-D0AEEE9266CA}" type="slidenum">
              <a:rPr lang="en-US" smtClean="0">
                <a:solidFill>
                  <a:srgbClr val="0083C1"/>
                </a:solidFill>
              </a:rPr>
              <a:pPr/>
              <a:t>11</a:t>
            </a:fld>
            <a:endParaRPr lang="en-US">
              <a:solidFill>
                <a:srgbClr val="0083C1"/>
              </a:solidFill>
            </a:endParaRPr>
          </a:p>
        </p:txBody>
      </p:sp>
      <p:sp>
        <p:nvSpPr>
          <p:cNvPr id="97" name="TextBox 96"/>
          <p:cNvSpPr txBox="1"/>
          <p:nvPr/>
        </p:nvSpPr>
        <p:spPr>
          <a:xfrm>
            <a:off x="237115" y="500536"/>
            <a:ext cx="8686800" cy="646331"/>
          </a:xfrm>
          <a:prstGeom prst="rect">
            <a:avLst/>
          </a:prstGeom>
          <a:noFill/>
        </p:spPr>
        <p:txBody>
          <a:bodyPr wrap="square" rtlCol="0">
            <a:spAutoFit/>
          </a:bodyPr>
          <a:lstStyle/>
          <a:p>
            <a:r>
              <a:rPr lang="en-US" cap="all" dirty="0">
                <a:solidFill>
                  <a:schemeClr val="tx2"/>
                </a:solidFill>
              </a:rPr>
              <a:t>Pair </a:t>
            </a:r>
            <a:r>
              <a:rPr lang="en-US" cap="all" dirty="0" smtClean="0">
                <a:solidFill>
                  <a:schemeClr val="tx2"/>
                </a:solidFill>
              </a:rPr>
              <a:t>application:</a:t>
            </a:r>
            <a:endParaRPr lang="en-US" cap="all" dirty="0">
              <a:solidFill>
                <a:schemeClr val="tx2"/>
              </a:solidFill>
            </a:endParaRPr>
          </a:p>
          <a:p>
            <a:r>
              <a:rPr lang="en-US" cap="all" dirty="0">
                <a:solidFill>
                  <a:schemeClr val="tx2"/>
                </a:solidFill>
              </a:rPr>
              <a:t>VRV IV (heat pump)</a:t>
            </a:r>
          </a:p>
        </p:txBody>
      </p:sp>
      <p:sp>
        <p:nvSpPr>
          <p:cNvPr id="7" name="Rounded Rectangle 6"/>
          <p:cNvSpPr/>
          <p:nvPr/>
        </p:nvSpPr>
        <p:spPr>
          <a:xfrm>
            <a:off x="2636838" y="1555750"/>
            <a:ext cx="3408362" cy="5106988"/>
          </a:xfrm>
          <a:prstGeom prst="roundRect">
            <a:avLst/>
          </a:prstGeom>
          <a:solidFill>
            <a:srgbClr val="41B3DC">
              <a:lumMod val="20000"/>
              <a:lumOff val="80000"/>
            </a:srgbClr>
          </a:solidFill>
          <a:ln w="25400" cap="flat" cmpd="sng" algn="ctr">
            <a:solidFill>
              <a:srgbClr val="41B3DC">
                <a:lumMod val="40000"/>
                <a:lumOff val="60000"/>
              </a:srgbClr>
            </a:solidFill>
            <a:prstDash val="solid"/>
          </a:ln>
          <a:effectLst/>
        </p:spPr>
        <p:txBody>
          <a:bodyPr anchor="ctr"/>
          <a:lstStyle/>
          <a:p>
            <a:pPr algn="ctr">
              <a:defRPr/>
            </a:pPr>
            <a:endParaRPr lang="en-GB" sz="1600" kern="0">
              <a:solidFill>
                <a:prstClr val="white"/>
              </a:solidFill>
            </a:endParaRPr>
          </a:p>
        </p:txBody>
      </p:sp>
      <p:sp>
        <p:nvSpPr>
          <p:cNvPr id="8" name="Line 108"/>
          <p:cNvSpPr>
            <a:spLocks noChangeShapeType="1"/>
          </p:cNvSpPr>
          <p:nvPr/>
        </p:nvSpPr>
        <p:spPr bwMode="auto">
          <a:xfrm>
            <a:off x="971550" y="3860800"/>
            <a:ext cx="0" cy="1296988"/>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9" name="Line 65"/>
          <p:cNvSpPr>
            <a:spLocks noChangeShapeType="1"/>
          </p:cNvSpPr>
          <p:nvPr/>
        </p:nvSpPr>
        <p:spPr bwMode="auto">
          <a:xfrm>
            <a:off x="3708400" y="4652963"/>
            <a:ext cx="3455988"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pic>
        <p:nvPicPr>
          <p:cNvPr id="10" name="Picture 6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18238" y="4114800"/>
            <a:ext cx="245745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Line 70"/>
          <p:cNvSpPr>
            <a:spLocks noChangeShapeType="1"/>
          </p:cNvSpPr>
          <p:nvPr/>
        </p:nvSpPr>
        <p:spPr bwMode="auto">
          <a:xfrm>
            <a:off x="5451475" y="5157788"/>
            <a:ext cx="1584325" cy="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12" name="Line 71"/>
          <p:cNvSpPr>
            <a:spLocks noChangeShapeType="1"/>
          </p:cNvSpPr>
          <p:nvPr/>
        </p:nvSpPr>
        <p:spPr bwMode="auto">
          <a:xfrm>
            <a:off x="5451475" y="3754438"/>
            <a:ext cx="0" cy="140335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13" name="Line 77"/>
          <p:cNvSpPr>
            <a:spLocks noChangeShapeType="1"/>
          </p:cNvSpPr>
          <p:nvPr/>
        </p:nvSpPr>
        <p:spPr bwMode="auto">
          <a:xfrm flipV="1">
            <a:off x="900113" y="5661025"/>
            <a:ext cx="6192837" cy="0"/>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4" name="Line 78"/>
          <p:cNvSpPr>
            <a:spLocks noChangeShapeType="1"/>
          </p:cNvSpPr>
          <p:nvPr/>
        </p:nvSpPr>
        <p:spPr bwMode="auto">
          <a:xfrm flipV="1">
            <a:off x="7092950" y="5516563"/>
            <a:ext cx="360363" cy="144462"/>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5" name="Line 91"/>
          <p:cNvSpPr>
            <a:spLocks noChangeShapeType="1"/>
          </p:cNvSpPr>
          <p:nvPr/>
        </p:nvSpPr>
        <p:spPr bwMode="auto">
          <a:xfrm>
            <a:off x="3346450" y="2997200"/>
            <a:ext cx="1588" cy="1655763"/>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6" name="Line 92"/>
          <p:cNvSpPr>
            <a:spLocks noChangeShapeType="1"/>
          </p:cNvSpPr>
          <p:nvPr/>
        </p:nvSpPr>
        <p:spPr bwMode="auto">
          <a:xfrm flipV="1">
            <a:off x="1403350" y="4005263"/>
            <a:ext cx="0" cy="649287"/>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7" name="Line 93"/>
          <p:cNvSpPr>
            <a:spLocks noChangeShapeType="1"/>
          </p:cNvSpPr>
          <p:nvPr/>
        </p:nvSpPr>
        <p:spPr bwMode="auto">
          <a:xfrm flipH="1">
            <a:off x="1403350" y="4652963"/>
            <a:ext cx="1944688" cy="0"/>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8" name="Line 94"/>
          <p:cNvSpPr>
            <a:spLocks noChangeShapeType="1"/>
          </p:cNvSpPr>
          <p:nvPr/>
        </p:nvSpPr>
        <p:spPr bwMode="auto">
          <a:xfrm>
            <a:off x="3852863" y="2903538"/>
            <a:ext cx="0" cy="503237"/>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19" name="Line 95"/>
          <p:cNvSpPr>
            <a:spLocks noChangeShapeType="1"/>
          </p:cNvSpPr>
          <p:nvPr/>
        </p:nvSpPr>
        <p:spPr bwMode="auto">
          <a:xfrm>
            <a:off x="3852863" y="3406775"/>
            <a:ext cx="1006475" cy="222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20" name="Line 96"/>
          <p:cNvSpPr>
            <a:spLocks noChangeShapeType="1"/>
          </p:cNvSpPr>
          <p:nvPr/>
        </p:nvSpPr>
        <p:spPr bwMode="auto">
          <a:xfrm>
            <a:off x="3708400" y="2924175"/>
            <a:ext cx="0" cy="1728788"/>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pic>
        <p:nvPicPr>
          <p:cNvPr id="21" name="Picture 99" descr="img"/>
          <p:cNvPicPr>
            <a:picLocks noChangeAspect="1" noChangeArrowheads="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2843213" y="2276475"/>
            <a:ext cx="13684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103"/>
          <p:cNvSpPr>
            <a:spLocks noChangeShapeType="1"/>
          </p:cNvSpPr>
          <p:nvPr/>
        </p:nvSpPr>
        <p:spPr bwMode="auto">
          <a:xfrm>
            <a:off x="900113" y="3898900"/>
            <a:ext cx="0" cy="1762125"/>
          </a:xfrm>
          <a:prstGeom prst="line">
            <a:avLst/>
          </a:prstGeom>
          <a:noFill/>
          <a:ln w="19050">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solidFill>
                <a:srgbClr val="000000"/>
              </a:solidFill>
            </a:endParaRPr>
          </a:p>
        </p:txBody>
      </p:sp>
      <p:sp>
        <p:nvSpPr>
          <p:cNvPr id="24" name="Line 105"/>
          <p:cNvSpPr>
            <a:spLocks noChangeShapeType="1"/>
          </p:cNvSpPr>
          <p:nvPr/>
        </p:nvSpPr>
        <p:spPr bwMode="auto">
          <a:xfrm flipV="1">
            <a:off x="7029450" y="5013325"/>
            <a:ext cx="350838" cy="144463"/>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25" name="Line 106"/>
          <p:cNvSpPr>
            <a:spLocks noChangeShapeType="1"/>
          </p:cNvSpPr>
          <p:nvPr/>
        </p:nvSpPr>
        <p:spPr bwMode="auto">
          <a:xfrm>
            <a:off x="5019675" y="3754438"/>
            <a:ext cx="0" cy="140335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sp>
        <p:nvSpPr>
          <p:cNvPr id="26" name="Line 107"/>
          <p:cNvSpPr>
            <a:spLocks noChangeShapeType="1"/>
          </p:cNvSpPr>
          <p:nvPr/>
        </p:nvSpPr>
        <p:spPr bwMode="auto">
          <a:xfrm>
            <a:off x="971550" y="5157788"/>
            <a:ext cx="4032250" cy="0"/>
          </a:xfrm>
          <a:prstGeom prst="line">
            <a:avLst/>
          </a:prstGeom>
          <a:noFill/>
          <a:ln w="19050">
            <a:solidFill>
              <a:srgbClr val="617628"/>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kern="0">
              <a:solidFill>
                <a:srgbClr val="000000"/>
              </a:solidFill>
            </a:endParaRPr>
          </a:p>
        </p:txBody>
      </p:sp>
      <p:pic>
        <p:nvPicPr>
          <p:cNvPr id="28" name="Picture 100" descr="img"/>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540250" y="2314575"/>
            <a:ext cx="13430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10"/>
          <p:cNvSpPr txBox="1">
            <a:spLocks noChangeArrowheads="1"/>
          </p:cNvSpPr>
          <p:nvPr/>
        </p:nvSpPr>
        <p:spPr bwMode="auto">
          <a:xfrm>
            <a:off x="895390" y="2110488"/>
            <a:ext cx="87145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smtClean="0">
                <a:solidFill>
                  <a:srgbClr val="5F5F5F"/>
                </a:solidFill>
              </a:rPr>
              <a:t>VRV IV H/P</a:t>
            </a:r>
            <a:r>
              <a:rPr lang="en-US" altLang="en-US" sz="1400" i="1" dirty="0" smtClean="0">
                <a:solidFill>
                  <a:srgbClr val="AF1A1C"/>
                </a:solidFill>
              </a:rPr>
              <a:t> </a:t>
            </a:r>
            <a:endParaRPr lang="en-US" altLang="en-US" sz="1400" i="1" dirty="0">
              <a:solidFill>
                <a:srgbClr val="AF1A1C"/>
              </a:solidFill>
            </a:endParaRPr>
          </a:p>
        </p:txBody>
      </p:sp>
      <p:sp>
        <p:nvSpPr>
          <p:cNvPr id="30" name="Text Box 111"/>
          <p:cNvSpPr txBox="1">
            <a:spLocks noChangeArrowheads="1"/>
          </p:cNvSpPr>
          <p:nvPr/>
        </p:nvSpPr>
        <p:spPr bwMode="auto">
          <a:xfrm>
            <a:off x="3149600" y="1846263"/>
            <a:ext cx="8477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smtClean="0">
                <a:solidFill>
                  <a:srgbClr val="5F5F5F"/>
                </a:solidFill>
              </a:rPr>
              <a:t>EKEQF*</a:t>
            </a:r>
            <a:r>
              <a:rPr lang="en-US" altLang="en-US" sz="1400" dirty="0" smtClean="0">
                <a:solidFill>
                  <a:srgbClr val="AF1A1C"/>
                </a:solidFill>
              </a:rPr>
              <a:t> </a:t>
            </a:r>
            <a:endParaRPr lang="en-US" altLang="en-US" sz="1400" dirty="0">
              <a:solidFill>
                <a:srgbClr val="AF1A1C"/>
              </a:solidFill>
            </a:endParaRPr>
          </a:p>
          <a:p>
            <a:pPr algn="ctr">
              <a:defRPr/>
            </a:pPr>
            <a:r>
              <a:rPr lang="en-US" altLang="en-US" sz="1400" dirty="0">
                <a:solidFill>
                  <a:srgbClr val="AF1A1C"/>
                </a:solidFill>
              </a:rPr>
              <a:t>Control Box</a:t>
            </a:r>
            <a:endParaRPr lang="cs-CZ" altLang="en-US" sz="1400" dirty="0">
              <a:solidFill>
                <a:srgbClr val="AF1A1C"/>
              </a:solidFill>
            </a:endParaRPr>
          </a:p>
        </p:txBody>
      </p:sp>
      <p:sp>
        <p:nvSpPr>
          <p:cNvPr id="31" name="Text Box 112"/>
          <p:cNvSpPr txBox="1">
            <a:spLocks noChangeArrowheads="1"/>
          </p:cNvSpPr>
          <p:nvPr/>
        </p:nvSpPr>
        <p:spPr bwMode="auto">
          <a:xfrm>
            <a:off x="4446588" y="1835150"/>
            <a:ext cx="1174750"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b="1" dirty="0">
                <a:solidFill>
                  <a:srgbClr val="5F5F5F"/>
                </a:solidFill>
              </a:rPr>
              <a:t>EKEXV</a:t>
            </a:r>
            <a:r>
              <a:rPr lang="en-US" altLang="en-US" sz="1400" dirty="0">
                <a:solidFill>
                  <a:srgbClr val="AF1A1C"/>
                </a:solidFill>
              </a:rPr>
              <a:t> </a:t>
            </a:r>
          </a:p>
          <a:p>
            <a:pPr algn="ctr">
              <a:defRPr/>
            </a:pPr>
            <a:r>
              <a:rPr lang="en-US" altLang="en-US" sz="1400" dirty="0">
                <a:solidFill>
                  <a:srgbClr val="AF1A1C"/>
                </a:solidFill>
              </a:rPr>
              <a:t>Expansion Valve</a:t>
            </a:r>
            <a:endParaRPr lang="cs-CZ" altLang="en-US" sz="1400" dirty="0">
              <a:solidFill>
                <a:srgbClr val="AF1A1C"/>
              </a:solidFill>
            </a:endParaRPr>
          </a:p>
        </p:txBody>
      </p:sp>
      <p:sp>
        <p:nvSpPr>
          <p:cNvPr id="32" name="Text Box 113"/>
          <p:cNvSpPr txBox="1">
            <a:spLocks noChangeArrowheads="1"/>
          </p:cNvSpPr>
          <p:nvPr/>
        </p:nvSpPr>
        <p:spPr bwMode="auto">
          <a:xfrm>
            <a:off x="1754188" y="5661025"/>
            <a:ext cx="661987"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R410A gas</a:t>
            </a:r>
            <a:endParaRPr lang="cs-CZ" altLang="en-US" sz="1200" i="1">
              <a:solidFill>
                <a:srgbClr val="AF1A1C"/>
              </a:solidFill>
            </a:endParaRPr>
          </a:p>
        </p:txBody>
      </p:sp>
      <p:sp>
        <p:nvSpPr>
          <p:cNvPr id="33" name="Text Box 114"/>
          <p:cNvSpPr txBox="1">
            <a:spLocks noChangeArrowheads="1"/>
          </p:cNvSpPr>
          <p:nvPr/>
        </p:nvSpPr>
        <p:spPr bwMode="auto">
          <a:xfrm>
            <a:off x="1693863" y="5157788"/>
            <a:ext cx="785812"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R410A liquid</a:t>
            </a:r>
            <a:endParaRPr lang="cs-CZ" altLang="en-US" sz="1200" i="1">
              <a:solidFill>
                <a:srgbClr val="AF1A1C"/>
              </a:solidFill>
            </a:endParaRPr>
          </a:p>
        </p:txBody>
      </p:sp>
      <p:sp>
        <p:nvSpPr>
          <p:cNvPr id="34" name="Text Box 115"/>
          <p:cNvSpPr txBox="1">
            <a:spLocks noChangeArrowheads="1"/>
          </p:cNvSpPr>
          <p:nvPr/>
        </p:nvSpPr>
        <p:spPr bwMode="auto">
          <a:xfrm>
            <a:off x="1644650" y="4652963"/>
            <a:ext cx="963613"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communication</a:t>
            </a:r>
            <a:endParaRPr lang="cs-CZ" altLang="en-US" sz="1200" i="1">
              <a:solidFill>
                <a:srgbClr val="AF1A1C"/>
              </a:solidFill>
            </a:endParaRPr>
          </a:p>
        </p:txBody>
      </p:sp>
      <p:sp>
        <p:nvSpPr>
          <p:cNvPr id="35" name="Text Box 116"/>
          <p:cNvSpPr txBox="1">
            <a:spLocks noChangeArrowheads="1"/>
          </p:cNvSpPr>
          <p:nvPr/>
        </p:nvSpPr>
        <p:spPr bwMode="auto">
          <a:xfrm>
            <a:off x="3925888" y="4652963"/>
            <a:ext cx="736600"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Thermistors</a:t>
            </a:r>
            <a:endParaRPr lang="cs-CZ" altLang="en-US" sz="1200" i="1">
              <a:solidFill>
                <a:srgbClr val="AF1A1C"/>
              </a:solidFill>
            </a:endParaRPr>
          </a:p>
        </p:txBody>
      </p:sp>
      <p:sp>
        <p:nvSpPr>
          <p:cNvPr id="36" name="Text Box 117"/>
          <p:cNvSpPr txBox="1">
            <a:spLocks noChangeArrowheads="1"/>
          </p:cNvSpPr>
          <p:nvPr/>
        </p:nvSpPr>
        <p:spPr bwMode="auto">
          <a:xfrm>
            <a:off x="3941763" y="3429000"/>
            <a:ext cx="7143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200" i="1">
                <a:solidFill>
                  <a:srgbClr val="AF1A1C"/>
                </a:solidFill>
              </a:rPr>
              <a:t>EXV control</a:t>
            </a:r>
            <a:endParaRPr lang="cs-CZ" altLang="en-US" sz="1200" i="1">
              <a:solidFill>
                <a:srgbClr val="AF1A1C"/>
              </a:solidFill>
            </a:endParaRPr>
          </a:p>
        </p:txBody>
      </p:sp>
      <p:sp>
        <p:nvSpPr>
          <p:cNvPr id="37" name="Text Box 118"/>
          <p:cNvSpPr txBox="1">
            <a:spLocks noChangeArrowheads="1"/>
          </p:cNvSpPr>
          <p:nvPr/>
        </p:nvSpPr>
        <p:spPr bwMode="auto">
          <a:xfrm>
            <a:off x="6510338" y="5876925"/>
            <a:ext cx="1731962"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defRPr/>
            </a:pPr>
            <a:r>
              <a:rPr lang="en-US" altLang="en-US" sz="1400">
                <a:solidFill>
                  <a:srgbClr val="AF1A1C"/>
                </a:solidFill>
              </a:rPr>
              <a:t>Air Handling Unit (AHU)</a:t>
            </a:r>
          </a:p>
        </p:txBody>
      </p:sp>
      <p:sp>
        <p:nvSpPr>
          <p:cNvPr id="38" name="Rectangle 37"/>
          <p:cNvSpPr/>
          <p:nvPr/>
        </p:nvSpPr>
        <p:spPr>
          <a:xfrm>
            <a:off x="3403600" y="5800725"/>
            <a:ext cx="1874838" cy="695325"/>
          </a:xfrm>
          <a:prstGeom prst="rect">
            <a:avLst/>
          </a:prstGeom>
          <a:solidFill>
            <a:srgbClr val="0083C3"/>
          </a:solidFill>
          <a:ln w="25400" cap="flat" cmpd="sng" algn="ctr">
            <a:solidFill>
              <a:srgbClr val="0083C3">
                <a:shade val="50000"/>
              </a:srgbClr>
            </a:solidFill>
            <a:prstDash val="solid"/>
          </a:ln>
          <a:effectLst/>
        </p:spPr>
        <p:txBody>
          <a:bodyPr anchor="ctr"/>
          <a:lstStyle/>
          <a:p>
            <a:pPr algn="ctr">
              <a:defRPr/>
            </a:pPr>
            <a:r>
              <a:rPr lang="nl-BE" sz="1600" kern="0" dirty="0" err="1">
                <a:solidFill>
                  <a:prstClr val="white"/>
                </a:solidFill>
              </a:rPr>
              <a:t>Factory</a:t>
            </a:r>
            <a:r>
              <a:rPr lang="nl-BE" sz="1600" kern="0" dirty="0">
                <a:solidFill>
                  <a:prstClr val="white"/>
                </a:solidFill>
              </a:rPr>
              <a:t> </a:t>
            </a:r>
            <a:r>
              <a:rPr lang="nl-BE" sz="1600" kern="0" dirty="0" err="1">
                <a:solidFill>
                  <a:prstClr val="white"/>
                </a:solidFill>
              </a:rPr>
              <a:t>fitted</a:t>
            </a:r>
            <a:r>
              <a:rPr lang="nl-BE" sz="1600" kern="0" dirty="0">
                <a:solidFill>
                  <a:prstClr val="white"/>
                </a:solidFill>
              </a:rPr>
              <a:t> </a:t>
            </a:r>
            <a:r>
              <a:rPr lang="nl-BE" sz="1600" kern="0" dirty="0" err="1">
                <a:solidFill>
                  <a:prstClr val="white"/>
                </a:solidFill>
              </a:rPr>
              <a:t>into</a:t>
            </a:r>
            <a:r>
              <a:rPr lang="nl-BE" sz="1600" kern="0" dirty="0">
                <a:solidFill>
                  <a:prstClr val="white"/>
                </a:solidFill>
              </a:rPr>
              <a:t> the </a:t>
            </a:r>
            <a:r>
              <a:rPr lang="nl-BE" sz="1600" kern="0" dirty="0" err="1">
                <a:solidFill>
                  <a:prstClr val="white"/>
                </a:solidFill>
              </a:rPr>
              <a:t>Daikin</a:t>
            </a:r>
            <a:r>
              <a:rPr lang="nl-BE" sz="1600" kern="0" dirty="0">
                <a:solidFill>
                  <a:prstClr val="white"/>
                </a:solidFill>
              </a:rPr>
              <a:t> AHU</a:t>
            </a:r>
            <a:endParaRPr lang="en-GB" sz="1600" kern="0" dirty="0">
              <a:solidFill>
                <a:prstClr val="white"/>
              </a:solidFill>
            </a:endParaRPr>
          </a:p>
        </p:txBody>
      </p:sp>
      <p:graphicFrame>
        <p:nvGraphicFramePr>
          <p:cNvPr id="39" name="Table 38"/>
          <p:cNvGraphicFramePr>
            <a:graphicFrameLocks noGrp="1"/>
          </p:cNvGraphicFramePr>
          <p:nvPr>
            <p:extLst>
              <p:ext uri="{D42A27DB-BD31-4B8C-83A1-F6EECF244321}">
                <p14:modId xmlns:p14="http://schemas.microsoft.com/office/powerpoint/2010/main" val="1109848124"/>
              </p:ext>
            </p:extLst>
          </p:nvPr>
        </p:nvGraphicFramePr>
        <p:xfrm>
          <a:off x="6443601" y="2093663"/>
          <a:ext cx="744537" cy="1553900"/>
        </p:xfrm>
        <a:graphic>
          <a:graphicData uri="http://schemas.openxmlformats.org/drawingml/2006/table">
            <a:tbl>
              <a:tblPr firstRow="1" bandRow="1"/>
              <a:tblGrid>
                <a:gridCol w="744537"/>
              </a:tblGrid>
              <a:tr h="45707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nl-BE" sz="1200" dirty="0" smtClean="0">
                          <a:solidFill>
                            <a:schemeClr val="bg1"/>
                          </a:solidFill>
                        </a:rPr>
                        <a:t>EKEXV</a:t>
                      </a:r>
                      <a:r>
                        <a:rPr lang="nl-BE" sz="1200" baseline="0" dirty="0" smtClean="0">
                          <a:solidFill>
                            <a:schemeClr val="bg1"/>
                          </a:solidFill>
                        </a:rPr>
                        <a:t> class</a:t>
                      </a:r>
                      <a:endParaRPr lang="en-GB" sz="1200" dirty="0">
                        <a:solidFill>
                          <a:schemeClr val="bg1"/>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3C3"/>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200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250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400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r h="2742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200" dirty="0" smtClean="0">
                          <a:solidFill>
                            <a:schemeClr val="bg2"/>
                          </a:solidFill>
                        </a:rPr>
                        <a:t>500</a:t>
                      </a:r>
                      <a:endParaRPr lang="en-GB" sz="1200" dirty="0">
                        <a:solidFill>
                          <a:schemeClr val="bg2"/>
                        </a:solidFill>
                      </a:endParaRPr>
                    </a:p>
                  </a:txBody>
                  <a:tcPr marT="45662" marB="4566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20000"/>
                      </a:srgbClr>
                    </a:solidFill>
                  </a:tcPr>
                </a:tc>
              </a:tr>
            </a:tbl>
          </a:graphicData>
        </a:graphic>
      </p:graphicFrame>
      <p:sp>
        <p:nvSpPr>
          <p:cNvPr id="40" name="Right Arrow 39"/>
          <p:cNvSpPr/>
          <p:nvPr/>
        </p:nvSpPr>
        <p:spPr>
          <a:xfrm rot="10800000">
            <a:off x="5695950" y="2687638"/>
            <a:ext cx="654050" cy="466725"/>
          </a:xfrm>
          <a:prstGeom prst="rightArrow">
            <a:avLst/>
          </a:prstGeom>
          <a:solidFill>
            <a:srgbClr val="0083C3"/>
          </a:solid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sp>
        <p:nvSpPr>
          <p:cNvPr id="41" name="Right Arrow 40"/>
          <p:cNvSpPr/>
          <p:nvPr/>
        </p:nvSpPr>
        <p:spPr>
          <a:xfrm rot="5400000">
            <a:off x="3392487" y="1411288"/>
            <a:ext cx="328613" cy="420688"/>
          </a:xfrm>
          <a:prstGeom prst="rightArrow">
            <a:avLst/>
          </a:prstGeom>
          <a:solidFill>
            <a:srgbClr val="0083C3"/>
          </a:solidFill>
          <a:ln w="25400" cap="flat" cmpd="sng" algn="ctr">
            <a:solidFill>
              <a:srgbClr val="0083C3">
                <a:shade val="50000"/>
              </a:srgbClr>
            </a:solidFill>
            <a:prstDash val="solid"/>
          </a:ln>
          <a:effectLst/>
        </p:spPr>
        <p:txBody>
          <a:bodyPr anchor="ctr"/>
          <a:lstStyle/>
          <a:p>
            <a:pPr algn="ctr">
              <a:defRPr/>
            </a:pPr>
            <a:endParaRPr lang="en-GB" kern="0">
              <a:solidFill>
                <a:prstClr val="white"/>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1481301741"/>
              </p:ext>
            </p:extLst>
          </p:nvPr>
        </p:nvGraphicFramePr>
        <p:xfrm>
          <a:off x="2944809" y="134544"/>
          <a:ext cx="3100391" cy="1310696"/>
        </p:xfrm>
        <a:graphic>
          <a:graphicData uri="http://schemas.openxmlformats.org/drawingml/2006/table">
            <a:tbl>
              <a:tblPr firstRow="1" bandRow="1"/>
              <a:tblGrid>
                <a:gridCol w="3100391"/>
              </a:tblGrid>
              <a:tr h="394697">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171450" indent="-171450">
                        <a:buFont typeface="Arial" panose="020B0604020202020204" pitchFamily="34" charset="0"/>
                        <a:buChar char="•"/>
                      </a:pPr>
                      <a:r>
                        <a:rPr lang="nl-BE" sz="1200" b="1" dirty="0" err="1" smtClean="0">
                          <a:solidFill>
                            <a:schemeClr val="bg1"/>
                          </a:solidFill>
                          <a:latin typeface="Calibri" panose="020F0502020204030204" pitchFamily="34" charset="0"/>
                        </a:rPr>
                        <a:t>To</a:t>
                      </a:r>
                      <a:r>
                        <a:rPr lang="nl-BE" sz="1200" b="1" dirty="0" smtClean="0">
                          <a:solidFill>
                            <a:schemeClr val="bg1"/>
                          </a:solidFill>
                          <a:latin typeface="Calibri" panose="020F0502020204030204" pitchFamily="34" charset="0"/>
                        </a:rPr>
                        <a:t> control the </a:t>
                      </a:r>
                      <a:r>
                        <a:rPr lang="nl-BE" sz="1200" b="1" dirty="0" err="1" smtClean="0">
                          <a:solidFill>
                            <a:schemeClr val="bg1"/>
                          </a:solidFill>
                          <a:latin typeface="Calibri" panose="020F0502020204030204" pitchFamily="34" charset="0"/>
                        </a:rPr>
                        <a:t>temperature</a:t>
                      </a:r>
                      <a:r>
                        <a:rPr lang="nl-BE" sz="1200" b="1" dirty="0" smtClean="0">
                          <a:solidFill>
                            <a:schemeClr val="bg1"/>
                          </a:solidFill>
                          <a:latin typeface="Calibri" panose="020F0502020204030204" pitchFamily="34" charset="0"/>
                        </a:rPr>
                        <a:t> of the air </a:t>
                      </a:r>
                      <a:r>
                        <a:rPr lang="nl-BE" sz="1200" b="1" dirty="0" err="1" smtClean="0">
                          <a:solidFill>
                            <a:srgbClr val="FFFF00"/>
                          </a:solidFill>
                          <a:latin typeface="Calibri" panose="020F0502020204030204" pitchFamily="34" charset="0"/>
                        </a:rPr>
                        <a:t>leaving</a:t>
                      </a:r>
                      <a:r>
                        <a:rPr lang="nl-BE" sz="1200" b="1" baseline="0" dirty="0" smtClean="0">
                          <a:solidFill>
                            <a:srgbClr val="FFFF00"/>
                          </a:solidFill>
                          <a:latin typeface="Calibri" panose="020F0502020204030204" pitchFamily="34" charset="0"/>
                        </a:rPr>
                        <a:t> or </a:t>
                      </a:r>
                      <a:r>
                        <a:rPr lang="nl-BE" sz="1200" b="1" baseline="0" dirty="0" err="1" smtClean="0">
                          <a:solidFill>
                            <a:srgbClr val="FFFF00"/>
                          </a:solidFill>
                          <a:latin typeface="Calibri" panose="020F0502020204030204" pitchFamily="34" charset="0"/>
                        </a:rPr>
                        <a:t>returning</a:t>
                      </a:r>
                      <a:r>
                        <a:rPr lang="nl-BE" sz="1200" b="1" baseline="0" dirty="0" smtClean="0">
                          <a:solidFill>
                            <a:srgbClr val="FFFF00"/>
                          </a:solidFill>
                          <a:latin typeface="Calibri" panose="020F0502020204030204" pitchFamily="34" charset="0"/>
                        </a:rPr>
                        <a:t> </a:t>
                      </a:r>
                      <a:r>
                        <a:rPr lang="nl-BE" sz="1200" b="1" kern="1200" dirty="0" err="1" smtClean="0">
                          <a:solidFill>
                            <a:schemeClr val="bg1"/>
                          </a:solidFill>
                          <a:latin typeface="Calibri" panose="020F0502020204030204" pitchFamily="34" charset="0"/>
                          <a:ea typeface="+mn-ea"/>
                          <a:cs typeface="+mn-cs"/>
                        </a:rPr>
                        <a:t>to</a:t>
                      </a:r>
                      <a:r>
                        <a:rPr lang="nl-BE" sz="1200" b="1" dirty="0" smtClean="0">
                          <a:solidFill>
                            <a:schemeClr val="bg1"/>
                          </a:solidFill>
                          <a:latin typeface="Calibri" panose="020F0502020204030204" pitchFamily="34" charset="0"/>
                        </a:rPr>
                        <a:t> the AHU, </a:t>
                      </a:r>
                      <a:r>
                        <a:rPr lang="nl-BE" sz="1200" b="1" dirty="0" err="1" smtClean="0">
                          <a:solidFill>
                            <a:schemeClr val="bg1"/>
                          </a:solidFill>
                          <a:latin typeface="Calibri" panose="020F0502020204030204" pitchFamily="34" charset="0"/>
                        </a:rPr>
                        <a:t>by</a:t>
                      </a:r>
                      <a:r>
                        <a:rPr lang="nl-BE" sz="1200" b="1" dirty="0" smtClean="0">
                          <a:solidFill>
                            <a:schemeClr val="bg1"/>
                          </a:solidFill>
                          <a:latin typeface="Calibri" panose="020F0502020204030204" pitchFamily="34" charset="0"/>
                        </a:rPr>
                        <a:t> means of </a:t>
                      </a:r>
                      <a:r>
                        <a:rPr lang="nl-BE" sz="1200" b="1" dirty="0" err="1" smtClean="0">
                          <a:solidFill>
                            <a:schemeClr val="bg1"/>
                          </a:solidFill>
                          <a:latin typeface="Calibri" panose="020F0502020204030204" pitchFamily="34" charset="0"/>
                        </a:rPr>
                        <a:t>an</a:t>
                      </a:r>
                      <a:r>
                        <a:rPr lang="nl-BE" sz="1200" b="1" dirty="0" smtClean="0">
                          <a:solidFill>
                            <a:schemeClr val="bg1"/>
                          </a:solidFill>
                          <a:latin typeface="Calibri" panose="020F0502020204030204" pitchFamily="34" charset="0"/>
                        </a:rPr>
                        <a:t> </a:t>
                      </a:r>
                      <a:r>
                        <a:rPr lang="nl-BE" sz="1200" b="1" dirty="0" err="1" smtClean="0">
                          <a:solidFill>
                            <a:schemeClr val="bg1"/>
                          </a:solidFill>
                          <a:latin typeface="Calibri" panose="020F0502020204030204" pitchFamily="34" charset="0"/>
                        </a:rPr>
                        <a:t>external</a:t>
                      </a:r>
                      <a:r>
                        <a:rPr lang="nl-BE" sz="1200" b="1" dirty="0" smtClean="0">
                          <a:solidFill>
                            <a:schemeClr val="bg1"/>
                          </a:solidFill>
                          <a:latin typeface="Calibri" panose="020F0502020204030204" pitchFamily="34" charset="0"/>
                        </a:rPr>
                        <a:t>  DDC device</a:t>
                      </a:r>
                      <a:r>
                        <a:rPr lang="nl-BE" sz="1200" b="1" baseline="0" dirty="0" smtClean="0">
                          <a:solidFill>
                            <a:schemeClr val="bg1"/>
                          </a:solidFill>
                          <a:latin typeface="Calibri" panose="020F0502020204030204" pitchFamily="34" charset="0"/>
                        </a:rPr>
                        <a:t>  </a:t>
                      </a:r>
                      <a:r>
                        <a:rPr lang="nl-BE" sz="1200" b="1" i="1" dirty="0" smtClean="0">
                          <a:solidFill>
                            <a:schemeClr val="bg1"/>
                          </a:solidFill>
                          <a:latin typeface="Calibri" panose="020F0502020204030204" pitchFamily="34" charset="0"/>
                        </a:rPr>
                        <a:t>(X-W control) </a:t>
                      </a:r>
                    </a:p>
                    <a:p>
                      <a:pPr marL="171450" indent="-171450">
                        <a:buFont typeface="Arial" panose="020B0604020202020204" pitchFamily="34" charset="0"/>
                        <a:buChar char="•"/>
                      </a:pPr>
                      <a:r>
                        <a:rPr lang="nl-BE" sz="1200" b="1" i="0" dirty="0" err="1" smtClean="0">
                          <a:solidFill>
                            <a:schemeClr val="bg1"/>
                          </a:solidFill>
                          <a:latin typeface="Calibri" panose="020F0502020204030204" pitchFamily="34" charset="0"/>
                        </a:rPr>
                        <a:t>To</a:t>
                      </a:r>
                      <a:r>
                        <a:rPr lang="nl-BE" sz="1200" b="1" i="0" dirty="0" smtClean="0">
                          <a:solidFill>
                            <a:schemeClr val="bg1"/>
                          </a:solidFill>
                          <a:latin typeface="Calibri" panose="020F0502020204030204" pitchFamily="34" charset="0"/>
                        </a:rPr>
                        <a:t> control </a:t>
                      </a:r>
                      <a:r>
                        <a:rPr lang="nl-BE" sz="1200" b="1" i="0" dirty="0" err="1" smtClean="0">
                          <a:solidFill>
                            <a:schemeClr val="bg1"/>
                          </a:solidFill>
                          <a:latin typeface="Calibri" panose="020F0502020204030204" pitchFamily="34" charset="0"/>
                        </a:rPr>
                        <a:t>indirectly</a:t>
                      </a:r>
                      <a:r>
                        <a:rPr lang="nl-BE" sz="1200" b="1" i="0" dirty="0" smtClean="0">
                          <a:solidFill>
                            <a:schemeClr val="bg1"/>
                          </a:solidFill>
                          <a:latin typeface="Calibri" panose="020F0502020204030204" pitchFamily="34" charset="0"/>
                        </a:rPr>
                        <a:t> the  room air</a:t>
                      </a:r>
                      <a:r>
                        <a:rPr lang="nl-BE" sz="1200" b="1" i="0" baseline="0" dirty="0" smtClean="0">
                          <a:solidFill>
                            <a:schemeClr val="bg1"/>
                          </a:solidFill>
                          <a:latin typeface="Calibri" panose="020F0502020204030204" pitchFamily="34" charset="0"/>
                        </a:rPr>
                        <a:t> </a:t>
                      </a:r>
                      <a:r>
                        <a:rPr lang="nl-BE" sz="1200" b="1" i="0" baseline="0" dirty="0" err="1" smtClean="0">
                          <a:solidFill>
                            <a:schemeClr val="bg1"/>
                          </a:solidFill>
                          <a:latin typeface="Calibri" panose="020F0502020204030204" pitchFamily="34" charset="0"/>
                        </a:rPr>
                        <a:t>temperature</a:t>
                      </a:r>
                      <a:r>
                        <a:rPr lang="nl-BE" sz="1200" b="1" i="0" baseline="0" dirty="0" smtClean="0">
                          <a:solidFill>
                            <a:schemeClr val="bg1"/>
                          </a:solidFill>
                          <a:latin typeface="Calibri" panose="020F0502020204030204" pitchFamily="34" charset="0"/>
                        </a:rPr>
                        <a:t>  </a:t>
                      </a:r>
                      <a:r>
                        <a:rPr lang="nl-BE" sz="1200" b="1" i="0" baseline="0" dirty="0" err="1" smtClean="0">
                          <a:solidFill>
                            <a:schemeClr val="bg1"/>
                          </a:solidFill>
                          <a:latin typeface="Calibri" panose="020F0502020204030204" pitchFamily="34" charset="0"/>
                        </a:rPr>
                        <a:t>by</a:t>
                      </a:r>
                      <a:r>
                        <a:rPr lang="nl-BE" sz="1200" b="1" i="0" baseline="0" dirty="0" smtClean="0">
                          <a:solidFill>
                            <a:schemeClr val="bg1"/>
                          </a:solidFill>
                          <a:latin typeface="Calibri" panose="020F0502020204030204" pitchFamily="34" charset="0"/>
                        </a:rPr>
                        <a:t>  </a:t>
                      </a:r>
                      <a:r>
                        <a:rPr lang="nl-BE" sz="1200" b="1" i="0" baseline="0" dirty="0" smtClean="0">
                          <a:solidFill>
                            <a:srgbClr val="FFFF00"/>
                          </a:solidFill>
                          <a:latin typeface="Calibri" panose="020F0502020204030204" pitchFamily="34" charset="0"/>
                        </a:rPr>
                        <a:t>fixing Te or Tc </a:t>
                      </a:r>
                      <a:r>
                        <a:rPr lang="nl-BE" sz="1200" b="1" i="1" baseline="0" dirty="0" smtClean="0">
                          <a:solidFill>
                            <a:schemeClr val="bg1"/>
                          </a:solidFill>
                          <a:latin typeface="Calibri" panose="020F0502020204030204" pitchFamily="34" charset="0"/>
                        </a:rPr>
                        <a:t>(Y control)</a:t>
                      </a:r>
                      <a:r>
                        <a:rPr lang="nl-BE" sz="1200" b="1" i="1" dirty="0" smtClean="0">
                          <a:solidFill>
                            <a:schemeClr val="bg1"/>
                          </a:solidFill>
                          <a:latin typeface="Calibri" panose="020F0502020204030204" pitchFamily="34" charset="0"/>
                        </a:rPr>
                        <a:t> </a:t>
                      </a:r>
                      <a:endParaRPr lang="en-GB" sz="1200" b="1" i="1" dirty="0">
                        <a:solidFill>
                          <a:schemeClr val="bg1"/>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3C3"/>
                    </a:solidFill>
                  </a:tcPr>
                </a:tc>
              </a:tr>
              <a:tr h="22867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nl-BE" sz="1400" b="1" dirty="0" smtClean="0">
                          <a:solidFill>
                            <a:schemeClr val="bg2"/>
                          </a:solidFill>
                          <a:latin typeface="Calibri" panose="020F0502020204030204" pitchFamily="34" charset="0"/>
                        </a:rPr>
                        <a:t>EKEQFCBA</a:t>
                      </a:r>
                      <a:endParaRPr lang="en-GB" sz="1400" b="1" dirty="0">
                        <a:solidFill>
                          <a:schemeClr val="bg2"/>
                        </a:solidFill>
                        <a:latin typeface="Calibri" panose="020F0502020204030204" pitchFamily="34" charset="0"/>
                      </a:endParaRPr>
                    </a:p>
                  </a:txBody>
                  <a:tcPr marL="91453" marR="91453" marT="45734" marB="4573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83C3">
                        <a:tint val="40000"/>
                      </a:srgbClr>
                    </a:solidFill>
                  </a:tcPr>
                </a:tc>
              </a:tr>
            </a:tbl>
          </a:graphicData>
        </a:graphic>
      </p:graphicFrame>
      <p:pic>
        <p:nvPicPr>
          <p:cNvPr id="4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136" y="2573415"/>
            <a:ext cx="1059052" cy="1535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66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9" name="Text Box 7"/>
          <p:cNvSpPr txBox="1">
            <a:spLocks noChangeArrowheads="1"/>
          </p:cNvSpPr>
          <p:nvPr/>
        </p:nvSpPr>
        <p:spPr bwMode="auto">
          <a:xfrm>
            <a:off x="5322878" y="1745944"/>
            <a:ext cx="3710764"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36000" bIns="0">
            <a:spAutoFit/>
          </a:bodyPr>
          <a:lstStyle/>
          <a:p>
            <a:pPr fontAlgn="base">
              <a:spcBef>
                <a:spcPct val="0"/>
              </a:spcBef>
              <a:spcAft>
                <a:spcPct val="0"/>
              </a:spcAft>
            </a:pPr>
            <a:r>
              <a:rPr lang="en-US" altLang="en-US" sz="1400" b="1" dirty="0" smtClean="0">
                <a:solidFill>
                  <a:schemeClr val="bg2"/>
                </a:solidFill>
              </a:rPr>
              <a:t>Double air stream </a:t>
            </a:r>
            <a:r>
              <a:rPr lang="en-US" altLang="en-US" sz="1400" dirty="0" smtClean="0">
                <a:solidFill>
                  <a:schemeClr val="bg2"/>
                </a:solidFill>
              </a:rPr>
              <a:t>(supply and return):</a:t>
            </a:r>
          </a:p>
          <a:p>
            <a:pPr marL="285750" indent="-285750" fontAlgn="base">
              <a:spcBef>
                <a:spcPct val="0"/>
              </a:spcBef>
              <a:spcAft>
                <a:spcPct val="0"/>
              </a:spcAft>
              <a:buFont typeface="Arial" panose="020B0604020202020204" pitchFamily="34" charset="0"/>
              <a:buChar char="•"/>
            </a:pPr>
            <a:r>
              <a:rPr lang="en-US" altLang="en-US" sz="1400" dirty="0" smtClean="0">
                <a:solidFill>
                  <a:schemeClr val="bg2"/>
                </a:solidFill>
              </a:rPr>
              <a:t>Cooling and heating use </a:t>
            </a:r>
          </a:p>
          <a:p>
            <a:pPr marL="285750" indent="-285750" fontAlgn="base">
              <a:spcBef>
                <a:spcPct val="0"/>
              </a:spcBef>
              <a:spcAft>
                <a:spcPct val="0"/>
              </a:spcAft>
              <a:buFont typeface="Arial" panose="020B0604020202020204" pitchFamily="34" charset="0"/>
              <a:buChar char="•"/>
            </a:pPr>
            <a:r>
              <a:rPr lang="en-US" altLang="en-US" sz="1400" dirty="0" smtClean="0">
                <a:solidFill>
                  <a:schemeClr val="bg2"/>
                </a:solidFill>
              </a:rPr>
              <a:t>Heat reclaim system (</a:t>
            </a:r>
            <a:r>
              <a:rPr lang="en-US" altLang="en-US" sz="1400" dirty="0" err="1" smtClean="0">
                <a:solidFill>
                  <a:schemeClr val="bg2"/>
                </a:solidFill>
              </a:rPr>
              <a:t>eg</a:t>
            </a:r>
            <a:r>
              <a:rPr lang="en-US" altLang="en-US" sz="1400" dirty="0" smtClean="0">
                <a:solidFill>
                  <a:schemeClr val="bg2"/>
                </a:solidFill>
              </a:rPr>
              <a:t> heat wheel):</a:t>
            </a:r>
          </a:p>
          <a:p>
            <a:pPr marL="285750" indent="-285750" fontAlgn="base">
              <a:spcBef>
                <a:spcPct val="0"/>
              </a:spcBef>
              <a:spcAft>
                <a:spcPct val="0"/>
              </a:spcAft>
              <a:buFont typeface="Arial" panose="020B0604020202020204" pitchFamily="34" charset="0"/>
              <a:buChar char="•"/>
            </a:pPr>
            <a:r>
              <a:rPr lang="en-US" altLang="en-US" sz="1400" dirty="0" smtClean="0">
                <a:solidFill>
                  <a:schemeClr val="bg2"/>
                </a:solidFill>
              </a:rPr>
              <a:t>Recommended </a:t>
            </a:r>
            <a:r>
              <a:rPr lang="en-US" altLang="en-US" sz="1400" dirty="0">
                <a:solidFill>
                  <a:schemeClr val="bg2"/>
                </a:solidFill>
              </a:rPr>
              <a:t>for </a:t>
            </a:r>
            <a:r>
              <a:rPr lang="en-US" altLang="en-US" sz="1400" dirty="0" smtClean="0">
                <a:solidFill>
                  <a:schemeClr val="bg2"/>
                </a:solidFill>
              </a:rPr>
              <a:t>efficiency</a:t>
            </a:r>
          </a:p>
          <a:p>
            <a:pPr marL="285750" indent="-285750" fontAlgn="base">
              <a:spcBef>
                <a:spcPct val="0"/>
              </a:spcBef>
              <a:spcAft>
                <a:spcPct val="0"/>
              </a:spcAft>
              <a:buFont typeface="Arial" panose="020B0604020202020204" pitchFamily="34" charset="0"/>
              <a:buChar char="•"/>
            </a:pPr>
            <a:r>
              <a:rPr lang="en-US" altLang="en-US" sz="1400" dirty="0" smtClean="0">
                <a:solidFill>
                  <a:schemeClr val="bg2"/>
                </a:solidFill>
              </a:rPr>
              <a:t>Recommended due on-coil temperature limits in heating operation</a:t>
            </a:r>
          </a:p>
          <a:p>
            <a:pPr marL="285750" indent="-285750" fontAlgn="base">
              <a:spcBef>
                <a:spcPct val="0"/>
              </a:spcBef>
              <a:spcAft>
                <a:spcPct val="0"/>
              </a:spcAft>
              <a:buFont typeface="Arial" panose="020B0604020202020204" pitchFamily="34" charset="0"/>
              <a:buChar char="•"/>
            </a:pPr>
            <a:r>
              <a:rPr lang="en-US" altLang="en-US" sz="1400" dirty="0" smtClean="0">
                <a:solidFill>
                  <a:schemeClr val="bg2"/>
                </a:solidFill>
              </a:rPr>
              <a:t>Free cooling possible</a:t>
            </a:r>
            <a:endParaRPr lang="en-US" altLang="en-US" sz="1400" dirty="0">
              <a:solidFill>
                <a:schemeClr val="bg2"/>
              </a:solidFill>
            </a:endParaRPr>
          </a:p>
        </p:txBody>
      </p:sp>
      <p:sp>
        <p:nvSpPr>
          <p:cNvPr id="361480" name="AutoShape 8"/>
          <p:cNvSpPr>
            <a:spLocks noChangeArrowheads="1"/>
          </p:cNvSpPr>
          <p:nvPr/>
        </p:nvSpPr>
        <p:spPr bwMode="auto">
          <a:xfrm>
            <a:off x="1411139" y="4821356"/>
            <a:ext cx="6183005" cy="1471259"/>
          </a:xfrm>
          <a:prstGeom prst="foldedCorner">
            <a:avLst>
              <a:gd name="adj" fmla="val 6162"/>
            </a:avLst>
          </a:prstGeom>
          <a:solidFill>
            <a:schemeClr val="bg1"/>
          </a:solidFill>
          <a:ln w="9525">
            <a:solidFill>
              <a:schemeClr val="hlink"/>
            </a:solidFill>
            <a:round/>
            <a:headEnd/>
            <a:tailEnd/>
          </a:ln>
          <a:effectLst>
            <a:outerShdw dist="35921" dir="2700000" algn="ctr" rotWithShape="0">
              <a:schemeClr val="bg2">
                <a:alpha val="50000"/>
              </a:schemeClr>
            </a:outerShdw>
          </a:effectLst>
        </p:spPr>
        <p:txBody>
          <a:bodyPr wrap="square" lIns="36000" tIns="36000" rIns="36000" bIns="0" anchor="ctr" anchorCtr="0">
            <a:spAutoFit/>
          </a:bodyPr>
          <a:lstStyle>
            <a:lvl1pPr marL="720725">
              <a:defRPr>
                <a:solidFill>
                  <a:schemeClr val="tx1"/>
                </a:solidFill>
                <a:latin typeface="Arial" pitchFamily="34" charset="0"/>
              </a:defRPr>
            </a:lvl1pPr>
            <a:lvl2pPr marL="1074738">
              <a:defRPr>
                <a:solidFill>
                  <a:schemeClr val="tx1"/>
                </a:solidFill>
                <a:latin typeface="Arial" pitchFamily="34" charset="0"/>
              </a:defRPr>
            </a:lvl2pPr>
            <a:lvl3pPr marL="1254125">
              <a:defRPr>
                <a:solidFill>
                  <a:schemeClr val="tx1"/>
                </a:solidFill>
                <a:latin typeface="Arial" pitchFamily="34" charset="0"/>
              </a:defRPr>
            </a:lvl3pPr>
            <a:lvl4pPr marL="1433513">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fontAlgn="base">
              <a:spcBef>
                <a:spcPct val="0"/>
              </a:spcBef>
              <a:spcAft>
                <a:spcPct val="0"/>
              </a:spcAft>
            </a:pPr>
            <a:r>
              <a:rPr lang="en-US" altLang="en-US" sz="1400" b="1" dirty="0" smtClean="0">
                <a:latin typeface="Calibri" panose="020F0502020204030204" pitchFamily="34" charset="0"/>
              </a:rPr>
              <a:t>On-coil temperature </a:t>
            </a:r>
            <a:r>
              <a:rPr lang="en-US" altLang="en-US" sz="1400" dirty="0" smtClean="0">
                <a:latin typeface="Calibri" panose="020F0502020204030204" pitchFamily="34" charset="0"/>
              </a:rPr>
              <a:t>is the </a:t>
            </a:r>
          </a:p>
          <a:p>
            <a:pPr fontAlgn="base">
              <a:spcBef>
                <a:spcPct val="0"/>
              </a:spcBef>
              <a:spcAft>
                <a:spcPct val="0"/>
              </a:spcAft>
            </a:pPr>
            <a:r>
              <a:rPr lang="en-US" altLang="en-US" sz="1400" dirty="0" smtClean="0">
                <a:latin typeface="Calibri" panose="020F0502020204030204" pitchFamily="34" charset="0"/>
              </a:rPr>
              <a:t>temperature of the air when </a:t>
            </a:r>
          </a:p>
          <a:p>
            <a:pPr fontAlgn="base">
              <a:spcBef>
                <a:spcPct val="0"/>
              </a:spcBef>
              <a:spcAft>
                <a:spcPct val="0"/>
              </a:spcAft>
            </a:pPr>
            <a:r>
              <a:rPr lang="en-US" altLang="en-US" sz="1400" dirty="0" smtClean="0">
                <a:latin typeface="Calibri" panose="020F0502020204030204" pitchFamily="34" charset="0"/>
              </a:rPr>
              <a:t>entering the DX-coil (R410A </a:t>
            </a:r>
          </a:p>
          <a:p>
            <a:pPr fontAlgn="base">
              <a:spcBef>
                <a:spcPct val="0"/>
              </a:spcBef>
              <a:spcAft>
                <a:spcPct val="0"/>
              </a:spcAft>
            </a:pPr>
            <a:r>
              <a:rPr lang="en-US" altLang="en-US" sz="1400" dirty="0" smtClean="0">
                <a:latin typeface="Calibri" panose="020F0502020204030204" pitchFamily="34" charset="0"/>
              </a:rPr>
              <a:t>heat exchanger)</a:t>
            </a:r>
          </a:p>
          <a:p>
            <a:pPr fontAlgn="base">
              <a:spcBef>
                <a:spcPct val="0"/>
              </a:spcBef>
              <a:spcAft>
                <a:spcPct val="0"/>
              </a:spcAft>
            </a:pPr>
            <a:endParaRPr lang="en-US" altLang="en-US" sz="1400" dirty="0" smtClean="0">
              <a:latin typeface="Calibri" panose="020F0502020204030204" pitchFamily="34" charset="0"/>
            </a:endParaRPr>
          </a:p>
          <a:p>
            <a:pPr fontAlgn="base">
              <a:spcBef>
                <a:spcPct val="0"/>
              </a:spcBef>
              <a:spcAft>
                <a:spcPct val="0"/>
              </a:spcAft>
            </a:pPr>
            <a:endParaRPr lang="cs-CZ" altLang="en-US" dirty="0" smtClean="0">
              <a:solidFill>
                <a:srgbClr val="000000"/>
              </a:solidFill>
            </a:endParaRPr>
          </a:p>
        </p:txBody>
      </p:sp>
      <p:grpSp>
        <p:nvGrpSpPr>
          <p:cNvPr id="361482" name="Group 10"/>
          <p:cNvGrpSpPr>
            <a:grpSpLocks/>
          </p:cNvGrpSpPr>
          <p:nvPr/>
        </p:nvGrpSpPr>
        <p:grpSpPr bwMode="auto">
          <a:xfrm>
            <a:off x="4883359" y="4925799"/>
            <a:ext cx="2592387" cy="1204912"/>
            <a:chOff x="3470" y="2750"/>
            <a:chExt cx="1633" cy="759"/>
          </a:xfrm>
        </p:grpSpPr>
        <p:pic>
          <p:nvPicPr>
            <p:cNvPr id="361483" name="Picture 11"/>
            <p:cNvPicPr>
              <a:picLocks noChangeAspect="1" noChangeArrowheads="1"/>
            </p:cNvPicPr>
            <p:nvPr/>
          </p:nvPicPr>
          <p:blipFill>
            <a:blip r:embed="rId3">
              <a:extLst>
                <a:ext uri="{28A0092B-C50C-407E-A947-70E740481C1C}">
                  <a14:useLocalDpi xmlns:a14="http://schemas.microsoft.com/office/drawing/2010/main" val="0"/>
                </a:ext>
              </a:extLst>
            </a:blip>
            <a:srcRect l="46814" t="48465"/>
            <a:stretch>
              <a:fillRect/>
            </a:stretch>
          </p:blipFill>
          <p:spPr bwMode="auto">
            <a:xfrm>
              <a:off x="3470" y="2750"/>
              <a:ext cx="1633" cy="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1484" name="Rectangle 12"/>
            <p:cNvSpPr>
              <a:spLocks noChangeArrowheads="1"/>
            </p:cNvSpPr>
            <p:nvPr/>
          </p:nvSpPr>
          <p:spPr bwMode="auto">
            <a:xfrm>
              <a:off x="3788" y="2826"/>
              <a:ext cx="148" cy="615"/>
            </a:xfrm>
            <a:prstGeom prst="rect">
              <a:avLst/>
            </a:prstGeom>
            <a:solidFill>
              <a:srgbClr val="FF0066">
                <a:alpha val="39999"/>
              </a:srgbClr>
            </a:soli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1485" name="AutoShape 13"/>
            <p:cNvSpPr>
              <a:spLocks noChangeArrowheads="1"/>
            </p:cNvSpPr>
            <p:nvPr/>
          </p:nvSpPr>
          <p:spPr bwMode="auto">
            <a:xfrm>
              <a:off x="3542" y="2962"/>
              <a:ext cx="726" cy="318"/>
            </a:xfrm>
            <a:prstGeom prst="rightArrow">
              <a:avLst>
                <a:gd name="adj1" fmla="val 50000"/>
                <a:gd name="adj2" fmla="val 57075"/>
              </a:avLst>
            </a:prstGeom>
            <a:gradFill rotWithShape="1">
              <a:gsLst>
                <a:gs pos="0">
                  <a:srgbClr val="CC66FF"/>
                </a:gs>
                <a:gs pos="100000">
                  <a:srgbClr val="FF0066"/>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grpSp>
      <p:sp>
        <p:nvSpPr>
          <p:cNvPr id="361486" name="Line 14"/>
          <p:cNvSpPr>
            <a:spLocks noChangeShapeType="1"/>
          </p:cNvSpPr>
          <p:nvPr/>
        </p:nvSpPr>
        <p:spPr bwMode="auto">
          <a:xfrm flipH="1" flipV="1">
            <a:off x="4738896" y="5213136"/>
            <a:ext cx="142875" cy="287338"/>
          </a:xfrm>
          <a:prstGeom prst="line">
            <a:avLst/>
          </a:prstGeom>
          <a:noFill/>
          <a:ln w="38100">
            <a:solidFill>
              <a:srgbClr val="E7AC19"/>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cxnSp>
        <p:nvCxnSpPr>
          <p:cNvPr id="4" name="Straight Arrow Connector 3"/>
          <p:cNvCxnSpPr/>
          <p:nvPr/>
        </p:nvCxnSpPr>
        <p:spPr>
          <a:xfrm flipH="1">
            <a:off x="5505659" y="4308261"/>
            <a:ext cx="399697" cy="83264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905356" y="4163221"/>
            <a:ext cx="1893798" cy="47665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bg2"/>
                </a:solidFill>
              </a:rPr>
              <a:t>DX </a:t>
            </a:r>
            <a:r>
              <a:rPr lang="nl-BE" sz="1600" dirty="0" err="1" smtClean="0">
                <a:solidFill>
                  <a:schemeClr val="bg2"/>
                </a:solidFill>
              </a:rPr>
              <a:t>coil</a:t>
            </a:r>
            <a:r>
              <a:rPr lang="nl-BE" sz="1600" dirty="0" smtClean="0">
                <a:solidFill>
                  <a:schemeClr val="bg2"/>
                </a:solidFill>
              </a:rPr>
              <a:t> </a:t>
            </a:r>
            <a:r>
              <a:rPr lang="nl-BE" sz="1600" dirty="0" err="1" smtClean="0">
                <a:solidFill>
                  <a:schemeClr val="bg2"/>
                </a:solidFill>
              </a:rPr>
              <a:t>for</a:t>
            </a:r>
            <a:r>
              <a:rPr lang="nl-BE" sz="1600" dirty="0" smtClean="0">
                <a:solidFill>
                  <a:schemeClr val="bg2"/>
                </a:solidFill>
              </a:rPr>
              <a:t> </a:t>
            </a:r>
            <a:r>
              <a:rPr lang="nl-BE" sz="1600" dirty="0" err="1" smtClean="0">
                <a:solidFill>
                  <a:schemeClr val="bg2"/>
                </a:solidFill>
              </a:rPr>
              <a:t>cooling</a:t>
            </a:r>
            <a:r>
              <a:rPr lang="nl-BE" sz="1600" dirty="0" smtClean="0">
                <a:solidFill>
                  <a:schemeClr val="bg2"/>
                </a:solidFill>
              </a:rPr>
              <a:t>/</a:t>
            </a:r>
            <a:r>
              <a:rPr lang="nl-BE" sz="1600" dirty="0" err="1" smtClean="0">
                <a:solidFill>
                  <a:schemeClr val="bg2"/>
                </a:solidFill>
              </a:rPr>
              <a:t>heating</a:t>
            </a:r>
            <a:endParaRPr lang="en-GB" sz="1600" dirty="0">
              <a:solidFill>
                <a:schemeClr val="bg2"/>
              </a:solidFill>
            </a:endParaRPr>
          </a:p>
        </p:txBody>
      </p:sp>
      <p:grpSp>
        <p:nvGrpSpPr>
          <p:cNvPr id="3" name="Group 2"/>
          <p:cNvGrpSpPr/>
          <p:nvPr/>
        </p:nvGrpSpPr>
        <p:grpSpPr>
          <a:xfrm>
            <a:off x="318977" y="2062490"/>
            <a:ext cx="4763386" cy="1935374"/>
            <a:chOff x="476067" y="1562737"/>
            <a:chExt cx="3058582" cy="1241425"/>
          </a:xfrm>
        </p:grpSpPr>
        <p:pic>
          <p:nvPicPr>
            <p:cNvPr id="3614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725" y="1562737"/>
              <a:ext cx="2590800" cy="124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ight Arrow 21"/>
            <p:cNvSpPr/>
            <p:nvPr/>
          </p:nvSpPr>
          <p:spPr>
            <a:xfrm>
              <a:off x="3331449" y="2361249"/>
              <a:ext cx="203200" cy="203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flipH="1">
              <a:off x="476067" y="1741771"/>
              <a:ext cx="186266" cy="203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TextBox 4"/>
          <p:cNvSpPr txBox="1"/>
          <p:nvPr/>
        </p:nvSpPr>
        <p:spPr>
          <a:xfrm>
            <a:off x="4936814" y="3690087"/>
            <a:ext cx="968542" cy="523220"/>
          </a:xfrm>
          <a:prstGeom prst="rect">
            <a:avLst/>
          </a:prstGeom>
          <a:noFill/>
        </p:spPr>
        <p:txBody>
          <a:bodyPr wrap="square" rtlCol="0">
            <a:spAutoFit/>
          </a:bodyPr>
          <a:lstStyle/>
          <a:p>
            <a:r>
              <a:rPr lang="nl-BE" sz="1400" dirty="0" smtClean="0"/>
              <a:t>Supply air fan</a:t>
            </a:r>
            <a:endParaRPr lang="en-GB" sz="1400" dirty="0"/>
          </a:p>
        </p:txBody>
      </p:sp>
      <p:sp>
        <p:nvSpPr>
          <p:cNvPr id="24" name="TextBox 23"/>
          <p:cNvSpPr txBox="1"/>
          <p:nvPr/>
        </p:nvSpPr>
        <p:spPr>
          <a:xfrm>
            <a:off x="3545106" y="4092101"/>
            <a:ext cx="996036" cy="523220"/>
          </a:xfrm>
          <a:prstGeom prst="rect">
            <a:avLst/>
          </a:prstGeom>
          <a:noFill/>
        </p:spPr>
        <p:txBody>
          <a:bodyPr wrap="square" rtlCol="0">
            <a:spAutoFit/>
          </a:bodyPr>
          <a:lstStyle/>
          <a:p>
            <a:r>
              <a:rPr lang="nl-BE" sz="1400" dirty="0" err="1" smtClean="0"/>
              <a:t>Drops</a:t>
            </a:r>
            <a:r>
              <a:rPr lang="nl-BE" sz="1400" dirty="0" smtClean="0"/>
              <a:t> </a:t>
            </a:r>
            <a:r>
              <a:rPr lang="nl-BE" sz="1400" dirty="0" err="1" smtClean="0"/>
              <a:t>eliminator</a:t>
            </a:r>
            <a:endParaRPr lang="en-GB" sz="1400" dirty="0"/>
          </a:p>
        </p:txBody>
      </p:sp>
      <p:sp>
        <p:nvSpPr>
          <p:cNvPr id="8" name="TextBox 7"/>
          <p:cNvSpPr txBox="1"/>
          <p:nvPr/>
        </p:nvSpPr>
        <p:spPr>
          <a:xfrm>
            <a:off x="2758305" y="4104252"/>
            <a:ext cx="807430" cy="309445"/>
          </a:xfrm>
          <a:prstGeom prst="rect">
            <a:avLst/>
          </a:prstGeom>
          <a:noFill/>
        </p:spPr>
        <p:txBody>
          <a:bodyPr wrap="square" rtlCol="0">
            <a:spAutoFit/>
          </a:bodyPr>
          <a:lstStyle/>
          <a:p>
            <a:r>
              <a:rPr lang="nl-BE" sz="1400" dirty="0" smtClean="0"/>
              <a:t>DX </a:t>
            </a:r>
            <a:r>
              <a:rPr lang="nl-BE" sz="1400" dirty="0" err="1" smtClean="0"/>
              <a:t>coil</a:t>
            </a:r>
            <a:endParaRPr lang="en-GB" sz="1400" dirty="0"/>
          </a:p>
        </p:txBody>
      </p:sp>
      <p:sp>
        <p:nvSpPr>
          <p:cNvPr id="26" name="TextBox 25"/>
          <p:cNvSpPr txBox="1"/>
          <p:nvPr/>
        </p:nvSpPr>
        <p:spPr>
          <a:xfrm>
            <a:off x="2938626" y="1642067"/>
            <a:ext cx="1380533" cy="307777"/>
          </a:xfrm>
          <a:prstGeom prst="rect">
            <a:avLst/>
          </a:prstGeom>
          <a:noFill/>
        </p:spPr>
        <p:txBody>
          <a:bodyPr wrap="square" rtlCol="0">
            <a:spAutoFit/>
          </a:bodyPr>
          <a:lstStyle/>
          <a:p>
            <a:r>
              <a:rPr lang="nl-BE" sz="1400" dirty="0" smtClean="0"/>
              <a:t>Return air fan</a:t>
            </a:r>
            <a:endParaRPr lang="en-GB" sz="1400" dirty="0"/>
          </a:p>
        </p:txBody>
      </p:sp>
      <p:sp>
        <p:nvSpPr>
          <p:cNvPr id="27" name="TextBox 26"/>
          <p:cNvSpPr txBox="1"/>
          <p:nvPr/>
        </p:nvSpPr>
        <p:spPr>
          <a:xfrm>
            <a:off x="1977671" y="1496411"/>
            <a:ext cx="1213370" cy="523220"/>
          </a:xfrm>
          <a:prstGeom prst="rect">
            <a:avLst/>
          </a:prstGeom>
          <a:noFill/>
        </p:spPr>
        <p:txBody>
          <a:bodyPr wrap="square" rtlCol="0">
            <a:spAutoFit/>
          </a:bodyPr>
          <a:lstStyle/>
          <a:p>
            <a:r>
              <a:rPr lang="nl-BE" sz="1400" dirty="0" err="1" smtClean="0"/>
              <a:t>Mixing</a:t>
            </a:r>
            <a:r>
              <a:rPr lang="nl-BE" sz="1400" dirty="0" smtClean="0"/>
              <a:t> </a:t>
            </a:r>
            <a:r>
              <a:rPr lang="nl-BE" sz="1400" dirty="0" err="1" smtClean="0"/>
              <a:t>chamber</a:t>
            </a:r>
            <a:endParaRPr lang="en-GB" sz="1400" dirty="0"/>
          </a:p>
        </p:txBody>
      </p:sp>
      <p:sp>
        <p:nvSpPr>
          <p:cNvPr id="29" name="TextBox 28"/>
          <p:cNvSpPr txBox="1"/>
          <p:nvPr/>
        </p:nvSpPr>
        <p:spPr>
          <a:xfrm>
            <a:off x="1414130" y="4104252"/>
            <a:ext cx="675623" cy="523220"/>
          </a:xfrm>
          <a:prstGeom prst="rect">
            <a:avLst/>
          </a:prstGeom>
          <a:noFill/>
        </p:spPr>
        <p:txBody>
          <a:bodyPr wrap="square" rtlCol="0">
            <a:spAutoFit/>
          </a:bodyPr>
          <a:lstStyle/>
          <a:p>
            <a:r>
              <a:rPr lang="nl-BE" sz="1400" dirty="0" smtClean="0"/>
              <a:t>Heat </a:t>
            </a:r>
            <a:r>
              <a:rPr lang="nl-BE" sz="1400" dirty="0" err="1" smtClean="0"/>
              <a:t>wheel</a:t>
            </a:r>
            <a:endParaRPr lang="en-GB" sz="1400" dirty="0"/>
          </a:p>
        </p:txBody>
      </p:sp>
      <p:sp>
        <p:nvSpPr>
          <p:cNvPr id="10" name="TextBox 9"/>
          <p:cNvSpPr txBox="1"/>
          <p:nvPr/>
        </p:nvSpPr>
        <p:spPr>
          <a:xfrm>
            <a:off x="834747" y="4113032"/>
            <a:ext cx="760159" cy="307777"/>
          </a:xfrm>
          <a:prstGeom prst="rect">
            <a:avLst/>
          </a:prstGeom>
          <a:noFill/>
        </p:spPr>
        <p:txBody>
          <a:bodyPr wrap="square" rtlCol="0">
            <a:spAutoFit/>
          </a:bodyPr>
          <a:lstStyle/>
          <a:p>
            <a:r>
              <a:rPr lang="nl-BE" sz="1400" dirty="0" smtClean="0"/>
              <a:t>Filters</a:t>
            </a:r>
            <a:endParaRPr lang="en-GB" sz="1400" dirty="0"/>
          </a:p>
        </p:txBody>
      </p:sp>
      <p:pic>
        <p:nvPicPr>
          <p:cNvPr id="1026" name="Picture 2" descr="http://www.simpsoncrazy.com/content/lists/dictionary-p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6854" y="5046449"/>
            <a:ext cx="1022317" cy="113982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378931" y="1495605"/>
            <a:ext cx="1035199" cy="523220"/>
          </a:xfrm>
          <a:prstGeom prst="rect">
            <a:avLst/>
          </a:prstGeom>
          <a:noFill/>
        </p:spPr>
        <p:txBody>
          <a:bodyPr wrap="square" rtlCol="0">
            <a:spAutoFit/>
          </a:bodyPr>
          <a:lstStyle/>
          <a:p>
            <a:r>
              <a:rPr lang="nl-BE" sz="1400" dirty="0" err="1" smtClean="0"/>
              <a:t>Regulating</a:t>
            </a:r>
            <a:r>
              <a:rPr lang="nl-BE" sz="1400" dirty="0" smtClean="0"/>
              <a:t> </a:t>
            </a:r>
            <a:r>
              <a:rPr lang="nl-BE" sz="1400" dirty="0" err="1" smtClean="0"/>
              <a:t>shutters</a:t>
            </a:r>
            <a:endParaRPr lang="en-GB" sz="1400" dirty="0"/>
          </a:p>
        </p:txBody>
      </p:sp>
      <p:cxnSp>
        <p:nvCxnSpPr>
          <p:cNvPr id="13" name="Straight Arrow Connector 12"/>
          <p:cNvCxnSpPr/>
          <p:nvPr/>
        </p:nvCxnSpPr>
        <p:spPr>
          <a:xfrm flipH="1" flipV="1">
            <a:off x="1688143" y="3529557"/>
            <a:ext cx="1" cy="63849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1214826" y="3690087"/>
            <a:ext cx="1" cy="47313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81824" y="1949845"/>
            <a:ext cx="252923" cy="70854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366546" y="2018825"/>
            <a:ext cx="0" cy="32277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4319159" y="3624153"/>
            <a:ext cx="629400" cy="2988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3391786" y="3624153"/>
            <a:ext cx="418653" cy="50493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2"/>
          </p:cNvCxnSpPr>
          <p:nvPr/>
        </p:nvCxnSpPr>
        <p:spPr>
          <a:xfrm flipH="1">
            <a:off x="3545107" y="1949844"/>
            <a:ext cx="83786" cy="39175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flipV="1">
            <a:off x="3084552" y="3690087"/>
            <a:ext cx="2" cy="47313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Rectangle 309"/>
          <p:cNvSpPr txBox="1">
            <a:spLocks noChangeArrowheads="1"/>
          </p:cNvSpPr>
          <p:nvPr/>
        </p:nvSpPr>
        <p:spPr bwMode="auto">
          <a:xfrm>
            <a:off x="406610" y="511753"/>
            <a:ext cx="6318249" cy="5968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ts val="0"/>
              </a:spcBef>
              <a:spcAft>
                <a:spcPct val="0"/>
              </a:spcAft>
              <a:buClr>
                <a:srgbClr val="00A5E8"/>
              </a:buClr>
              <a:buFont typeface="Wingdings 3" pitchFamily="18" charset="2"/>
              <a:buNone/>
              <a:defRPr sz="1800">
                <a:solidFill>
                  <a:schemeClr val="bg1">
                    <a:lumMod val="50000"/>
                  </a:schemeClr>
                </a:solidFill>
                <a:latin typeface="Myriad Pro"/>
                <a:ea typeface="+mn-ea"/>
                <a:cs typeface="Myriad Pro"/>
              </a:defRPr>
            </a:lvl1pPr>
            <a:lvl2pPr marL="0" indent="-284400" algn="l" rtl="0" fontAlgn="base">
              <a:spcBef>
                <a:spcPct val="30000"/>
              </a:spcBef>
              <a:spcAft>
                <a:spcPct val="0"/>
              </a:spcAft>
              <a:buClr>
                <a:srgbClr val="5F5F5F"/>
              </a:buClr>
              <a:buSzPct val="80000"/>
              <a:buFont typeface="Lucida Grande"/>
              <a:buChar char="‣"/>
              <a:defRPr sz="1800">
                <a:solidFill>
                  <a:schemeClr val="bg1">
                    <a:lumMod val="50000"/>
                  </a:schemeClr>
                </a:solidFill>
                <a:latin typeface="Myriad Pro"/>
                <a:cs typeface="Myriad Pro"/>
              </a:defRPr>
            </a:lvl2pPr>
            <a:lvl3pPr marL="1143000" indent="-228600" algn="l" rtl="0" fontAlgn="base">
              <a:spcBef>
                <a:spcPct val="30000"/>
              </a:spcBef>
              <a:spcAft>
                <a:spcPct val="0"/>
              </a:spcAft>
              <a:buClr>
                <a:srgbClr val="00A5E8"/>
              </a:buClr>
              <a:buSzPct val="115000"/>
              <a:buChar char="•"/>
              <a:defRPr sz="1800">
                <a:solidFill>
                  <a:schemeClr val="bg1">
                    <a:lumMod val="50000"/>
                  </a:schemeClr>
                </a:solidFill>
                <a:latin typeface="Myriad Pro"/>
                <a:cs typeface="Myriad Pro"/>
              </a:defRPr>
            </a:lvl3pPr>
            <a:lvl4pPr marL="1600200" indent="-228600" algn="l" rtl="0" fontAlgn="base">
              <a:spcBef>
                <a:spcPct val="30000"/>
              </a:spcBef>
              <a:spcAft>
                <a:spcPct val="0"/>
              </a:spcAft>
              <a:buChar char="–"/>
              <a:defRPr sz="1800">
                <a:solidFill>
                  <a:schemeClr val="bg1">
                    <a:lumMod val="50000"/>
                  </a:schemeClr>
                </a:solidFill>
                <a:latin typeface="Myriad Pro"/>
                <a:cs typeface="Myriad Pro"/>
              </a:defRPr>
            </a:lvl4pPr>
            <a:lvl5pPr marL="2057400" indent="-228600" algn="l" rtl="0" fontAlgn="base">
              <a:spcBef>
                <a:spcPct val="20000"/>
              </a:spcBef>
              <a:spcAft>
                <a:spcPct val="0"/>
              </a:spcAft>
              <a:buChar char="»"/>
              <a:defRPr sz="1800">
                <a:solidFill>
                  <a:schemeClr val="bg1">
                    <a:lumMod val="50000"/>
                  </a:schemeClr>
                </a:solidFill>
                <a:latin typeface="Myriad Pro"/>
                <a:cs typeface="Myriad Pro"/>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altLang="en-US" cap="all" dirty="0">
                <a:solidFill>
                  <a:schemeClr val="tx2"/>
                </a:solidFill>
                <a:latin typeface="+mn-lt"/>
                <a:cs typeface="+mn-cs"/>
              </a:rPr>
              <a:t>System components</a:t>
            </a:r>
          </a:p>
          <a:p>
            <a:r>
              <a:rPr lang="en-US" altLang="en-US" kern="0" dirty="0" smtClean="0">
                <a:solidFill>
                  <a:schemeClr val="tx1"/>
                </a:solidFill>
              </a:rPr>
              <a:t>Air Handling Units with DX coil</a:t>
            </a:r>
          </a:p>
          <a:p>
            <a:endParaRPr lang="en-US" altLang="en-US" kern="0" dirty="0" smtClean="0"/>
          </a:p>
          <a:p>
            <a:endParaRPr lang="en-US" altLang="en-US" kern="0" dirty="0" smtClean="0"/>
          </a:p>
          <a:p>
            <a:endParaRPr lang="en-US" altLang="en-US" kern="0" dirty="0" smtClean="0"/>
          </a:p>
          <a:p>
            <a:endParaRPr lang="en-US" altLang="en-US" kern="0" dirty="0" smtClean="0"/>
          </a:p>
          <a:p>
            <a:endParaRPr lang="en-US" altLang="en-US" kern="0" dirty="0" smtClean="0"/>
          </a:p>
          <a:p>
            <a:endParaRPr lang="en-US" altLang="en-US" kern="0" dirty="0" smtClean="0"/>
          </a:p>
          <a:p>
            <a:endParaRPr lang="en-US" altLang="en-US" kern="0" dirty="0" smtClean="0"/>
          </a:p>
          <a:p>
            <a:endParaRPr lang="en-US" altLang="en-US" kern="0" dirty="0" smtClean="0"/>
          </a:p>
          <a:p>
            <a:endParaRPr lang="en-US" altLang="en-US" kern="0" dirty="0" smtClean="0"/>
          </a:p>
          <a:p>
            <a:pPr lvl="1"/>
            <a:endParaRPr lang="en-US" altLang="en-US" kern="0" dirty="0" smtClean="0"/>
          </a:p>
          <a:p>
            <a:pPr lvl="1"/>
            <a:endParaRPr lang="en-US" altLang="en-US" kern="0" dirty="0" smtClean="0"/>
          </a:p>
          <a:p>
            <a:pPr lvl="1"/>
            <a:endParaRPr lang="en-US" altLang="en-US" kern="0" dirty="0" smtClean="0"/>
          </a:p>
          <a:p>
            <a:pPr lvl="1"/>
            <a:endParaRPr lang="en-US" altLang="en-US" kern="0" dirty="0" smtClean="0"/>
          </a:p>
          <a:p>
            <a:pPr lvl="1"/>
            <a:endParaRPr lang="en-US" altLang="en-US" kern="0" dirty="0" smtClean="0">
              <a:solidFill>
                <a:schemeClr val="tx1"/>
              </a:solidFill>
            </a:endParaRPr>
          </a:p>
        </p:txBody>
      </p:sp>
    </p:spTree>
    <p:extLst>
      <p:ext uri="{BB962C8B-B14F-4D97-AF65-F5344CB8AC3E}">
        <p14:creationId xmlns:p14="http://schemas.microsoft.com/office/powerpoint/2010/main" val="2527893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14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14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1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80" grpId="0" animBg="1"/>
      <p:bldP spid="361486"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513" name="Rectangle 17"/>
          <p:cNvSpPr>
            <a:spLocks noGrp="1" noChangeArrowheads="1"/>
          </p:cNvSpPr>
          <p:nvPr>
            <p:ph idx="1"/>
          </p:nvPr>
        </p:nvSpPr>
        <p:spPr>
          <a:xfrm>
            <a:off x="358400" y="1109539"/>
            <a:ext cx="8664575" cy="3675296"/>
          </a:xfrm>
        </p:spPr>
        <p:txBody>
          <a:bodyPr/>
          <a:lstStyle/>
          <a:p>
            <a:pPr marL="0" indent="0">
              <a:buNone/>
            </a:pPr>
            <a:r>
              <a:rPr lang="en-US" altLang="en-US" sz="1400" kern="0" dirty="0" smtClean="0">
                <a:solidFill>
                  <a:schemeClr val="bg1">
                    <a:lumMod val="50000"/>
                  </a:schemeClr>
                </a:solidFill>
                <a:latin typeface="Myriad Pro"/>
                <a:cs typeface="Myriad Pro"/>
              </a:rPr>
              <a:t>The </a:t>
            </a:r>
            <a:r>
              <a:rPr lang="en-US" altLang="en-US" sz="1400" kern="0" dirty="0">
                <a:solidFill>
                  <a:schemeClr val="bg1">
                    <a:lumMod val="50000"/>
                  </a:schemeClr>
                </a:solidFill>
                <a:latin typeface="Myriad Pro"/>
                <a:cs typeface="Myriad Pro"/>
              </a:rPr>
              <a:t>heat exchanger (HEX) of the AHU must be 2-connection type,  designed for a pressure of 40 bar:</a:t>
            </a:r>
          </a:p>
        </p:txBody>
      </p:sp>
      <p:sp>
        <p:nvSpPr>
          <p:cNvPr id="14" name="Slide Number Placeholder 3"/>
          <p:cNvSpPr>
            <a:spLocks noGrp="1"/>
          </p:cNvSpPr>
          <p:nvPr>
            <p:ph type="sldNum" sz="quarter" idx="10"/>
          </p:nvPr>
        </p:nvSpPr>
        <p:spPr>
          <a:xfrm>
            <a:off x="8737600" y="6583538"/>
            <a:ext cx="155575" cy="152400"/>
          </a:xfrm>
        </p:spPr>
        <p:txBody>
          <a:bodyPr/>
          <a:lstStyle/>
          <a:p>
            <a:fld id="{4991DBBF-BA54-406A-B906-84D10388A847}" type="slidenum">
              <a:rPr lang="cs-CZ" altLang="en-US">
                <a:solidFill>
                  <a:srgbClr val="FFFFFF"/>
                </a:solidFill>
              </a:rPr>
              <a:pPr/>
              <a:t>13</a:t>
            </a:fld>
            <a:endParaRPr lang="cs-CZ" altLang="en-US">
              <a:solidFill>
                <a:srgbClr val="FFFFFF"/>
              </a:solidFill>
            </a:endParaRPr>
          </a:p>
        </p:txBody>
      </p:sp>
      <p:pic>
        <p:nvPicPr>
          <p:cNvPr id="3625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4397" y="1926632"/>
            <a:ext cx="2734844" cy="2057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3" name="Picture 7" descr="File:Yes check.sv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988" y="1994523"/>
            <a:ext cx="790575" cy="792162"/>
          </a:xfrm>
          <a:prstGeom prst="rect">
            <a:avLst/>
          </a:prstGeom>
          <a:noFill/>
          <a:extLst>
            <a:ext uri="{909E8E84-426E-40DD-AFC4-6F175D3DCCD1}">
              <a14:hiddenFill xmlns:a14="http://schemas.microsoft.com/office/drawing/2010/main">
                <a:solidFill>
                  <a:srgbClr val="FFFFFF"/>
                </a:solidFill>
              </a14:hiddenFill>
            </a:ext>
          </a:extLst>
        </p:spPr>
      </p:pic>
      <p:pic>
        <p:nvPicPr>
          <p:cNvPr id="362505"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0430" y="1512126"/>
            <a:ext cx="2973037" cy="2160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6" name="Picture 10"/>
          <p:cNvPicPr>
            <a:picLocks noChangeAspect="1" noChangeArrowheads="1"/>
          </p:cNvPicPr>
          <p:nvPr/>
        </p:nvPicPr>
        <p:blipFill>
          <a:blip r:embed="rId7">
            <a:extLst>
              <a:ext uri="{28A0092B-C50C-407E-A947-70E740481C1C}">
                <a14:useLocalDpi xmlns:a14="http://schemas.microsoft.com/office/drawing/2010/main" val="0"/>
              </a:ext>
            </a:extLst>
          </a:blip>
          <a:srcRect t="5461" b="8835"/>
          <a:stretch>
            <a:fillRect/>
          </a:stretch>
        </p:blipFill>
        <p:spPr bwMode="auto">
          <a:xfrm>
            <a:off x="2124075" y="4722349"/>
            <a:ext cx="1165035" cy="17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7" name="Picture 11" descr="File:Nuvola apps important yellow.sv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6937" y="2439337"/>
            <a:ext cx="460375" cy="382588"/>
          </a:xfrm>
          <a:prstGeom prst="rect">
            <a:avLst/>
          </a:prstGeom>
          <a:noFill/>
          <a:extLst>
            <a:ext uri="{909E8E84-426E-40DD-AFC4-6F175D3DCCD1}">
              <a14:hiddenFill xmlns:a14="http://schemas.microsoft.com/office/drawing/2010/main">
                <a:solidFill>
                  <a:srgbClr val="FFFFFF"/>
                </a:solidFill>
              </a14:hiddenFill>
            </a:ext>
          </a:extLst>
        </p:spPr>
      </p:pic>
      <p:sp>
        <p:nvSpPr>
          <p:cNvPr id="362508" name="Text Box 12"/>
          <p:cNvSpPr txBox="1">
            <a:spLocks noChangeArrowheads="1"/>
          </p:cNvSpPr>
          <p:nvPr/>
        </p:nvSpPr>
        <p:spPr bwMode="auto">
          <a:xfrm>
            <a:off x="4890976" y="3782116"/>
            <a:ext cx="400219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36000" bIns="0">
            <a:spAutoFit/>
          </a:bodyPr>
          <a:lstStyle/>
          <a:p>
            <a:pPr algn="ctr" fontAlgn="base">
              <a:spcBef>
                <a:spcPct val="0"/>
              </a:spcBef>
              <a:spcAft>
                <a:spcPct val="0"/>
              </a:spcAft>
            </a:pPr>
            <a:r>
              <a:rPr lang="en-US" altLang="en-US" sz="1200" i="1" dirty="0">
                <a:solidFill>
                  <a:srgbClr val="AF1A1C"/>
                </a:solidFill>
              </a:rPr>
              <a:t>T</a:t>
            </a:r>
            <a:r>
              <a:rPr lang="en-US" altLang="en-US" sz="1200" i="1" dirty="0" smtClean="0">
                <a:solidFill>
                  <a:srgbClr val="AF1A1C"/>
                </a:solidFill>
              </a:rPr>
              <a:t>he liquid distributor on the HEX should be able to work with bi-directional flow.  </a:t>
            </a:r>
          </a:p>
        </p:txBody>
      </p:sp>
      <p:pic>
        <p:nvPicPr>
          <p:cNvPr id="362509"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50238" y="4720098"/>
            <a:ext cx="1413213" cy="174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10" name="Picture 14" descr="File:Yes check.sv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988" y="4874248"/>
            <a:ext cx="790575" cy="792162"/>
          </a:xfrm>
          <a:prstGeom prst="rect">
            <a:avLst/>
          </a:prstGeom>
          <a:noFill/>
          <a:extLst>
            <a:ext uri="{909E8E84-426E-40DD-AFC4-6F175D3DCCD1}">
              <a14:hiddenFill xmlns:a14="http://schemas.microsoft.com/office/drawing/2010/main">
                <a:solidFill>
                  <a:srgbClr val="FFFFFF"/>
                </a:solidFill>
              </a14:hiddenFill>
            </a:ext>
          </a:extLst>
        </p:spPr>
      </p:pic>
      <p:pic>
        <p:nvPicPr>
          <p:cNvPr id="362511" name="Picture 15" descr="thumb"/>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81148" y="5174504"/>
            <a:ext cx="711200" cy="7112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5826641" y="2379971"/>
            <a:ext cx="498028" cy="5242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7414437" y="2358705"/>
            <a:ext cx="498028" cy="5242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4890976" y="1512126"/>
            <a:ext cx="4002199" cy="27569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4890975" y="4698832"/>
            <a:ext cx="4002199" cy="183286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471185" y="4702370"/>
            <a:ext cx="4002199" cy="1832863"/>
          </a:xfrm>
          <a:prstGeom prst="roundRect">
            <a:avLst/>
          </a:prstGeom>
          <a:noFill/>
          <a:ln>
            <a:solidFill>
              <a:srgbClr val="285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471185" y="1512126"/>
            <a:ext cx="4002199" cy="2719285"/>
          </a:xfrm>
          <a:prstGeom prst="roundRect">
            <a:avLst/>
          </a:prstGeom>
          <a:noFill/>
          <a:ln>
            <a:solidFill>
              <a:srgbClr val="285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17"/>
          <p:cNvSpPr txBox="1">
            <a:spLocks noChangeArrowheads="1"/>
          </p:cNvSpPr>
          <p:nvPr/>
        </p:nvSpPr>
        <p:spPr>
          <a:xfrm>
            <a:off x="324292" y="4304861"/>
            <a:ext cx="8664575" cy="32459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en-US" sz="1400" kern="0" dirty="0">
                <a:solidFill>
                  <a:schemeClr val="bg1">
                    <a:lumMod val="50000"/>
                  </a:schemeClr>
                </a:solidFill>
                <a:latin typeface="Myriad Pro"/>
                <a:cs typeface="Myriad Pro"/>
              </a:rPr>
              <a:t>The air approaches the gas side of the HEX first, the liquid side being “at the exit”:</a:t>
            </a:r>
          </a:p>
        </p:txBody>
      </p:sp>
      <p:sp>
        <p:nvSpPr>
          <p:cNvPr id="23" name="Rectangle 309"/>
          <p:cNvSpPr txBox="1">
            <a:spLocks noChangeArrowheads="1"/>
          </p:cNvSpPr>
          <p:nvPr/>
        </p:nvSpPr>
        <p:spPr bwMode="auto">
          <a:xfrm>
            <a:off x="471185" y="419432"/>
            <a:ext cx="6318249" cy="5968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ts val="0"/>
              </a:spcBef>
              <a:spcAft>
                <a:spcPct val="0"/>
              </a:spcAft>
              <a:buClr>
                <a:srgbClr val="00A5E8"/>
              </a:buClr>
              <a:buFont typeface="Wingdings 3" pitchFamily="18" charset="2"/>
              <a:buNone/>
              <a:defRPr sz="1800">
                <a:solidFill>
                  <a:schemeClr val="bg1">
                    <a:lumMod val="50000"/>
                  </a:schemeClr>
                </a:solidFill>
                <a:latin typeface="Myriad Pro"/>
                <a:ea typeface="+mn-ea"/>
                <a:cs typeface="Myriad Pro"/>
              </a:defRPr>
            </a:lvl1pPr>
            <a:lvl2pPr marL="0" indent="-284400" algn="l" rtl="0" fontAlgn="base">
              <a:spcBef>
                <a:spcPct val="30000"/>
              </a:spcBef>
              <a:spcAft>
                <a:spcPct val="0"/>
              </a:spcAft>
              <a:buClr>
                <a:srgbClr val="5F5F5F"/>
              </a:buClr>
              <a:buSzPct val="80000"/>
              <a:buFont typeface="Lucida Grande"/>
              <a:buChar char="‣"/>
              <a:defRPr sz="1800">
                <a:solidFill>
                  <a:schemeClr val="bg1">
                    <a:lumMod val="50000"/>
                  </a:schemeClr>
                </a:solidFill>
                <a:latin typeface="Myriad Pro"/>
                <a:cs typeface="Myriad Pro"/>
              </a:defRPr>
            </a:lvl2pPr>
            <a:lvl3pPr marL="1143000" indent="-228600" algn="l" rtl="0" fontAlgn="base">
              <a:spcBef>
                <a:spcPct val="30000"/>
              </a:spcBef>
              <a:spcAft>
                <a:spcPct val="0"/>
              </a:spcAft>
              <a:buClr>
                <a:srgbClr val="00A5E8"/>
              </a:buClr>
              <a:buSzPct val="115000"/>
              <a:buChar char="•"/>
              <a:defRPr sz="1800">
                <a:solidFill>
                  <a:schemeClr val="bg1">
                    <a:lumMod val="50000"/>
                  </a:schemeClr>
                </a:solidFill>
                <a:latin typeface="Myriad Pro"/>
                <a:cs typeface="Myriad Pro"/>
              </a:defRPr>
            </a:lvl3pPr>
            <a:lvl4pPr marL="1600200" indent="-228600" algn="l" rtl="0" fontAlgn="base">
              <a:spcBef>
                <a:spcPct val="30000"/>
              </a:spcBef>
              <a:spcAft>
                <a:spcPct val="0"/>
              </a:spcAft>
              <a:buChar char="–"/>
              <a:defRPr sz="1800">
                <a:solidFill>
                  <a:schemeClr val="bg1">
                    <a:lumMod val="50000"/>
                  </a:schemeClr>
                </a:solidFill>
                <a:latin typeface="Myriad Pro"/>
                <a:cs typeface="Myriad Pro"/>
              </a:defRPr>
            </a:lvl4pPr>
            <a:lvl5pPr marL="2057400" indent="-228600" algn="l" rtl="0" fontAlgn="base">
              <a:spcBef>
                <a:spcPct val="20000"/>
              </a:spcBef>
              <a:spcAft>
                <a:spcPct val="0"/>
              </a:spcAft>
              <a:buChar char="»"/>
              <a:defRPr sz="1800">
                <a:solidFill>
                  <a:schemeClr val="bg1">
                    <a:lumMod val="50000"/>
                  </a:schemeClr>
                </a:solidFill>
                <a:latin typeface="Myriad Pro"/>
                <a:cs typeface="Myriad Pro"/>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altLang="en-US" cap="all" dirty="0">
                <a:solidFill>
                  <a:schemeClr val="tx2"/>
                </a:solidFill>
                <a:latin typeface="+mn-lt"/>
                <a:cs typeface="+mn-cs"/>
              </a:rPr>
              <a:t>System components</a:t>
            </a:r>
          </a:p>
          <a:p>
            <a:r>
              <a:rPr lang="en-US" altLang="en-US" kern="0" dirty="0">
                <a:solidFill>
                  <a:schemeClr val="tx1"/>
                </a:solidFill>
                <a:latin typeface="+mn-lt"/>
              </a:rPr>
              <a:t>DX-coil (R410A heat exchanger) </a:t>
            </a:r>
            <a:r>
              <a:rPr lang="en-US" altLang="en-US" kern="0" dirty="0" smtClean="0">
                <a:solidFill>
                  <a:schemeClr val="tx1"/>
                </a:solidFill>
                <a:latin typeface="+mn-lt"/>
              </a:rPr>
              <a:t>requirements</a:t>
            </a:r>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solidFill>
                <a:srgbClr val="AF1A1C"/>
              </a:solidFill>
              <a:latin typeface="+mn-lt"/>
            </a:endParaRPr>
          </a:p>
        </p:txBody>
      </p:sp>
    </p:spTree>
    <p:extLst>
      <p:ext uri="{BB962C8B-B14F-4D97-AF65-F5344CB8AC3E}">
        <p14:creationId xmlns:p14="http://schemas.microsoft.com/office/powerpoint/2010/main" val="42699326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25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250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25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25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animBg="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23" name="Group 83"/>
          <p:cNvGraphicFramePr>
            <a:graphicFrameLocks noGrp="1"/>
          </p:cNvGraphicFramePr>
          <p:nvPr>
            <p:ph type="tbl" idx="1"/>
            <p:extLst>
              <p:ext uri="{D42A27DB-BD31-4B8C-83A1-F6EECF244321}">
                <p14:modId xmlns:p14="http://schemas.microsoft.com/office/powerpoint/2010/main" val="488734842"/>
              </p:ext>
            </p:extLst>
          </p:nvPr>
        </p:nvGraphicFramePr>
        <p:xfrm>
          <a:off x="368300" y="1009075"/>
          <a:ext cx="8470900" cy="1601989"/>
        </p:xfrm>
        <a:graphic>
          <a:graphicData uri="http://schemas.openxmlformats.org/drawingml/2006/table">
            <a:tbl>
              <a:tblPr/>
              <a:tblGrid>
                <a:gridCol w="2098116"/>
                <a:gridCol w="975284"/>
                <a:gridCol w="736600"/>
                <a:gridCol w="2298700"/>
                <a:gridCol w="2362200"/>
              </a:tblGrid>
              <a:tr h="352376">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cap="fla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err="1" smtClean="0">
                          <a:ln>
                            <a:noFill/>
                          </a:ln>
                          <a:solidFill>
                            <a:schemeClr val="bg1">
                              <a:lumMod val="50000"/>
                            </a:schemeClr>
                          </a:solidFill>
                          <a:effectLst/>
                          <a:latin typeface="Arial" charset="0"/>
                          <a:ea typeface="Geneva" pitchFamily="1" charset="-128"/>
                        </a:rPr>
                        <a:t>Ambient</a:t>
                      </a: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 </a:t>
                      </a:r>
                      <a:r>
                        <a:rPr kumimoji="0" lang="nl-BE" sz="1400" b="0" i="0" u="none" strike="noStrike" cap="none" normalizeH="0" baseline="0" dirty="0" err="1" smtClean="0">
                          <a:ln>
                            <a:noFill/>
                          </a:ln>
                          <a:solidFill>
                            <a:schemeClr val="bg1">
                              <a:lumMod val="50000"/>
                            </a:schemeClr>
                          </a:solidFill>
                          <a:effectLst/>
                          <a:latin typeface="Arial" charset="0"/>
                          <a:ea typeface="Geneva" pitchFamily="1" charset="-128"/>
                        </a:rPr>
                        <a:t>temperature</a:t>
                      </a:r>
                      <a:endParaRPr kumimoji="0" lang="nl-NL" sz="1400" b="0" i="0" u="none" strike="noStrike" cap="none" normalizeH="0" baseline="0" dirty="0" smtClean="0">
                        <a:ln>
                          <a:noFill/>
                        </a:ln>
                        <a:solidFill>
                          <a:schemeClr val="bg1">
                            <a:lumMod val="50000"/>
                          </a:schemeClr>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hMerge="1">
                  <a:txBody>
                    <a:bodyPr/>
                    <a:lstStyle/>
                    <a:p>
                      <a:endParaRPr lang="en-US"/>
                    </a:p>
                  </a:txBody>
                  <a:tcPr/>
                </a:tc>
              </a:tr>
              <a:tr h="33526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GB"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a:noFill/>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smtClean="0">
                          <a:ln>
                            <a:noFill/>
                          </a:ln>
                          <a:solidFill>
                            <a:schemeClr val="tx1"/>
                          </a:solidFill>
                          <a:effectLst/>
                          <a:latin typeface="Arial" charset="0"/>
                          <a:ea typeface="Geneva" pitchFamily="1" charset="-128"/>
                        </a:rPr>
                        <a:t>Cooling</a:t>
                      </a:r>
                      <a:endParaRPr kumimoji="0" lang="nl-NL"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err="1" smtClean="0">
                          <a:ln>
                            <a:noFill/>
                          </a:ln>
                          <a:solidFill>
                            <a:schemeClr val="tx1"/>
                          </a:solidFill>
                          <a:effectLst/>
                          <a:latin typeface="Arial" charset="0"/>
                          <a:ea typeface="Geneva" pitchFamily="1" charset="-128"/>
                        </a:rPr>
                        <a:t>Heating</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rowSpan="2" gridSpan="2">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Entering air temp on AHU DX </a:t>
                      </a:r>
                      <a:r>
                        <a:rPr kumimoji="0" lang="nl-BE" sz="1400" b="0" i="0" u="none" strike="noStrike" cap="none" normalizeH="0" baseline="0" dirty="0" err="1" smtClean="0">
                          <a:ln>
                            <a:noFill/>
                          </a:ln>
                          <a:solidFill>
                            <a:schemeClr val="bg1">
                              <a:lumMod val="50000"/>
                            </a:schemeClr>
                          </a:solidFill>
                          <a:effectLst/>
                          <a:latin typeface="Arial" charset="0"/>
                          <a:ea typeface="Geneva" pitchFamily="1" charset="-128"/>
                        </a:rPr>
                        <a:t>coil</a:t>
                      </a: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 </a:t>
                      </a:r>
                      <a:r>
                        <a:rPr kumimoji="0" lang="nl-BE" sz="1400" b="0" i="0" u="none" strike="noStrike" cap="none" normalizeH="0" baseline="0" dirty="0" smtClean="0">
                          <a:ln>
                            <a:noFill/>
                          </a:ln>
                          <a:solidFill>
                            <a:schemeClr val="tx1"/>
                          </a:solidFill>
                          <a:effectLst/>
                          <a:latin typeface="Arial" charset="0"/>
                          <a:ea typeface="Geneva" pitchFamily="1" charset="-128"/>
                        </a:rPr>
                        <a:t>(on </a:t>
                      </a:r>
                      <a:r>
                        <a:rPr kumimoji="0" lang="nl-BE" sz="1400" b="0" i="0" u="none" strike="noStrike" cap="none" normalizeH="0" baseline="0" dirty="0" err="1" smtClean="0">
                          <a:ln>
                            <a:noFill/>
                          </a:ln>
                          <a:solidFill>
                            <a:schemeClr val="tx1"/>
                          </a:solidFill>
                          <a:effectLst/>
                          <a:latin typeface="Arial" charset="0"/>
                          <a:ea typeface="Geneva" pitchFamily="1" charset="-128"/>
                        </a:rPr>
                        <a:t>coil</a:t>
                      </a:r>
                      <a:r>
                        <a:rPr kumimoji="0" lang="nl-BE" sz="1400" b="0" i="0" u="none" strike="noStrike" cap="none" normalizeH="0" baseline="0" dirty="0" smtClean="0">
                          <a:ln>
                            <a:noFill/>
                          </a:ln>
                          <a:solidFill>
                            <a:schemeClr val="tx1"/>
                          </a:solidFill>
                          <a:effectLst/>
                          <a:latin typeface="Arial" charset="0"/>
                          <a:ea typeface="Geneva" pitchFamily="1" charset="-128"/>
                        </a:rPr>
                        <a:t> </a:t>
                      </a:r>
                      <a:r>
                        <a:rPr kumimoji="0" lang="nl-BE" sz="1400" b="0" i="0" u="none" strike="noStrike" cap="none" normalizeH="0" baseline="0" dirty="0" err="1" smtClean="0">
                          <a:ln>
                            <a:noFill/>
                          </a:ln>
                          <a:solidFill>
                            <a:schemeClr val="tx1"/>
                          </a:solidFill>
                          <a:effectLst/>
                          <a:latin typeface="Arial" charset="0"/>
                          <a:ea typeface="Geneva" pitchFamily="1" charset="-128"/>
                        </a:rPr>
                        <a:t>temperature</a:t>
                      </a:r>
                      <a:r>
                        <a:rPr kumimoji="0" lang="nl-BE" sz="1400" b="0" i="0" u="none" strike="noStrike" cap="none" normalizeH="0" baseline="0" dirty="0" smtClean="0">
                          <a:ln>
                            <a:noFill/>
                          </a:ln>
                          <a:solidFill>
                            <a:schemeClr val="tx1"/>
                          </a:solidFill>
                          <a:effectLst/>
                          <a:latin typeface="Arial" charset="0"/>
                          <a:ea typeface="Geneva" pitchFamily="1" charset="-128"/>
                        </a:rPr>
                        <a:t>)</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rowSpan="2"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14°C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kern="1200" cap="none" normalizeH="0" baseline="0" dirty="0" smtClean="0">
                          <a:ln>
                            <a:noFill/>
                          </a:ln>
                          <a:solidFill>
                            <a:schemeClr val="tx1"/>
                          </a:solidFill>
                          <a:effectLst/>
                          <a:latin typeface="Arial" charset="0"/>
                          <a:ea typeface="Geneva" pitchFamily="1" charset="-128"/>
                          <a:cs typeface="+mn-cs"/>
                        </a:rPr>
                        <a:t>10°C DB </a:t>
                      </a:r>
                      <a:endParaRPr kumimoji="0" lang="nl-NL" sz="1400" b="0" i="0" u="none" strike="noStrike" kern="1200" cap="none" normalizeH="0" baseline="0" dirty="0" smtClean="0">
                        <a:ln>
                          <a:noFill/>
                        </a:ln>
                        <a:solidFill>
                          <a:schemeClr val="tx1"/>
                        </a:solidFill>
                        <a:effectLst/>
                        <a:latin typeface="Arial" charset="0"/>
                        <a:ea typeface="Geneva" pitchFamily="1" charset="-128"/>
                        <a:cs typeface="+mn-cs"/>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579093">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kern="1200" cap="none" normalizeH="0" baseline="0" dirty="0" smtClean="0">
                          <a:ln>
                            <a:noFill/>
                          </a:ln>
                          <a:solidFill>
                            <a:schemeClr val="tx1"/>
                          </a:solidFill>
                          <a:effectLst/>
                          <a:latin typeface="Arial" charset="0"/>
                          <a:ea typeface="Geneva" pitchFamily="1" charset="-128"/>
                          <a:cs typeface="+mn-cs"/>
                        </a:rPr>
                        <a:t>25°C WB /</a:t>
                      </a:r>
                      <a:r>
                        <a:rPr kumimoji="0" lang="nl-NL" sz="1400" b="0" i="0" u="none" strike="noStrike" kern="1200" cap="none" normalizeH="0" baseline="0" dirty="0" smtClean="0">
                          <a:ln>
                            <a:noFill/>
                          </a:ln>
                          <a:solidFill>
                            <a:schemeClr val="tx1"/>
                          </a:solidFill>
                          <a:effectLst/>
                          <a:latin typeface="Arial" charset="0"/>
                          <a:ea typeface="Geneva" pitchFamily="1" charset="-128"/>
                          <a:cs typeface="+mn-cs"/>
                        </a:rPr>
                        <a:t> </a:t>
                      </a:r>
                      <a:r>
                        <a:rPr kumimoji="0" lang="nl-BE" sz="1400" b="0" i="0" u="none" strike="noStrike" kern="1200" cap="none" normalizeH="0" baseline="0" dirty="0" smtClean="0">
                          <a:ln>
                            <a:noFill/>
                          </a:ln>
                          <a:solidFill>
                            <a:schemeClr val="tx1"/>
                          </a:solidFill>
                          <a:effectLst/>
                          <a:latin typeface="Arial" charset="0"/>
                          <a:ea typeface="Geneva" pitchFamily="1" charset="-128"/>
                          <a:cs typeface="+mn-cs"/>
                        </a:rPr>
                        <a:t>35°C DB</a:t>
                      </a: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27°C DB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bl>
          </a:graphicData>
        </a:graphic>
      </p:graphicFrame>
      <p:graphicFrame>
        <p:nvGraphicFramePr>
          <p:cNvPr id="4" name="Group 83"/>
          <p:cNvGraphicFramePr>
            <a:graphicFrameLocks/>
          </p:cNvGraphicFramePr>
          <p:nvPr>
            <p:extLst>
              <p:ext uri="{D42A27DB-BD31-4B8C-83A1-F6EECF244321}">
                <p14:modId xmlns:p14="http://schemas.microsoft.com/office/powerpoint/2010/main" val="3696302722"/>
              </p:ext>
            </p:extLst>
          </p:nvPr>
        </p:nvGraphicFramePr>
        <p:xfrm>
          <a:off x="368300" y="5100927"/>
          <a:ext cx="8470900" cy="1341040"/>
        </p:xfrm>
        <a:graphic>
          <a:graphicData uri="http://schemas.openxmlformats.org/drawingml/2006/table">
            <a:tbl>
              <a:tblPr/>
              <a:tblGrid>
                <a:gridCol w="3073400"/>
                <a:gridCol w="736600"/>
                <a:gridCol w="4660900"/>
              </a:tblGrid>
              <a:tr h="335260">
                <a:tc rowSpan="2">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Expansion </a:t>
                      </a:r>
                      <a:r>
                        <a:rPr kumimoji="0" lang="nl-BE" sz="1400" b="0" i="0" u="none" strike="noStrike" cap="none" normalizeH="0" baseline="0" dirty="0" err="1" smtClean="0">
                          <a:ln>
                            <a:noFill/>
                          </a:ln>
                          <a:solidFill>
                            <a:schemeClr val="bg1">
                              <a:lumMod val="50000"/>
                            </a:schemeClr>
                          </a:solidFill>
                          <a:effectLst/>
                          <a:latin typeface="Arial" charset="0"/>
                          <a:ea typeface="Geneva" pitchFamily="1" charset="-128"/>
                        </a:rPr>
                        <a:t>valve</a:t>
                      </a: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 kit</a:t>
                      </a:r>
                      <a:endParaRPr kumimoji="0" lang="nl-NL" sz="1400" b="0" i="0" u="none" strike="noStrike" cap="none" normalizeH="0" baseline="0" dirty="0" smtClean="0">
                        <a:ln>
                          <a:noFill/>
                        </a:ln>
                        <a:solidFill>
                          <a:schemeClr val="bg1">
                            <a:lumMod val="50000"/>
                          </a:schemeClr>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smtClean="0">
                          <a:ln>
                            <a:noFill/>
                          </a:ln>
                          <a:solidFill>
                            <a:schemeClr val="tx1"/>
                          </a:solidFill>
                          <a:effectLst/>
                          <a:latin typeface="Arial" charset="0"/>
                          <a:ea typeface="Geneva" pitchFamily="1" charset="-128"/>
                        </a:rPr>
                        <a:t>-</a:t>
                      </a:r>
                      <a:r>
                        <a:rPr kumimoji="0" lang="nl-NL" sz="1400" b="0" i="0" u="none" strike="noStrike" cap="none" normalizeH="0" baseline="0" smtClean="0">
                          <a:ln>
                            <a:noFill/>
                          </a:ln>
                          <a:solidFill>
                            <a:schemeClr val="tx1"/>
                          </a:solidFill>
                          <a:effectLst/>
                          <a:latin typeface="Arial" charset="0"/>
                          <a:ea typeface="Geneva" pitchFamily="1" charset="-128"/>
                        </a:rPr>
                        <a:t>20°C WB</a:t>
                      </a: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smtClean="0">
                          <a:ln>
                            <a:noFill/>
                          </a:ln>
                          <a:solidFill>
                            <a:schemeClr val="tx1"/>
                          </a:solidFill>
                          <a:effectLst/>
                          <a:latin typeface="Arial" charset="0"/>
                          <a:ea typeface="Geneva" pitchFamily="1" charset="-128"/>
                        </a:rPr>
                        <a:t>46°C DB</a:t>
                      </a:r>
                      <a:endParaRPr kumimoji="0" lang="nl-NL"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rowSpan="2">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Control box</a:t>
                      </a:r>
                      <a:endParaRPr kumimoji="0" lang="nl-NL" sz="1400" b="0" i="0" u="none" strike="noStrike" cap="none" normalizeH="0" baseline="0" dirty="0" smtClean="0">
                        <a:ln>
                          <a:noFill/>
                        </a:ln>
                        <a:solidFill>
                          <a:schemeClr val="bg1">
                            <a:lumMod val="50000"/>
                          </a:schemeClr>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-10°C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40°C DB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bl>
          </a:graphicData>
        </a:graphic>
      </p:graphicFrame>
      <p:graphicFrame>
        <p:nvGraphicFramePr>
          <p:cNvPr id="5" name="Group 83"/>
          <p:cNvGraphicFramePr>
            <a:graphicFrameLocks/>
          </p:cNvGraphicFramePr>
          <p:nvPr>
            <p:extLst>
              <p:ext uri="{D42A27DB-BD31-4B8C-83A1-F6EECF244321}">
                <p14:modId xmlns:p14="http://schemas.microsoft.com/office/powerpoint/2010/main" val="2286709244"/>
              </p:ext>
            </p:extLst>
          </p:nvPr>
        </p:nvGraphicFramePr>
        <p:xfrm>
          <a:off x="356424" y="2804393"/>
          <a:ext cx="8470900" cy="2011560"/>
        </p:xfrm>
        <a:graphic>
          <a:graphicData uri="http://schemas.openxmlformats.org/drawingml/2006/table">
            <a:tbl>
              <a:tblPr/>
              <a:tblGrid>
                <a:gridCol w="1612805"/>
                <a:gridCol w="1460595"/>
                <a:gridCol w="736600"/>
                <a:gridCol w="2298700"/>
                <a:gridCol w="2362200"/>
              </a:tblGrid>
              <a:tr h="335260">
                <a:tc rowSpan="6">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bg1">
                              <a:lumMod val="50000"/>
                            </a:schemeClr>
                          </a:solidFill>
                          <a:effectLst/>
                          <a:latin typeface="Arial" charset="0"/>
                          <a:ea typeface="Geneva" pitchFamily="1" charset="-128"/>
                        </a:rPr>
                        <a:t>Outdoor unit</a:t>
                      </a:r>
                      <a:endParaRPr kumimoji="0" lang="nl-NL" sz="1400" b="0" i="0" u="none" strike="noStrike" cap="none" normalizeH="0" baseline="0" dirty="0" smtClean="0">
                        <a:ln>
                          <a:noFill/>
                        </a:ln>
                        <a:solidFill>
                          <a:schemeClr val="bg1">
                            <a:lumMod val="50000"/>
                          </a:schemeClr>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ERQ 1 </a:t>
                      </a:r>
                      <a:r>
                        <a:rPr kumimoji="0" lang="nl-BE" sz="1400" b="0" i="0" u="none" strike="noStrike" cap="none" normalizeH="0" baseline="0" dirty="0" err="1" smtClean="0">
                          <a:ln>
                            <a:noFill/>
                          </a:ln>
                          <a:solidFill>
                            <a:schemeClr val="tx1"/>
                          </a:solidFill>
                          <a:effectLst/>
                          <a:latin typeface="Arial" charset="0"/>
                          <a:ea typeface="Geneva" pitchFamily="1" charset="-128"/>
                        </a:rPr>
                        <a:t>phase</a:t>
                      </a:r>
                      <a:endParaRPr kumimoji="0" lang="nl-BE" sz="1400" b="0" i="0" u="none" strike="noStrike" cap="none" normalizeH="0" baseline="0" dirty="0" smtClean="0">
                        <a:ln>
                          <a:noFill/>
                        </a:ln>
                        <a:solidFill>
                          <a:schemeClr val="tx1"/>
                        </a:solidFill>
                        <a:effectLst/>
                        <a:latin typeface="Arial" charset="0"/>
                        <a:ea typeface="Geneva" pitchFamily="1" charset="-128"/>
                      </a:endParaRP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ERQ 3 </a:t>
                      </a:r>
                      <a:r>
                        <a:rPr kumimoji="0" lang="nl-BE" sz="1400" b="0" i="0" u="none" strike="noStrike" cap="none" normalizeH="0" baseline="0" dirty="0" err="1" smtClean="0">
                          <a:ln>
                            <a:noFill/>
                          </a:ln>
                          <a:solidFill>
                            <a:schemeClr val="tx1"/>
                          </a:solidFill>
                          <a:effectLst/>
                          <a:latin typeface="Arial" charset="0"/>
                          <a:ea typeface="Geneva" pitchFamily="1" charset="-128"/>
                        </a:rPr>
                        <a:t>phase</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-5°C DB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-20°C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43°C DB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15,5°C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nl-BE" sz="1400" b="0" i="0" u="none" strike="noStrike" cap="none" normalizeH="0" baseline="0" dirty="0" smtClean="0">
                          <a:ln>
                            <a:noFill/>
                          </a:ln>
                          <a:solidFill>
                            <a:schemeClr val="tx1"/>
                          </a:solidFill>
                          <a:effectLst/>
                          <a:latin typeface="Arial" charset="0"/>
                          <a:ea typeface="Geneva" pitchFamily="1" charset="-128"/>
                        </a:rPr>
                        <a:t>VRV IV              (air </a:t>
                      </a:r>
                      <a:r>
                        <a:rPr kumimoji="0" lang="nl-BE" sz="1400" b="0" i="0" u="none" strike="noStrike" cap="none" normalizeH="0" baseline="0" dirty="0" err="1" smtClean="0">
                          <a:ln>
                            <a:noFill/>
                          </a:ln>
                          <a:solidFill>
                            <a:schemeClr val="tx1"/>
                          </a:solidFill>
                          <a:effectLst/>
                          <a:latin typeface="Arial" charset="0"/>
                          <a:ea typeface="Geneva" pitchFamily="1" charset="-128"/>
                        </a:rPr>
                        <a:t>cooled</a:t>
                      </a:r>
                      <a:r>
                        <a:rPr kumimoji="0" lang="nl-BE" sz="1400" b="0" i="0" u="none" strike="noStrike" cap="none" normalizeH="0" baseline="0" dirty="0" smtClean="0">
                          <a:ln>
                            <a:noFill/>
                          </a:ln>
                          <a:solidFill>
                            <a:schemeClr val="tx1"/>
                          </a:solidFill>
                          <a:effectLst/>
                          <a:latin typeface="Arial" charset="0"/>
                          <a:ea typeface="Geneva" pitchFamily="1" charset="-128"/>
                        </a:rPr>
                        <a:t>)</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smtClean="0">
                          <a:ln>
                            <a:noFill/>
                          </a:ln>
                          <a:solidFill>
                            <a:schemeClr val="tx1"/>
                          </a:solidFill>
                          <a:effectLst/>
                          <a:latin typeface="Arial" charset="0"/>
                          <a:ea typeface="Geneva" pitchFamily="1" charset="-128"/>
                        </a:rPr>
                        <a:t>-5°C DB</a:t>
                      </a:r>
                      <a:endParaRPr kumimoji="0" lang="nl-NL"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-20°C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smtClean="0">
                          <a:ln>
                            <a:noFill/>
                          </a:ln>
                          <a:solidFill>
                            <a:schemeClr val="tx1"/>
                          </a:solidFill>
                          <a:effectLst/>
                          <a:latin typeface="Arial" charset="0"/>
                          <a:ea typeface="Geneva" pitchFamily="1" charset="-128"/>
                        </a:rPr>
                        <a:t>43°C DB</a:t>
                      </a:r>
                      <a:endParaRPr kumimoji="0" lang="nl-NL" sz="1400" b="0" i="0" u="none" strike="noStrike" cap="none" normalizeH="0" baseline="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15,5°C WB</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VRV W IV              (water </a:t>
                      </a:r>
                      <a:r>
                        <a:rPr kumimoji="0" lang="nl-BE" sz="1400" b="0" i="0" u="none" strike="noStrike" cap="none" normalizeH="0" baseline="0" dirty="0" err="1" smtClean="0">
                          <a:ln>
                            <a:noFill/>
                          </a:ln>
                          <a:solidFill>
                            <a:schemeClr val="tx1"/>
                          </a:solidFill>
                          <a:effectLst/>
                          <a:latin typeface="Arial" charset="0"/>
                          <a:ea typeface="Geneva" pitchFamily="1" charset="-128"/>
                        </a:rPr>
                        <a:t>cooled</a:t>
                      </a:r>
                      <a:r>
                        <a:rPr kumimoji="0" lang="nl-BE" sz="1400" b="0" i="0" u="none" strike="noStrike" cap="none" normalizeH="0" baseline="0" dirty="0" smtClean="0">
                          <a:ln>
                            <a:noFill/>
                          </a:ln>
                          <a:solidFill>
                            <a:schemeClr val="tx1"/>
                          </a:solidFill>
                          <a:effectLst/>
                          <a:latin typeface="Arial" charset="0"/>
                          <a:ea typeface="Geneva" pitchFamily="1" charset="-128"/>
                        </a:rPr>
                        <a:t>)</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Min</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10°C DB (water)</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3526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Max</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nl-BE" sz="1400" b="0" i="0" u="none" strike="noStrike" cap="none" normalizeH="0" baseline="0" dirty="0" smtClean="0">
                          <a:ln>
                            <a:noFill/>
                          </a:ln>
                          <a:solidFill>
                            <a:schemeClr val="tx1"/>
                          </a:solidFill>
                          <a:effectLst/>
                          <a:latin typeface="Arial" charset="0"/>
                          <a:ea typeface="Geneva" pitchFamily="1" charset="-128"/>
                        </a:rPr>
                        <a:t>45°C DB (water)</a:t>
                      </a: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nl-NL" sz="1400" b="0" i="0" u="none" strike="noStrike" cap="none" normalizeH="0" baseline="0" dirty="0" smtClean="0">
                        <a:ln>
                          <a:noFill/>
                        </a:ln>
                        <a:solidFill>
                          <a:schemeClr val="tx1"/>
                        </a:solidFill>
                        <a:effectLst/>
                        <a:latin typeface="Arial" charset="0"/>
                        <a:ea typeface="Geneva" pitchFamily="1" charset="-128"/>
                      </a:endParaRPr>
                    </a:p>
                  </a:txBody>
                  <a:tcPr marT="45714" marB="45714"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bl>
          </a:graphicData>
        </a:graphic>
      </p:graphicFrame>
      <p:sp>
        <p:nvSpPr>
          <p:cNvPr id="7" name="Rectangle 309"/>
          <p:cNvSpPr txBox="1">
            <a:spLocks noChangeArrowheads="1"/>
          </p:cNvSpPr>
          <p:nvPr/>
        </p:nvSpPr>
        <p:spPr bwMode="auto">
          <a:xfrm>
            <a:off x="352301" y="471628"/>
            <a:ext cx="6318249" cy="5968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ts val="0"/>
              </a:spcBef>
              <a:spcAft>
                <a:spcPct val="0"/>
              </a:spcAft>
              <a:buClr>
                <a:srgbClr val="00A5E8"/>
              </a:buClr>
              <a:buFont typeface="Wingdings 3" pitchFamily="18" charset="2"/>
              <a:buNone/>
              <a:defRPr sz="1800">
                <a:solidFill>
                  <a:schemeClr val="bg1">
                    <a:lumMod val="50000"/>
                  </a:schemeClr>
                </a:solidFill>
                <a:latin typeface="Myriad Pro"/>
                <a:ea typeface="+mn-ea"/>
                <a:cs typeface="Myriad Pro"/>
              </a:defRPr>
            </a:lvl1pPr>
            <a:lvl2pPr marL="0" indent="-284400" algn="l" rtl="0" fontAlgn="base">
              <a:spcBef>
                <a:spcPct val="30000"/>
              </a:spcBef>
              <a:spcAft>
                <a:spcPct val="0"/>
              </a:spcAft>
              <a:buClr>
                <a:srgbClr val="5F5F5F"/>
              </a:buClr>
              <a:buSzPct val="80000"/>
              <a:buFont typeface="Lucida Grande"/>
              <a:buChar char="‣"/>
              <a:defRPr sz="1800">
                <a:solidFill>
                  <a:schemeClr val="bg1">
                    <a:lumMod val="50000"/>
                  </a:schemeClr>
                </a:solidFill>
                <a:latin typeface="Myriad Pro"/>
                <a:cs typeface="Myriad Pro"/>
              </a:defRPr>
            </a:lvl2pPr>
            <a:lvl3pPr marL="1143000" indent="-228600" algn="l" rtl="0" fontAlgn="base">
              <a:spcBef>
                <a:spcPct val="30000"/>
              </a:spcBef>
              <a:spcAft>
                <a:spcPct val="0"/>
              </a:spcAft>
              <a:buClr>
                <a:srgbClr val="00A5E8"/>
              </a:buClr>
              <a:buSzPct val="115000"/>
              <a:buChar char="•"/>
              <a:defRPr sz="1800">
                <a:solidFill>
                  <a:schemeClr val="bg1">
                    <a:lumMod val="50000"/>
                  </a:schemeClr>
                </a:solidFill>
                <a:latin typeface="Myriad Pro"/>
                <a:cs typeface="Myriad Pro"/>
              </a:defRPr>
            </a:lvl3pPr>
            <a:lvl4pPr marL="1600200" indent="-228600" algn="l" rtl="0" fontAlgn="base">
              <a:spcBef>
                <a:spcPct val="30000"/>
              </a:spcBef>
              <a:spcAft>
                <a:spcPct val="0"/>
              </a:spcAft>
              <a:buChar char="–"/>
              <a:defRPr sz="1800">
                <a:solidFill>
                  <a:schemeClr val="bg1">
                    <a:lumMod val="50000"/>
                  </a:schemeClr>
                </a:solidFill>
                <a:latin typeface="Myriad Pro"/>
                <a:cs typeface="Myriad Pro"/>
              </a:defRPr>
            </a:lvl4pPr>
            <a:lvl5pPr marL="2057400" indent="-228600" algn="l" rtl="0" fontAlgn="base">
              <a:spcBef>
                <a:spcPct val="20000"/>
              </a:spcBef>
              <a:spcAft>
                <a:spcPct val="0"/>
              </a:spcAft>
              <a:buChar char="»"/>
              <a:defRPr sz="1800">
                <a:solidFill>
                  <a:schemeClr val="bg1">
                    <a:lumMod val="50000"/>
                  </a:schemeClr>
                </a:solidFill>
                <a:latin typeface="Myriad Pro"/>
                <a:cs typeface="Myriad Pro"/>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altLang="en-US" cap="all" dirty="0">
                <a:solidFill>
                  <a:schemeClr val="tx2"/>
                </a:solidFill>
                <a:latin typeface="+mn-lt"/>
                <a:cs typeface="+mn-cs"/>
              </a:rPr>
              <a:t>Selection &amp; design</a:t>
            </a:r>
          </a:p>
          <a:p>
            <a:r>
              <a:rPr lang="en-US" altLang="en-US" kern="0" dirty="0">
                <a:solidFill>
                  <a:schemeClr val="tx1"/>
                </a:solidFill>
                <a:latin typeface="+mn-lt"/>
              </a:rPr>
              <a:t>Operation range</a:t>
            </a:r>
          </a:p>
          <a:p>
            <a:endParaRPr lang="en-US" altLang="en-US" kern="0" dirty="0" smtClean="0">
              <a:latin typeface="Calibri" panose="020F0502020204030204" pitchFamily="34" charset="0"/>
            </a:endParaRPr>
          </a:p>
          <a:p>
            <a:endParaRPr lang="en-US" altLang="en-US" kern="0" dirty="0" smtClean="0">
              <a:latin typeface="Calibri" panose="020F0502020204030204" pitchFamily="34" charset="0"/>
            </a:endParaRPr>
          </a:p>
          <a:p>
            <a:endParaRPr lang="en-US" altLang="en-US" kern="0" dirty="0" smtClean="0">
              <a:latin typeface="Calibri" panose="020F0502020204030204" pitchFamily="34" charset="0"/>
            </a:endParaRPr>
          </a:p>
          <a:p>
            <a:endParaRPr lang="en-US" altLang="en-US" kern="0" dirty="0" smtClean="0">
              <a:latin typeface="Calibri" panose="020F0502020204030204" pitchFamily="34" charset="0"/>
            </a:endParaRPr>
          </a:p>
          <a:p>
            <a:endParaRPr lang="en-US" altLang="en-US" kern="0" dirty="0" smtClean="0">
              <a:latin typeface="Calibri" panose="020F0502020204030204" pitchFamily="34" charset="0"/>
            </a:endParaRPr>
          </a:p>
          <a:p>
            <a:pPr lvl="1"/>
            <a:endParaRPr lang="en-US" altLang="en-US" kern="0" dirty="0" smtClean="0">
              <a:latin typeface="Calibri" panose="020F0502020204030204" pitchFamily="34" charset="0"/>
            </a:endParaRPr>
          </a:p>
          <a:p>
            <a:pPr lvl="1"/>
            <a:endParaRPr lang="en-US" altLang="en-US" kern="0" dirty="0" smtClean="0">
              <a:latin typeface="Calibri" panose="020F0502020204030204" pitchFamily="34" charset="0"/>
            </a:endParaRPr>
          </a:p>
          <a:p>
            <a:pPr lvl="1"/>
            <a:endParaRPr lang="en-US" altLang="en-US" kern="0" dirty="0" smtClean="0">
              <a:latin typeface="Calibri" panose="020F0502020204030204" pitchFamily="34" charset="0"/>
            </a:endParaRPr>
          </a:p>
          <a:p>
            <a:pPr lvl="1"/>
            <a:endParaRPr lang="en-US" altLang="en-US" kern="0" dirty="0" smtClean="0">
              <a:latin typeface="Calibri" panose="020F0502020204030204" pitchFamily="34" charset="0"/>
            </a:endParaRPr>
          </a:p>
          <a:p>
            <a:pPr lvl="1"/>
            <a:endParaRPr lang="en-US" altLang="en-US" kern="0" dirty="0" smtClean="0">
              <a:solidFill>
                <a:srgbClr val="AF1A1C"/>
              </a:solidFill>
              <a:latin typeface="Calibri" panose="020F0502020204030204" pitchFamily="34" charset="0"/>
            </a:endParaRPr>
          </a:p>
        </p:txBody>
      </p:sp>
    </p:spTree>
    <p:extLst>
      <p:ext uri="{BB962C8B-B14F-4D97-AF65-F5344CB8AC3E}">
        <p14:creationId xmlns:p14="http://schemas.microsoft.com/office/powerpoint/2010/main" val="2605418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323"/>
                                        </p:tgtEl>
                                        <p:attrNameLst>
                                          <p:attrName>style.visibility</p:attrName>
                                        </p:attrNameLst>
                                      </p:cBhvr>
                                      <p:to>
                                        <p:strVal val="visible"/>
                                      </p:to>
                                    </p:set>
                                    <p:animEffect transition="in" filter="fade">
                                      <p:cBhvr>
                                        <p:cTn id="7" dur="500"/>
                                        <p:tgtEl>
                                          <p:spTgt spid="1032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5" descr="DSC009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032000"/>
            <a:ext cx="153193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6" descr="DSC009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2032000"/>
            <a:ext cx="150336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7" descr="DSC009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1958975"/>
            <a:ext cx="153193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8" descr="untitl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488" y="1958975"/>
            <a:ext cx="146685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7"/>
          <p:cNvSpPr txBox="1">
            <a:spLocks noChangeArrowheads="1"/>
          </p:cNvSpPr>
          <p:nvPr/>
        </p:nvSpPr>
        <p:spPr bwMode="auto">
          <a:xfrm>
            <a:off x="4643438" y="1379538"/>
            <a:ext cx="1500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a:solidFill>
                  <a:schemeClr val="tx1"/>
                </a:solidFill>
                <a:latin typeface="Arial" charset="0"/>
              </a:defRPr>
            </a:lvl1pPr>
            <a:lvl2pPr marL="742950" indent="-285750" eaLnBrk="0" hangingPunct="0">
              <a:spcBef>
                <a:spcPct val="20000"/>
              </a:spcBef>
              <a:buClr>
                <a:schemeClr val="accent2"/>
              </a:buClr>
              <a:buFont typeface="Arial" charset="0"/>
              <a:buChar char="–"/>
              <a:defRPr sz="1600">
                <a:solidFill>
                  <a:schemeClr val="tx1"/>
                </a:solidFill>
                <a:latin typeface="Arial" charset="0"/>
              </a:defRPr>
            </a:lvl2pPr>
            <a:lvl3pPr marL="1143000" indent="-228600" eaLnBrk="0" hangingPunct="0">
              <a:spcBef>
                <a:spcPct val="20000"/>
              </a:spcBef>
              <a:buClr>
                <a:schemeClr val="folHlink"/>
              </a:buClr>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Tx/>
              <a:buNone/>
            </a:pPr>
            <a:r>
              <a:rPr lang="en-GB" altLang="en-US" sz="1200" dirty="0">
                <a:latin typeface="+mn-lt"/>
              </a:rPr>
              <a:t>Expansion Valve</a:t>
            </a:r>
          </a:p>
        </p:txBody>
      </p:sp>
      <p:cxnSp>
        <p:nvCxnSpPr>
          <p:cNvPr id="9" name="Straight Arrow Connector 8"/>
          <p:cNvCxnSpPr/>
          <p:nvPr/>
        </p:nvCxnSpPr>
        <p:spPr>
          <a:xfrm rot="10800000" flipV="1">
            <a:off x="3000375" y="1754188"/>
            <a:ext cx="1857375" cy="6429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4822826" y="2003425"/>
            <a:ext cx="571500" cy="730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786438" y="1682750"/>
            <a:ext cx="1500187" cy="64293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19" name="TextBox 11"/>
          <p:cNvSpPr txBox="1">
            <a:spLocks noChangeArrowheads="1"/>
          </p:cNvSpPr>
          <p:nvPr/>
        </p:nvSpPr>
        <p:spPr bwMode="auto">
          <a:xfrm>
            <a:off x="8286750" y="4611688"/>
            <a:ext cx="500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a:solidFill>
                  <a:schemeClr val="tx1"/>
                </a:solidFill>
                <a:latin typeface="Arial" charset="0"/>
              </a:defRPr>
            </a:lvl1pPr>
            <a:lvl2pPr marL="742950" indent="-285750" eaLnBrk="0" hangingPunct="0">
              <a:spcBef>
                <a:spcPct val="20000"/>
              </a:spcBef>
              <a:buClr>
                <a:schemeClr val="accent2"/>
              </a:buClr>
              <a:buFont typeface="Arial" charset="0"/>
              <a:buChar char="–"/>
              <a:defRPr sz="1600">
                <a:solidFill>
                  <a:schemeClr val="tx1"/>
                </a:solidFill>
                <a:latin typeface="Arial" charset="0"/>
              </a:defRPr>
            </a:lvl2pPr>
            <a:lvl3pPr marL="1143000" indent="-228600" eaLnBrk="0" hangingPunct="0">
              <a:spcBef>
                <a:spcPct val="20000"/>
              </a:spcBef>
              <a:buClr>
                <a:schemeClr val="folHlink"/>
              </a:buClr>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Tx/>
              <a:buNone/>
            </a:pPr>
            <a:r>
              <a:rPr lang="en-GB" altLang="en-US" sz="1200">
                <a:latin typeface="+mn-lt"/>
              </a:rPr>
              <a:t>Inlet</a:t>
            </a:r>
          </a:p>
        </p:txBody>
      </p:sp>
      <p:sp>
        <p:nvSpPr>
          <p:cNvPr id="17420" name="TextBox 12"/>
          <p:cNvSpPr txBox="1">
            <a:spLocks noChangeArrowheads="1"/>
          </p:cNvSpPr>
          <p:nvPr/>
        </p:nvSpPr>
        <p:spPr bwMode="auto">
          <a:xfrm>
            <a:off x="8286750" y="4754563"/>
            <a:ext cx="6429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a:solidFill>
                  <a:schemeClr val="tx1"/>
                </a:solidFill>
                <a:latin typeface="Arial" charset="0"/>
              </a:defRPr>
            </a:lvl1pPr>
            <a:lvl2pPr marL="742950" indent="-285750" eaLnBrk="0" hangingPunct="0">
              <a:spcBef>
                <a:spcPct val="20000"/>
              </a:spcBef>
              <a:buClr>
                <a:schemeClr val="accent2"/>
              </a:buClr>
              <a:buFont typeface="Arial" charset="0"/>
              <a:buChar char="–"/>
              <a:defRPr sz="1600">
                <a:solidFill>
                  <a:schemeClr val="tx1"/>
                </a:solidFill>
                <a:latin typeface="Arial" charset="0"/>
              </a:defRPr>
            </a:lvl2pPr>
            <a:lvl3pPr marL="1143000" indent="-228600" eaLnBrk="0" hangingPunct="0">
              <a:spcBef>
                <a:spcPct val="20000"/>
              </a:spcBef>
              <a:buClr>
                <a:schemeClr val="folHlink"/>
              </a:buClr>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Tx/>
              <a:buNone/>
            </a:pPr>
            <a:r>
              <a:rPr lang="en-GB" altLang="en-US" sz="1200">
                <a:latin typeface="+mn-lt"/>
              </a:rPr>
              <a:t>Outlet</a:t>
            </a:r>
          </a:p>
        </p:txBody>
      </p:sp>
      <p:sp>
        <p:nvSpPr>
          <p:cNvPr id="17421" name="TextBox 13"/>
          <p:cNvSpPr txBox="1">
            <a:spLocks noChangeArrowheads="1"/>
          </p:cNvSpPr>
          <p:nvPr/>
        </p:nvSpPr>
        <p:spPr bwMode="auto">
          <a:xfrm>
            <a:off x="7143750" y="5254625"/>
            <a:ext cx="1643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a:solidFill>
                  <a:schemeClr val="tx1"/>
                </a:solidFill>
                <a:latin typeface="Arial" charset="0"/>
              </a:defRPr>
            </a:lvl1pPr>
            <a:lvl2pPr marL="742950" indent="-285750" eaLnBrk="0" hangingPunct="0">
              <a:spcBef>
                <a:spcPct val="20000"/>
              </a:spcBef>
              <a:buClr>
                <a:schemeClr val="accent2"/>
              </a:buClr>
              <a:buFont typeface="Arial" charset="0"/>
              <a:buChar char="–"/>
              <a:defRPr sz="1600">
                <a:solidFill>
                  <a:schemeClr val="tx1"/>
                </a:solidFill>
                <a:latin typeface="Arial" charset="0"/>
              </a:defRPr>
            </a:lvl2pPr>
            <a:lvl3pPr marL="1143000" indent="-228600" eaLnBrk="0" hangingPunct="0">
              <a:spcBef>
                <a:spcPct val="20000"/>
              </a:spcBef>
              <a:buClr>
                <a:schemeClr val="folHlink"/>
              </a:buClr>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Tx/>
              <a:buNone/>
            </a:pPr>
            <a:r>
              <a:rPr lang="en-GB" altLang="en-US" sz="1200">
                <a:latin typeface="+mn-lt"/>
              </a:rPr>
              <a:t>Brazed connections</a:t>
            </a:r>
          </a:p>
        </p:txBody>
      </p:sp>
      <p:sp>
        <p:nvSpPr>
          <p:cNvPr id="15" name="Oval 14"/>
          <p:cNvSpPr/>
          <p:nvPr/>
        </p:nvSpPr>
        <p:spPr>
          <a:xfrm>
            <a:off x="8143875" y="4611688"/>
            <a:ext cx="214313" cy="500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b="1">
                <a:solidFill>
                  <a:schemeClr val="tx1"/>
                </a:solidFill>
                <a:latin typeface="Arial" charset="0"/>
              </a:defRPr>
            </a:lvl1pPr>
            <a:lvl2pPr marL="742950" indent="-285750" eaLnBrk="0" hangingPunct="0">
              <a:defRPr sz="2400" b="1">
                <a:solidFill>
                  <a:schemeClr val="tx1"/>
                </a:solidFill>
                <a:latin typeface="Arial" charset="0"/>
              </a:defRPr>
            </a:lvl2pPr>
            <a:lvl3pPr marL="1143000" indent="-228600" eaLnBrk="0" hangingPunct="0">
              <a:defRPr sz="2400" b="1">
                <a:solidFill>
                  <a:schemeClr val="tx1"/>
                </a:solidFill>
                <a:latin typeface="Arial" charset="0"/>
              </a:defRPr>
            </a:lvl3pPr>
            <a:lvl4pPr marL="1600200" indent="-228600" eaLnBrk="0" hangingPunct="0">
              <a:defRPr sz="2400" b="1">
                <a:solidFill>
                  <a:schemeClr val="tx1"/>
                </a:solidFill>
                <a:latin typeface="Arial" charset="0"/>
              </a:defRPr>
            </a:lvl4pPr>
            <a:lvl5pPr marL="2057400" indent="-228600" eaLnBrk="0" hangingPunct="0">
              <a:defRPr sz="2400" b="1">
                <a:solidFill>
                  <a:schemeClr val="tx1"/>
                </a:solidFill>
                <a:latin typeface="Arial" charset="0"/>
              </a:defRPr>
            </a:lvl5pPr>
            <a:lvl6pPr marL="2514600" indent="-228600" eaLnBrk="0" fontAlgn="base" hangingPunct="0">
              <a:spcBef>
                <a:spcPct val="0"/>
              </a:spcBef>
              <a:spcAft>
                <a:spcPct val="0"/>
              </a:spcAft>
              <a:defRPr sz="2400" b="1">
                <a:solidFill>
                  <a:schemeClr val="tx1"/>
                </a:solidFill>
                <a:latin typeface="Arial" charset="0"/>
              </a:defRPr>
            </a:lvl6pPr>
            <a:lvl7pPr marL="2971800" indent="-228600" eaLnBrk="0" fontAlgn="base" hangingPunct="0">
              <a:spcBef>
                <a:spcPct val="0"/>
              </a:spcBef>
              <a:spcAft>
                <a:spcPct val="0"/>
              </a:spcAft>
              <a:defRPr sz="2400" b="1">
                <a:solidFill>
                  <a:schemeClr val="tx1"/>
                </a:solidFill>
                <a:latin typeface="Arial" charset="0"/>
              </a:defRPr>
            </a:lvl7pPr>
            <a:lvl8pPr marL="3429000" indent="-228600" eaLnBrk="0" fontAlgn="base" hangingPunct="0">
              <a:spcBef>
                <a:spcPct val="0"/>
              </a:spcBef>
              <a:spcAft>
                <a:spcPct val="0"/>
              </a:spcAft>
              <a:defRPr sz="2400" b="1">
                <a:solidFill>
                  <a:schemeClr val="tx1"/>
                </a:solidFill>
                <a:latin typeface="Arial" charset="0"/>
              </a:defRPr>
            </a:lvl8pPr>
            <a:lvl9pPr marL="3886200" indent="-228600" eaLnBrk="0" fontAlgn="base" hangingPunct="0">
              <a:spcBef>
                <a:spcPct val="0"/>
              </a:spcBef>
              <a:spcAft>
                <a:spcPct val="0"/>
              </a:spcAft>
              <a:defRPr sz="2400" b="1">
                <a:solidFill>
                  <a:schemeClr val="tx1"/>
                </a:solidFill>
                <a:latin typeface="Arial" charset="0"/>
              </a:defRPr>
            </a:lvl9pPr>
          </a:lstStyle>
          <a:p>
            <a:pPr algn="ctr" eaLnBrk="1" hangingPunct="1">
              <a:defRPr/>
            </a:pPr>
            <a:endParaRPr lang="en-GB" altLang="en-US" smtClean="0">
              <a:solidFill>
                <a:srgbClr val="FFFFFF"/>
              </a:solidFill>
              <a:latin typeface="+mn-lt"/>
            </a:endParaRPr>
          </a:p>
        </p:txBody>
      </p:sp>
      <p:cxnSp>
        <p:nvCxnSpPr>
          <p:cNvPr id="16" name="Straight Arrow Connector 15"/>
          <p:cNvCxnSpPr>
            <a:stCxn id="17421" idx="0"/>
            <a:endCxn id="15" idx="3"/>
          </p:cNvCxnSpPr>
          <p:nvPr/>
        </p:nvCxnSpPr>
        <p:spPr>
          <a:xfrm rot="5400000" flipH="1" flipV="1">
            <a:off x="7962900" y="5041900"/>
            <a:ext cx="215900" cy="2095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24" name="TextBox 19"/>
          <p:cNvSpPr txBox="1">
            <a:spLocks noChangeArrowheads="1"/>
          </p:cNvSpPr>
          <p:nvPr/>
        </p:nvSpPr>
        <p:spPr bwMode="auto">
          <a:xfrm>
            <a:off x="6862763" y="1293813"/>
            <a:ext cx="1609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a:solidFill>
                  <a:schemeClr val="tx1"/>
                </a:solidFill>
                <a:latin typeface="Arial" charset="0"/>
              </a:defRPr>
            </a:lvl1pPr>
            <a:lvl2pPr marL="742950" indent="-285750" eaLnBrk="0" hangingPunct="0">
              <a:spcBef>
                <a:spcPct val="20000"/>
              </a:spcBef>
              <a:buClr>
                <a:schemeClr val="accent2"/>
              </a:buClr>
              <a:buFont typeface="Arial" charset="0"/>
              <a:buChar char="–"/>
              <a:defRPr sz="1600">
                <a:solidFill>
                  <a:schemeClr val="tx1"/>
                </a:solidFill>
                <a:latin typeface="Arial" charset="0"/>
              </a:defRPr>
            </a:lvl2pPr>
            <a:lvl3pPr marL="1143000" indent="-228600" eaLnBrk="0" hangingPunct="0">
              <a:spcBef>
                <a:spcPct val="20000"/>
              </a:spcBef>
              <a:buClr>
                <a:schemeClr val="folHlink"/>
              </a:buClr>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algn="ctr" eaLnBrk="1" hangingPunct="1">
              <a:spcBef>
                <a:spcPct val="0"/>
              </a:spcBef>
              <a:buClrTx/>
              <a:buFontTx/>
              <a:buNone/>
            </a:pPr>
            <a:r>
              <a:rPr lang="en-GB" altLang="en-US" sz="1200" dirty="0">
                <a:latin typeface="+mn-lt"/>
              </a:rPr>
              <a:t>6 Pin connection to control box.</a:t>
            </a:r>
          </a:p>
        </p:txBody>
      </p:sp>
      <p:cxnSp>
        <p:nvCxnSpPr>
          <p:cNvPr id="17425" name="Straight Arrow Connector 25"/>
          <p:cNvCxnSpPr>
            <a:cxnSpLocks noChangeShapeType="1"/>
          </p:cNvCxnSpPr>
          <p:nvPr/>
        </p:nvCxnSpPr>
        <p:spPr bwMode="auto">
          <a:xfrm rot="16200000" flipH="1">
            <a:off x="7450138" y="1947862"/>
            <a:ext cx="527050" cy="92075"/>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a:xfrm>
            <a:off x="736600" y="5210300"/>
            <a:ext cx="6211888" cy="1726627"/>
          </a:xfrm>
          <a:prstGeom prst="rect">
            <a:avLst/>
          </a:prstGeom>
          <a:noFill/>
        </p:spPr>
        <p:txBody>
          <a:bodyPr wrap="square" rtlCol="0">
            <a:spAutoFit/>
          </a:bodyPr>
          <a:lstStyle/>
          <a:p>
            <a:pPr marL="285750" lvl="0" indent="-285750" fontAlgn="base">
              <a:spcBef>
                <a:spcPct val="30000"/>
              </a:spcBef>
              <a:spcAft>
                <a:spcPct val="0"/>
              </a:spcAft>
              <a:buClr>
                <a:srgbClr val="00A5E8"/>
              </a:buClr>
              <a:buFont typeface="Arial" panose="020B0604020202020204" pitchFamily="34" charset="0"/>
              <a:buChar char="•"/>
            </a:pPr>
            <a:r>
              <a:rPr lang="en-US" altLang="en-US" dirty="0" smtClean="0">
                <a:solidFill>
                  <a:schemeClr val="hlink"/>
                </a:solidFill>
              </a:rPr>
              <a:t>Refrigerant </a:t>
            </a:r>
            <a:r>
              <a:rPr lang="en-US" altLang="en-US" dirty="0">
                <a:solidFill>
                  <a:schemeClr val="hlink"/>
                </a:solidFill>
              </a:rPr>
              <a:t>filters integrated before and after the valve</a:t>
            </a:r>
          </a:p>
          <a:p>
            <a:pPr marL="285750" lvl="0" indent="-285750" fontAlgn="base">
              <a:spcBef>
                <a:spcPct val="30000"/>
              </a:spcBef>
              <a:spcAft>
                <a:spcPct val="0"/>
              </a:spcAft>
              <a:buClr>
                <a:srgbClr val="00A5E8"/>
              </a:buClr>
              <a:buFont typeface="Arial" panose="020B0604020202020204" pitchFamily="34" charset="0"/>
              <a:buChar char="•"/>
            </a:pPr>
            <a:r>
              <a:rPr lang="en-US" altLang="en-US" dirty="0">
                <a:solidFill>
                  <a:schemeClr val="hlink"/>
                </a:solidFill>
              </a:rPr>
              <a:t>Dimensions </a:t>
            </a:r>
            <a:r>
              <a:rPr lang="en-US" altLang="en-US" dirty="0" err="1">
                <a:solidFill>
                  <a:schemeClr val="hlink"/>
                </a:solidFill>
              </a:rPr>
              <a:t>HxWxD</a:t>
            </a:r>
            <a:r>
              <a:rPr lang="en-US" altLang="en-US" dirty="0">
                <a:solidFill>
                  <a:schemeClr val="hlink"/>
                </a:solidFill>
              </a:rPr>
              <a:t>: 401 x 215 x 78 </a:t>
            </a:r>
            <a:r>
              <a:rPr lang="en-US" altLang="en-US" dirty="0" smtClean="0">
                <a:solidFill>
                  <a:schemeClr val="hlink"/>
                </a:solidFill>
              </a:rPr>
              <a:t>mm</a:t>
            </a:r>
          </a:p>
          <a:p>
            <a:pPr marL="285750" lvl="0" indent="-285750" fontAlgn="base">
              <a:spcBef>
                <a:spcPct val="30000"/>
              </a:spcBef>
              <a:spcAft>
                <a:spcPct val="0"/>
              </a:spcAft>
              <a:buClr>
                <a:srgbClr val="00A5E8"/>
              </a:buClr>
              <a:buFont typeface="Arial" panose="020B0604020202020204" pitchFamily="34" charset="0"/>
              <a:buChar char="•"/>
            </a:pPr>
            <a:r>
              <a:rPr lang="en-US" altLang="en-US" dirty="0" smtClean="0">
                <a:solidFill>
                  <a:srgbClr val="FF0000"/>
                </a:solidFill>
              </a:rPr>
              <a:t>Vertical installation</a:t>
            </a:r>
            <a:endParaRPr lang="en-US" altLang="en-US" dirty="0">
              <a:solidFill>
                <a:srgbClr val="FF0000"/>
              </a:solidFill>
            </a:endParaRPr>
          </a:p>
          <a:p>
            <a:pPr marL="285750" indent="-285750" fontAlgn="base">
              <a:spcBef>
                <a:spcPct val="30000"/>
              </a:spcBef>
              <a:spcAft>
                <a:spcPct val="0"/>
              </a:spcAft>
              <a:buClr>
                <a:srgbClr val="00A5E8"/>
              </a:buClr>
              <a:buFont typeface="Arial" panose="020B0604020202020204" pitchFamily="34" charset="0"/>
              <a:buChar char="•"/>
            </a:pPr>
            <a:r>
              <a:rPr lang="en-US" altLang="en-US" dirty="0">
                <a:solidFill>
                  <a:schemeClr val="hlink"/>
                </a:solidFill>
              </a:rPr>
              <a:t>Suitable for indoor or outdoor installation</a:t>
            </a:r>
          </a:p>
          <a:p>
            <a:pPr marL="285750" indent="-285750">
              <a:buFont typeface="Arial" panose="020B0604020202020204" pitchFamily="34" charset="0"/>
              <a:buChar char="•"/>
            </a:pPr>
            <a:endParaRPr lang="en-GB" dirty="0"/>
          </a:p>
        </p:txBody>
      </p:sp>
      <p:sp>
        <p:nvSpPr>
          <p:cNvPr id="20" name="Rectangle 309"/>
          <p:cNvSpPr txBox="1">
            <a:spLocks noChangeArrowheads="1"/>
          </p:cNvSpPr>
          <p:nvPr/>
        </p:nvSpPr>
        <p:spPr bwMode="auto">
          <a:xfrm>
            <a:off x="215901" y="727076"/>
            <a:ext cx="6318249" cy="5968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ts val="0"/>
              </a:spcBef>
              <a:spcAft>
                <a:spcPct val="0"/>
              </a:spcAft>
              <a:buClr>
                <a:srgbClr val="00A5E8"/>
              </a:buClr>
              <a:buFont typeface="Wingdings 3" pitchFamily="18" charset="2"/>
              <a:buNone/>
              <a:defRPr sz="1800">
                <a:solidFill>
                  <a:schemeClr val="bg1">
                    <a:lumMod val="50000"/>
                  </a:schemeClr>
                </a:solidFill>
                <a:latin typeface="Myriad Pro"/>
                <a:ea typeface="+mn-ea"/>
                <a:cs typeface="Myriad Pro"/>
              </a:defRPr>
            </a:lvl1pPr>
            <a:lvl2pPr marL="0" indent="-284400" algn="l" rtl="0" fontAlgn="base">
              <a:spcBef>
                <a:spcPct val="30000"/>
              </a:spcBef>
              <a:spcAft>
                <a:spcPct val="0"/>
              </a:spcAft>
              <a:buClr>
                <a:srgbClr val="5F5F5F"/>
              </a:buClr>
              <a:buSzPct val="80000"/>
              <a:buFont typeface="Lucida Grande"/>
              <a:buChar char="‣"/>
              <a:defRPr sz="1800">
                <a:solidFill>
                  <a:schemeClr val="bg1">
                    <a:lumMod val="50000"/>
                  </a:schemeClr>
                </a:solidFill>
                <a:latin typeface="Myriad Pro"/>
                <a:cs typeface="Myriad Pro"/>
              </a:defRPr>
            </a:lvl2pPr>
            <a:lvl3pPr marL="1143000" indent="-228600" algn="l" rtl="0" fontAlgn="base">
              <a:spcBef>
                <a:spcPct val="30000"/>
              </a:spcBef>
              <a:spcAft>
                <a:spcPct val="0"/>
              </a:spcAft>
              <a:buClr>
                <a:srgbClr val="00A5E8"/>
              </a:buClr>
              <a:buSzPct val="115000"/>
              <a:buChar char="•"/>
              <a:defRPr sz="1800">
                <a:solidFill>
                  <a:schemeClr val="bg1">
                    <a:lumMod val="50000"/>
                  </a:schemeClr>
                </a:solidFill>
                <a:latin typeface="Myriad Pro"/>
                <a:cs typeface="Myriad Pro"/>
              </a:defRPr>
            </a:lvl3pPr>
            <a:lvl4pPr marL="1600200" indent="-228600" algn="l" rtl="0" fontAlgn="base">
              <a:spcBef>
                <a:spcPct val="30000"/>
              </a:spcBef>
              <a:spcAft>
                <a:spcPct val="0"/>
              </a:spcAft>
              <a:buChar char="–"/>
              <a:defRPr sz="1800">
                <a:solidFill>
                  <a:schemeClr val="bg1">
                    <a:lumMod val="50000"/>
                  </a:schemeClr>
                </a:solidFill>
                <a:latin typeface="Myriad Pro"/>
                <a:cs typeface="Myriad Pro"/>
              </a:defRPr>
            </a:lvl4pPr>
            <a:lvl5pPr marL="2057400" indent="-228600" algn="l" rtl="0" fontAlgn="base">
              <a:spcBef>
                <a:spcPct val="20000"/>
              </a:spcBef>
              <a:spcAft>
                <a:spcPct val="0"/>
              </a:spcAft>
              <a:buChar char="»"/>
              <a:defRPr sz="1800">
                <a:solidFill>
                  <a:schemeClr val="bg1">
                    <a:lumMod val="50000"/>
                  </a:schemeClr>
                </a:solidFill>
                <a:latin typeface="Myriad Pro"/>
                <a:cs typeface="Myriad Pro"/>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altLang="en-US" cap="all" dirty="0">
                <a:solidFill>
                  <a:schemeClr val="tx2"/>
                </a:solidFill>
                <a:latin typeface="+mn-lt"/>
                <a:cs typeface="+mn-cs"/>
              </a:rPr>
              <a:t>System components</a:t>
            </a:r>
          </a:p>
          <a:p>
            <a:r>
              <a:rPr lang="en-US" altLang="en-US" kern="0" dirty="0">
                <a:solidFill>
                  <a:schemeClr val="tx1"/>
                </a:solidFill>
                <a:latin typeface="+mn-lt"/>
              </a:rPr>
              <a:t>Expansion valve kit EKEXV</a:t>
            </a: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latin typeface="+mn-lt"/>
            </a:endParaRPr>
          </a:p>
          <a:p>
            <a:pPr lvl="1"/>
            <a:endParaRPr lang="en-US" altLang="en-US" kern="0" dirty="0" smtClean="0">
              <a:solidFill>
                <a:srgbClr val="AF1A1C"/>
              </a:solidFill>
              <a:latin typeface="+mn-lt"/>
            </a:endParaRPr>
          </a:p>
        </p:txBody>
      </p:sp>
    </p:spTree>
    <p:extLst>
      <p:ext uri="{BB962C8B-B14F-4D97-AF65-F5344CB8AC3E}">
        <p14:creationId xmlns:p14="http://schemas.microsoft.com/office/powerpoint/2010/main" val="1074347631"/>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3674267" y="882563"/>
            <a:ext cx="4162101" cy="400110"/>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BE" altLang="en-US" sz="2000" b="1" dirty="0" err="1">
                <a:solidFill>
                  <a:schemeClr val="bg1"/>
                </a:solidFill>
                <a:latin typeface="Calibri" panose="020F0502020204030204" pitchFamily="34" charset="0"/>
              </a:rPr>
              <a:t>Calculation</a:t>
            </a:r>
            <a:r>
              <a:rPr lang="nl-BE" altLang="en-US" sz="2000" b="1" dirty="0">
                <a:solidFill>
                  <a:schemeClr val="bg1"/>
                </a:solidFill>
                <a:latin typeface="Calibri" panose="020F0502020204030204" pitchFamily="34" charset="0"/>
              </a:rPr>
              <a:t> of the </a:t>
            </a:r>
            <a:r>
              <a:rPr lang="nl-BE" altLang="en-US" sz="2000" b="1" dirty="0" err="1">
                <a:solidFill>
                  <a:schemeClr val="bg1"/>
                </a:solidFill>
                <a:latin typeface="Calibri" panose="020F0502020204030204" pitchFamily="34" charset="0"/>
              </a:rPr>
              <a:t>Fresh</a:t>
            </a:r>
            <a:r>
              <a:rPr lang="nl-BE" altLang="en-US" sz="2000" b="1" dirty="0">
                <a:solidFill>
                  <a:schemeClr val="bg1"/>
                </a:solidFill>
                <a:latin typeface="Calibri" panose="020F0502020204030204" pitchFamily="34" charset="0"/>
              </a:rPr>
              <a:t> air Heat </a:t>
            </a:r>
            <a:r>
              <a:rPr lang="nl-BE" altLang="en-US" sz="2000" b="1" dirty="0" smtClean="0">
                <a:solidFill>
                  <a:schemeClr val="bg1"/>
                </a:solidFill>
                <a:latin typeface="Calibri" panose="020F0502020204030204" pitchFamily="34" charset="0"/>
              </a:rPr>
              <a:t>Load</a:t>
            </a:r>
            <a:endParaRPr lang="en-US" altLang="en-US" sz="2000" b="1" dirty="0">
              <a:solidFill>
                <a:schemeClr val="bg1"/>
              </a:solidFill>
              <a:latin typeface="Calibri" panose="020F0502020204030204" pitchFamily="34" charset="0"/>
            </a:endParaRPr>
          </a:p>
        </p:txBody>
      </p:sp>
      <p:sp>
        <p:nvSpPr>
          <p:cNvPr id="126979" name="Text Box 3"/>
          <p:cNvSpPr txBox="1">
            <a:spLocks noChangeArrowheads="1"/>
          </p:cNvSpPr>
          <p:nvPr/>
        </p:nvSpPr>
        <p:spPr bwMode="auto">
          <a:xfrm>
            <a:off x="4135550" y="4003888"/>
            <a:ext cx="3325269" cy="400110"/>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BE" altLang="en-US" sz="2000" b="1">
                <a:solidFill>
                  <a:schemeClr val="bg1"/>
                </a:solidFill>
                <a:latin typeface="Calibri" panose="020F0502020204030204" pitchFamily="34" charset="0"/>
              </a:rPr>
              <a:t>Selection of the Outdoor Unit</a:t>
            </a:r>
            <a:endParaRPr lang="en-US" altLang="en-US" sz="2000" b="1">
              <a:solidFill>
                <a:schemeClr val="bg1"/>
              </a:solidFill>
              <a:latin typeface="Calibri" panose="020F0502020204030204" pitchFamily="34" charset="0"/>
            </a:endParaRPr>
          </a:p>
        </p:txBody>
      </p:sp>
      <p:sp>
        <p:nvSpPr>
          <p:cNvPr id="126980" name="Text Box 4"/>
          <p:cNvSpPr txBox="1">
            <a:spLocks noChangeArrowheads="1"/>
          </p:cNvSpPr>
          <p:nvPr/>
        </p:nvSpPr>
        <p:spPr bwMode="auto">
          <a:xfrm>
            <a:off x="4282800" y="3054563"/>
            <a:ext cx="2945037" cy="400110"/>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l-BE" altLang="en-US" sz="2000" b="1" dirty="0" err="1">
                <a:solidFill>
                  <a:schemeClr val="bg1"/>
                </a:solidFill>
                <a:latin typeface="Calibri" panose="020F0502020204030204" pitchFamily="34" charset="0"/>
              </a:rPr>
              <a:t>Selection</a:t>
            </a:r>
            <a:r>
              <a:rPr lang="nl-BE" altLang="en-US" sz="2000" b="1" dirty="0">
                <a:solidFill>
                  <a:schemeClr val="bg1"/>
                </a:solidFill>
                <a:latin typeface="Calibri" panose="020F0502020204030204" pitchFamily="34" charset="0"/>
              </a:rPr>
              <a:t> of the </a:t>
            </a:r>
            <a:r>
              <a:rPr lang="nl-BE" altLang="en-US" sz="2000" b="1" dirty="0" smtClean="0">
                <a:solidFill>
                  <a:schemeClr val="bg1"/>
                </a:solidFill>
                <a:latin typeface="Calibri" panose="020F0502020204030204" pitchFamily="34" charset="0"/>
              </a:rPr>
              <a:t>EKEXV </a:t>
            </a:r>
            <a:r>
              <a:rPr lang="nl-BE" altLang="en-US" sz="2000" b="1" dirty="0">
                <a:solidFill>
                  <a:schemeClr val="bg1"/>
                </a:solidFill>
                <a:latin typeface="Calibri" panose="020F0502020204030204" pitchFamily="34" charset="0"/>
              </a:rPr>
              <a:t>Kit</a:t>
            </a:r>
            <a:endParaRPr lang="en-US" altLang="en-US" sz="2000" b="1" dirty="0">
              <a:solidFill>
                <a:schemeClr val="bg1"/>
              </a:solidFill>
              <a:latin typeface="Calibri" panose="020F0502020204030204" pitchFamily="34" charset="0"/>
            </a:endParaRPr>
          </a:p>
        </p:txBody>
      </p:sp>
      <p:sp>
        <p:nvSpPr>
          <p:cNvPr id="126981" name="Text Box 5"/>
          <p:cNvSpPr txBox="1">
            <a:spLocks noChangeArrowheads="1"/>
          </p:cNvSpPr>
          <p:nvPr/>
        </p:nvSpPr>
        <p:spPr bwMode="auto">
          <a:xfrm>
            <a:off x="4003261" y="5041104"/>
            <a:ext cx="3685368" cy="707886"/>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nl-BE" altLang="en-US" sz="2000" b="1" dirty="0" smtClean="0">
                <a:solidFill>
                  <a:schemeClr val="bg1"/>
                </a:solidFill>
                <a:latin typeface="Calibri" panose="020F0502020204030204" pitchFamily="34" charset="0"/>
              </a:rPr>
              <a:t>Re-check of </a:t>
            </a:r>
            <a:r>
              <a:rPr lang="nl-BE" altLang="en-US" sz="2000" b="1" dirty="0">
                <a:solidFill>
                  <a:schemeClr val="bg1"/>
                </a:solidFill>
                <a:latin typeface="Calibri" panose="020F0502020204030204" pitchFamily="34" charset="0"/>
              </a:rPr>
              <a:t>the </a:t>
            </a:r>
            <a:r>
              <a:rPr lang="nl-BE" altLang="en-US" sz="2000" b="1" dirty="0" smtClean="0">
                <a:solidFill>
                  <a:schemeClr val="bg1"/>
                </a:solidFill>
                <a:latin typeface="Calibri" panose="020F0502020204030204" pitchFamily="34" charset="0"/>
              </a:rPr>
              <a:t>DX </a:t>
            </a:r>
            <a:r>
              <a:rPr lang="nl-BE" altLang="en-US" sz="2000" b="1" dirty="0" err="1" smtClean="0">
                <a:solidFill>
                  <a:schemeClr val="bg1"/>
                </a:solidFill>
                <a:latin typeface="Calibri" panose="020F0502020204030204" pitchFamily="34" charset="0"/>
              </a:rPr>
              <a:t>coil</a:t>
            </a:r>
            <a:r>
              <a:rPr lang="nl-BE" altLang="en-US" sz="2000" b="1" dirty="0" smtClean="0">
                <a:solidFill>
                  <a:schemeClr val="bg1"/>
                </a:solidFill>
                <a:latin typeface="Calibri" panose="020F0502020204030204" pitchFamily="34" charset="0"/>
              </a:rPr>
              <a:t> </a:t>
            </a:r>
            <a:r>
              <a:rPr lang="nl-BE" altLang="en-US" sz="2000" b="1" dirty="0" err="1" smtClean="0">
                <a:solidFill>
                  <a:schemeClr val="bg1"/>
                </a:solidFill>
                <a:latin typeface="Calibri" panose="020F0502020204030204" pitchFamily="34" charset="0"/>
              </a:rPr>
              <a:t>selection</a:t>
            </a:r>
            <a:r>
              <a:rPr lang="nl-BE" altLang="en-US" sz="2000" b="1" dirty="0" smtClean="0">
                <a:solidFill>
                  <a:schemeClr val="bg1"/>
                </a:solidFill>
                <a:latin typeface="Calibri" panose="020F0502020204030204" pitchFamily="34" charset="0"/>
              </a:rPr>
              <a:t> </a:t>
            </a:r>
            <a:endParaRPr lang="nl-BE" altLang="en-US" sz="2000" b="1" dirty="0">
              <a:solidFill>
                <a:schemeClr val="bg1"/>
              </a:solidFill>
              <a:latin typeface="Calibri" panose="020F0502020204030204" pitchFamily="34" charset="0"/>
            </a:endParaRPr>
          </a:p>
          <a:p>
            <a:pPr algn="ctr"/>
            <a:r>
              <a:rPr lang="nl-BE" altLang="en-US" sz="2000" b="1" dirty="0" smtClean="0">
                <a:solidFill>
                  <a:schemeClr val="bg1"/>
                </a:solidFill>
                <a:latin typeface="Calibri" panose="020F0502020204030204" pitchFamily="34" charset="0"/>
              </a:rPr>
              <a:t>(</a:t>
            </a:r>
            <a:r>
              <a:rPr lang="nl-BE" altLang="en-US" sz="2000" b="1" dirty="0" err="1" smtClean="0">
                <a:solidFill>
                  <a:schemeClr val="bg1"/>
                </a:solidFill>
                <a:latin typeface="Calibri" panose="020F0502020204030204" pitchFamily="34" charset="0"/>
              </a:rPr>
              <a:t>based</a:t>
            </a:r>
            <a:r>
              <a:rPr lang="nl-BE" altLang="en-US" sz="2000" b="1" dirty="0" smtClean="0">
                <a:solidFill>
                  <a:schemeClr val="bg1"/>
                </a:solidFill>
                <a:latin typeface="Calibri" panose="020F0502020204030204" pitchFamily="34" charset="0"/>
              </a:rPr>
              <a:t> on </a:t>
            </a:r>
            <a:r>
              <a:rPr lang="nl-BE" altLang="en-US" sz="2000" b="1" dirty="0" err="1" smtClean="0">
                <a:solidFill>
                  <a:schemeClr val="bg1"/>
                </a:solidFill>
                <a:latin typeface="Calibri" panose="020F0502020204030204" pitchFamily="34" charset="0"/>
              </a:rPr>
              <a:t>actual</a:t>
            </a:r>
            <a:r>
              <a:rPr lang="nl-BE" altLang="en-US" sz="2000" b="1" dirty="0" smtClean="0">
                <a:solidFill>
                  <a:schemeClr val="bg1"/>
                </a:solidFill>
                <a:latin typeface="Calibri" panose="020F0502020204030204" pitchFamily="34" charset="0"/>
              </a:rPr>
              <a:t> </a:t>
            </a:r>
            <a:r>
              <a:rPr lang="nl-BE" altLang="en-US" sz="2000" b="1" dirty="0" err="1" smtClean="0">
                <a:solidFill>
                  <a:schemeClr val="bg1"/>
                </a:solidFill>
                <a:latin typeface="Calibri" panose="020F0502020204030204" pitchFamily="34" charset="0"/>
              </a:rPr>
              <a:t>capacity</a:t>
            </a:r>
            <a:r>
              <a:rPr lang="nl-BE" altLang="en-US" sz="2000" b="1" dirty="0">
                <a:solidFill>
                  <a:schemeClr val="bg1"/>
                </a:solidFill>
                <a:latin typeface="Calibri" panose="020F0502020204030204" pitchFamily="34" charset="0"/>
              </a:rPr>
              <a:t>)</a:t>
            </a:r>
            <a:endParaRPr lang="en-US" altLang="en-US" sz="2000" b="1" dirty="0">
              <a:solidFill>
                <a:schemeClr val="bg1"/>
              </a:solidFill>
              <a:latin typeface="Calibri" panose="020F0502020204030204" pitchFamily="34" charset="0"/>
            </a:endParaRPr>
          </a:p>
        </p:txBody>
      </p:sp>
      <p:sp>
        <p:nvSpPr>
          <p:cNvPr id="126982" name="AutoShape 6"/>
          <p:cNvSpPr>
            <a:spLocks noChangeArrowheads="1"/>
          </p:cNvSpPr>
          <p:nvPr/>
        </p:nvSpPr>
        <p:spPr bwMode="auto">
          <a:xfrm>
            <a:off x="5600675" y="2505694"/>
            <a:ext cx="360363" cy="333156"/>
          </a:xfrm>
          <a:prstGeom prst="downArrow">
            <a:avLst>
              <a:gd name="adj1" fmla="val 50000"/>
              <a:gd name="adj2" fmla="val 32819"/>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26983" name="AutoShape 7"/>
          <p:cNvSpPr>
            <a:spLocks noChangeArrowheads="1"/>
          </p:cNvSpPr>
          <p:nvPr/>
        </p:nvSpPr>
        <p:spPr bwMode="auto">
          <a:xfrm>
            <a:off x="5660050" y="3521288"/>
            <a:ext cx="360363" cy="403225"/>
          </a:xfrm>
          <a:prstGeom prst="downArrow">
            <a:avLst>
              <a:gd name="adj1" fmla="val 50000"/>
              <a:gd name="adj2" fmla="val 32819"/>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26984" name="AutoShape 8"/>
          <p:cNvSpPr>
            <a:spLocks noChangeArrowheads="1"/>
          </p:cNvSpPr>
          <p:nvPr/>
        </p:nvSpPr>
        <p:spPr bwMode="auto">
          <a:xfrm>
            <a:off x="5660318" y="4595751"/>
            <a:ext cx="360363" cy="386183"/>
          </a:xfrm>
          <a:prstGeom prst="downArrow">
            <a:avLst>
              <a:gd name="adj1" fmla="val 50000"/>
              <a:gd name="adj2" fmla="val 32819"/>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26986" name="Rectangle 10"/>
          <p:cNvSpPr>
            <a:spLocks noChangeArrowheads="1"/>
          </p:cNvSpPr>
          <p:nvPr/>
        </p:nvSpPr>
        <p:spPr bwMode="auto">
          <a:xfrm>
            <a:off x="2768450" y="2935625"/>
            <a:ext cx="6121400" cy="1584325"/>
          </a:xfrm>
          <a:prstGeom prst="rect">
            <a:avLst/>
          </a:prstGeom>
          <a:noFill/>
          <a:ln w="38100">
            <a:solidFill>
              <a:srgbClr val="CC3300"/>
            </a:solidFill>
            <a:miter lim="800000"/>
            <a:headEnd/>
            <a:tailEnd type="none" w="med" len="lg"/>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CC3300"/>
              </a:solidFill>
              <a:latin typeface="Calibri" panose="020F0502020204030204" pitchFamily="34" charset="0"/>
            </a:endParaRPr>
          </a:p>
        </p:txBody>
      </p:sp>
      <p:sp>
        <p:nvSpPr>
          <p:cNvPr id="126987" name="Text Box 11"/>
          <p:cNvSpPr txBox="1">
            <a:spLocks noChangeArrowheads="1"/>
          </p:cNvSpPr>
          <p:nvPr/>
        </p:nvSpPr>
        <p:spPr bwMode="auto">
          <a:xfrm>
            <a:off x="213587" y="3134610"/>
            <a:ext cx="269288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nl-BE" altLang="en-US" sz="1600" b="1" dirty="0" smtClean="0">
                <a:solidFill>
                  <a:schemeClr val="bg1">
                    <a:lumMod val="65000"/>
                  </a:schemeClr>
                </a:solidFill>
                <a:latin typeface="Calibri" panose="020F0502020204030204" pitchFamily="34" charset="0"/>
              </a:rPr>
              <a:t>Combination </a:t>
            </a:r>
            <a:r>
              <a:rPr lang="nl-BE" altLang="en-US" sz="1600" b="1" dirty="0" err="1" smtClean="0">
                <a:solidFill>
                  <a:schemeClr val="bg1">
                    <a:lumMod val="65000"/>
                  </a:schemeClr>
                </a:solidFill>
                <a:latin typeface="Calibri" panose="020F0502020204030204" pitchFamily="34" charset="0"/>
              </a:rPr>
              <a:t>tables</a:t>
            </a:r>
            <a:endParaRPr lang="nl-BE" altLang="en-US" sz="1600" b="1" dirty="0">
              <a:solidFill>
                <a:schemeClr val="bg1">
                  <a:lumMod val="65000"/>
                </a:schemeClr>
              </a:solidFill>
              <a:latin typeface="Calibri" panose="020F0502020204030204" pitchFamily="34" charset="0"/>
            </a:endParaRPr>
          </a:p>
          <a:p>
            <a:r>
              <a:rPr lang="nl-BE" altLang="en-US" sz="1600" b="1" dirty="0" err="1" smtClean="0">
                <a:solidFill>
                  <a:schemeClr val="bg1">
                    <a:lumMod val="65000"/>
                  </a:schemeClr>
                </a:solidFill>
                <a:latin typeface="Calibri" panose="020F0502020204030204" pitchFamily="34" charset="0"/>
              </a:rPr>
              <a:t>Correction</a:t>
            </a:r>
            <a:r>
              <a:rPr lang="nl-BE" altLang="en-US" sz="1600" b="1" dirty="0" smtClean="0">
                <a:solidFill>
                  <a:schemeClr val="bg1">
                    <a:lumMod val="65000"/>
                  </a:schemeClr>
                </a:solidFill>
                <a:latin typeface="Calibri" panose="020F0502020204030204" pitchFamily="34" charset="0"/>
              </a:rPr>
              <a:t> factors</a:t>
            </a:r>
          </a:p>
          <a:p>
            <a:r>
              <a:rPr lang="nl-BE" altLang="en-US" sz="1600" b="1" dirty="0" smtClean="0">
                <a:solidFill>
                  <a:schemeClr val="bg1">
                    <a:lumMod val="65000"/>
                  </a:schemeClr>
                </a:solidFill>
                <a:latin typeface="Calibri" panose="020F0502020204030204" pitchFamily="34" charset="0"/>
              </a:rPr>
              <a:t>Connection ratio </a:t>
            </a:r>
            <a:r>
              <a:rPr lang="nl-BE" altLang="en-US" sz="1600" b="1" dirty="0" err="1" smtClean="0">
                <a:solidFill>
                  <a:schemeClr val="bg1">
                    <a:lumMod val="65000"/>
                  </a:schemeClr>
                </a:solidFill>
                <a:latin typeface="Calibri" panose="020F0502020204030204" pitchFamily="34" charset="0"/>
              </a:rPr>
              <a:t>limits</a:t>
            </a:r>
            <a:endParaRPr lang="nl-BE" altLang="en-US" sz="1600" b="1" dirty="0" smtClean="0">
              <a:solidFill>
                <a:schemeClr val="bg1">
                  <a:lumMod val="65000"/>
                </a:schemeClr>
              </a:solidFill>
              <a:latin typeface="Calibri" panose="020F0502020204030204" pitchFamily="34" charset="0"/>
            </a:endParaRPr>
          </a:p>
          <a:p>
            <a:r>
              <a:rPr lang="nl-BE" altLang="en-US" sz="1600" b="1" dirty="0" smtClean="0">
                <a:latin typeface="Calibri" panose="020F0502020204030204" pitchFamily="34" charset="0"/>
              </a:rPr>
              <a:t>… </a:t>
            </a:r>
            <a:r>
              <a:rPr lang="nl-BE" altLang="en-US" sz="1600" b="1" dirty="0" err="1" smtClean="0">
                <a:latin typeface="Calibri" panose="020F0502020204030204" pitchFamily="34" charset="0"/>
              </a:rPr>
              <a:t>all</a:t>
            </a:r>
            <a:r>
              <a:rPr lang="nl-BE" altLang="en-US" sz="1600" b="1" dirty="0" smtClean="0">
                <a:latin typeface="Calibri" panose="020F0502020204030204" pitchFamily="34" charset="0"/>
              </a:rPr>
              <a:t> </a:t>
            </a:r>
            <a:r>
              <a:rPr lang="nl-BE" altLang="en-US" sz="1600" b="1" dirty="0" err="1" smtClean="0">
                <a:latin typeface="Calibri" panose="020F0502020204030204" pitchFamily="34" charset="0"/>
              </a:rPr>
              <a:t>available</a:t>
            </a:r>
            <a:r>
              <a:rPr lang="nl-BE" altLang="en-US" sz="1600" b="1" dirty="0" smtClean="0">
                <a:latin typeface="Calibri" panose="020F0502020204030204" pitchFamily="34" charset="0"/>
              </a:rPr>
              <a:t> in</a:t>
            </a:r>
          </a:p>
          <a:p>
            <a:r>
              <a:rPr lang="nl-BE" altLang="en-US" sz="1600" b="1" dirty="0" smtClean="0">
                <a:latin typeface="Calibri" panose="020F0502020204030204" pitchFamily="34" charset="0"/>
              </a:rPr>
              <a:t>VRV </a:t>
            </a:r>
            <a:r>
              <a:rPr lang="nl-BE" altLang="en-US" sz="1600" b="1" dirty="0" err="1" smtClean="0">
                <a:latin typeface="Calibri" panose="020F0502020204030204" pitchFamily="34" charset="0"/>
              </a:rPr>
              <a:t>selection</a:t>
            </a:r>
            <a:r>
              <a:rPr lang="nl-BE" altLang="en-US" sz="1600" b="1" dirty="0" smtClean="0">
                <a:latin typeface="Calibri" panose="020F0502020204030204" pitchFamily="34" charset="0"/>
              </a:rPr>
              <a:t> software</a:t>
            </a:r>
            <a:endParaRPr lang="en-US" altLang="en-US" sz="1600" b="1" dirty="0">
              <a:latin typeface="Calibri" panose="020F0502020204030204" pitchFamily="34" charset="0"/>
            </a:endParaRPr>
          </a:p>
        </p:txBody>
      </p:sp>
      <p:sp>
        <p:nvSpPr>
          <p:cNvPr id="126992" name="Text Box 16"/>
          <p:cNvSpPr txBox="1">
            <a:spLocks noChangeArrowheads="1"/>
          </p:cNvSpPr>
          <p:nvPr/>
        </p:nvSpPr>
        <p:spPr bwMode="auto">
          <a:xfrm>
            <a:off x="3943149" y="6277425"/>
            <a:ext cx="3805594" cy="400110"/>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nl-BE" altLang="en-US" sz="2000" b="1" dirty="0" err="1">
                <a:solidFill>
                  <a:schemeClr val="bg1"/>
                </a:solidFill>
                <a:latin typeface="Calibri" panose="020F0502020204030204" pitchFamily="34" charset="0"/>
              </a:rPr>
              <a:t>Selection</a:t>
            </a:r>
            <a:r>
              <a:rPr lang="nl-BE" altLang="en-US" sz="2000" b="1" dirty="0">
                <a:solidFill>
                  <a:schemeClr val="bg1"/>
                </a:solidFill>
                <a:latin typeface="Calibri" panose="020F0502020204030204" pitchFamily="34" charset="0"/>
              </a:rPr>
              <a:t> of the </a:t>
            </a:r>
            <a:r>
              <a:rPr lang="nl-BE" altLang="en-US" sz="2000" b="1" dirty="0" smtClean="0">
                <a:solidFill>
                  <a:schemeClr val="bg1"/>
                </a:solidFill>
                <a:latin typeface="Calibri" panose="020F0502020204030204" pitchFamily="34" charset="0"/>
              </a:rPr>
              <a:t>EKEQ*control </a:t>
            </a:r>
            <a:r>
              <a:rPr lang="nl-BE" altLang="en-US" sz="2000" b="1" dirty="0">
                <a:solidFill>
                  <a:schemeClr val="bg1"/>
                </a:solidFill>
                <a:latin typeface="Calibri" panose="020F0502020204030204" pitchFamily="34" charset="0"/>
              </a:rPr>
              <a:t>box</a:t>
            </a:r>
            <a:endParaRPr lang="en-US" altLang="en-US" sz="2000" b="1" dirty="0">
              <a:solidFill>
                <a:schemeClr val="bg1"/>
              </a:solidFill>
              <a:latin typeface="Calibri" panose="020F0502020204030204" pitchFamily="34" charset="0"/>
            </a:endParaRPr>
          </a:p>
        </p:txBody>
      </p:sp>
      <p:sp>
        <p:nvSpPr>
          <p:cNvPr id="126994" name="AutoShape 18"/>
          <p:cNvSpPr>
            <a:spLocks noChangeArrowheads="1"/>
          </p:cNvSpPr>
          <p:nvPr/>
        </p:nvSpPr>
        <p:spPr bwMode="auto">
          <a:xfrm>
            <a:off x="5665764" y="5837562"/>
            <a:ext cx="360363" cy="358775"/>
          </a:xfrm>
          <a:prstGeom prst="downArrow">
            <a:avLst>
              <a:gd name="adj1" fmla="val 50000"/>
              <a:gd name="adj2" fmla="val 25000"/>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26995" name="AutoShape 19"/>
          <p:cNvSpPr>
            <a:spLocks noChangeArrowheads="1"/>
          </p:cNvSpPr>
          <p:nvPr/>
        </p:nvSpPr>
        <p:spPr bwMode="auto">
          <a:xfrm flipV="1">
            <a:off x="6226025" y="3521288"/>
            <a:ext cx="341313" cy="403225"/>
          </a:xfrm>
          <a:prstGeom prst="downArrow">
            <a:avLst>
              <a:gd name="adj1" fmla="val 50000"/>
              <a:gd name="adj2" fmla="val 29535"/>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9" name="Rectangle 102"/>
          <p:cNvSpPr txBox="1">
            <a:spLocks noChangeArrowheads="1"/>
          </p:cNvSpPr>
          <p:nvPr/>
        </p:nvSpPr>
        <p:spPr bwMode="auto">
          <a:xfrm>
            <a:off x="305195" y="566737"/>
            <a:ext cx="86645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lgn="ctr" rtl="0" fontAlgn="base">
              <a:spcBef>
                <a:spcPct val="30000"/>
              </a:spcBef>
              <a:spcAft>
                <a:spcPct val="0"/>
              </a:spcAft>
              <a:buClr>
                <a:srgbClr val="00A5E8"/>
              </a:buClr>
              <a:buFont typeface="Wingdings 3" pitchFamily="18" charset="2"/>
              <a:buNone/>
              <a:defRPr sz="1600">
                <a:solidFill>
                  <a:schemeClr val="tx1">
                    <a:tint val="75000"/>
                  </a:schemeClr>
                </a:solidFill>
                <a:latin typeface="+mn-lt"/>
                <a:ea typeface="+mn-ea"/>
                <a:cs typeface="+mn-cs"/>
              </a:defRPr>
            </a:lvl1pPr>
            <a:lvl2pPr marL="457200" indent="0" algn="ctr" rtl="0" fontAlgn="base">
              <a:spcBef>
                <a:spcPct val="30000"/>
              </a:spcBef>
              <a:spcAft>
                <a:spcPct val="0"/>
              </a:spcAft>
              <a:buClr>
                <a:srgbClr val="5F5F5F"/>
              </a:buClr>
              <a:buSzPct val="80000"/>
              <a:buFont typeface="Wingdings 3" pitchFamily="18" charset="2"/>
              <a:buNone/>
              <a:defRPr sz="1500">
                <a:solidFill>
                  <a:schemeClr val="tx1">
                    <a:tint val="75000"/>
                  </a:schemeClr>
                </a:solidFill>
                <a:latin typeface="+mn-lt"/>
              </a:defRPr>
            </a:lvl2pPr>
            <a:lvl3pPr marL="914400" indent="0" algn="ctr" rtl="0" fontAlgn="base">
              <a:spcBef>
                <a:spcPct val="30000"/>
              </a:spcBef>
              <a:spcAft>
                <a:spcPct val="0"/>
              </a:spcAft>
              <a:buClr>
                <a:srgbClr val="00A5E8"/>
              </a:buClr>
              <a:buSzPct val="115000"/>
              <a:buNone/>
              <a:defRPr sz="1400">
                <a:solidFill>
                  <a:schemeClr val="tx1">
                    <a:tint val="75000"/>
                  </a:schemeClr>
                </a:solidFill>
                <a:latin typeface="+mn-lt"/>
              </a:defRPr>
            </a:lvl3pPr>
            <a:lvl4pPr marL="1371600" indent="0" algn="ctr" rtl="0" fontAlgn="base">
              <a:spcBef>
                <a:spcPct val="30000"/>
              </a:spcBef>
              <a:spcAft>
                <a:spcPct val="0"/>
              </a:spcAft>
              <a:buNone/>
              <a:defRPr sz="1200">
                <a:solidFill>
                  <a:schemeClr val="tx1">
                    <a:tint val="75000"/>
                  </a:schemeClr>
                </a:solidFill>
                <a:latin typeface="+mn-lt"/>
              </a:defRPr>
            </a:lvl4pPr>
            <a:lvl5pPr marL="1828800" indent="0" algn="ctr" rtl="0" fontAlgn="base">
              <a:spcBef>
                <a:spcPct val="20000"/>
              </a:spcBef>
              <a:spcAft>
                <a:spcPct val="0"/>
              </a:spcAft>
              <a:buNone/>
              <a:defRPr sz="1600">
                <a:solidFill>
                  <a:schemeClr val="tx1">
                    <a:tint val="75000"/>
                  </a:schemeClr>
                </a:solidFill>
                <a:latin typeface="+mn-lt"/>
              </a:defRPr>
            </a:lvl5pPr>
            <a:lvl6pPr marL="2286000" indent="0" algn="ctr" rtl="0" fontAlgn="base">
              <a:spcBef>
                <a:spcPct val="20000"/>
              </a:spcBef>
              <a:spcAft>
                <a:spcPct val="0"/>
              </a:spcAft>
              <a:buNone/>
              <a:defRPr sz="1600">
                <a:solidFill>
                  <a:schemeClr val="tx1">
                    <a:tint val="75000"/>
                  </a:schemeClr>
                </a:solidFill>
                <a:latin typeface="+mn-lt"/>
              </a:defRPr>
            </a:lvl6pPr>
            <a:lvl7pPr marL="2743200" indent="0" algn="ctr" rtl="0" fontAlgn="base">
              <a:spcBef>
                <a:spcPct val="20000"/>
              </a:spcBef>
              <a:spcAft>
                <a:spcPct val="0"/>
              </a:spcAft>
              <a:buNone/>
              <a:defRPr sz="1600">
                <a:solidFill>
                  <a:schemeClr val="tx1">
                    <a:tint val="75000"/>
                  </a:schemeClr>
                </a:solidFill>
                <a:latin typeface="+mn-lt"/>
              </a:defRPr>
            </a:lvl7pPr>
            <a:lvl8pPr marL="3200400" indent="0" algn="ctr" rtl="0" fontAlgn="base">
              <a:spcBef>
                <a:spcPct val="20000"/>
              </a:spcBef>
              <a:spcAft>
                <a:spcPct val="0"/>
              </a:spcAft>
              <a:buNone/>
              <a:defRPr sz="1600">
                <a:solidFill>
                  <a:schemeClr val="tx1">
                    <a:tint val="75000"/>
                  </a:schemeClr>
                </a:solidFill>
                <a:latin typeface="+mn-lt"/>
              </a:defRPr>
            </a:lvl8pPr>
            <a:lvl9pPr marL="3657600" indent="0" algn="ctr" rtl="0" fontAlgn="base">
              <a:spcBef>
                <a:spcPct val="20000"/>
              </a:spcBef>
              <a:spcAft>
                <a:spcPct val="0"/>
              </a:spcAft>
              <a:buNone/>
              <a:defRPr sz="1600">
                <a:solidFill>
                  <a:schemeClr val="tx1">
                    <a:tint val="75000"/>
                  </a:schemeClr>
                </a:solidFill>
                <a:latin typeface="+mn-lt"/>
              </a:defRPr>
            </a:lvl9pPr>
          </a:lstStyle>
          <a:p>
            <a:pPr algn="l">
              <a:spcBef>
                <a:spcPts val="0"/>
              </a:spcBef>
            </a:pPr>
            <a:r>
              <a:rPr lang="en-US" altLang="en-US" sz="1800" cap="all" dirty="0">
                <a:solidFill>
                  <a:schemeClr val="tx2"/>
                </a:solidFill>
              </a:rPr>
              <a:t>Selection and </a:t>
            </a:r>
            <a:r>
              <a:rPr lang="en-US" altLang="en-US" sz="1800" cap="all" dirty="0" smtClean="0">
                <a:solidFill>
                  <a:schemeClr val="tx2"/>
                </a:solidFill>
              </a:rPr>
              <a:t>Design</a:t>
            </a:r>
            <a:endParaRPr lang="en-US" altLang="en-US" sz="1800" cap="all" dirty="0">
              <a:solidFill>
                <a:schemeClr val="tx2"/>
              </a:solidFill>
            </a:endParaRPr>
          </a:p>
        </p:txBody>
      </p:sp>
      <p:sp>
        <p:nvSpPr>
          <p:cNvPr id="15" name="Text Box 5"/>
          <p:cNvSpPr txBox="1">
            <a:spLocks noChangeArrowheads="1"/>
          </p:cNvSpPr>
          <p:nvPr/>
        </p:nvSpPr>
        <p:spPr bwMode="auto">
          <a:xfrm>
            <a:off x="2622955" y="1733521"/>
            <a:ext cx="6350456" cy="707886"/>
          </a:xfrm>
          <a:prstGeom prst="rect">
            <a:avLst/>
          </a:prstGeom>
          <a:solidFill>
            <a:srgbClr val="0091C9"/>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nl-BE" altLang="en-US" sz="2000" b="1" dirty="0" smtClean="0">
                <a:solidFill>
                  <a:schemeClr val="bg1"/>
                </a:solidFill>
                <a:latin typeface="Calibri" panose="020F0502020204030204" pitchFamily="34" charset="0"/>
              </a:rPr>
              <a:t>Pre-</a:t>
            </a:r>
            <a:r>
              <a:rPr lang="nl-BE" altLang="en-US" sz="2000" b="1" dirty="0" err="1" smtClean="0">
                <a:solidFill>
                  <a:schemeClr val="bg1"/>
                </a:solidFill>
                <a:latin typeface="Calibri" panose="020F0502020204030204" pitchFamily="34" charset="0"/>
              </a:rPr>
              <a:t>selection</a:t>
            </a:r>
            <a:r>
              <a:rPr lang="nl-BE" altLang="en-US" sz="2000" b="1" dirty="0" smtClean="0">
                <a:solidFill>
                  <a:schemeClr val="bg1"/>
                </a:solidFill>
                <a:latin typeface="Calibri" panose="020F0502020204030204" pitchFamily="34" charset="0"/>
              </a:rPr>
              <a:t> of the air handling unit </a:t>
            </a:r>
            <a:r>
              <a:rPr lang="nl-BE" altLang="en-US" sz="2000" b="1" dirty="0" err="1" smtClean="0">
                <a:solidFill>
                  <a:schemeClr val="bg1"/>
                </a:solidFill>
                <a:latin typeface="Calibri" panose="020F0502020204030204" pitchFamily="34" charset="0"/>
              </a:rPr>
              <a:t>including</a:t>
            </a:r>
            <a:r>
              <a:rPr lang="nl-BE" altLang="en-US" sz="2000" b="1" dirty="0" smtClean="0">
                <a:solidFill>
                  <a:schemeClr val="bg1"/>
                </a:solidFill>
                <a:latin typeface="Calibri" panose="020F0502020204030204" pitchFamily="34" charset="0"/>
              </a:rPr>
              <a:t> the DX </a:t>
            </a:r>
            <a:r>
              <a:rPr lang="nl-BE" altLang="en-US" sz="2000" b="1" dirty="0" err="1" smtClean="0">
                <a:solidFill>
                  <a:schemeClr val="bg1"/>
                </a:solidFill>
                <a:latin typeface="Calibri" panose="020F0502020204030204" pitchFamily="34" charset="0"/>
              </a:rPr>
              <a:t>coil</a:t>
            </a:r>
            <a:r>
              <a:rPr lang="nl-BE" altLang="en-US" sz="2000" b="1" dirty="0" smtClean="0">
                <a:solidFill>
                  <a:schemeClr val="bg1"/>
                </a:solidFill>
                <a:latin typeface="Calibri" panose="020F0502020204030204" pitchFamily="34" charset="0"/>
              </a:rPr>
              <a:t>  </a:t>
            </a:r>
            <a:endParaRPr lang="nl-BE" altLang="en-US" sz="2000" b="1" dirty="0">
              <a:solidFill>
                <a:schemeClr val="bg1"/>
              </a:solidFill>
              <a:latin typeface="Calibri" panose="020F0502020204030204" pitchFamily="34" charset="0"/>
            </a:endParaRPr>
          </a:p>
          <a:p>
            <a:pPr algn="ctr"/>
            <a:r>
              <a:rPr lang="nl-BE" altLang="en-US" sz="2000" b="1" dirty="0" smtClean="0">
                <a:solidFill>
                  <a:schemeClr val="bg1"/>
                </a:solidFill>
                <a:latin typeface="Calibri" panose="020F0502020204030204" pitchFamily="34" charset="0"/>
              </a:rPr>
              <a:t>(</a:t>
            </a:r>
            <a:r>
              <a:rPr lang="nl-BE" altLang="en-US" sz="2000" b="1" dirty="0" err="1" smtClean="0">
                <a:solidFill>
                  <a:schemeClr val="bg1"/>
                </a:solidFill>
                <a:latin typeface="Calibri" panose="020F0502020204030204" pitchFamily="34" charset="0"/>
              </a:rPr>
              <a:t>based</a:t>
            </a:r>
            <a:r>
              <a:rPr lang="nl-BE" altLang="en-US" sz="2000" b="1" dirty="0" smtClean="0">
                <a:solidFill>
                  <a:schemeClr val="bg1"/>
                </a:solidFill>
                <a:latin typeface="Calibri" panose="020F0502020204030204" pitchFamily="34" charset="0"/>
              </a:rPr>
              <a:t> on </a:t>
            </a:r>
            <a:r>
              <a:rPr lang="nl-BE" altLang="en-US" sz="2000" b="1" dirty="0" err="1" smtClean="0">
                <a:solidFill>
                  <a:schemeClr val="bg1"/>
                </a:solidFill>
                <a:latin typeface="Calibri" panose="020F0502020204030204" pitchFamily="34" charset="0"/>
              </a:rPr>
              <a:t>required</a:t>
            </a:r>
            <a:r>
              <a:rPr lang="nl-BE" altLang="en-US" sz="2000" b="1" dirty="0" smtClean="0">
                <a:solidFill>
                  <a:schemeClr val="bg1"/>
                </a:solidFill>
                <a:latin typeface="Calibri" panose="020F0502020204030204" pitchFamily="34" charset="0"/>
              </a:rPr>
              <a:t> </a:t>
            </a:r>
            <a:r>
              <a:rPr lang="nl-BE" altLang="en-US" sz="2000" b="1" dirty="0" err="1" smtClean="0">
                <a:solidFill>
                  <a:schemeClr val="bg1"/>
                </a:solidFill>
                <a:latin typeface="Calibri" panose="020F0502020204030204" pitchFamily="34" charset="0"/>
              </a:rPr>
              <a:t>cooling</a:t>
            </a:r>
            <a:r>
              <a:rPr lang="nl-BE" altLang="en-US" sz="2000" b="1" dirty="0" smtClean="0">
                <a:solidFill>
                  <a:schemeClr val="bg1"/>
                </a:solidFill>
                <a:latin typeface="Calibri" panose="020F0502020204030204" pitchFamily="34" charset="0"/>
              </a:rPr>
              <a:t>/</a:t>
            </a:r>
            <a:r>
              <a:rPr lang="nl-BE" altLang="en-US" sz="2000" b="1" dirty="0" err="1" smtClean="0">
                <a:solidFill>
                  <a:schemeClr val="bg1"/>
                </a:solidFill>
                <a:latin typeface="Calibri" panose="020F0502020204030204" pitchFamily="34" charset="0"/>
              </a:rPr>
              <a:t>heating</a:t>
            </a:r>
            <a:r>
              <a:rPr lang="nl-BE" altLang="en-US" sz="2000" b="1" dirty="0" smtClean="0">
                <a:solidFill>
                  <a:schemeClr val="bg1"/>
                </a:solidFill>
                <a:latin typeface="Calibri" panose="020F0502020204030204" pitchFamily="34" charset="0"/>
              </a:rPr>
              <a:t> </a:t>
            </a:r>
            <a:r>
              <a:rPr lang="nl-BE" altLang="en-US" sz="2000" b="1" dirty="0" err="1" smtClean="0">
                <a:solidFill>
                  <a:schemeClr val="bg1"/>
                </a:solidFill>
                <a:latin typeface="Calibri" panose="020F0502020204030204" pitchFamily="34" charset="0"/>
              </a:rPr>
              <a:t>capacity</a:t>
            </a:r>
            <a:r>
              <a:rPr lang="nl-BE" altLang="en-US" sz="2000" b="1" dirty="0">
                <a:solidFill>
                  <a:schemeClr val="bg1"/>
                </a:solidFill>
                <a:latin typeface="Calibri" panose="020F0502020204030204" pitchFamily="34" charset="0"/>
              </a:rPr>
              <a:t>)</a:t>
            </a:r>
            <a:endParaRPr lang="en-US" altLang="en-US" sz="2000" b="1" dirty="0">
              <a:solidFill>
                <a:schemeClr val="bg1"/>
              </a:solidFill>
              <a:latin typeface="Calibri" panose="020F0502020204030204" pitchFamily="34" charset="0"/>
            </a:endParaRPr>
          </a:p>
        </p:txBody>
      </p:sp>
      <p:sp>
        <p:nvSpPr>
          <p:cNvPr id="16" name="AutoShape 6"/>
          <p:cNvSpPr>
            <a:spLocks noChangeArrowheads="1"/>
          </p:cNvSpPr>
          <p:nvPr/>
        </p:nvSpPr>
        <p:spPr bwMode="auto">
          <a:xfrm>
            <a:off x="5618002" y="1341913"/>
            <a:ext cx="360363" cy="378210"/>
          </a:xfrm>
          <a:prstGeom prst="downArrow">
            <a:avLst>
              <a:gd name="adj1" fmla="val 50000"/>
              <a:gd name="adj2" fmla="val 32819"/>
            </a:avLst>
          </a:prstGeom>
          <a:solidFill>
            <a:schemeClr val="accent1"/>
          </a:solidFill>
          <a:ln w="9525">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GB">
              <a:latin typeface="Calibri" panose="020F0502020204030204" pitchFamily="34" charset="0"/>
            </a:endParaRPr>
          </a:p>
        </p:txBody>
      </p:sp>
      <p:sp>
        <p:nvSpPr>
          <p:cNvPr id="17" name="TextBox 16"/>
          <p:cNvSpPr txBox="1"/>
          <p:nvPr/>
        </p:nvSpPr>
        <p:spPr>
          <a:xfrm>
            <a:off x="201712" y="1549406"/>
            <a:ext cx="4435770" cy="1046440"/>
          </a:xfrm>
          <a:prstGeom prst="rect">
            <a:avLst/>
          </a:prstGeom>
          <a:noFill/>
        </p:spPr>
        <p:txBody>
          <a:bodyPr wrap="square" rtlCol="0">
            <a:spAutoFit/>
          </a:bodyPr>
          <a:lstStyle/>
          <a:p>
            <a:r>
              <a:rPr lang="nl-BE" sz="1400" b="1" dirty="0" smtClean="0">
                <a:latin typeface="Calibri" panose="020F0502020204030204" pitchFamily="34" charset="0"/>
              </a:rPr>
              <a:t>DX </a:t>
            </a:r>
            <a:r>
              <a:rPr lang="nl-BE" sz="1400" b="1" dirty="0" err="1" smtClean="0">
                <a:latin typeface="Calibri" panose="020F0502020204030204" pitchFamily="34" charset="0"/>
              </a:rPr>
              <a:t>coil</a:t>
            </a:r>
            <a:r>
              <a:rPr lang="nl-BE" sz="1400" b="1" dirty="0" smtClean="0">
                <a:latin typeface="Calibri" panose="020F0502020204030204" pitchFamily="34" charset="0"/>
              </a:rPr>
              <a:t> </a:t>
            </a:r>
            <a:r>
              <a:rPr lang="nl-BE" sz="1400" b="1" dirty="0" err="1" smtClean="0">
                <a:latin typeface="Calibri" panose="020F0502020204030204" pitchFamily="34" charset="0"/>
              </a:rPr>
              <a:t>calculation</a:t>
            </a:r>
            <a:r>
              <a:rPr lang="nl-BE" sz="1400" b="1" dirty="0" smtClean="0">
                <a:latin typeface="Calibri" panose="020F0502020204030204" pitchFamily="34" charset="0"/>
              </a:rPr>
              <a:t>:</a:t>
            </a:r>
          </a:p>
          <a:p>
            <a:pPr marL="171450" indent="-171450">
              <a:buFont typeface="Arial" panose="020B0604020202020204" pitchFamily="34" charset="0"/>
              <a:buChar char="•"/>
            </a:pPr>
            <a:r>
              <a:rPr lang="nl-BE" sz="1200" dirty="0" err="1" smtClean="0">
                <a:solidFill>
                  <a:schemeClr val="bg1">
                    <a:lumMod val="50000"/>
                  </a:schemeClr>
                </a:solidFill>
                <a:latin typeface="Calibri" panose="020F0502020204030204" pitchFamily="34" charset="0"/>
              </a:rPr>
              <a:t>Capacity</a:t>
            </a:r>
            <a:endParaRPr lang="nl-BE" sz="1200" dirty="0" smtClean="0">
              <a:solidFill>
                <a:schemeClr val="bg1">
                  <a:lumMod val="50000"/>
                </a:schemeClr>
              </a:solidFill>
              <a:latin typeface="Calibri" panose="020F0502020204030204" pitchFamily="34" charset="0"/>
            </a:endParaRP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SH ( Superheat)= 5K</a:t>
            </a: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SC (</a:t>
            </a:r>
            <a:r>
              <a:rPr lang="nl-BE" sz="1200" dirty="0" err="1" smtClean="0">
                <a:solidFill>
                  <a:schemeClr val="bg1">
                    <a:lumMod val="50000"/>
                  </a:schemeClr>
                </a:solidFill>
                <a:latin typeface="Calibri" panose="020F0502020204030204" pitchFamily="34" charset="0"/>
              </a:rPr>
              <a:t>Subcool</a:t>
            </a:r>
            <a:r>
              <a:rPr lang="nl-BE" sz="1200" dirty="0" smtClean="0">
                <a:solidFill>
                  <a:schemeClr val="bg1">
                    <a:lumMod val="50000"/>
                  </a:schemeClr>
                </a:solidFill>
                <a:latin typeface="Calibri" panose="020F0502020204030204" pitchFamily="34" charset="0"/>
              </a:rPr>
              <a:t>)=3K</a:t>
            </a: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Design </a:t>
            </a:r>
            <a:r>
              <a:rPr lang="nl-BE" sz="1200" dirty="0" err="1" smtClean="0">
                <a:solidFill>
                  <a:schemeClr val="bg1">
                    <a:lumMod val="50000"/>
                  </a:schemeClr>
                </a:solidFill>
                <a:latin typeface="Calibri" panose="020F0502020204030204" pitchFamily="34" charset="0"/>
              </a:rPr>
              <a:t>pressure</a:t>
            </a:r>
            <a:r>
              <a:rPr lang="nl-BE" sz="1200" dirty="0" smtClean="0">
                <a:solidFill>
                  <a:schemeClr val="bg1">
                    <a:lumMod val="50000"/>
                  </a:schemeClr>
                </a:solidFill>
                <a:latin typeface="Calibri" panose="020F0502020204030204" pitchFamily="34" charset="0"/>
              </a:rPr>
              <a:t>: min 40 bar</a:t>
            </a:r>
            <a:endParaRPr lang="nl-BE" sz="1200" dirty="0" smtClean="0">
              <a:latin typeface="Calibri" panose="020F0502020204030204" pitchFamily="34" charset="0"/>
            </a:endParaRPr>
          </a:p>
        </p:txBody>
      </p:sp>
      <p:sp>
        <p:nvSpPr>
          <p:cNvPr id="3" name="Snip Same Side Corner Rectangle 2"/>
          <p:cNvSpPr/>
          <p:nvPr/>
        </p:nvSpPr>
        <p:spPr>
          <a:xfrm rot="5400000">
            <a:off x="654397" y="2517166"/>
            <a:ext cx="1468373" cy="2421243"/>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nip Same Side Corner Rectangle 19"/>
          <p:cNvSpPr/>
          <p:nvPr/>
        </p:nvSpPr>
        <p:spPr>
          <a:xfrm rot="5400000">
            <a:off x="796310" y="931057"/>
            <a:ext cx="1099440" cy="2336137"/>
          </a:xfrm>
          <a:prstGeom prst="snip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08144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9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69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697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698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698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69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698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698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699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698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699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6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animBg="1"/>
      <p:bldP spid="126979" grpId="0" animBg="1"/>
      <p:bldP spid="126980" grpId="0" animBg="1"/>
      <p:bldP spid="126981" grpId="0" animBg="1"/>
      <p:bldP spid="126982" grpId="0" animBg="1"/>
      <p:bldP spid="126983" grpId="0" animBg="1"/>
      <p:bldP spid="126984" grpId="0" animBg="1"/>
      <p:bldP spid="126986" grpId="0" animBg="1"/>
      <p:bldP spid="126987" grpId="0"/>
      <p:bldP spid="126992" grpId="0" animBg="1"/>
      <p:bldP spid="126994" grpId="0" animBg="1"/>
      <p:bldP spid="126995" grpId="0" animBg="1"/>
      <p:bldP spid="15" grpId="0" animBg="1"/>
      <p:bldP spid="16" grpId="0" animBg="1"/>
      <p:bldP spid="17" grpId="0"/>
      <p:bldP spid="3"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622" name="Rectangle 102"/>
          <p:cNvSpPr>
            <a:spLocks noGrp="1" noChangeArrowheads="1"/>
          </p:cNvSpPr>
          <p:nvPr>
            <p:ph idx="1"/>
          </p:nvPr>
        </p:nvSpPr>
        <p:spPr>
          <a:xfrm>
            <a:off x="215900" y="347837"/>
            <a:ext cx="8664575" cy="1131888"/>
          </a:xfrm>
        </p:spPr>
        <p:txBody>
          <a:bodyPr/>
          <a:lstStyle/>
          <a:p>
            <a:pPr fontAlgn="base">
              <a:spcBef>
                <a:spcPts val="0"/>
              </a:spcBef>
              <a:spcAft>
                <a:spcPct val="0"/>
              </a:spcAft>
              <a:buClr>
                <a:srgbClr val="00A5E8"/>
              </a:buClr>
            </a:pPr>
            <a:r>
              <a:rPr lang="en-US" altLang="en-US" cap="all" dirty="0">
                <a:solidFill>
                  <a:schemeClr val="tx2"/>
                </a:solidFill>
                <a:latin typeface="+mn-lt"/>
              </a:rPr>
              <a:t>Selection and Design</a:t>
            </a:r>
          </a:p>
          <a:p>
            <a:pPr fontAlgn="base">
              <a:spcBef>
                <a:spcPts val="0"/>
              </a:spcBef>
              <a:spcAft>
                <a:spcPct val="0"/>
              </a:spcAft>
              <a:buClr>
                <a:srgbClr val="00A5E8"/>
              </a:buClr>
            </a:pPr>
            <a:r>
              <a:rPr lang="en-US" altLang="en-US" kern="0" dirty="0">
                <a:latin typeface="+mn-lt"/>
                <a:cs typeface="Myriad Pro"/>
              </a:rPr>
              <a:t>Piping and wiring length limitations</a:t>
            </a:r>
          </a:p>
        </p:txBody>
      </p:sp>
      <p:sp>
        <p:nvSpPr>
          <p:cNvPr id="81" name="Slide Number Placeholder 3"/>
          <p:cNvSpPr>
            <a:spLocks noGrp="1"/>
          </p:cNvSpPr>
          <p:nvPr>
            <p:ph type="sldNum" sz="quarter" idx="10"/>
          </p:nvPr>
        </p:nvSpPr>
        <p:spPr/>
        <p:txBody>
          <a:bodyPr/>
          <a:lstStyle/>
          <a:p>
            <a:fld id="{229F72AF-218F-4DA6-A87F-CAF5FD20459B}" type="slidenum">
              <a:rPr lang="cs-CZ" altLang="en-US">
                <a:solidFill>
                  <a:srgbClr val="FFFFFF"/>
                </a:solidFill>
              </a:rPr>
              <a:pPr/>
              <a:t>17</a:t>
            </a:fld>
            <a:endParaRPr lang="cs-CZ" altLang="en-US">
              <a:solidFill>
                <a:srgbClr val="FFFFFF"/>
              </a:solidFill>
            </a:endParaRPr>
          </a:p>
        </p:txBody>
      </p:sp>
      <p:graphicFrame>
        <p:nvGraphicFramePr>
          <p:cNvPr id="363785" name="Group 265"/>
          <p:cNvGraphicFramePr>
            <a:graphicFrameLocks noGrp="1"/>
          </p:cNvGraphicFramePr>
          <p:nvPr>
            <p:extLst>
              <p:ext uri="{D42A27DB-BD31-4B8C-83A1-F6EECF244321}">
                <p14:modId xmlns:p14="http://schemas.microsoft.com/office/powerpoint/2010/main" val="3638101851"/>
              </p:ext>
            </p:extLst>
          </p:nvPr>
        </p:nvGraphicFramePr>
        <p:xfrm>
          <a:off x="4512625" y="1362513"/>
          <a:ext cx="4321175" cy="5070865"/>
        </p:xfrm>
        <a:graphic>
          <a:graphicData uri="http://schemas.openxmlformats.org/drawingml/2006/table">
            <a:tbl>
              <a:tblPr/>
              <a:tblGrid>
                <a:gridCol w="1439863"/>
                <a:gridCol w="1296987"/>
                <a:gridCol w="1584325"/>
              </a:tblGrid>
              <a:tr h="647700">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Outdoor unit to EKEXV kit</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cap="flat">
                      <a:noFill/>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8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cap="flat">
                      <a:noFill/>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Max 50 m</a:t>
                      </a:r>
                      <a:r>
                        <a:rPr kumimoji="0" lang="en-US" altLang="en-US" sz="1200" b="0" i="0" u="none" strike="noStrike" cap="none" normalizeH="0" baseline="0" dirty="0" smtClean="0">
                          <a:ln>
                            <a:noFill/>
                          </a:ln>
                          <a:solidFill>
                            <a:schemeClr val="tx1"/>
                          </a:solidFill>
                          <a:effectLst/>
                          <a:latin typeface="Arial" pitchFamily="34" charset="0"/>
                        </a:rPr>
                        <a:t> </a:t>
                      </a:r>
                      <a:r>
                        <a:rPr kumimoji="0" lang="en-US" altLang="en-US" sz="1100" b="0" i="0" u="none" strike="noStrike" cap="none" normalizeH="0" baseline="0" dirty="0" smtClean="0">
                          <a:ln>
                            <a:noFill/>
                          </a:ln>
                          <a:solidFill>
                            <a:schemeClr val="tx1"/>
                          </a:solidFill>
                          <a:effectLst/>
                          <a:latin typeface="Arial" pitchFamily="34" charset="0"/>
                        </a:rPr>
                        <a:t>(ERQ</a:t>
                      </a:r>
                      <a:r>
                        <a:rPr kumimoji="0" lang="en-US" altLang="en-US" sz="1200" b="0" i="0" u="none" strike="noStrike" cap="none" normalizeH="0" baseline="0" dirty="0" smtClean="0">
                          <a:ln>
                            <a:noFill/>
                          </a:ln>
                          <a:solidFill>
                            <a:schemeClr val="tx1"/>
                          </a:solidFill>
                          <a:effectLst/>
                          <a:latin typeface="Arial" pitchFamily="34" charset="0"/>
                        </a:rPr>
                        <a:t>)</a:t>
                      </a:r>
                      <a:endParaRPr kumimoji="0" lang="en-US" altLang="en-US" sz="9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900" b="0" i="0" u="none" strike="noStrike" cap="none" normalizeH="0" baseline="0" dirty="0" smtClean="0">
                          <a:ln>
                            <a:noFill/>
                          </a:ln>
                          <a:solidFill>
                            <a:schemeClr val="tx1"/>
                          </a:solidFill>
                          <a:effectLst/>
                          <a:latin typeface="Arial" pitchFamily="34" charset="0"/>
                        </a:rPr>
                        <a:t> </a:t>
                      </a:r>
                      <a:r>
                        <a:rPr kumimoji="0" lang="en-US" altLang="en-US" sz="1200" b="1" i="0" u="none" strike="noStrike" kern="1200" cap="none" normalizeH="0" baseline="0" dirty="0" smtClean="0">
                          <a:ln>
                            <a:noFill/>
                          </a:ln>
                          <a:solidFill>
                            <a:schemeClr val="hlink"/>
                          </a:solidFill>
                          <a:effectLst/>
                          <a:latin typeface="Arial" pitchFamily="34" charset="0"/>
                          <a:ea typeface="+mn-ea"/>
                          <a:cs typeface="+mn-cs"/>
                        </a:rPr>
                        <a:t>Max165 m </a:t>
                      </a:r>
                      <a:r>
                        <a:rPr kumimoji="0" lang="en-US" altLang="en-US" sz="1100" b="0" i="0" u="none" strike="noStrike" kern="1200" cap="none" normalizeH="0" baseline="0" dirty="0" smtClean="0">
                          <a:ln>
                            <a:noFill/>
                          </a:ln>
                          <a:solidFill>
                            <a:schemeClr val="tx1"/>
                          </a:solidFill>
                          <a:effectLst/>
                          <a:latin typeface="Arial" pitchFamily="34" charset="0"/>
                          <a:ea typeface="+mn-ea"/>
                          <a:cs typeface="+mn-cs"/>
                        </a:rPr>
                        <a:t>(VRV</a:t>
                      </a:r>
                      <a:r>
                        <a:rPr kumimoji="0" lang="en-US" altLang="en-US" sz="1200" b="0" i="0" u="none" strike="noStrike" kern="1200" cap="none" normalizeH="0" baseline="0" dirty="0" smtClean="0">
                          <a:ln>
                            <a:noFill/>
                          </a:ln>
                          <a:solidFill>
                            <a:schemeClr val="tx1"/>
                          </a:solidFill>
                          <a:effectLst/>
                          <a:latin typeface="Arial" pitchFamily="34" charset="0"/>
                          <a:ea typeface="+mn-ea"/>
                          <a:cs typeface="+mn-cs"/>
                        </a:rPr>
                        <a:t>)</a:t>
                      </a:r>
                      <a:endParaRPr kumimoji="0" lang="cs-CZ" altLang="en-US" sz="1200" b="0" i="0" u="none" strike="noStrike" kern="1200" cap="none" normalizeH="0" baseline="0" dirty="0" smtClean="0">
                        <a:ln>
                          <a:noFill/>
                        </a:ln>
                        <a:solidFill>
                          <a:schemeClr val="tx1"/>
                        </a:solidFill>
                        <a:effectLst/>
                        <a:latin typeface="Arial" pitchFamily="34" charset="0"/>
                        <a:ea typeface="+mn-ea"/>
                        <a:cs typeface="+mn-cs"/>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cap="flat">
                      <a:noFill/>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smtClean="0">
                          <a:ln>
                            <a:noFill/>
                          </a:ln>
                          <a:solidFill>
                            <a:schemeClr val="tx1"/>
                          </a:solidFill>
                          <a:effectLst/>
                          <a:latin typeface="Arial" pitchFamily="34" charset="0"/>
                        </a:rPr>
                        <a:t>EKEXV kit to AHU coil</a:t>
                      </a:r>
                      <a:endParaRPr kumimoji="0" lang="cs-CZ"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5 m</a:t>
                      </a:r>
                      <a:r>
                        <a:rPr kumimoji="0" lang="en-US" altLang="en-US" sz="1200" b="0" i="0" u="none" strike="noStrike" cap="none" normalizeH="0" baseline="0" dirty="0" smtClean="0">
                          <a:ln>
                            <a:noFill/>
                          </a:ln>
                          <a:solidFill>
                            <a:schemeClr val="tx1"/>
                          </a:solidFill>
                          <a:effectLst/>
                          <a:latin typeface="Arial" pitchFamily="34" charset="0"/>
                        </a:rPr>
                        <a:t> </a:t>
                      </a:r>
                      <a:r>
                        <a:rPr kumimoji="0" lang="en-US" altLang="en-US" sz="900" b="0" i="0" u="none" strike="noStrike" cap="none" normalizeH="0" baseline="0" dirty="0" smtClean="0">
                          <a:ln>
                            <a:noFill/>
                          </a:ln>
                          <a:solidFill>
                            <a:schemeClr val="tx1"/>
                          </a:solidFill>
                          <a:effectLst/>
                          <a:latin typeface="Arial" pitchFamily="34" charset="0"/>
                        </a:rPr>
                        <a:t>actual</a:t>
                      </a:r>
                      <a:endParaRPr kumimoji="0" lang="cs-CZ" altLang="en-US" sz="9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smtClean="0">
                          <a:ln>
                            <a:noFill/>
                          </a:ln>
                          <a:solidFill>
                            <a:schemeClr val="tx1"/>
                          </a:solidFill>
                          <a:effectLst/>
                          <a:latin typeface="Arial" pitchFamily="34" charset="0"/>
                        </a:rPr>
                        <a:t>Outdoor unit – control box communication</a:t>
                      </a:r>
                      <a:endParaRPr kumimoji="0" lang="cs-CZ"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100 m </a:t>
                      </a:r>
                      <a:r>
                        <a:rPr kumimoji="0" lang="en-US" altLang="en-US" sz="1200" b="0" i="0" u="none" strike="noStrike" cap="none" normalizeH="0" baseline="0" dirty="0" smtClean="0">
                          <a:ln>
                            <a:noFill/>
                          </a:ln>
                          <a:solidFill>
                            <a:schemeClr val="hlink"/>
                          </a:solidFill>
                          <a:effectLst/>
                          <a:latin typeface="Arial" pitchFamily="34" charset="0"/>
                        </a:rPr>
                        <a:t>(ERQ)</a:t>
                      </a:r>
                    </a:p>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1000 m </a:t>
                      </a:r>
                      <a:r>
                        <a:rPr kumimoji="0" lang="en-US" altLang="en-US" sz="1200" b="0" i="0" u="none" strike="noStrike" cap="none" normalizeH="0" baseline="0" dirty="0" smtClean="0">
                          <a:ln>
                            <a:noFill/>
                          </a:ln>
                          <a:solidFill>
                            <a:schemeClr val="hlink"/>
                          </a:solidFill>
                          <a:effectLst/>
                          <a:latin typeface="Arial" pitchFamily="34" charset="0"/>
                        </a:rPr>
                        <a:t>(VRV)</a:t>
                      </a:r>
                      <a:endParaRPr kumimoji="0" lang="cs-CZ" altLang="en-US" sz="1200" b="0" i="0" u="none" strike="noStrike" cap="none" normalizeH="0" baseline="0" dirty="0" smtClean="0">
                        <a:ln>
                          <a:noFill/>
                        </a:ln>
                        <a:solidFill>
                          <a:schemeClr val="hlink"/>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smtClean="0">
                          <a:ln>
                            <a:noFill/>
                          </a:ln>
                          <a:solidFill>
                            <a:schemeClr val="tx1"/>
                          </a:solidFill>
                          <a:effectLst/>
                          <a:latin typeface="Arial" pitchFamily="34" charset="0"/>
                        </a:rPr>
                        <a:t>EKEXV connection and thermistor wiring</a:t>
                      </a:r>
                      <a:endParaRPr kumimoji="0" lang="cs-CZ"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20 m </a:t>
                      </a:r>
                      <a:r>
                        <a:rPr kumimoji="0" lang="en-US" altLang="en-US" sz="1200" b="0" i="0" u="none" strike="noStrike" cap="none" normalizeH="0" baseline="0" dirty="0" smtClean="0">
                          <a:ln>
                            <a:noFill/>
                          </a:ln>
                          <a:solidFill>
                            <a:schemeClr val="hlink"/>
                          </a:solidFill>
                          <a:effectLst/>
                          <a:latin typeface="Arial" pitchFamily="34" charset="0"/>
                        </a:rPr>
                        <a:t>(ERQ)</a:t>
                      </a:r>
                      <a:r>
                        <a:rPr kumimoji="0" lang="en-US" altLang="en-US" sz="900" b="0" i="0" u="none" strike="noStrike" cap="none" normalizeH="0" baseline="0" dirty="0" smtClean="0">
                          <a:ln>
                            <a:noFill/>
                          </a:ln>
                          <a:solidFill>
                            <a:schemeClr val="tx1"/>
                          </a:solidFill>
                          <a:effectLst/>
                          <a:latin typeface="Arial" pitchFamily="34" charset="0"/>
                        </a:rPr>
                        <a:t/>
                      </a:r>
                      <a:br>
                        <a:rPr kumimoji="0" lang="en-US" altLang="en-US" sz="900" b="0" i="0" u="none" strike="noStrike" cap="none" normalizeH="0" baseline="0" dirty="0" smtClean="0">
                          <a:ln>
                            <a:noFill/>
                          </a:ln>
                          <a:solidFill>
                            <a:schemeClr val="tx1"/>
                          </a:solidFill>
                          <a:effectLst/>
                          <a:latin typeface="Arial" pitchFamily="34" charset="0"/>
                        </a:rPr>
                      </a:br>
                      <a:r>
                        <a:rPr kumimoji="0" lang="en-US" altLang="en-US" sz="1200" b="1" i="0" u="none" strike="noStrike" kern="1200" cap="none" normalizeH="0" baseline="0" dirty="0" smtClean="0">
                          <a:ln>
                            <a:noFill/>
                          </a:ln>
                          <a:solidFill>
                            <a:schemeClr val="hlink"/>
                          </a:solidFill>
                          <a:effectLst/>
                          <a:latin typeface="Arial" pitchFamily="34" charset="0"/>
                          <a:ea typeface="+mn-ea"/>
                          <a:cs typeface="+mn-cs"/>
                        </a:rPr>
                        <a:t>50 m </a:t>
                      </a:r>
                      <a:r>
                        <a:rPr kumimoji="0" lang="en-US" altLang="en-US" sz="1200" b="0" i="0" u="none" strike="noStrike" kern="1200" cap="none" normalizeH="0" baseline="0" dirty="0" smtClean="0">
                          <a:ln>
                            <a:noFill/>
                          </a:ln>
                          <a:solidFill>
                            <a:schemeClr val="hlink"/>
                          </a:solidFill>
                          <a:effectLst/>
                          <a:latin typeface="Arial" pitchFamily="34" charset="0"/>
                          <a:ea typeface="+mn-ea"/>
                          <a:cs typeface="+mn-cs"/>
                        </a:rPr>
                        <a:t>(VRV)</a:t>
                      </a:r>
                      <a:endParaRPr kumimoji="0" lang="cs-CZ" altLang="en-US" sz="1200" b="0" i="0" u="none" strike="noStrike" kern="1200" cap="none" normalizeH="0" baseline="0" dirty="0" smtClean="0">
                        <a:ln>
                          <a:noFill/>
                        </a:ln>
                        <a:solidFill>
                          <a:schemeClr val="hlink"/>
                        </a:solidFill>
                        <a:effectLst/>
                        <a:latin typeface="Arial" pitchFamily="34" charset="0"/>
                        <a:ea typeface="+mn-ea"/>
                        <a:cs typeface="+mn-cs"/>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577850">
                <a:tc rowSpan="3">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Level difference between outdoor and EKEXV kit</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rowSpan="3">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400" b="0" i="0" u="none" strike="noStrike" cap="none" normalizeH="0" baseline="0" dirty="0" smtClean="0">
                          <a:ln>
                            <a:noFill/>
                          </a:ln>
                          <a:solidFill>
                            <a:schemeClr val="tx1"/>
                          </a:solidFill>
                          <a:effectLst/>
                          <a:latin typeface="Arial" pitchFamily="34" charset="0"/>
                        </a:rPr>
                        <a:t>H</a:t>
                      </a:r>
                      <a:r>
                        <a:rPr kumimoji="0" lang="en-US" altLang="en-US" sz="1400" b="0" i="0" u="none" strike="noStrike" cap="none" normalizeH="0" baseline="-25000" dirty="0" smtClean="0">
                          <a:ln>
                            <a:noFill/>
                          </a:ln>
                          <a:solidFill>
                            <a:schemeClr val="tx1"/>
                          </a:solidFill>
                          <a:effectLst/>
                          <a:latin typeface="Arial" pitchFamily="34" charset="0"/>
                        </a:rPr>
                        <a:t>OE</a:t>
                      </a: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+35 / -35 m</a:t>
                      </a:r>
                      <a:r>
                        <a:rPr kumimoji="0" lang="en-US" altLang="en-US" sz="900" b="0" i="0" u="none" strike="noStrike" cap="none" normalizeH="0" baseline="0" dirty="0" smtClean="0">
                          <a:ln>
                            <a:noFill/>
                          </a:ln>
                          <a:solidFill>
                            <a:schemeClr val="tx1"/>
                          </a:solidFill>
                          <a:effectLst/>
                          <a:latin typeface="Arial" pitchFamily="34" charset="0"/>
                        </a:rPr>
                        <a:t> </a:t>
                      </a:r>
                      <a:br>
                        <a:rPr kumimoji="0" lang="en-US" altLang="en-US" sz="900" b="0" i="0" u="none" strike="noStrike" cap="none" normalizeH="0" baseline="0" dirty="0" smtClean="0">
                          <a:ln>
                            <a:noFill/>
                          </a:ln>
                          <a:solidFill>
                            <a:schemeClr val="tx1"/>
                          </a:solidFill>
                          <a:effectLst/>
                          <a:latin typeface="Arial" pitchFamily="34" charset="0"/>
                        </a:rPr>
                      </a:br>
                      <a:r>
                        <a:rPr kumimoji="0" lang="en-US" altLang="en-US" sz="900" b="0" i="0" u="none" strike="noStrike" cap="none" normalizeH="0" baseline="0" dirty="0" smtClean="0">
                          <a:ln>
                            <a:noFill/>
                          </a:ln>
                          <a:solidFill>
                            <a:schemeClr val="tx1"/>
                          </a:solidFill>
                          <a:effectLst/>
                          <a:latin typeface="Arial" pitchFamily="34" charset="0"/>
                        </a:rPr>
                        <a:t>(1~ ERQ model)</a:t>
                      </a: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577850">
                <a:tc vMerge="1">
                  <a:txBody>
                    <a:bodyPr/>
                    <a:lstStyle/>
                    <a:p>
                      <a:endParaRPr lang="en-GB"/>
                    </a:p>
                  </a:txBody>
                  <a:tcPr/>
                </a:tc>
                <a:tc vMerge="1">
                  <a:txBody>
                    <a:bodyPr/>
                    <a:lstStyle/>
                    <a:p>
                      <a:endParaRPr lang="en-GB"/>
                    </a:p>
                  </a:txBody>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+30 / -30 m </a:t>
                      </a:r>
                      <a:br>
                        <a:rPr kumimoji="0" lang="en-US" altLang="en-US" sz="1200" b="1" i="0" u="none" strike="noStrike" cap="none" normalizeH="0" baseline="0" dirty="0" smtClean="0">
                          <a:ln>
                            <a:noFill/>
                          </a:ln>
                          <a:solidFill>
                            <a:schemeClr val="hlink"/>
                          </a:solidFill>
                          <a:effectLst/>
                          <a:latin typeface="Arial" pitchFamily="34" charset="0"/>
                        </a:rPr>
                      </a:br>
                      <a:r>
                        <a:rPr kumimoji="0" lang="en-US" altLang="en-US" sz="900" b="0" i="0" u="none" strike="noStrike" cap="none" normalizeH="0" baseline="0" dirty="0" smtClean="0">
                          <a:ln>
                            <a:noFill/>
                          </a:ln>
                          <a:solidFill>
                            <a:schemeClr val="tx1"/>
                          </a:solidFill>
                          <a:effectLst/>
                          <a:latin typeface="Arial" pitchFamily="34" charset="0"/>
                        </a:rPr>
                        <a:t>(3~ ERQ  model)</a:t>
                      </a:r>
                      <a:endParaRPr kumimoji="0" lang="cs-CZ" altLang="en-US" sz="9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506801">
                <a:tc vMerge="1">
                  <a:txBody>
                    <a:body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1200" b="1" i="0" u="none" strike="noStrike" cap="none" normalizeH="0" baseline="0" dirty="0" smtClean="0">
                          <a:ln>
                            <a:noFill/>
                          </a:ln>
                          <a:solidFill>
                            <a:schemeClr val="hlink"/>
                          </a:solidFill>
                          <a:effectLst/>
                          <a:latin typeface="Arial" pitchFamily="34" charset="0"/>
                        </a:rPr>
                        <a:t>+40 / -40 m</a:t>
                      </a:r>
                    </a:p>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900" b="0" i="0" u="none" strike="noStrike" kern="1200" cap="none" normalizeH="0" baseline="0" dirty="0" smtClean="0">
                          <a:ln>
                            <a:noFill/>
                          </a:ln>
                          <a:solidFill>
                            <a:schemeClr val="tx1"/>
                          </a:solidFill>
                          <a:effectLst/>
                          <a:latin typeface="Arial" pitchFamily="34" charset="0"/>
                          <a:ea typeface="+mn-ea"/>
                          <a:cs typeface="+mn-cs"/>
                        </a:rPr>
                        <a:t>(VRV IV)</a:t>
                      </a:r>
                      <a:endParaRPr kumimoji="0" lang="cs-CZ" altLang="en-US" sz="900" b="0" i="0" u="none" strike="noStrike" kern="1200" cap="none" normalizeH="0" baseline="0" dirty="0" smtClean="0">
                        <a:ln>
                          <a:noFill/>
                        </a:ln>
                        <a:solidFill>
                          <a:schemeClr val="tx1"/>
                        </a:solidFill>
                        <a:effectLst/>
                        <a:latin typeface="Arial" pitchFamily="34" charset="0"/>
                        <a:ea typeface="+mn-ea"/>
                        <a:cs typeface="+mn-cs"/>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812800">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Level difference between EKEXV kit and AHU coil</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400" b="0" i="0" u="none" strike="noStrike" cap="none" normalizeH="0" baseline="0" dirty="0" smtClean="0">
                          <a:ln>
                            <a:noFill/>
                          </a:ln>
                          <a:solidFill>
                            <a:schemeClr val="tx1"/>
                          </a:solidFill>
                          <a:effectLst/>
                          <a:latin typeface="Arial" pitchFamily="34" charset="0"/>
                        </a:rPr>
                        <a:t>H</a:t>
                      </a:r>
                      <a:r>
                        <a:rPr kumimoji="0" lang="en-US" altLang="en-US" sz="1400" b="0" i="0" u="none" strike="noStrike" cap="none" normalizeH="0" baseline="-25000" dirty="0" smtClean="0">
                          <a:ln>
                            <a:noFill/>
                          </a:ln>
                          <a:solidFill>
                            <a:schemeClr val="tx1"/>
                          </a:solidFill>
                          <a:effectLst/>
                          <a:latin typeface="Arial" pitchFamily="34" charset="0"/>
                        </a:rPr>
                        <a:t>EA</a:t>
                      </a: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+5 / -5 m</a:t>
                      </a:r>
                      <a:endParaRPr kumimoji="0" lang="cs-CZ" altLang="en-US" sz="1200" b="1" i="0" u="none" strike="noStrike" cap="none" normalizeH="0" baseline="0" dirty="0" smtClean="0">
                        <a:ln>
                          <a:noFill/>
                        </a:ln>
                        <a:solidFill>
                          <a:schemeClr val="hlink"/>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cap="flat">
                      <a:noFill/>
                    </a:lnB>
                    <a:lnTlToBr>
                      <a:noFill/>
                    </a:lnTlToBr>
                    <a:lnBlToTr>
                      <a:noFill/>
                    </a:lnBlToTr>
                    <a:noFill/>
                  </a:tcPr>
                </a:tc>
              </a:tr>
            </a:tbl>
          </a:graphicData>
        </a:graphic>
      </p:graphicFrame>
      <p:sp>
        <p:nvSpPr>
          <p:cNvPr id="363712" name="Rectangle 192"/>
          <p:cNvSpPr>
            <a:spLocks noChangeArrowheads="1"/>
          </p:cNvSpPr>
          <p:nvPr/>
        </p:nvSpPr>
        <p:spPr bwMode="auto">
          <a:xfrm>
            <a:off x="515300" y="2748400"/>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3" name="Rectangle 193"/>
          <p:cNvSpPr>
            <a:spLocks noChangeArrowheads="1"/>
          </p:cNvSpPr>
          <p:nvPr/>
        </p:nvSpPr>
        <p:spPr bwMode="auto">
          <a:xfrm>
            <a:off x="623250" y="2783325"/>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4" name="Rectangle 194"/>
          <p:cNvSpPr>
            <a:spLocks noChangeArrowheads="1"/>
          </p:cNvSpPr>
          <p:nvPr/>
        </p:nvSpPr>
        <p:spPr bwMode="auto">
          <a:xfrm>
            <a:off x="835975" y="2830950"/>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5" name="Rectangle 195"/>
          <p:cNvSpPr>
            <a:spLocks noChangeArrowheads="1"/>
          </p:cNvSpPr>
          <p:nvPr/>
        </p:nvSpPr>
        <p:spPr bwMode="auto">
          <a:xfrm>
            <a:off x="1915475" y="3464363"/>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6" name="Rectangle 196"/>
          <p:cNvSpPr>
            <a:spLocks noChangeArrowheads="1"/>
          </p:cNvSpPr>
          <p:nvPr/>
        </p:nvSpPr>
        <p:spPr bwMode="auto">
          <a:xfrm>
            <a:off x="2140900" y="3450075"/>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7" name="Rectangle 197"/>
          <p:cNvSpPr>
            <a:spLocks noChangeArrowheads="1"/>
          </p:cNvSpPr>
          <p:nvPr/>
        </p:nvSpPr>
        <p:spPr bwMode="auto">
          <a:xfrm>
            <a:off x="2264725" y="3446900"/>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8" name="Rectangle 198"/>
          <p:cNvSpPr>
            <a:spLocks noChangeArrowheads="1"/>
          </p:cNvSpPr>
          <p:nvPr/>
        </p:nvSpPr>
        <p:spPr bwMode="auto">
          <a:xfrm>
            <a:off x="1291588" y="3840600"/>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9" name="Rectangle 199"/>
          <p:cNvSpPr>
            <a:spLocks noChangeArrowheads="1"/>
          </p:cNvSpPr>
          <p:nvPr/>
        </p:nvSpPr>
        <p:spPr bwMode="auto">
          <a:xfrm>
            <a:off x="2263138" y="4669275"/>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20" name="Rectangle 200"/>
          <p:cNvSpPr>
            <a:spLocks noChangeArrowheads="1"/>
          </p:cNvSpPr>
          <p:nvPr/>
        </p:nvSpPr>
        <p:spPr bwMode="auto">
          <a:xfrm>
            <a:off x="1009013" y="4089838"/>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21" name="Rectangle 201"/>
          <p:cNvSpPr>
            <a:spLocks noChangeArrowheads="1"/>
          </p:cNvSpPr>
          <p:nvPr/>
        </p:nvSpPr>
        <p:spPr bwMode="auto">
          <a:xfrm>
            <a:off x="1248725" y="4070788"/>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cxnSp>
        <p:nvCxnSpPr>
          <p:cNvPr id="363722" name="AutoShape 202"/>
          <p:cNvCxnSpPr>
            <a:cxnSpLocks noChangeShapeType="1"/>
            <a:stCxn id="363714" idx="3"/>
            <a:endCxn id="363715" idx="0"/>
          </p:cNvCxnSpPr>
          <p:nvPr/>
        </p:nvCxnSpPr>
        <p:spPr bwMode="auto">
          <a:xfrm>
            <a:off x="943925" y="2902388"/>
            <a:ext cx="1025525" cy="561975"/>
          </a:xfrm>
          <a:prstGeom prst="bentConnector2">
            <a:avLst/>
          </a:prstGeom>
          <a:noFill/>
          <a:ln w="19050">
            <a:solidFill>
              <a:srgbClr val="0095FA"/>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4" name="AutoShape 204"/>
          <p:cNvCxnSpPr>
            <a:cxnSpLocks noChangeShapeType="1"/>
            <a:stCxn id="363713" idx="2"/>
            <a:endCxn id="363720" idx="2"/>
          </p:cNvCxnSpPr>
          <p:nvPr/>
        </p:nvCxnSpPr>
        <p:spPr bwMode="auto">
          <a:xfrm rot="16200000" flipH="1">
            <a:off x="216850" y="3386575"/>
            <a:ext cx="1306513" cy="385763"/>
          </a:xfrm>
          <a:prstGeom prst="bentConnector3">
            <a:avLst>
              <a:gd name="adj1" fmla="val 117495"/>
            </a:avLst>
          </a:prstGeom>
          <a:noFill/>
          <a:ln w="28575">
            <a:solidFill>
              <a:schemeClr val="hlink"/>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8" name="AutoShape 208"/>
          <p:cNvCxnSpPr>
            <a:cxnSpLocks noChangeShapeType="1"/>
            <a:stCxn id="363716" idx="2"/>
            <a:endCxn id="363718" idx="3"/>
          </p:cNvCxnSpPr>
          <p:nvPr/>
        </p:nvCxnSpPr>
        <p:spPr bwMode="auto">
          <a:xfrm rot="5400000">
            <a:off x="1637663" y="3354825"/>
            <a:ext cx="319088" cy="795337"/>
          </a:xfrm>
          <a:prstGeom prst="bentConnector2">
            <a:avLst/>
          </a:prstGeom>
          <a:noFill/>
          <a:ln w="19050">
            <a:solidFill>
              <a:srgbClr val="003399"/>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9" name="AutoShape 209"/>
          <p:cNvCxnSpPr>
            <a:cxnSpLocks noChangeShapeType="1"/>
            <a:stCxn id="363717" idx="2"/>
            <a:endCxn id="363719" idx="0"/>
          </p:cNvCxnSpPr>
          <p:nvPr/>
        </p:nvCxnSpPr>
        <p:spPr bwMode="auto">
          <a:xfrm rot="5400000">
            <a:off x="1778157" y="4128731"/>
            <a:ext cx="1079500" cy="1587"/>
          </a:xfrm>
          <a:prstGeom prst="bentConnector3">
            <a:avLst>
              <a:gd name="adj1" fmla="val 50000"/>
            </a:avLst>
          </a:prstGeom>
          <a:noFill/>
          <a:ln w="19050">
            <a:solidFill>
              <a:srgbClr val="003399"/>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63629" name="Picture 109"/>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1925" y="4524813"/>
            <a:ext cx="1535113" cy="110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3633" name="Line 113"/>
          <p:cNvSpPr>
            <a:spLocks noChangeShapeType="1"/>
          </p:cNvSpPr>
          <p:nvPr/>
        </p:nvSpPr>
        <p:spPr bwMode="auto">
          <a:xfrm flipV="1">
            <a:off x="1998025" y="5399525"/>
            <a:ext cx="225425" cy="90488"/>
          </a:xfrm>
          <a:prstGeom prst="line">
            <a:avLst/>
          </a:prstGeom>
          <a:noFill/>
          <a:ln w="28575">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pic>
        <p:nvPicPr>
          <p:cNvPr id="363640" name="Picture 120" descr="img"/>
          <p:cNvPicPr>
            <a:picLocks noChangeAspect="1" noChangeArrowheads="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655125" y="3156388"/>
            <a:ext cx="855663" cy="512762"/>
          </a:xfrm>
          <a:prstGeom prst="rect">
            <a:avLst/>
          </a:prstGeom>
          <a:noFill/>
          <a:extLst>
            <a:ext uri="{909E8E84-426E-40DD-AFC4-6F175D3DCCD1}">
              <a14:hiddenFill xmlns:a14="http://schemas.microsoft.com/office/drawing/2010/main">
                <a:solidFill>
                  <a:srgbClr val="FFFFFF"/>
                </a:solidFill>
              </a14:hiddenFill>
            </a:ext>
          </a:extLst>
        </p:spPr>
      </p:pic>
      <p:sp>
        <p:nvSpPr>
          <p:cNvPr id="363643" name="Line 123"/>
          <p:cNvSpPr>
            <a:spLocks noChangeShapeType="1"/>
          </p:cNvSpPr>
          <p:nvPr/>
        </p:nvSpPr>
        <p:spPr bwMode="auto">
          <a:xfrm flipV="1">
            <a:off x="1958338" y="5085200"/>
            <a:ext cx="219075" cy="90488"/>
          </a:xfrm>
          <a:prstGeom prst="line">
            <a:avLst/>
          </a:prstGeom>
          <a:noFill/>
          <a:ln w="28575">
            <a:solidFill>
              <a:srgbClr val="AF1A1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cxnSp>
        <p:nvCxnSpPr>
          <p:cNvPr id="363726" name="AutoShape 206"/>
          <p:cNvCxnSpPr>
            <a:cxnSpLocks noChangeShapeType="1"/>
            <a:stCxn id="363643" idx="0"/>
            <a:endCxn id="363721" idx="2"/>
          </p:cNvCxnSpPr>
          <p:nvPr/>
        </p:nvCxnSpPr>
        <p:spPr bwMode="auto">
          <a:xfrm rot="16200000" flipV="1">
            <a:off x="1141569" y="4374794"/>
            <a:ext cx="977900" cy="655638"/>
          </a:xfrm>
          <a:prstGeom prst="bentConnector3">
            <a:avLst>
              <a:gd name="adj1" fmla="val 2597"/>
            </a:avLst>
          </a:prstGeom>
          <a:noFill/>
          <a:ln w="28575">
            <a:solidFill>
              <a:srgbClr val="AF1A1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7" name="AutoShape 207"/>
          <p:cNvCxnSpPr>
            <a:cxnSpLocks noChangeShapeType="1"/>
            <a:stCxn id="363633" idx="0"/>
            <a:endCxn id="363712" idx="2"/>
          </p:cNvCxnSpPr>
          <p:nvPr/>
        </p:nvCxnSpPr>
        <p:spPr bwMode="auto">
          <a:xfrm rot="16200000" flipV="1">
            <a:off x="-23657" y="3484207"/>
            <a:ext cx="2614613" cy="1428750"/>
          </a:xfrm>
          <a:prstGeom prst="bentConnector3">
            <a:avLst>
              <a:gd name="adj1" fmla="val -185"/>
            </a:avLst>
          </a:prstGeom>
          <a:noFill/>
          <a:ln w="28575">
            <a:solidFill>
              <a:srgbClr val="CC00CC"/>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63646" name="Picture 126" descr="img"/>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755013" y="3300850"/>
            <a:ext cx="839787" cy="990600"/>
          </a:xfrm>
          <a:prstGeom prst="rect">
            <a:avLst/>
          </a:prstGeom>
          <a:noFill/>
          <a:extLst>
            <a:ext uri="{909E8E84-426E-40DD-AFC4-6F175D3DCCD1}">
              <a14:hiddenFill xmlns:a14="http://schemas.microsoft.com/office/drawing/2010/main">
                <a:solidFill>
                  <a:srgbClr val="FFFFFF"/>
                </a:solidFill>
              </a14:hiddenFill>
            </a:ext>
          </a:extLst>
        </p:spPr>
      </p:pic>
      <p:pic>
        <p:nvPicPr>
          <p:cNvPr id="363642" name="Picture 122" descr="RXQ8-10-12P7W1B"/>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138" y="2013388"/>
            <a:ext cx="649287" cy="1000125"/>
          </a:xfrm>
          <a:prstGeom prst="rect">
            <a:avLst/>
          </a:prstGeom>
          <a:noFill/>
          <a:extLst>
            <a:ext uri="{909E8E84-426E-40DD-AFC4-6F175D3DCCD1}">
              <a14:hiddenFill xmlns:a14="http://schemas.microsoft.com/office/drawing/2010/main">
                <a:solidFill>
                  <a:srgbClr val="FFFFFF"/>
                </a:solidFill>
              </a14:hiddenFill>
            </a:ext>
          </a:extLst>
        </p:spPr>
      </p:pic>
      <p:sp>
        <p:nvSpPr>
          <p:cNvPr id="363734" name="Line 214"/>
          <p:cNvSpPr>
            <a:spLocks noChangeShapeType="1"/>
          </p:cNvSpPr>
          <p:nvPr/>
        </p:nvSpPr>
        <p:spPr bwMode="auto">
          <a:xfrm rot="10800000" flipH="1">
            <a:off x="1428113" y="4254938"/>
            <a:ext cx="2152650" cy="0"/>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5" name="Line 215"/>
          <p:cNvSpPr>
            <a:spLocks noChangeShapeType="1"/>
          </p:cNvSpPr>
          <p:nvPr/>
        </p:nvSpPr>
        <p:spPr bwMode="auto">
          <a:xfrm rot="10800000" flipH="1">
            <a:off x="943925" y="3008750"/>
            <a:ext cx="2636838" cy="0"/>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6" name="Line 216"/>
          <p:cNvSpPr>
            <a:spLocks noChangeShapeType="1"/>
          </p:cNvSpPr>
          <p:nvPr/>
        </p:nvSpPr>
        <p:spPr bwMode="auto">
          <a:xfrm rot="10800000" flipV="1">
            <a:off x="3480750" y="3008750"/>
            <a:ext cx="0" cy="1246188"/>
          </a:xfrm>
          <a:prstGeom prst="line">
            <a:avLst/>
          </a:prstGeom>
          <a:noFill/>
          <a:ln w="19050">
            <a:solidFill>
              <a:srgbClr val="E7AC19"/>
            </a:solidFill>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8" name="Text Box 218"/>
          <p:cNvSpPr txBox="1">
            <a:spLocks noChangeArrowheads="1"/>
          </p:cNvSpPr>
          <p:nvPr/>
        </p:nvSpPr>
        <p:spPr bwMode="auto">
          <a:xfrm>
            <a:off x="3437888" y="3464363"/>
            <a:ext cx="5699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mtClean="0">
                <a:solidFill>
                  <a:srgbClr val="000000"/>
                </a:solidFill>
              </a:rPr>
              <a:t>H</a:t>
            </a:r>
            <a:r>
              <a:rPr lang="en-US" altLang="en-US" baseline="-25000" smtClean="0">
                <a:solidFill>
                  <a:srgbClr val="000000"/>
                </a:solidFill>
              </a:rPr>
              <a:t>OE</a:t>
            </a:r>
            <a:endParaRPr lang="cs-CZ" altLang="en-US" baseline="-25000" smtClean="0">
              <a:solidFill>
                <a:srgbClr val="000000"/>
              </a:solidFill>
            </a:endParaRPr>
          </a:p>
        </p:txBody>
      </p:sp>
      <p:sp>
        <p:nvSpPr>
          <p:cNvPr id="363739" name="Line 219"/>
          <p:cNvSpPr>
            <a:spLocks noChangeShapeType="1"/>
          </p:cNvSpPr>
          <p:nvPr/>
        </p:nvSpPr>
        <p:spPr bwMode="auto">
          <a:xfrm rot="10800000" flipH="1">
            <a:off x="2223450" y="5501125"/>
            <a:ext cx="1357313" cy="7938"/>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41" name="Line 221"/>
          <p:cNvSpPr>
            <a:spLocks noChangeShapeType="1"/>
          </p:cNvSpPr>
          <p:nvPr/>
        </p:nvSpPr>
        <p:spPr bwMode="auto">
          <a:xfrm rot="10800000" flipV="1">
            <a:off x="3480750" y="4253350"/>
            <a:ext cx="0" cy="1246188"/>
          </a:xfrm>
          <a:prstGeom prst="line">
            <a:avLst/>
          </a:prstGeom>
          <a:noFill/>
          <a:ln w="19050">
            <a:solidFill>
              <a:srgbClr val="E7AC19"/>
            </a:solidFill>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42" name="Text Box 222"/>
          <p:cNvSpPr txBox="1">
            <a:spLocks noChangeArrowheads="1"/>
          </p:cNvSpPr>
          <p:nvPr/>
        </p:nvSpPr>
        <p:spPr bwMode="auto">
          <a:xfrm>
            <a:off x="3437888" y="4669275"/>
            <a:ext cx="552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mtClean="0">
                <a:solidFill>
                  <a:srgbClr val="000000"/>
                </a:solidFill>
              </a:rPr>
              <a:t>H</a:t>
            </a:r>
            <a:r>
              <a:rPr lang="en-US" altLang="en-US" baseline="-25000" smtClean="0">
                <a:solidFill>
                  <a:srgbClr val="000000"/>
                </a:solidFill>
              </a:rPr>
              <a:t>EA</a:t>
            </a:r>
            <a:endParaRPr lang="cs-CZ" altLang="en-US" baseline="-25000" smtClean="0">
              <a:solidFill>
                <a:srgbClr val="000000"/>
              </a:solidFill>
            </a:endParaRPr>
          </a:p>
        </p:txBody>
      </p:sp>
      <p:pic>
        <p:nvPicPr>
          <p:cNvPr id="363750" name="Picture 230" descr="RXQ8-10-12P7W1B"/>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57575" y="4643875"/>
            <a:ext cx="263525" cy="406400"/>
          </a:xfrm>
          <a:prstGeom prst="rect">
            <a:avLst/>
          </a:prstGeom>
          <a:noFill/>
          <a:extLst>
            <a:ext uri="{909E8E84-426E-40DD-AFC4-6F175D3DCCD1}">
              <a14:hiddenFill xmlns:a14="http://schemas.microsoft.com/office/drawing/2010/main">
                <a:solidFill>
                  <a:srgbClr val="FFFFFF"/>
                </a:solidFill>
              </a14:hiddenFill>
            </a:ext>
          </a:extLst>
        </p:spPr>
      </p:pic>
      <p:sp>
        <p:nvSpPr>
          <p:cNvPr id="363704" name="Line 184"/>
          <p:cNvSpPr>
            <a:spLocks noChangeShapeType="1"/>
          </p:cNvSpPr>
          <p:nvPr/>
        </p:nvSpPr>
        <p:spPr bwMode="auto">
          <a:xfrm>
            <a:off x="6460488" y="1530788"/>
            <a:ext cx="301625" cy="301625"/>
          </a:xfrm>
          <a:prstGeom prst="line">
            <a:avLst/>
          </a:prstGeom>
          <a:noFill/>
          <a:ln w="28575">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06" name="Line 186"/>
          <p:cNvSpPr>
            <a:spLocks noChangeShapeType="1"/>
          </p:cNvSpPr>
          <p:nvPr/>
        </p:nvSpPr>
        <p:spPr bwMode="auto">
          <a:xfrm>
            <a:off x="6462075" y="2168963"/>
            <a:ext cx="301625" cy="301625"/>
          </a:xfrm>
          <a:prstGeom prst="line">
            <a:avLst/>
          </a:prstGeom>
          <a:noFill/>
          <a:ln w="28575">
            <a:solidFill>
              <a:srgbClr val="AF1A1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pic>
        <p:nvPicPr>
          <p:cNvPr id="363757" name="Picture 237" descr="RXYSQ4P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68688" y="4097775"/>
            <a:ext cx="222250" cy="334963"/>
          </a:xfrm>
          <a:prstGeom prst="rect">
            <a:avLst/>
          </a:prstGeom>
          <a:noFill/>
          <a:extLst>
            <a:ext uri="{909E8E84-426E-40DD-AFC4-6F175D3DCCD1}">
              <a14:hiddenFill xmlns:a14="http://schemas.microsoft.com/office/drawing/2010/main">
                <a:solidFill>
                  <a:srgbClr val="FFFFFF"/>
                </a:solidFill>
              </a14:hiddenFill>
            </a:ext>
          </a:extLst>
        </p:spPr>
      </p:pic>
      <p:sp>
        <p:nvSpPr>
          <p:cNvPr id="363783" name="Line 263"/>
          <p:cNvSpPr>
            <a:spLocks noChangeShapeType="1"/>
          </p:cNvSpPr>
          <p:nvPr/>
        </p:nvSpPr>
        <p:spPr bwMode="auto">
          <a:xfrm>
            <a:off x="6462075" y="2850000"/>
            <a:ext cx="301625" cy="301625"/>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84" name="Line 264"/>
          <p:cNvSpPr>
            <a:spLocks noChangeShapeType="1"/>
          </p:cNvSpPr>
          <p:nvPr/>
        </p:nvSpPr>
        <p:spPr bwMode="auto">
          <a:xfrm>
            <a:off x="6462075" y="3481825"/>
            <a:ext cx="301625" cy="3016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pic>
        <p:nvPicPr>
          <p:cNvPr id="4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522756" y="5180450"/>
            <a:ext cx="285875" cy="4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805300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p:cNvSpPr>
            <a:spLocks noGrp="1"/>
          </p:cNvSpPr>
          <p:nvPr>
            <p:ph type="body" sz="quarter" idx="12"/>
          </p:nvPr>
        </p:nvSpPr>
        <p:spPr/>
        <p:txBody>
          <a:bodyPr/>
          <a:lstStyle/>
          <a:p>
            <a:r>
              <a:rPr lang="nl-NL" dirty="0" smtClean="0">
                <a:latin typeface="Calibri" panose="020F0502020204030204" pitchFamily="34" charset="0"/>
              </a:rPr>
              <a:t>DX-AHU</a:t>
            </a:r>
            <a:endParaRPr lang="nl-NL" dirty="0">
              <a:latin typeface="Calibri" panose="020F0502020204030204" pitchFamily="34" charset="0"/>
            </a:endParaRPr>
          </a:p>
        </p:txBody>
      </p:sp>
      <p:sp>
        <p:nvSpPr>
          <p:cNvPr id="12" name="Tijdelijke aanduiding voor tekst 11"/>
          <p:cNvSpPr>
            <a:spLocks noGrp="1"/>
          </p:cNvSpPr>
          <p:nvPr>
            <p:ph type="body" sz="quarter" idx="13"/>
          </p:nvPr>
        </p:nvSpPr>
        <p:spPr/>
        <p:txBody>
          <a:bodyPr/>
          <a:lstStyle/>
          <a:p>
            <a:r>
              <a:rPr lang="en-GB" sz="4400" dirty="0" smtClean="0">
                <a:latin typeface="Calibri" panose="020F0502020204030204" pitchFamily="34" charset="0"/>
              </a:rPr>
              <a:t> Control</a:t>
            </a:r>
            <a:endParaRPr lang="en-GB" sz="4400" dirty="0">
              <a:latin typeface="Calibri" panose="020F0502020204030204" pitchFamily="34" charset="0"/>
            </a:endParaRPr>
          </a:p>
        </p:txBody>
      </p:sp>
      <p:sp>
        <p:nvSpPr>
          <p:cNvPr id="13" name="Tijdelijke aanduiding voor tekst 12"/>
          <p:cNvSpPr>
            <a:spLocks noGrp="1"/>
          </p:cNvSpPr>
          <p:nvPr>
            <p:ph type="body" sz="quarter" idx="14"/>
          </p:nvPr>
        </p:nvSpPr>
        <p:spPr/>
        <p:txBody>
          <a:bodyPr/>
          <a:lstStyle/>
          <a:p>
            <a:pPr>
              <a:buFont typeface="Arial" panose="020B0604020202020204" pitchFamily="34" charset="0"/>
              <a:buChar char="•"/>
            </a:pPr>
            <a:r>
              <a:rPr lang="nl-BE" dirty="0">
                <a:latin typeface="Calibri" panose="020F0502020204030204" pitchFamily="34" charset="0"/>
              </a:rPr>
              <a:t>4</a:t>
            </a:r>
            <a:r>
              <a:rPr lang="nl-BE" dirty="0" smtClean="0">
                <a:latin typeface="Calibri" panose="020F0502020204030204" pitchFamily="34" charset="0"/>
              </a:rPr>
              <a:t> control </a:t>
            </a:r>
            <a:r>
              <a:rPr lang="nl-BE" dirty="0" err="1" smtClean="0">
                <a:latin typeface="Calibri" panose="020F0502020204030204" pitchFamily="34" charset="0"/>
              </a:rPr>
              <a:t>alternatives</a:t>
            </a:r>
            <a:endParaRPr lang="nl-BE" dirty="0" smtClean="0">
              <a:latin typeface="Calibri" panose="020F0502020204030204" pitchFamily="34" charset="0"/>
            </a:endParaRPr>
          </a:p>
          <a:p>
            <a:pPr>
              <a:buFont typeface="Arial" panose="020B0604020202020204" pitchFamily="34" charset="0"/>
              <a:buChar char="•"/>
            </a:pPr>
            <a:r>
              <a:rPr lang="nl-BE" dirty="0" smtClean="0">
                <a:latin typeface="Calibri" panose="020F0502020204030204" pitchFamily="34" charset="0"/>
              </a:rPr>
              <a:t>Control </a:t>
            </a:r>
            <a:r>
              <a:rPr lang="nl-BE" dirty="0" err="1" smtClean="0">
                <a:latin typeface="Calibri" panose="020F0502020204030204" pitchFamily="34" charset="0"/>
              </a:rPr>
              <a:t>boxes</a:t>
            </a:r>
            <a:endParaRPr lang="en-GB" dirty="0" smtClean="0">
              <a:latin typeface="Calibri" panose="020F0502020204030204" pitchFamily="34" charset="0"/>
            </a:endParaRPr>
          </a:p>
          <a:p>
            <a:pPr>
              <a:buFont typeface="Arial" panose="020B0604020202020204" pitchFamily="34" charset="0"/>
              <a:buChar char="•"/>
            </a:pPr>
            <a:r>
              <a:rPr lang="en-GB" dirty="0" smtClean="0">
                <a:latin typeface="Calibri" panose="020F0502020204030204" pitchFamily="34" charset="0"/>
              </a:rPr>
              <a:t>“X control”:</a:t>
            </a:r>
          </a:p>
          <a:p>
            <a:pPr>
              <a:buFont typeface="Arial" panose="020B0604020202020204" pitchFamily="34" charset="0"/>
              <a:buChar char="•"/>
            </a:pPr>
            <a:r>
              <a:rPr lang="nl-BE" dirty="0" smtClean="0">
                <a:latin typeface="Calibri" panose="020F0502020204030204" pitchFamily="34" charset="0"/>
              </a:rPr>
              <a:t>“Y control”:</a:t>
            </a:r>
          </a:p>
          <a:p>
            <a:pPr>
              <a:buFont typeface="Arial" panose="020B0604020202020204" pitchFamily="34" charset="0"/>
              <a:buChar char="•"/>
            </a:pPr>
            <a:r>
              <a:rPr lang="nl-BE" dirty="0" smtClean="0">
                <a:latin typeface="Calibri" panose="020F0502020204030204" pitchFamily="34" charset="0"/>
              </a:rPr>
              <a:t>“Z control”</a:t>
            </a:r>
          </a:p>
          <a:p>
            <a:pPr>
              <a:buFont typeface="Arial" panose="020B0604020202020204" pitchFamily="34" charset="0"/>
              <a:buChar char="•"/>
            </a:pPr>
            <a:r>
              <a:rPr lang="nl-BE" dirty="0" smtClean="0">
                <a:latin typeface="Calibri" panose="020F0502020204030204" pitchFamily="34" charset="0"/>
              </a:rPr>
              <a:t>“W control”</a:t>
            </a:r>
          </a:p>
          <a:p>
            <a:endParaRPr lang="en-GB" dirty="0" smtClean="0">
              <a:latin typeface="Calibri" panose="020F0502020204030204" pitchFamily="34" charset="0"/>
            </a:endParaRPr>
          </a:p>
        </p:txBody>
      </p:sp>
      <p:sp>
        <p:nvSpPr>
          <p:cNvPr id="10" name="Tijdelijke aanduiding voor tekst 9"/>
          <p:cNvSpPr>
            <a:spLocks noGrp="1"/>
          </p:cNvSpPr>
          <p:nvPr>
            <p:ph type="body" sz="quarter" idx="11"/>
          </p:nvPr>
        </p:nvSpPr>
        <p:spPr/>
        <p:txBody>
          <a:bodyPr/>
          <a:lstStyle/>
          <a:p>
            <a:r>
              <a:rPr lang="nl-NL" sz="6600" dirty="0" smtClean="0">
                <a:solidFill>
                  <a:schemeClr val="bg1">
                    <a:lumMod val="50000"/>
                  </a:schemeClr>
                </a:solidFill>
                <a:latin typeface="Calibri" panose="020F0502020204030204" pitchFamily="34" charset="0"/>
              </a:rPr>
              <a:t>3</a:t>
            </a:r>
            <a:endParaRPr lang="nl-NL" sz="6600" dirty="0">
              <a:solidFill>
                <a:schemeClr val="bg1">
                  <a:lumMod val="50000"/>
                </a:schemeClr>
              </a:solidFill>
              <a:latin typeface="Calibri" panose="020F0502020204030204" pitchFamily="34" charset="0"/>
            </a:endParaRPr>
          </a:p>
        </p:txBody>
      </p:sp>
    </p:spTree>
    <p:extLst>
      <p:ext uri="{BB962C8B-B14F-4D97-AF65-F5344CB8AC3E}">
        <p14:creationId xmlns:p14="http://schemas.microsoft.com/office/powerpoint/2010/main" val="11923703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23B7E27-67B3-42F1-BC59-9A6A7D345814}" type="slidenum">
              <a:rPr lang="cs-CZ" altLang="en-US" smtClean="0">
                <a:solidFill>
                  <a:srgbClr val="FFFFFF"/>
                </a:solidFill>
              </a:rPr>
              <a:pPr/>
              <a:t>19</a:t>
            </a:fld>
            <a:endParaRPr lang="cs-CZ" altLang="en-US">
              <a:solidFill>
                <a:srgbClr val="FFFFFF"/>
              </a:solidFill>
            </a:endParaRPr>
          </a:p>
        </p:txBody>
      </p:sp>
      <p:sp>
        <p:nvSpPr>
          <p:cNvPr id="5" name="Rectangle 5"/>
          <p:cNvSpPr txBox="1">
            <a:spLocks noChangeArrowheads="1"/>
          </p:cNvSpPr>
          <p:nvPr/>
        </p:nvSpPr>
        <p:spPr>
          <a:xfrm>
            <a:off x="308344" y="6291984"/>
            <a:ext cx="2133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7D8EC2-EAF2-4E98-B28F-EE7E4181ED37}" type="datetime1">
              <a:rPr lang="en-US" altLang="en-US" smtClean="0"/>
              <a:pPr/>
              <a:t>12/1/2015</a:t>
            </a:fld>
            <a:endParaRPr lang="en-GB" altLang="en-US"/>
          </a:p>
        </p:txBody>
      </p:sp>
      <p:sp>
        <p:nvSpPr>
          <p:cNvPr id="8" name="Rectangle 2"/>
          <p:cNvSpPr>
            <a:spLocks noChangeArrowheads="1"/>
          </p:cNvSpPr>
          <p:nvPr/>
        </p:nvSpPr>
        <p:spPr bwMode="auto">
          <a:xfrm>
            <a:off x="271832" y="3501159"/>
            <a:ext cx="7038975" cy="3236913"/>
          </a:xfrm>
          <a:prstGeom prst="rect">
            <a:avLst/>
          </a:prstGeom>
          <a:solidFill>
            <a:schemeClr val="accent1"/>
          </a:solidFill>
          <a:ln w="9525">
            <a:solidFill>
              <a:srgbClr val="0092C9"/>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 name="Text Box 3"/>
          <p:cNvSpPr txBox="1">
            <a:spLocks noChangeArrowheads="1"/>
          </p:cNvSpPr>
          <p:nvPr/>
        </p:nvSpPr>
        <p:spPr bwMode="auto">
          <a:xfrm>
            <a:off x="95000" y="4892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92C9"/>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Aft>
                <a:spcPct val="0"/>
              </a:spcAft>
              <a:buClr>
                <a:srgbClr val="00A5E8"/>
              </a:buClr>
            </a:pPr>
            <a:r>
              <a:rPr lang="nl-BE" altLang="en-US" cap="all" dirty="0">
                <a:solidFill>
                  <a:schemeClr val="tx2"/>
                </a:solidFill>
              </a:rPr>
              <a:t>Control Range of AHU in </a:t>
            </a:r>
            <a:r>
              <a:rPr lang="nl-BE" altLang="en-US" cap="all" dirty="0" err="1">
                <a:solidFill>
                  <a:schemeClr val="tx2"/>
                </a:solidFill>
              </a:rPr>
              <a:t>combination</a:t>
            </a:r>
            <a:r>
              <a:rPr lang="nl-BE" altLang="en-US" cap="all" dirty="0">
                <a:solidFill>
                  <a:schemeClr val="tx2"/>
                </a:solidFill>
              </a:rPr>
              <a:t> </a:t>
            </a:r>
            <a:r>
              <a:rPr lang="nl-BE" altLang="en-US" cap="all" dirty="0" err="1">
                <a:solidFill>
                  <a:schemeClr val="tx2"/>
                </a:solidFill>
              </a:rPr>
              <a:t>with</a:t>
            </a:r>
            <a:r>
              <a:rPr lang="nl-BE" altLang="en-US" cap="all" dirty="0">
                <a:solidFill>
                  <a:schemeClr val="tx2"/>
                </a:solidFill>
              </a:rPr>
              <a:t> ERQ/VRV IV: </a:t>
            </a:r>
            <a:r>
              <a:rPr lang="nl-BE" altLang="en-US" kern="0" dirty="0">
                <a:cs typeface="Myriad Pro"/>
              </a:rPr>
              <a:t>4 </a:t>
            </a:r>
            <a:r>
              <a:rPr lang="nl-BE" altLang="en-US" kern="0" dirty="0" err="1">
                <a:cs typeface="Myriad Pro"/>
              </a:rPr>
              <a:t>alternatives</a:t>
            </a:r>
            <a:endParaRPr lang="en-US" altLang="en-US" kern="0" dirty="0">
              <a:cs typeface="Myriad Pro"/>
            </a:endParaRPr>
          </a:p>
        </p:txBody>
      </p:sp>
      <p:grpSp>
        <p:nvGrpSpPr>
          <p:cNvPr id="10" name="Group 4"/>
          <p:cNvGrpSpPr>
            <a:grpSpLocks/>
          </p:cNvGrpSpPr>
          <p:nvPr/>
        </p:nvGrpSpPr>
        <p:grpSpPr bwMode="auto">
          <a:xfrm>
            <a:off x="775963" y="3442422"/>
            <a:ext cx="5905500" cy="3243262"/>
            <a:chOff x="117" y="416"/>
            <a:chExt cx="292" cy="204"/>
          </a:xfrm>
        </p:grpSpPr>
        <p:sp>
          <p:nvSpPr>
            <p:cNvPr id="11" name="Rectangle 5"/>
            <p:cNvSpPr>
              <a:spLocks noChangeArrowheads="1"/>
            </p:cNvSpPr>
            <p:nvPr/>
          </p:nvSpPr>
          <p:spPr bwMode="auto">
            <a:xfrm>
              <a:off x="117" y="500"/>
              <a:ext cx="292" cy="120"/>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 name="Rectangle 6"/>
            <p:cNvSpPr>
              <a:spLocks noChangeArrowheads="1"/>
            </p:cNvSpPr>
            <p:nvPr/>
          </p:nvSpPr>
          <p:spPr bwMode="auto">
            <a:xfrm>
              <a:off x="203" y="437"/>
              <a:ext cx="123" cy="54"/>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3" name="Rectangle 7"/>
            <p:cNvSpPr>
              <a:spLocks noChangeArrowheads="1"/>
            </p:cNvSpPr>
            <p:nvPr/>
          </p:nvSpPr>
          <p:spPr bwMode="auto">
            <a:xfrm>
              <a:off x="131" y="500"/>
              <a:ext cx="44" cy="7"/>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Rectangle 8"/>
            <p:cNvSpPr>
              <a:spLocks noChangeArrowheads="1"/>
            </p:cNvSpPr>
            <p:nvPr/>
          </p:nvSpPr>
          <p:spPr bwMode="auto">
            <a:xfrm>
              <a:off x="356" y="500"/>
              <a:ext cx="44" cy="7"/>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5" name="Freeform 9"/>
            <p:cNvSpPr>
              <a:spLocks/>
            </p:cNvSpPr>
            <p:nvPr/>
          </p:nvSpPr>
          <p:spPr bwMode="auto">
            <a:xfrm>
              <a:off x="137" y="447"/>
              <a:ext cx="66" cy="53"/>
            </a:xfrm>
            <a:custGeom>
              <a:avLst/>
              <a:gdLst>
                <a:gd name="T0" fmla="*/ 66 w 66"/>
                <a:gd name="T1" fmla="*/ 0 h 53"/>
                <a:gd name="T2" fmla="*/ 0 w 66"/>
                <a:gd name="T3" fmla="*/ 0 h 53"/>
                <a:gd name="T4" fmla="*/ 0 w 66"/>
                <a:gd name="T5" fmla="*/ 53 h 53"/>
              </a:gdLst>
              <a:ahLst/>
              <a:cxnLst>
                <a:cxn ang="0">
                  <a:pos x="T0" y="T1"/>
                </a:cxn>
                <a:cxn ang="0">
                  <a:pos x="T2" y="T3"/>
                </a:cxn>
                <a:cxn ang="0">
                  <a:pos x="T4" y="T5"/>
                </a:cxn>
              </a:cxnLst>
              <a:rect l="0" t="0" r="r" b="b"/>
              <a:pathLst>
                <a:path w="66" h="53">
                  <a:moveTo>
                    <a:pt x="66" y="0"/>
                  </a:moveTo>
                  <a:lnTo>
                    <a:pt x="0" y="0"/>
                  </a:lnTo>
                  <a:lnTo>
                    <a:pt x="0" y="53"/>
                  </a:ln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6" name="Freeform 10"/>
            <p:cNvSpPr>
              <a:spLocks/>
            </p:cNvSpPr>
            <p:nvPr/>
          </p:nvSpPr>
          <p:spPr bwMode="auto">
            <a:xfrm>
              <a:off x="170" y="479"/>
              <a:ext cx="32" cy="21"/>
            </a:xfrm>
            <a:custGeom>
              <a:avLst/>
              <a:gdLst>
                <a:gd name="T0" fmla="*/ 66 w 66"/>
                <a:gd name="T1" fmla="*/ 0 h 53"/>
                <a:gd name="T2" fmla="*/ 0 w 66"/>
                <a:gd name="T3" fmla="*/ 0 h 53"/>
                <a:gd name="T4" fmla="*/ 0 w 66"/>
                <a:gd name="T5" fmla="*/ 53 h 53"/>
              </a:gdLst>
              <a:ahLst/>
              <a:cxnLst>
                <a:cxn ang="0">
                  <a:pos x="T0" y="T1"/>
                </a:cxn>
                <a:cxn ang="0">
                  <a:pos x="T2" y="T3"/>
                </a:cxn>
                <a:cxn ang="0">
                  <a:pos x="T4" y="T5"/>
                </a:cxn>
              </a:cxnLst>
              <a:rect l="0" t="0" r="r" b="b"/>
              <a:pathLst>
                <a:path w="66" h="53">
                  <a:moveTo>
                    <a:pt x="66" y="0"/>
                  </a:moveTo>
                  <a:lnTo>
                    <a:pt x="0" y="0"/>
                  </a:lnTo>
                  <a:lnTo>
                    <a:pt x="0" y="53"/>
                  </a:ln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Freeform 11"/>
            <p:cNvSpPr>
              <a:spLocks/>
            </p:cNvSpPr>
            <p:nvPr/>
          </p:nvSpPr>
          <p:spPr bwMode="auto">
            <a:xfrm flipH="1">
              <a:off x="326" y="447"/>
              <a:ext cx="70" cy="53"/>
            </a:xfrm>
            <a:custGeom>
              <a:avLst/>
              <a:gdLst>
                <a:gd name="T0" fmla="*/ 66 w 66"/>
                <a:gd name="T1" fmla="*/ 0 h 53"/>
                <a:gd name="T2" fmla="*/ 0 w 66"/>
                <a:gd name="T3" fmla="*/ 0 h 53"/>
                <a:gd name="T4" fmla="*/ 0 w 66"/>
                <a:gd name="T5" fmla="*/ 53 h 53"/>
              </a:gdLst>
              <a:ahLst/>
              <a:cxnLst>
                <a:cxn ang="0">
                  <a:pos x="T0" y="T1"/>
                </a:cxn>
                <a:cxn ang="0">
                  <a:pos x="T2" y="T3"/>
                </a:cxn>
                <a:cxn ang="0">
                  <a:pos x="T4" y="T5"/>
                </a:cxn>
              </a:cxnLst>
              <a:rect l="0" t="0" r="r" b="b"/>
              <a:pathLst>
                <a:path w="66" h="53">
                  <a:moveTo>
                    <a:pt x="66" y="0"/>
                  </a:moveTo>
                  <a:lnTo>
                    <a:pt x="0" y="0"/>
                  </a:lnTo>
                  <a:lnTo>
                    <a:pt x="0" y="53"/>
                  </a:ln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8" name="Freeform 12"/>
            <p:cNvSpPr>
              <a:spLocks/>
            </p:cNvSpPr>
            <p:nvPr/>
          </p:nvSpPr>
          <p:spPr bwMode="auto">
            <a:xfrm flipH="1">
              <a:off x="326" y="479"/>
              <a:ext cx="34" cy="21"/>
            </a:xfrm>
            <a:custGeom>
              <a:avLst/>
              <a:gdLst>
                <a:gd name="T0" fmla="*/ 66 w 66"/>
                <a:gd name="T1" fmla="*/ 0 h 53"/>
                <a:gd name="T2" fmla="*/ 0 w 66"/>
                <a:gd name="T3" fmla="*/ 0 h 53"/>
                <a:gd name="T4" fmla="*/ 0 w 66"/>
                <a:gd name="T5" fmla="*/ 53 h 53"/>
              </a:gdLst>
              <a:ahLst/>
              <a:cxnLst>
                <a:cxn ang="0">
                  <a:pos x="T0" y="T1"/>
                </a:cxn>
                <a:cxn ang="0">
                  <a:pos x="T2" y="T3"/>
                </a:cxn>
                <a:cxn ang="0">
                  <a:pos x="T4" y="T5"/>
                </a:cxn>
              </a:cxnLst>
              <a:rect l="0" t="0" r="r" b="b"/>
              <a:pathLst>
                <a:path w="66" h="53">
                  <a:moveTo>
                    <a:pt x="66" y="0"/>
                  </a:moveTo>
                  <a:lnTo>
                    <a:pt x="0" y="0"/>
                  </a:lnTo>
                  <a:lnTo>
                    <a:pt x="0" y="53"/>
                  </a:ln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9" name="AutoShape 13"/>
            <p:cNvSpPr>
              <a:spLocks noChangeArrowheads="1"/>
            </p:cNvSpPr>
            <p:nvPr/>
          </p:nvSpPr>
          <p:spPr bwMode="auto">
            <a:xfrm>
              <a:off x="138" y="513"/>
              <a:ext cx="35" cy="16"/>
            </a:xfrm>
            <a:prstGeom prst="upArrow">
              <a:avLst>
                <a:gd name="adj1" fmla="val 50000"/>
                <a:gd name="adj2" fmla="val 25000"/>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0" name="AutoShape 14"/>
            <p:cNvSpPr>
              <a:spLocks noChangeArrowheads="1"/>
            </p:cNvSpPr>
            <p:nvPr/>
          </p:nvSpPr>
          <p:spPr bwMode="auto">
            <a:xfrm rot="10800000">
              <a:off x="361" y="513"/>
              <a:ext cx="35" cy="16"/>
            </a:xfrm>
            <a:prstGeom prst="upArrow">
              <a:avLst>
                <a:gd name="adj1" fmla="val 50000"/>
                <a:gd name="adj2" fmla="val 25000"/>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1" name="Text Box 15"/>
            <p:cNvSpPr txBox="1">
              <a:spLocks noChangeArrowheads="1"/>
            </p:cNvSpPr>
            <p:nvPr/>
          </p:nvSpPr>
          <p:spPr bwMode="auto">
            <a:xfrm>
              <a:off x="245" y="416"/>
              <a:ext cx="37"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a:latin typeface="Arial" pitchFamily="34" charset="0"/>
                </a:rPr>
                <a:t>AHU</a:t>
              </a:r>
            </a:p>
          </p:txBody>
        </p:sp>
        <p:sp>
          <p:nvSpPr>
            <p:cNvPr id="22" name="Freeform 16"/>
            <p:cNvSpPr>
              <a:spLocks/>
            </p:cNvSpPr>
            <p:nvPr/>
          </p:nvSpPr>
          <p:spPr bwMode="auto">
            <a:xfrm>
              <a:off x="270" y="447"/>
              <a:ext cx="45" cy="35"/>
            </a:xfrm>
            <a:custGeom>
              <a:avLst/>
              <a:gdLst>
                <a:gd name="T0" fmla="*/ 45 w 45"/>
                <a:gd name="T1" fmla="*/ 0 h 35"/>
                <a:gd name="T2" fmla="*/ 17 w 45"/>
                <a:gd name="T3" fmla="*/ 0 h 35"/>
                <a:gd name="T4" fmla="*/ 2 w 45"/>
                <a:gd name="T5" fmla="*/ 10 h 35"/>
                <a:gd name="T6" fmla="*/ 5 w 45"/>
                <a:gd name="T7" fmla="*/ 30 h 35"/>
                <a:gd name="T8" fmla="*/ 25 w 45"/>
                <a:gd name="T9" fmla="*/ 34 h 35"/>
                <a:gd name="T10" fmla="*/ 32 w 45"/>
                <a:gd name="T11" fmla="*/ 23 h 35"/>
                <a:gd name="T12" fmla="*/ 32 w 45"/>
                <a:gd name="T13" fmla="*/ 17 h 35"/>
                <a:gd name="T14" fmla="*/ 45 w 45"/>
                <a:gd name="T15" fmla="*/ 17 h 35"/>
                <a:gd name="T16" fmla="*/ 45 w 45"/>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5">
                  <a:moveTo>
                    <a:pt x="45" y="0"/>
                  </a:moveTo>
                  <a:lnTo>
                    <a:pt x="17" y="0"/>
                  </a:lnTo>
                  <a:cubicBezTo>
                    <a:pt x="10" y="2"/>
                    <a:pt x="4" y="5"/>
                    <a:pt x="2" y="10"/>
                  </a:cubicBezTo>
                  <a:cubicBezTo>
                    <a:pt x="0" y="15"/>
                    <a:pt x="1" y="26"/>
                    <a:pt x="5" y="30"/>
                  </a:cubicBezTo>
                  <a:cubicBezTo>
                    <a:pt x="9" y="34"/>
                    <a:pt x="21" y="35"/>
                    <a:pt x="25" y="34"/>
                  </a:cubicBezTo>
                  <a:cubicBezTo>
                    <a:pt x="29" y="33"/>
                    <a:pt x="31" y="26"/>
                    <a:pt x="32" y="23"/>
                  </a:cubicBezTo>
                  <a:cubicBezTo>
                    <a:pt x="33" y="20"/>
                    <a:pt x="30" y="18"/>
                    <a:pt x="32" y="17"/>
                  </a:cubicBezTo>
                  <a:lnTo>
                    <a:pt x="45" y="17"/>
                  </a:lnTo>
                  <a:lnTo>
                    <a:pt x="45" y="0"/>
                  </a:lnTo>
                  <a:close/>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 name="Rectangle 17"/>
            <p:cNvSpPr>
              <a:spLocks noChangeArrowheads="1"/>
            </p:cNvSpPr>
            <p:nvPr/>
          </p:nvSpPr>
          <p:spPr bwMode="auto">
            <a:xfrm rot="-3600000">
              <a:off x="232" y="458"/>
              <a:ext cx="49" cy="9"/>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Text Box 18"/>
            <p:cNvSpPr txBox="1">
              <a:spLocks noChangeArrowheads="1"/>
            </p:cNvSpPr>
            <p:nvPr/>
          </p:nvSpPr>
          <p:spPr bwMode="auto">
            <a:xfrm>
              <a:off x="236" y="438"/>
              <a:ext cx="24"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a:latin typeface="Arial" pitchFamily="34" charset="0"/>
                </a:rPr>
                <a:t>Te</a:t>
              </a:r>
            </a:p>
          </p:txBody>
        </p:sp>
        <p:sp>
          <p:nvSpPr>
            <p:cNvPr id="25" name="Text Box 19"/>
            <p:cNvSpPr txBox="1">
              <a:spLocks noChangeArrowheads="1"/>
            </p:cNvSpPr>
            <p:nvPr/>
          </p:nvSpPr>
          <p:spPr bwMode="auto">
            <a:xfrm>
              <a:off x="205" y="456"/>
              <a:ext cx="24"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dirty="0" err="1">
                  <a:latin typeface="Arial" pitchFamily="34" charset="0"/>
                </a:rPr>
                <a:t>Ts</a:t>
              </a:r>
              <a:endParaRPr lang="en-US" altLang="en-US" sz="1800" b="1" dirty="0">
                <a:latin typeface="Arial" pitchFamily="34" charset="0"/>
              </a:endParaRPr>
            </a:p>
          </p:txBody>
        </p:sp>
        <p:sp>
          <p:nvSpPr>
            <p:cNvPr id="26" name="Oval 20"/>
            <p:cNvSpPr>
              <a:spLocks noChangeArrowheads="1"/>
            </p:cNvSpPr>
            <p:nvPr/>
          </p:nvSpPr>
          <p:spPr bwMode="auto">
            <a:xfrm>
              <a:off x="259" y="449"/>
              <a:ext cx="5" cy="5"/>
            </a:xfrm>
            <a:prstGeom prst="ellipse">
              <a:avLst/>
            </a:prstGeom>
            <a:solidFill>
              <a:srgbClr val="000000"/>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Oval 21"/>
            <p:cNvSpPr>
              <a:spLocks noChangeArrowheads="1"/>
            </p:cNvSpPr>
            <p:nvPr/>
          </p:nvSpPr>
          <p:spPr bwMode="auto">
            <a:xfrm>
              <a:off x="208" y="450"/>
              <a:ext cx="5" cy="5"/>
            </a:xfrm>
            <a:prstGeom prst="ellipse">
              <a:avLst/>
            </a:prstGeom>
            <a:solidFill>
              <a:srgbClr val="000000"/>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Oval 22"/>
            <p:cNvSpPr>
              <a:spLocks noChangeArrowheads="1"/>
            </p:cNvSpPr>
            <p:nvPr/>
          </p:nvSpPr>
          <p:spPr bwMode="auto">
            <a:xfrm>
              <a:off x="316" y="467"/>
              <a:ext cx="5" cy="5"/>
            </a:xfrm>
            <a:prstGeom prst="ellipse">
              <a:avLst/>
            </a:prstGeom>
            <a:solidFill>
              <a:srgbClr val="000000"/>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Oval 23"/>
            <p:cNvSpPr>
              <a:spLocks noChangeArrowheads="1"/>
            </p:cNvSpPr>
            <p:nvPr/>
          </p:nvSpPr>
          <p:spPr bwMode="auto">
            <a:xfrm>
              <a:off x="251" y="550"/>
              <a:ext cx="5" cy="5"/>
            </a:xfrm>
            <a:prstGeom prst="ellipse">
              <a:avLst/>
            </a:prstGeom>
            <a:solidFill>
              <a:srgbClr val="000000"/>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Text Box 24"/>
            <p:cNvSpPr txBox="1">
              <a:spLocks noChangeArrowheads="1"/>
            </p:cNvSpPr>
            <p:nvPr/>
          </p:nvSpPr>
          <p:spPr bwMode="auto">
            <a:xfrm>
              <a:off x="303" y="473"/>
              <a:ext cx="24"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dirty="0">
                  <a:latin typeface="Arial" pitchFamily="34" charset="0"/>
                </a:rPr>
                <a:t>Td</a:t>
              </a:r>
            </a:p>
          </p:txBody>
        </p:sp>
        <p:sp>
          <p:nvSpPr>
            <p:cNvPr id="31" name="Text Box 25"/>
            <p:cNvSpPr txBox="1">
              <a:spLocks noChangeArrowheads="1"/>
            </p:cNvSpPr>
            <p:nvPr/>
          </p:nvSpPr>
          <p:spPr bwMode="auto">
            <a:xfrm>
              <a:off x="245" y="529"/>
              <a:ext cx="24"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a:latin typeface="Arial" pitchFamily="34" charset="0"/>
                </a:rPr>
                <a:t>Tr</a:t>
              </a:r>
            </a:p>
          </p:txBody>
        </p:sp>
        <p:sp>
          <p:nvSpPr>
            <p:cNvPr id="32" name="Text Box 26"/>
            <p:cNvSpPr txBox="1">
              <a:spLocks noChangeArrowheads="1"/>
            </p:cNvSpPr>
            <p:nvPr/>
          </p:nvSpPr>
          <p:spPr bwMode="auto">
            <a:xfrm>
              <a:off x="233" y="575"/>
              <a:ext cx="53"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a:latin typeface="Arial" pitchFamily="34" charset="0"/>
                </a:rPr>
                <a:t>ROOM</a:t>
              </a:r>
            </a:p>
          </p:txBody>
        </p:sp>
        <p:sp>
          <p:nvSpPr>
            <p:cNvPr id="33" name="Rectangle 27"/>
            <p:cNvSpPr>
              <a:spLocks noChangeArrowheads="1"/>
            </p:cNvSpPr>
            <p:nvPr/>
          </p:nvSpPr>
          <p:spPr bwMode="auto">
            <a:xfrm>
              <a:off x="117" y="560"/>
              <a:ext cx="37" cy="32"/>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4" name="Text Box 28"/>
            <p:cNvSpPr txBox="1">
              <a:spLocks noChangeArrowheads="1"/>
            </p:cNvSpPr>
            <p:nvPr/>
          </p:nvSpPr>
          <p:spPr bwMode="auto">
            <a:xfrm>
              <a:off x="118" y="567"/>
              <a:ext cx="37" cy="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l">
                <a:spcBef>
                  <a:spcPct val="0"/>
                </a:spcBef>
              </a:pPr>
              <a:r>
                <a:rPr lang="en-US" altLang="en-US" sz="1800" b="1">
                  <a:latin typeface="Arial" pitchFamily="34" charset="0"/>
                </a:rPr>
                <a:t>DDC</a:t>
              </a:r>
            </a:p>
          </p:txBody>
        </p:sp>
      </p:grpSp>
      <p:sp>
        <p:nvSpPr>
          <p:cNvPr id="35" name="Text Box 29"/>
          <p:cNvSpPr txBox="1">
            <a:spLocks noChangeArrowheads="1"/>
          </p:cNvSpPr>
          <p:nvPr/>
        </p:nvSpPr>
        <p:spPr bwMode="auto">
          <a:xfrm>
            <a:off x="167972" y="917794"/>
            <a:ext cx="8859733" cy="2462213"/>
          </a:xfrm>
          <a:prstGeom prst="rect">
            <a:avLst/>
          </a:prstGeom>
          <a:noFill/>
          <a:ln w="9525">
            <a:solidFill>
              <a:srgbClr val="D14414"/>
            </a:solidFill>
            <a:miter lim="800000"/>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nl-BE" altLang="en-US" sz="1400" b="1" dirty="0">
                <a:latin typeface="Calibri" panose="020F0502020204030204" pitchFamily="34" charset="0"/>
              </a:rPr>
              <a:t>X: Control of air </a:t>
            </a:r>
            <a:r>
              <a:rPr lang="nl-BE" altLang="en-US" sz="1400" b="1" dirty="0" err="1">
                <a:latin typeface="Calibri" panose="020F0502020204030204" pitchFamily="34" charset="0"/>
              </a:rPr>
              <a:t>Temperature</a:t>
            </a:r>
            <a:r>
              <a:rPr lang="nl-BE" altLang="en-US" sz="1400" b="1" dirty="0">
                <a:latin typeface="Calibri" panose="020F0502020204030204" pitchFamily="34" charset="0"/>
              </a:rPr>
              <a:t> </a:t>
            </a:r>
            <a:r>
              <a:rPr lang="nl-BE" altLang="en-US" sz="1400" dirty="0">
                <a:solidFill>
                  <a:schemeClr val="bg2">
                    <a:lumMod val="75000"/>
                  </a:schemeClr>
                </a:solidFill>
                <a:latin typeface="Calibri" panose="020F0502020204030204" pitchFamily="34" charset="0"/>
              </a:rPr>
              <a:t>(</a:t>
            </a:r>
            <a:r>
              <a:rPr lang="nl-BE" altLang="en-US" sz="1400" dirty="0" err="1">
                <a:solidFill>
                  <a:schemeClr val="bg2">
                    <a:lumMod val="75000"/>
                  </a:schemeClr>
                </a:solidFill>
                <a:latin typeface="Calibri" panose="020F0502020204030204" pitchFamily="34" charset="0"/>
              </a:rPr>
              <a:t>Td</a:t>
            </a:r>
            <a:r>
              <a:rPr lang="nl-BE" altLang="en-US" sz="1400" dirty="0">
                <a:solidFill>
                  <a:schemeClr val="bg2">
                    <a:lumMod val="75000"/>
                  </a:schemeClr>
                </a:solidFill>
                <a:latin typeface="Calibri" panose="020F0502020204030204" pitchFamily="34" charset="0"/>
              </a:rPr>
              <a:t>, Ts or </a:t>
            </a:r>
            <a:r>
              <a:rPr lang="nl-BE" altLang="en-US" sz="1400" dirty="0" err="1">
                <a:solidFill>
                  <a:schemeClr val="bg2">
                    <a:lumMod val="75000"/>
                  </a:schemeClr>
                </a:solidFill>
                <a:latin typeface="Calibri" panose="020F0502020204030204" pitchFamily="34" charset="0"/>
              </a:rPr>
              <a:t>Tr</a:t>
            </a:r>
            <a:r>
              <a:rPr lang="nl-BE" altLang="en-US" sz="1400" dirty="0">
                <a:solidFill>
                  <a:schemeClr val="bg2">
                    <a:lumMod val="75000"/>
                  </a:schemeClr>
                </a:solidFill>
                <a:latin typeface="Calibri" panose="020F0502020204030204" pitchFamily="34" charset="0"/>
              </a:rPr>
              <a:t>- </a:t>
            </a:r>
            <a:r>
              <a:rPr lang="nl-BE" altLang="en-US" sz="1400" dirty="0" err="1">
                <a:solidFill>
                  <a:schemeClr val="bg2">
                    <a:lumMod val="75000"/>
                  </a:schemeClr>
                </a:solidFill>
                <a:latin typeface="Calibri" panose="020F0502020204030204" pitchFamily="34" charset="0"/>
              </a:rPr>
              <a:t>all</a:t>
            </a:r>
            <a:r>
              <a:rPr lang="nl-BE" altLang="en-US" sz="1400" dirty="0">
                <a:solidFill>
                  <a:schemeClr val="bg2">
                    <a:lumMod val="75000"/>
                  </a:schemeClr>
                </a:solidFill>
                <a:latin typeface="Calibri" panose="020F0502020204030204" pitchFamily="34" charset="0"/>
              </a:rPr>
              <a:t> field </a:t>
            </a:r>
            <a:r>
              <a:rPr lang="nl-BE" altLang="en-US" sz="1400" dirty="0" err="1" smtClean="0">
                <a:solidFill>
                  <a:schemeClr val="bg2">
                    <a:lumMod val="75000"/>
                  </a:schemeClr>
                </a:solidFill>
                <a:latin typeface="Calibri" panose="020F0502020204030204" pitchFamily="34" charset="0"/>
              </a:rPr>
              <a:t>supplied</a:t>
            </a:r>
            <a:r>
              <a:rPr lang="nl-BE" altLang="en-US" sz="1400" dirty="0" smtClean="0">
                <a:solidFill>
                  <a:schemeClr val="bg2">
                    <a:lumMod val="75000"/>
                  </a:schemeClr>
                </a:solidFill>
                <a:latin typeface="Calibri" panose="020F0502020204030204" pitchFamily="34" charset="0"/>
              </a:rPr>
              <a:t> sensors) </a:t>
            </a:r>
            <a:endParaRPr lang="nl-BE" altLang="en-US" sz="1400" dirty="0">
              <a:solidFill>
                <a:schemeClr val="bg2">
                  <a:lumMod val="75000"/>
                </a:schemeClr>
              </a:solidFill>
              <a:latin typeface="Calibri" panose="020F0502020204030204" pitchFamily="34" charset="0"/>
            </a:endParaRPr>
          </a:p>
          <a:p>
            <a:pPr>
              <a:spcBef>
                <a:spcPct val="0"/>
              </a:spcBef>
            </a:pPr>
            <a:r>
              <a:rPr lang="nl-BE" altLang="en-US" sz="1400" b="1" dirty="0">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with</a:t>
            </a:r>
            <a:r>
              <a:rPr lang="nl-BE" altLang="en-US" sz="1400" dirty="0">
                <a:solidFill>
                  <a:schemeClr val="bg1">
                    <a:lumMod val="50000"/>
                  </a:schemeClr>
                </a:solidFill>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external</a:t>
            </a:r>
            <a:r>
              <a:rPr lang="nl-BE" altLang="en-US" sz="1400" dirty="0">
                <a:solidFill>
                  <a:schemeClr val="bg1">
                    <a:lumMod val="50000"/>
                  </a:schemeClr>
                </a:solidFill>
                <a:latin typeface="Calibri" panose="020F0502020204030204" pitchFamily="34" charset="0"/>
              </a:rPr>
              <a:t> controller (DDC</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using</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an</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un-proportional</a:t>
            </a:r>
            <a:r>
              <a:rPr lang="nl-BE" altLang="en-US" sz="1400" dirty="0">
                <a:solidFill>
                  <a:schemeClr val="bg1">
                    <a:lumMod val="50000"/>
                  </a:schemeClr>
                </a:solidFill>
                <a:latin typeface="Calibri" panose="020F0502020204030204" pitchFamily="34" charset="0"/>
              </a:rPr>
              <a:t> 0~10 V </a:t>
            </a:r>
            <a:r>
              <a:rPr lang="nl-BE" altLang="en-US" sz="1400" dirty="0" err="1" smtClean="0">
                <a:solidFill>
                  <a:schemeClr val="bg1">
                    <a:lumMod val="50000"/>
                  </a:schemeClr>
                </a:solidFill>
                <a:latin typeface="Calibri" panose="020F0502020204030204" pitchFamily="34" charset="0"/>
              </a:rPr>
              <a:t>algorithm</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for</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capacity</a:t>
            </a:r>
            <a:r>
              <a:rPr lang="nl-BE" altLang="en-US" sz="1400" dirty="0" smtClean="0">
                <a:solidFill>
                  <a:schemeClr val="bg1">
                    <a:lumMod val="50000"/>
                  </a:schemeClr>
                </a:solidFill>
                <a:latin typeface="Calibri" panose="020F0502020204030204" pitchFamily="34" charset="0"/>
              </a:rPr>
              <a:t> control</a:t>
            </a:r>
          </a:p>
          <a:p>
            <a:pPr algn="l">
              <a:spcBef>
                <a:spcPct val="0"/>
              </a:spcBef>
            </a:pPr>
            <a:endParaRPr lang="nl-BE" altLang="en-US" sz="1400" dirty="0">
              <a:solidFill>
                <a:schemeClr val="bg1">
                  <a:lumMod val="50000"/>
                </a:schemeClr>
              </a:solidFill>
              <a:latin typeface="Calibri" panose="020F0502020204030204" pitchFamily="34" charset="0"/>
            </a:endParaRPr>
          </a:p>
          <a:p>
            <a:pPr algn="l">
              <a:spcBef>
                <a:spcPct val="0"/>
              </a:spcBef>
            </a:pPr>
            <a:r>
              <a:rPr lang="nl-BE" altLang="en-US" sz="1400" b="1" dirty="0">
                <a:latin typeface="Calibri" panose="020F0502020204030204" pitchFamily="34" charset="0"/>
              </a:rPr>
              <a:t>Y: Control of </a:t>
            </a:r>
            <a:r>
              <a:rPr lang="nl-BE" altLang="en-US" sz="1400" b="1" dirty="0" err="1" smtClean="0">
                <a:latin typeface="Calibri" panose="020F0502020204030204" pitchFamily="34" charset="0"/>
              </a:rPr>
              <a:t>evaporating</a:t>
            </a:r>
            <a:r>
              <a:rPr lang="nl-BE" altLang="en-US" sz="1400" b="1" dirty="0" smtClean="0">
                <a:latin typeface="Calibri" panose="020F0502020204030204" pitchFamily="34" charset="0"/>
              </a:rPr>
              <a:t>/</a:t>
            </a:r>
            <a:r>
              <a:rPr lang="nl-BE" altLang="en-US" sz="1400" b="1" dirty="0" err="1" smtClean="0">
                <a:latin typeface="Calibri" panose="020F0502020204030204" pitchFamily="34" charset="0"/>
              </a:rPr>
              <a:t>condensing</a:t>
            </a:r>
            <a:r>
              <a:rPr lang="nl-BE" altLang="en-US" sz="1400" b="1" dirty="0" smtClean="0">
                <a:latin typeface="Calibri" panose="020F0502020204030204" pitchFamily="34" charset="0"/>
              </a:rPr>
              <a:t> </a:t>
            </a:r>
            <a:r>
              <a:rPr lang="nl-BE" altLang="en-US" sz="1400" b="1" dirty="0" err="1">
                <a:latin typeface="Calibri" panose="020F0502020204030204" pitchFamily="34" charset="0"/>
              </a:rPr>
              <a:t>Temperature</a:t>
            </a:r>
            <a:r>
              <a:rPr lang="nl-BE" altLang="en-US" sz="1400" b="1" dirty="0">
                <a:latin typeface="Calibri" panose="020F0502020204030204" pitchFamily="34" charset="0"/>
              </a:rPr>
              <a:t> </a:t>
            </a:r>
            <a:r>
              <a:rPr lang="nl-BE" altLang="en-US" sz="1400" dirty="0">
                <a:solidFill>
                  <a:schemeClr val="bg2">
                    <a:lumMod val="75000"/>
                  </a:schemeClr>
                </a:solidFill>
                <a:latin typeface="Calibri" panose="020F0502020204030204" pitchFamily="34" charset="0"/>
              </a:rPr>
              <a:t>(Te- </a:t>
            </a:r>
            <a:r>
              <a:rPr lang="nl-BE" altLang="en-US" sz="1400" dirty="0" err="1">
                <a:solidFill>
                  <a:schemeClr val="bg2">
                    <a:lumMod val="75000"/>
                  </a:schemeClr>
                </a:solidFill>
                <a:latin typeface="Calibri" panose="020F0502020204030204" pitchFamily="34" charset="0"/>
              </a:rPr>
              <a:t>Daikin</a:t>
            </a:r>
            <a:r>
              <a:rPr lang="nl-BE" altLang="en-US" sz="1400" dirty="0">
                <a:solidFill>
                  <a:schemeClr val="bg2">
                    <a:lumMod val="75000"/>
                  </a:schemeClr>
                </a:solidFill>
                <a:latin typeface="Calibri" panose="020F0502020204030204" pitchFamily="34" charset="0"/>
              </a:rPr>
              <a:t> </a:t>
            </a:r>
            <a:r>
              <a:rPr lang="nl-BE" altLang="en-US" sz="1400" dirty="0" err="1">
                <a:solidFill>
                  <a:schemeClr val="bg2">
                    <a:lumMod val="75000"/>
                  </a:schemeClr>
                </a:solidFill>
                <a:latin typeface="Calibri" panose="020F0502020204030204" pitchFamily="34" charset="0"/>
              </a:rPr>
              <a:t>supplied</a:t>
            </a:r>
            <a:r>
              <a:rPr lang="nl-BE" altLang="en-US" sz="1400" dirty="0">
                <a:solidFill>
                  <a:schemeClr val="bg2">
                    <a:lumMod val="75000"/>
                  </a:schemeClr>
                </a:solidFill>
                <a:latin typeface="Calibri" panose="020F0502020204030204" pitchFamily="34" charset="0"/>
              </a:rPr>
              <a:t>) </a:t>
            </a:r>
          </a:p>
          <a:p>
            <a:pPr algn="l">
              <a:spcBef>
                <a:spcPct val="0"/>
              </a:spcBef>
            </a:pPr>
            <a:r>
              <a:rPr lang="nl-BE" altLang="en-US" sz="1400" b="1" dirty="0">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with</a:t>
            </a:r>
            <a:r>
              <a:rPr lang="nl-BE" altLang="en-US" sz="1400" dirty="0">
                <a:solidFill>
                  <a:schemeClr val="bg1">
                    <a:lumMod val="50000"/>
                  </a:schemeClr>
                </a:solidFill>
                <a:latin typeface="Calibri" panose="020F0502020204030204" pitchFamily="34" charset="0"/>
              </a:rPr>
              <a:t> </a:t>
            </a:r>
            <a:r>
              <a:rPr lang="nl-BE" altLang="en-US" sz="1400" dirty="0" smtClean="0">
                <a:solidFill>
                  <a:schemeClr val="bg1">
                    <a:lumMod val="50000"/>
                  </a:schemeClr>
                </a:solidFill>
                <a:latin typeface="Calibri" panose="020F0502020204030204" pitchFamily="34" charset="0"/>
              </a:rPr>
              <a:t>3rd party </a:t>
            </a:r>
            <a:r>
              <a:rPr lang="nl-BE" altLang="en-US" sz="1400" dirty="0" err="1" smtClean="0">
                <a:solidFill>
                  <a:schemeClr val="bg1">
                    <a:lumMod val="50000"/>
                  </a:schemeClr>
                </a:solidFill>
                <a:latin typeface="Calibri" panose="020F0502020204030204" pitchFamily="34" charset="0"/>
              </a:rPr>
              <a:t>thermostat</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and</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Daikin</a:t>
            </a:r>
            <a:r>
              <a:rPr lang="nl-BE" altLang="en-US" sz="1400" dirty="0" smtClean="0">
                <a:solidFill>
                  <a:schemeClr val="bg1">
                    <a:lumMod val="50000"/>
                  </a:schemeClr>
                </a:solidFill>
                <a:latin typeface="Calibri" panose="020F0502020204030204" pitchFamily="34" charset="0"/>
              </a:rPr>
              <a:t> </a:t>
            </a:r>
            <a:r>
              <a:rPr lang="nl-BE" altLang="en-US" sz="1400" dirty="0">
                <a:solidFill>
                  <a:schemeClr val="bg1">
                    <a:lumMod val="50000"/>
                  </a:schemeClr>
                </a:solidFill>
                <a:latin typeface="Calibri" panose="020F0502020204030204" pitchFamily="34" charset="0"/>
              </a:rPr>
              <a:t>controller </a:t>
            </a:r>
            <a:r>
              <a:rPr lang="nl-BE" altLang="en-US" sz="1400" dirty="0" smtClean="0">
                <a:solidFill>
                  <a:schemeClr val="bg1">
                    <a:lumMod val="50000"/>
                  </a:schemeClr>
                </a:solidFill>
                <a:latin typeface="Calibri" panose="020F0502020204030204" pitchFamily="34" charset="0"/>
              </a:rPr>
              <a:t>BRC1D52 or BRC1E52A/B </a:t>
            </a:r>
            <a:r>
              <a:rPr lang="nl-BE" altLang="en-US" sz="1400" dirty="0" err="1" smtClean="0">
                <a:solidFill>
                  <a:schemeClr val="bg1">
                    <a:lumMod val="50000"/>
                  </a:schemeClr>
                </a:solidFill>
                <a:latin typeface="Calibri" panose="020F0502020204030204" pitchFamily="34" charset="0"/>
              </a:rPr>
              <a:t>used</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for</a:t>
            </a:r>
            <a:r>
              <a:rPr lang="nl-BE" altLang="en-US" sz="1400" dirty="0" smtClean="0">
                <a:solidFill>
                  <a:schemeClr val="bg1">
                    <a:lumMod val="50000"/>
                  </a:schemeClr>
                </a:solidFill>
                <a:latin typeface="Calibri" panose="020F0502020204030204" pitchFamily="34" charset="0"/>
              </a:rPr>
              <a:t> field </a:t>
            </a:r>
            <a:r>
              <a:rPr lang="nl-BE" altLang="en-US" sz="1400" dirty="0" err="1" smtClean="0">
                <a:solidFill>
                  <a:schemeClr val="bg1">
                    <a:lumMod val="50000"/>
                  </a:schemeClr>
                </a:solidFill>
                <a:latin typeface="Calibri" panose="020F0502020204030204" pitchFamily="34" charset="0"/>
              </a:rPr>
              <a:t>settings</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and</a:t>
            </a:r>
            <a:r>
              <a:rPr lang="nl-BE" altLang="en-US" sz="1400" dirty="0" smtClean="0">
                <a:solidFill>
                  <a:schemeClr val="bg1">
                    <a:lumMod val="50000"/>
                  </a:schemeClr>
                </a:solidFill>
                <a:latin typeface="Calibri" panose="020F0502020204030204" pitchFamily="34" charset="0"/>
              </a:rPr>
              <a:t> error </a:t>
            </a:r>
            <a:r>
              <a:rPr lang="nl-BE" altLang="en-US" sz="1400" dirty="0" err="1" smtClean="0">
                <a:solidFill>
                  <a:schemeClr val="bg1">
                    <a:lumMod val="50000"/>
                  </a:schemeClr>
                </a:solidFill>
                <a:latin typeface="Calibri" panose="020F0502020204030204" pitchFamily="34" charset="0"/>
              </a:rPr>
              <a:t>indication</a:t>
            </a:r>
            <a:endParaRPr lang="nl-BE" altLang="en-US" sz="1400" dirty="0" smtClean="0">
              <a:solidFill>
                <a:schemeClr val="bg1">
                  <a:lumMod val="50000"/>
                </a:schemeClr>
              </a:solidFill>
              <a:latin typeface="Calibri" panose="020F0502020204030204" pitchFamily="34" charset="0"/>
            </a:endParaRPr>
          </a:p>
          <a:p>
            <a:pPr algn="l">
              <a:spcBef>
                <a:spcPct val="0"/>
              </a:spcBef>
            </a:pPr>
            <a:endParaRPr lang="nl-BE" altLang="en-US" sz="1400" dirty="0">
              <a:latin typeface="Calibri" panose="020F0502020204030204" pitchFamily="34" charset="0"/>
            </a:endParaRPr>
          </a:p>
          <a:p>
            <a:pPr algn="l">
              <a:spcBef>
                <a:spcPct val="0"/>
              </a:spcBef>
            </a:pPr>
            <a:r>
              <a:rPr lang="nl-BE" altLang="en-US" sz="1400" b="1" dirty="0">
                <a:latin typeface="Calibri" panose="020F0502020204030204" pitchFamily="34" charset="0"/>
              </a:rPr>
              <a:t>Z: Control of air </a:t>
            </a:r>
            <a:r>
              <a:rPr lang="nl-BE" altLang="en-US" sz="1400" b="1" dirty="0" err="1">
                <a:latin typeface="Calibri" panose="020F0502020204030204" pitchFamily="34" charset="0"/>
              </a:rPr>
              <a:t>temperature</a:t>
            </a:r>
            <a:r>
              <a:rPr lang="nl-BE" altLang="en-US" sz="1400" b="1" dirty="0">
                <a:latin typeface="Calibri" panose="020F0502020204030204" pitchFamily="34" charset="0"/>
              </a:rPr>
              <a:t> </a:t>
            </a:r>
            <a:r>
              <a:rPr lang="nl-BE" altLang="en-US" sz="1400" dirty="0">
                <a:solidFill>
                  <a:schemeClr val="bg2">
                    <a:lumMod val="75000"/>
                  </a:schemeClr>
                </a:solidFill>
                <a:latin typeface="Calibri" panose="020F0502020204030204" pitchFamily="34" charset="0"/>
              </a:rPr>
              <a:t>(Ts or </a:t>
            </a:r>
            <a:r>
              <a:rPr lang="nl-BE" altLang="en-US" sz="1400" dirty="0" err="1">
                <a:solidFill>
                  <a:schemeClr val="bg2">
                    <a:lumMod val="75000"/>
                  </a:schemeClr>
                </a:solidFill>
                <a:latin typeface="Calibri" panose="020F0502020204030204" pitchFamily="34" charset="0"/>
              </a:rPr>
              <a:t>Tr</a:t>
            </a:r>
            <a:r>
              <a:rPr lang="nl-BE" altLang="en-US" sz="1400" dirty="0">
                <a:solidFill>
                  <a:schemeClr val="bg2">
                    <a:lumMod val="75000"/>
                  </a:schemeClr>
                </a:solidFill>
                <a:latin typeface="Calibri" panose="020F0502020204030204" pitchFamily="34" charset="0"/>
              </a:rPr>
              <a:t>- </a:t>
            </a:r>
            <a:r>
              <a:rPr lang="nl-BE" altLang="en-US" sz="1400" dirty="0" err="1">
                <a:solidFill>
                  <a:schemeClr val="bg2">
                    <a:lumMod val="75000"/>
                  </a:schemeClr>
                </a:solidFill>
                <a:latin typeface="Calibri" panose="020F0502020204030204" pitchFamily="34" charset="0"/>
              </a:rPr>
              <a:t>Daikin</a:t>
            </a:r>
            <a:r>
              <a:rPr lang="nl-BE" altLang="en-US" sz="1400" dirty="0">
                <a:solidFill>
                  <a:schemeClr val="bg2">
                    <a:lumMod val="75000"/>
                  </a:schemeClr>
                </a:solidFill>
                <a:latin typeface="Calibri" panose="020F0502020204030204" pitchFamily="34" charset="0"/>
              </a:rPr>
              <a:t> </a:t>
            </a:r>
            <a:r>
              <a:rPr lang="nl-BE" altLang="en-US" sz="1400" dirty="0" smtClean="0">
                <a:solidFill>
                  <a:schemeClr val="bg2">
                    <a:lumMod val="75000"/>
                  </a:schemeClr>
                </a:solidFill>
                <a:latin typeface="Calibri" panose="020F0502020204030204" pitchFamily="34" charset="0"/>
              </a:rPr>
              <a:t>or field </a:t>
            </a:r>
            <a:r>
              <a:rPr lang="nl-BE" altLang="en-US" sz="1400" dirty="0" err="1" smtClean="0">
                <a:solidFill>
                  <a:schemeClr val="bg2">
                    <a:lumMod val="75000"/>
                  </a:schemeClr>
                </a:solidFill>
                <a:latin typeface="Calibri" panose="020F0502020204030204" pitchFamily="34" charset="0"/>
              </a:rPr>
              <a:t>supplied</a:t>
            </a:r>
            <a:r>
              <a:rPr lang="nl-BE" altLang="en-US" sz="1400" dirty="0" smtClean="0">
                <a:solidFill>
                  <a:schemeClr val="bg2">
                    <a:lumMod val="75000"/>
                  </a:schemeClr>
                </a:solidFill>
                <a:latin typeface="Calibri" panose="020F0502020204030204" pitchFamily="34" charset="0"/>
              </a:rPr>
              <a:t> sensors) </a:t>
            </a:r>
            <a:endParaRPr lang="nl-BE" altLang="en-US" sz="1400" dirty="0">
              <a:solidFill>
                <a:schemeClr val="bg2">
                  <a:lumMod val="75000"/>
                </a:schemeClr>
              </a:solidFill>
              <a:latin typeface="Calibri" panose="020F0502020204030204" pitchFamily="34" charset="0"/>
            </a:endParaRPr>
          </a:p>
          <a:p>
            <a:pPr algn="l">
              <a:spcBef>
                <a:spcPct val="0"/>
              </a:spcBef>
            </a:pPr>
            <a:r>
              <a:rPr lang="nl-BE" altLang="en-US" sz="1400" b="1" dirty="0">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with</a:t>
            </a:r>
            <a:r>
              <a:rPr lang="nl-BE" altLang="en-US" sz="1400" dirty="0">
                <a:solidFill>
                  <a:schemeClr val="bg1">
                    <a:lumMod val="50000"/>
                  </a:schemeClr>
                </a:solidFill>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Daikin</a:t>
            </a:r>
            <a:r>
              <a:rPr lang="nl-BE" altLang="en-US" sz="1400" dirty="0">
                <a:solidFill>
                  <a:schemeClr val="bg1">
                    <a:lumMod val="50000"/>
                  </a:schemeClr>
                </a:solidFill>
                <a:latin typeface="Calibri" panose="020F0502020204030204" pitchFamily="34" charset="0"/>
              </a:rPr>
              <a:t> controller </a:t>
            </a:r>
            <a:r>
              <a:rPr lang="nl-BE" altLang="en-US" sz="1400" dirty="0" smtClean="0">
                <a:solidFill>
                  <a:schemeClr val="bg1">
                    <a:lumMod val="50000"/>
                  </a:schemeClr>
                </a:solidFill>
                <a:latin typeface="Calibri" panose="020F0502020204030204" pitchFamily="34" charset="0"/>
              </a:rPr>
              <a:t>BRC1D52 or BRC1E52A/B </a:t>
            </a:r>
            <a:r>
              <a:rPr lang="nl-BE" altLang="en-US" sz="1400" dirty="0" err="1" smtClean="0">
                <a:solidFill>
                  <a:schemeClr val="bg1">
                    <a:lumMod val="50000"/>
                  </a:schemeClr>
                </a:solidFill>
                <a:latin typeface="Calibri" panose="020F0502020204030204" pitchFamily="34" charset="0"/>
              </a:rPr>
              <a:t>used</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for</a:t>
            </a:r>
            <a:r>
              <a:rPr lang="nl-BE" altLang="en-US" sz="1400" dirty="0" smtClean="0">
                <a:solidFill>
                  <a:schemeClr val="bg1">
                    <a:lumMod val="50000"/>
                  </a:schemeClr>
                </a:solidFill>
                <a:latin typeface="Calibri" panose="020F0502020204030204" pitchFamily="34" charset="0"/>
              </a:rPr>
              <a:t>  control, field </a:t>
            </a:r>
            <a:r>
              <a:rPr lang="nl-BE" altLang="en-US" sz="1400" dirty="0" err="1" smtClean="0">
                <a:solidFill>
                  <a:schemeClr val="bg1">
                    <a:lumMod val="50000"/>
                  </a:schemeClr>
                </a:solidFill>
                <a:latin typeface="Calibri" panose="020F0502020204030204" pitchFamily="34" charset="0"/>
              </a:rPr>
              <a:t>settings</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and</a:t>
            </a:r>
            <a:r>
              <a:rPr lang="nl-BE" altLang="en-US" sz="1400" dirty="0" smtClean="0">
                <a:solidFill>
                  <a:schemeClr val="bg1">
                    <a:lumMod val="50000"/>
                  </a:schemeClr>
                </a:solidFill>
                <a:latin typeface="Calibri" panose="020F0502020204030204" pitchFamily="34" charset="0"/>
              </a:rPr>
              <a:t> error </a:t>
            </a:r>
            <a:r>
              <a:rPr lang="nl-BE" altLang="en-US" sz="1400" dirty="0" err="1" smtClean="0">
                <a:solidFill>
                  <a:schemeClr val="bg1">
                    <a:lumMod val="50000"/>
                  </a:schemeClr>
                </a:solidFill>
                <a:latin typeface="Calibri" panose="020F0502020204030204" pitchFamily="34" charset="0"/>
              </a:rPr>
              <a:t>indication</a:t>
            </a:r>
            <a:endParaRPr lang="nl-BE" altLang="en-US" sz="1400" dirty="0" smtClean="0">
              <a:solidFill>
                <a:schemeClr val="bg1">
                  <a:lumMod val="50000"/>
                </a:schemeClr>
              </a:solidFill>
              <a:latin typeface="Calibri" panose="020F0502020204030204" pitchFamily="34" charset="0"/>
            </a:endParaRPr>
          </a:p>
          <a:p>
            <a:pPr algn="l">
              <a:spcBef>
                <a:spcPct val="0"/>
              </a:spcBef>
            </a:pPr>
            <a:endParaRPr lang="nl-BE" altLang="en-US" sz="1400" dirty="0" smtClean="0">
              <a:solidFill>
                <a:schemeClr val="bg1">
                  <a:lumMod val="50000"/>
                </a:schemeClr>
              </a:solidFill>
              <a:latin typeface="Calibri" panose="020F0502020204030204" pitchFamily="34" charset="0"/>
            </a:endParaRPr>
          </a:p>
          <a:p>
            <a:pPr>
              <a:spcBef>
                <a:spcPct val="0"/>
              </a:spcBef>
            </a:pPr>
            <a:r>
              <a:rPr lang="nl-BE" altLang="en-US" sz="1400" b="1" dirty="0" smtClean="0">
                <a:latin typeface="Calibri" panose="020F0502020204030204" pitchFamily="34" charset="0"/>
              </a:rPr>
              <a:t>W: </a:t>
            </a:r>
            <a:r>
              <a:rPr lang="nl-BE" altLang="en-US" sz="1400" b="1" dirty="0">
                <a:latin typeface="Calibri" panose="020F0502020204030204" pitchFamily="34" charset="0"/>
              </a:rPr>
              <a:t>Control of air </a:t>
            </a:r>
            <a:r>
              <a:rPr lang="nl-BE" altLang="en-US" sz="1400" b="1" dirty="0" err="1">
                <a:latin typeface="Calibri" panose="020F0502020204030204" pitchFamily="34" charset="0"/>
              </a:rPr>
              <a:t>Temperature</a:t>
            </a:r>
            <a:r>
              <a:rPr lang="nl-BE" altLang="en-US" sz="1400" b="1" dirty="0">
                <a:latin typeface="Calibri" panose="020F0502020204030204" pitchFamily="34" charset="0"/>
              </a:rPr>
              <a:t> </a:t>
            </a:r>
            <a:r>
              <a:rPr lang="nl-BE" altLang="en-US" sz="1400" dirty="0">
                <a:solidFill>
                  <a:schemeClr val="bg2">
                    <a:lumMod val="75000"/>
                  </a:schemeClr>
                </a:solidFill>
                <a:latin typeface="Calibri" panose="020F0502020204030204" pitchFamily="34" charset="0"/>
              </a:rPr>
              <a:t>(</a:t>
            </a:r>
            <a:r>
              <a:rPr lang="nl-BE" altLang="en-US" sz="1400" dirty="0" err="1">
                <a:solidFill>
                  <a:schemeClr val="bg2">
                    <a:lumMod val="75000"/>
                  </a:schemeClr>
                </a:solidFill>
                <a:latin typeface="Calibri" panose="020F0502020204030204" pitchFamily="34" charset="0"/>
              </a:rPr>
              <a:t>Td</a:t>
            </a:r>
            <a:r>
              <a:rPr lang="nl-BE" altLang="en-US" sz="1400" dirty="0">
                <a:solidFill>
                  <a:schemeClr val="bg2">
                    <a:lumMod val="75000"/>
                  </a:schemeClr>
                </a:solidFill>
                <a:latin typeface="Calibri" panose="020F0502020204030204" pitchFamily="34" charset="0"/>
              </a:rPr>
              <a:t>, Ts or </a:t>
            </a:r>
            <a:r>
              <a:rPr lang="nl-BE" altLang="en-US" sz="1400" dirty="0" err="1">
                <a:solidFill>
                  <a:schemeClr val="bg2">
                    <a:lumMod val="75000"/>
                  </a:schemeClr>
                </a:solidFill>
                <a:latin typeface="Calibri" panose="020F0502020204030204" pitchFamily="34" charset="0"/>
              </a:rPr>
              <a:t>Tr</a:t>
            </a:r>
            <a:r>
              <a:rPr lang="nl-BE" altLang="en-US" sz="1400" dirty="0">
                <a:solidFill>
                  <a:schemeClr val="bg2">
                    <a:lumMod val="75000"/>
                  </a:schemeClr>
                </a:solidFill>
                <a:latin typeface="Calibri" panose="020F0502020204030204" pitchFamily="34" charset="0"/>
              </a:rPr>
              <a:t>- </a:t>
            </a:r>
            <a:r>
              <a:rPr lang="nl-BE" altLang="en-US" sz="1400" dirty="0" err="1">
                <a:solidFill>
                  <a:schemeClr val="bg2">
                    <a:lumMod val="75000"/>
                  </a:schemeClr>
                </a:solidFill>
                <a:latin typeface="Calibri" panose="020F0502020204030204" pitchFamily="34" charset="0"/>
              </a:rPr>
              <a:t>all</a:t>
            </a:r>
            <a:r>
              <a:rPr lang="nl-BE" altLang="en-US" sz="1400" dirty="0">
                <a:solidFill>
                  <a:schemeClr val="bg2">
                    <a:lumMod val="75000"/>
                  </a:schemeClr>
                </a:solidFill>
                <a:latin typeface="Calibri" panose="020F0502020204030204" pitchFamily="34" charset="0"/>
              </a:rPr>
              <a:t> field </a:t>
            </a:r>
            <a:r>
              <a:rPr lang="nl-BE" altLang="en-US" sz="1400" dirty="0" err="1">
                <a:solidFill>
                  <a:schemeClr val="bg2">
                    <a:lumMod val="75000"/>
                  </a:schemeClr>
                </a:solidFill>
                <a:latin typeface="Calibri" panose="020F0502020204030204" pitchFamily="34" charset="0"/>
              </a:rPr>
              <a:t>supplied</a:t>
            </a:r>
            <a:r>
              <a:rPr lang="nl-BE" altLang="en-US" sz="1400" dirty="0">
                <a:solidFill>
                  <a:schemeClr val="bg2">
                    <a:lumMod val="75000"/>
                  </a:schemeClr>
                </a:solidFill>
                <a:latin typeface="Calibri" panose="020F0502020204030204" pitchFamily="34" charset="0"/>
              </a:rPr>
              <a:t> sensors) </a:t>
            </a:r>
          </a:p>
          <a:p>
            <a:pPr>
              <a:spcBef>
                <a:spcPct val="0"/>
              </a:spcBef>
            </a:pPr>
            <a:r>
              <a:rPr lang="nl-BE" altLang="en-US" sz="1400" b="1" dirty="0">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with</a:t>
            </a:r>
            <a:r>
              <a:rPr lang="nl-BE" altLang="en-US" sz="1400" dirty="0">
                <a:solidFill>
                  <a:schemeClr val="bg1">
                    <a:lumMod val="50000"/>
                  </a:schemeClr>
                </a:solidFill>
                <a:latin typeface="Calibri" panose="020F0502020204030204" pitchFamily="34" charset="0"/>
              </a:rPr>
              <a:t> </a:t>
            </a:r>
            <a:r>
              <a:rPr lang="nl-BE" altLang="en-US" sz="1400" dirty="0" err="1">
                <a:solidFill>
                  <a:schemeClr val="bg1">
                    <a:lumMod val="50000"/>
                  </a:schemeClr>
                </a:solidFill>
                <a:latin typeface="Calibri" panose="020F0502020204030204" pitchFamily="34" charset="0"/>
              </a:rPr>
              <a:t>external</a:t>
            </a:r>
            <a:r>
              <a:rPr lang="nl-BE" altLang="en-US" sz="1400" dirty="0">
                <a:solidFill>
                  <a:schemeClr val="bg1">
                    <a:lumMod val="50000"/>
                  </a:schemeClr>
                </a:solidFill>
                <a:latin typeface="Calibri" panose="020F0502020204030204" pitchFamily="34" charset="0"/>
              </a:rPr>
              <a:t> controller (DDC</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using</a:t>
            </a:r>
            <a:r>
              <a:rPr lang="nl-BE" altLang="en-US" sz="1400" dirty="0" smtClean="0">
                <a:solidFill>
                  <a:schemeClr val="bg1">
                    <a:lumMod val="50000"/>
                  </a:schemeClr>
                </a:solidFill>
                <a:latin typeface="Calibri" panose="020F0502020204030204" pitchFamily="34" charset="0"/>
              </a:rPr>
              <a:t>  a </a:t>
            </a:r>
            <a:r>
              <a:rPr lang="nl-BE" altLang="en-US" sz="1400" dirty="0" err="1">
                <a:solidFill>
                  <a:schemeClr val="bg1">
                    <a:lumMod val="50000"/>
                  </a:schemeClr>
                </a:solidFill>
                <a:latin typeface="Calibri" panose="020F0502020204030204" pitchFamily="34" charset="0"/>
              </a:rPr>
              <a:t>proportional</a:t>
            </a:r>
            <a:r>
              <a:rPr lang="nl-BE" altLang="en-US" sz="1400" dirty="0">
                <a:solidFill>
                  <a:schemeClr val="bg1">
                    <a:lumMod val="50000"/>
                  </a:schemeClr>
                </a:solidFill>
                <a:latin typeface="Calibri" panose="020F0502020204030204" pitchFamily="34" charset="0"/>
              </a:rPr>
              <a:t> 0~10 </a:t>
            </a:r>
            <a:r>
              <a:rPr lang="nl-BE" altLang="en-US" sz="1400" dirty="0" smtClean="0">
                <a:solidFill>
                  <a:schemeClr val="bg1">
                    <a:lumMod val="50000"/>
                  </a:schemeClr>
                </a:solidFill>
                <a:latin typeface="Calibri" panose="020F0502020204030204" pitchFamily="34" charset="0"/>
              </a:rPr>
              <a:t>V </a:t>
            </a:r>
            <a:r>
              <a:rPr lang="nl-BE" altLang="en-US" sz="1400" dirty="0" err="1" smtClean="0">
                <a:solidFill>
                  <a:schemeClr val="bg1">
                    <a:lumMod val="50000"/>
                  </a:schemeClr>
                </a:solidFill>
                <a:latin typeface="Calibri" panose="020F0502020204030204" pitchFamily="34" charset="0"/>
              </a:rPr>
              <a:t>algorithm</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for</a:t>
            </a:r>
            <a:r>
              <a:rPr lang="nl-BE" altLang="en-US" sz="1400" dirty="0" smtClean="0">
                <a:solidFill>
                  <a:schemeClr val="bg1">
                    <a:lumMod val="50000"/>
                  </a:schemeClr>
                </a:solidFill>
                <a:latin typeface="Calibri" panose="020F0502020204030204" pitchFamily="34" charset="0"/>
              </a:rPr>
              <a:t> </a:t>
            </a:r>
            <a:r>
              <a:rPr lang="nl-BE" altLang="en-US" sz="1400" dirty="0" err="1" smtClean="0">
                <a:solidFill>
                  <a:schemeClr val="bg1">
                    <a:lumMod val="50000"/>
                  </a:schemeClr>
                </a:solidFill>
                <a:latin typeface="Calibri" panose="020F0502020204030204" pitchFamily="34" charset="0"/>
              </a:rPr>
              <a:t>capacity</a:t>
            </a:r>
            <a:r>
              <a:rPr lang="nl-BE" altLang="en-US" sz="1400" dirty="0" smtClean="0">
                <a:solidFill>
                  <a:schemeClr val="bg1">
                    <a:lumMod val="50000"/>
                  </a:schemeClr>
                </a:solidFill>
                <a:latin typeface="Calibri" panose="020F0502020204030204" pitchFamily="34" charset="0"/>
              </a:rPr>
              <a:t> control</a:t>
            </a:r>
          </a:p>
        </p:txBody>
      </p:sp>
      <p:sp>
        <p:nvSpPr>
          <p:cNvPr id="3" name="TextBox 2"/>
          <p:cNvSpPr txBox="1"/>
          <p:nvPr/>
        </p:nvSpPr>
        <p:spPr>
          <a:xfrm>
            <a:off x="7422102" y="3834894"/>
            <a:ext cx="1551778" cy="2185214"/>
          </a:xfrm>
          <a:prstGeom prst="rect">
            <a:avLst/>
          </a:prstGeom>
          <a:noFill/>
        </p:spPr>
        <p:txBody>
          <a:bodyPr wrap="square" rtlCol="0">
            <a:spAutoFit/>
          </a:bodyPr>
          <a:lstStyle/>
          <a:p>
            <a:r>
              <a:rPr lang="nl-BE" sz="1200" b="1" dirty="0" smtClean="0"/>
              <a:t>Te</a:t>
            </a:r>
            <a:r>
              <a:rPr lang="nl-BE" sz="1100" dirty="0" smtClean="0"/>
              <a:t>: </a:t>
            </a:r>
            <a:r>
              <a:rPr lang="nl-BE" sz="1100" dirty="0" err="1" smtClean="0"/>
              <a:t>evaporator</a:t>
            </a:r>
            <a:r>
              <a:rPr lang="nl-BE" sz="1100" dirty="0" smtClean="0"/>
              <a:t> </a:t>
            </a:r>
            <a:r>
              <a:rPr lang="nl-BE" sz="1100" dirty="0" err="1" smtClean="0"/>
              <a:t>temperature</a:t>
            </a:r>
            <a:r>
              <a:rPr lang="nl-BE" sz="1100" dirty="0" smtClean="0"/>
              <a:t> sensor</a:t>
            </a:r>
          </a:p>
          <a:p>
            <a:r>
              <a:rPr lang="nl-BE" sz="1100" dirty="0" smtClean="0"/>
              <a:t>  </a:t>
            </a:r>
          </a:p>
          <a:p>
            <a:r>
              <a:rPr lang="nl-BE" sz="1200" b="1" dirty="0" smtClean="0"/>
              <a:t>Ts</a:t>
            </a:r>
            <a:r>
              <a:rPr lang="nl-BE" sz="1100" dirty="0" smtClean="0"/>
              <a:t>: return air </a:t>
            </a:r>
            <a:r>
              <a:rPr lang="nl-BE" sz="1100" dirty="0" err="1" smtClean="0"/>
              <a:t>temperature</a:t>
            </a:r>
            <a:r>
              <a:rPr lang="nl-BE" sz="1100" dirty="0" smtClean="0"/>
              <a:t> sensor</a:t>
            </a:r>
          </a:p>
          <a:p>
            <a:endParaRPr lang="nl-BE" sz="1100" dirty="0" smtClean="0"/>
          </a:p>
          <a:p>
            <a:r>
              <a:rPr lang="nl-BE" sz="1200" b="1" dirty="0" err="1" smtClean="0"/>
              <a:t>Td</a:t>
            </a:r>
            <a:r>
              <a:rPr lang="nl-BE" sz="1100" dirty="0" smtClean="0"/>
              <a:t>: discharge (</a:t>
            </a:r>
            <a:r>
              <a:rPr lang="nl-BE" sz="1100" dirty="0" err="1" smtClean="0"/>
              <a:t>supply</a:t>
            </a:r>
            <a:r>
              <a:rPr lang="nl-BE" sz="1100" dirty="0" smtClean="0"/>
              <a:t>) air </a:t>
            </a:r>
            <a:r>
              <a:rPr lang="nl-BE" sz="1100" dirty="0" err="1" smtClean="0"/>
              <a:t>temperature</a:t>
            </a:r>
            <a:r>
              <a:rPr lang="nl-BE" sz="1100" dirty="0" smtClean="0"/>
              <a:t> sensor</a:t>
            </a:r>
          </a:p>
          <a:p>
            <a:endParaRPr lang="nl-BE" sz="1100" dirty="0" smtClean="0"/>
          </a:p>
          <a:p>
            <a:r>
              <a:rPr lang="nl-BE" sz="1200" b="1" dirty="0" err="1" smtClean="0"/>
              <a:t>Tr</a:t>
            </a:r>
            <a:r>
              <a:rPr lang="nl-BE" sz="1100" dirty="0" smtClean="0"/>
              <a:t>: room </a:t>
            </a:r>
            <a:r>
              <a:rPr lang="nl-BE" sz="1100" dirty="0" err="1" smtClean="0"/>
              <a:t>temperature</a:t>
            </a:r>
            <a:r>
              <a:rPr lang="nl-BE" sz="1100" dirty="0" smtClean="0"/>
              <a:t> sensor</a:t>
            </a:r>
            <a:endParaRPr lang="en-GB" sz="1100" dirty="0"/>
          </a:p>
        </p:txBody>
      </p:sp>
      <p:sp>
        <p:nvSpPr>
          <p:cNvPr id="36" name="TextBox 2"/>
          <p:cNvSpPr txBox="1">
            <a:spLocks noChangeArrowheads="1"/>
          </p:cNvSpPr>
          <p:nvPr/>
        </p:nvSpPr>
        <p:spPr bwMode="auto">
          <a:xfrm>
            <a:off x="7008120" y="2788581"/>
            <a:ext cx="1938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r>
              <a:rPr lang="nl-BE" altLang="en-US" sz="2000" b="1" dirty="0">
                <a:solidFill>
                  <a:srgbClr val="FF0000"/>
                </a:solidFill>
              </a:rPr>
              <a:t>NEW IN 2015</a:t>
            </a:r>
            <a:endParaRPr lang="en-GB" altLang="en-US" sz="2000" b="1" dirty="0">
              <a:solidFill>
                <a:srgbClr val="FF0000"/>
              </a:solidFill>
            </a:endParaRPr>
          </a:p>
        </p:txBody>
      </p:sp>
      <p:cxnSp>
        <p:nvCxnSpPr>
          <p:cNvPr id="6" name="Straight Arrow Connector 5"/>
          <p:cNvCxnSpPr/>
          <p:nvPr/>
        </p:nvCxnSpPr>
        <p:spPr>
          <a:xfrm>
            <a:off x="5609574" y="3014206"/>
            <a:ext cx="1230613"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38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497026" y="1488587"/>
            <a:ext cx="3234587" cy="4040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5267" name="Rectangle 3"/>
          <p:cNvSpPr>
            <a:spLocks noGrp="1" noChangeArrowheads="1"/>
          </p:cNvSpPr>
          <p:nvPr>
            <p:ph idx="1"/>
          </p:nvPr>
        </p:nvSpPr>
        <p:spPr>
          <a:xfrm>
            <a:off x="215900" y="485464"/>
            <a:ext cx="8664575" cy="628650"/>
          </a:xfrm>
        </p:spPr>
        <p:txBody>
          <a:bodyPr/>
          <a:lstStyle/>
          <a:p>
            <a:pPr>
              <a:buFont typeface="Wingdings 3" pitchFamily="18" charset="2"/>
              <a:buNone/>
            </a:pPr>
            <a:r>
              <a:rPr lang="en-US" altLang="en-US" cap="all" dirty="0">
                <a:solidFill>
                  <a:schemeClr val="tx2"/>
                </a:solidFill>
                <a:latin typeface="+mn-lt"/>
              </a:rPr>
              <a:t>Daikin control box for “X-control”, “Y-control” &amp; “W-control”</a:t>
            </a:r>
          </a:p>
          <a:p>
            <a:pPr marL="0" indent="0">
              <a:buNone/>
            </a:pPr>
            <a:r>
              <a:rPr lang="en-US" altLang="en-US" b="1" kern="0" dirty="0">
                <a:latin typeface="+mn-lt"/>
                <a:cs typeface="Myriad Pro"/>
              </a:rPr>
              <a:t>EKEQFCBA</a:t>
            </a:r>
            <a:r>
              <a:rPr lang="en-US" altLang="en-US" kern="0" dirty="0">
                <a:latin typeface="+mn-lt"/>
                <a:cs typeface="Myriad Pro"/>
              </a:rPr>
              <a:t> (indoor installation)</a:t>
            </a:r>
          </a:p>
          <a:p>
            <a:pPr lvl="1"/>
            <a:endParaRPr lang="en-US" altLang="en-US" sz="1400" dirty="0" smtClean="0">
              <a:solidFill>
                <a:schemeClr val="accent1">
                  <a:lumMod val="50000"/>
                </a:schemeClr>
              </a:solidFill>
            </a:endParaRPr>
          </a:p>
          <a:p>
            <a:pPr lvl="1"/>
            <a:r>
              <a:rPr lang="en-US" altLang="en-US" dirty="0" smtClean="0">
                <a:solidFill>
                  <a:schemeClr val="accent1">
                    <a:lumMod val="50000"/>
                  </a:schemeClr>
                </a:solidFill>
              </a:rPr>
              <a:t>Settings are done by Daikin wired remote controller</a:t>
            </a:r>
            <a:r>
              <a:rPr lang="en-US" altLang="en-US" sz="2000" dirty="0" smtClean="0">
                <a:solidFill>
                  <a:schemeClr val="accent1">
                    <a:lumMod val="50000"/>
                  </a:schemeClr>
                </a:solidFill>
              </a:rPr>
              <a:t>:</a:t>
            </a:r>
            <a:endParaRPr lang="en-US" altLang="en-US" sz="2000" dirty="0">
              <a:solidFill>
                <a:schemeClr val="accent1">
                  <a:lumMod val="50000"/>
                </a:schemeClr>
              </a:solidFill>
            </a:endParaRPr>
          </a:p>
        </p:txBody>
      </p:sp>
      <p:sp>
        <p:nvSpPr>
          <p:cNvPr id="11" name="Slide Number Placeholder 3"/>
          <p:cNvSpPr>
            <a:spLocks noGrp="1"/>
          </p:cNvSpPr>
          <p:nvPr>
            <p:ph type="sldNum" sz="quarter" idx="10"/>
          </p:nvPr>
        </p:nvSpPr>
        <p:spPr/>
        <p:txBody>
          <a:bodyPr/>
          <a:lstStyle/>
          <a:p>
            <a:fld id="{39B12037-6F06-4EE7-931D-47CCBBF4072D}" type="slidenum">
              <a:rPr lang="cs-CZ" altLang="en-US">
                <a:solidFill>
                  <a:srgbClr val="FFFFFF"/>
                </a:solidFill>
              </a:rPr>
              <a:pPr/>
              <a:t>20</a:t>
            </a:fld>
            <a:endParaRPr lang="cs-CZ" altLang="en-US">
              <a:solidFill>
                <a:srgbClr val="FFFFFF"/>
              </a:solidFill>
            </a:endParaRPr>
          </a:p>
        </p:txBody>
      </p:sp>
      <p:pic>
        <p:nvPicPr>
          <p:cNvPr id="395268" name="Picture 4"/>
          <p:cNvPicPr>
            <a:picLocks noChangeAspect="1" noChangeArrowheads="1"/>
          </p:cNvPicPr>
          <p:nvPr/>
        </p:nvPicPr>
        <p:blipFill>
          <a:blip r:embed="rId3">
            <a:extLst>
              <a:ext uri="{28A0092B-C50C-407E-A947-70E740481C1C}">
                <a14:useLocalDpi xmlns:a14="http://schemas.microsoft.com/office/drawing/2010/main" val="0"/>
              </a:ext>
            </a:extLst>
          </a:blip>
          <a:srcRect b="32512"/>
          <a:stretch>
            <a:fillRect/>
          </a:stretch>
        </p:blipFill>
        <p:spPr bwMode="auto">
          <a:xfrm>
            <a:off x="1053382" y="2201402"/>
            <a:ext cx="1511300"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5269" name="Picture 5" descr="BRC1E51_BRC7C_R_tcm135-1470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6887" y="2169503"/>
            <a:ext cx="1443037" cy="1441450"/>
          </a:xfrm>
          <a:prstGeom prst="rect">
            <a:avLst/>
          </a:prstGeom>
          <a:noFill/>
          <a:extLst>
            <a:ext uri="{909E8E84-426E-40DD-AFC4-6F175D3DCCD1}">
              <a14:hiddenFill xmlns:a14="http://schemas.microsoft.com/office/drawing/2010/main">
                <a:solidFill>
                  <a:srgbClr val="FFFFFF"/>
                </a:solidFill>
              </a14:hiddenFill>
            </a:ext>
          </a:extLst>
        </p:spPr>
      </p:pic>
      <p:sp>
        <p:nvSpPr>
          <p:cNvPr id="395271" name="Text Box 7"/>
          <p:cNvSpPr txBox="1">
            <a:spLocks noChangeArrowheads="1"/>
          </p:cNvSpPr>
          <p:nvPr/>
        </p:nvSpPr>
        <p:spPr bwMode="auto">
          <a:xfrm>
            <a:off x="1374057" y="3709527"/>
            <a:ext cx="8826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400" b="1" smtClean="0">
                <a:solidFill>
                  <a:srgbClr val="5F5F5F"/>
                </a:solidFill>
              </a:rPr>
              <a:t>BRC1D52</a:t>
            </a:r>
            <a:endParaRPr lang="cs-CZ" altLang="en-US" sz="1400" b="1" smtClean="0">
              <a:solidFill>
                <a:srgbClr val="5F5F5F"/>
              </a:solidFill>
            </a:endParaRPr>
          </a:p>
        </p:txBody>
      </p:sp>
      <p:sp>
        <p:nvSpPr>
          <p:cNvPr id="395272" name="Text Box 8"/>
          <p:cNvSpPr txBox="1">
            <a:spLocks noChangeArrowheads="1"/>
          </p:cNvSpPr>
          <p:nvPr/>
        </p:nvSpPr>
        <p:spPr bwMode="auto">
          <a:xfrm>
            <a:off x="3755470" y="3676269"/>
            <a:ext cx="118999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400" b="1" dirty="0" smtClean="0">
                <a:solidFill>
                  <a:srgbClr val="5F5F5F"/>
                </a:solidFill>
              </a:rPr>
              <a:t>BRC1E52A/B</a:t>
            </a:r>
            <a:endParaRPr lang="cs-CZ" altLang="en-US" sz="1400" b="1" dirty="0" smtClean="0">
              <a:solidFill>
                <a:srgbClr val="5F5F5F"/>
              </a:solidFill>
            </a:endParaRPr>
          </a:p>
        </p:txBody>
      </p:sp>
      <p:sp>
        <p:nvSpPr>
          <p:cNvPr id="395274" name="Text Box 10"/>
          <p:cNvSpPr txBox="1">
            <a:spLocks noChangeArrowheads="1"/>
          </p:cNvSpPr>
          <p:nvPr/>
        </p:nvSpPr>
        <p:spPr bwMode="auto">
          <a:xfrm>
            <a:off x="1337913" y="4179693"/>
            <a:ext cx="7127875"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0" rIns="0" bIns="0">
            <a:spAutoFit/>
          </a:bodyPr>
          <a:lstStyle>
            <a:lvl1pPr marL="180975" indent="-180975">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indent="0" fontAlgn="base">
              <a:spcBef>
                <a:spcPct val="0"/>
              </a:spcBef>
              <a:spcAft>
                <a:spcPct val="0"/>
              </a:spcAft>
            </a:pPr>
            <a:r>
              <a:rPr lang="en-US" altLang="en-US" sz="1400" b="1" dirty="0" smtClean="0">
                <a:solidFill>
                  <a:srgbClr val="008D98"/>
                </a:solidFill>
              </a:rPr>
              <a:t>Possible operations</a:t>
            </a:r>
            <a:r>
              <a:rPr lang="en-US" altLang="en-US" sz="1400" dirty="0" smtClean="0">
                <a:solidFill>
                  <a:srgbClr val="008D98"/>
                </a:solidFill>
              </a:rPr>
              <a:t>:</a:t>
            </a:r>
          </a:p>
          <a:p>
            <a:pPr marL="0" indent="0" fontAlgn="base">
              <a:spcBef>
                <a:spcPct val="0"/>
              </a:spcBef>
              <a:spcAft>
                <a:spcPct val="0"/>
              </a:spcAft>
            </a:pPr>
            <a:endParaRPr lang="en-US" altLang="en-US" sz="1400" dirty="0" smtClean="0">
              <a:solidFill>
                <a:srgbClr val="008D98"/>
              </a:solidFill>
            </a:endParaRPr>
          </a:p>
          <a:p>
            <a:pPr fontAlgn="base">
              <a:spcBef>
                <a:spcPct val="0"/>
              </a:spcBef>
              <a:spcAft>
                <a:spcPct val="0"/>
              </a:spcAft>
              <a:buFontTx/>
              <a:buChar char="•"/>
            </a:pPr>
            <a:r>
              <a:rPr lang="en-US" altLang="en-US" sz="1400" dirty="0" smtClean="0">
                <a:solidFill>
                  <a:srgbClr val="008D98"/>
                </a:solidFill>
              </a:rPr>
              <a:t>On/Off control</a:t>
            </a:r>
          </a:p>
          <a:p>
            <a:pPr fontAlgn="base">
              <a:spcBef>
                <a:spcPct val="0"/>
              </a:spcBef>
              <a:spcAft>
                <a:spcPct val="0"/>
              </a:spcAft>
              <a:buFontTx/>
              <a:buChar char="•"/>
            </a:pPr>
            <a:r>
              <a:rPr lang="en-US" altLang="en-US" sz="1400" dirty="0" smtClean="0">
                <a:solidFill>
                  <a:srgbClr val="008D98"/>
                </a:solidFill>
              </a:rPr>
              <a:t>Error indication by flashing operation LED</a:t>
            </a:r>
          </a:p>
          <a:p>
            <a:pPr fontAlgn="base">
              <a:spcBef>
                <a:spcPct val="0"/>
              </a:spcBef>
              <a:spcAft>
                <a:spcPct val="0"/>
              </a:spcAft>
              <a:buFontTx/>
              <a:buChar char="•"/>
            </a:pPr>
            <a:r>
              <a:rPr lang="en-US" altLang="en-US" sz="1400" dirty="0" smtClean="0">
                <a:solidFill>
                  <a:srgbClr val="008D98"/>
                </a:solidFill>
              </a:rPr>
              <a:t>Error code read-out on display</a:t>
            </a:r>
          </a:p>
          <a:p>
            <a:pPr fontAlgn="base">
              <a:spcBef>
                <a:spcPct val="0"/>
              </a:spcBef>
              <a:spcAft>
                <a:spcPct val="0"/>
              </a:spcAft>
              <a:buFontTx/>
              <a:buChar char="•"/>
            </a:pPr>
            <a:r>
              <a:rPr lang="en-US" altLang="en-US" sz="1400" dirty="0" smtClean="0">
                <a:solidFill>
                  <a:srgbClr val="AF1A1C"/>
                </a:solidFill>
              </a:rPr>
              <a:t>No set-point is indicated on the screen!</a:t>
            </a:r>
          </a:p>
        </p:txBody>
      </p:sp>
      <p:pic>
        <p:nvPicPr>
          <p:cNvPr id="395275" name="Picture 11" descr="File:Nuvola apps important yellow.sv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9729" y="5841532"/>
            <a:ext cx="460375" cy="382587"/>
          </a:xfrm>
          <a:prstGeom prst="rect">
            <a:avLst/>
          </a:prstGeom>
          <a:noFill/>
          <a:extLst>
            <a:ext uri="{909E8E84-426E-40DD-AFC4-6F175D3DCCD1}">
              <a14:hiddenFill xmlns:a14="http://schemas.microsoft.com/office/drawing/2010/main">
                <a:solidFill>
                  <a:srgbClr val="FFFFFF"/>
                </a:solidFill>
              </a14:hiddenFill>
            </a:ext>
          </a:extLst>
        </p:spPr>
      </p:pic>
      <p:sp>
        <p:nvSpPr>
          <p:cNvPr id="395276" name="Text Box 12"/>
          <p:cNvSpPr txBox="1">
            <a:spLocks noChangeArrowheads="1"/>
          </p:cNvSpPr>
          <p:nvPr/>
        </p:nvSpPr>
        <p:spPr bwMode="auto">
          <a:xfrm>
            <a:off x="1373188" y="5821406"/>
            <a:ext cx="750728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0" rIns="0" bIns="0">
            <a:spAutoFit/>
          </a:bodyPr>
          <a:lstStyle/>
          <a:p>
            <a:pPr fontAlgn="base">
              <a:spcBef>
                <a:spcPct val="0"/>
              </a:spcBef>
              <a:spcAft>
                <a:spcPct val="0"/>
              </a:spcAft>
            </a:pPr>
            <a:r>
              <a:rPr lang="en-US" altLang="en-US" sz="1400" i="1" dirty="0" smtClean="0">
                <a:solidFill>
                  <a:srgbClr val="AF1A1C"/>
                </a:solidFill>
              </a:rPr>
              <a:t>The remote controller is only needed for configurations (field settings) – not for direct input by end user.  </a:t>
            </a:r>
            <a:r>
              <a:rPr lang="en-US" altLang="en-US" sz="1400" b="1" i="1" dirty="0" smtClean="0">
                <a:solidFill>
                  <a:srgbClr val="AF1A1C"/>
                </a:solidFill>
              </a:rPr>
              <a:t>It should be accessible only to qualified technicians.</a:t>
            </a:r>
            <a:endParaRPr lang="en-US" altLang="en-US" sz="1400" i="1" dirty="0" smtClean="0">
              <a:solidFill>
                <a:srgbClr val="AF1A1C"/>
              </a:solidFill>
            </a:endParaRPr>
          </a:p>
        </p:txBody>
      </p:sp>
      <p:pic>
        <p:nvPicPr>
          <p:cNvPr id="12" name="Immagin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4964" y="3056040"/>
            <a:ext cx="2628292" cy="1963107"/>
          </a:xfrm>
          <a:prstGeom prst="rect">
            <a:avLst/>
          </a:prstGeom>
        </p:spPr>
      </p:pic>
      <p:sp>
        <p:nvSpPr>
          <p:cNvPr id="5" name="Down Arrow Callout 4"/>
          <p:cNvSpPr/>
          <p:nvPr/>
        </p:nvSpPr>
        <p:spPr>
          <a:xfrm>
            <a:off x="6007386" y="1754432"/>
            <a:ext cx="2224476" cy="1158949"/>
          </a:xfrm>
          <a:prstGeom prst="downArrowCallo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bg1"/>
                </a:solidFill>
              </a:rPr>
              <a:t>Installation of EKEQ* control </a:t>
            </a:r>
            <a:r>
              <a:rPr lang="nl-BE" sz="1400" dirty="0" err="1">
                <a:solidFill>
                  <a:schemeClr val="bg1"/>
                </a:solidFill>
              </a:rPr>
              <a:t>accessory</a:t>
            </a:r>
            <a:r>
              <a:rPr lang="nl-BE" sz="1400" dirty="0">
                <a:solidFill>
                  <a:schemeClr val="bg1"/>
                </a:solidFill>
              </a:rPr>
              <a:t> </a:t>
            </a:r>
            <a:r>
              <a:rPr lang="nl-BE" sz="1400" dirty="0" err="1">
                <a:solidFill>
                  <a:schemeClr val="bg1"/>
                </a:solidFill>
              </a:rPr>
              <a:t>within</a:t>
            </a:r>
            <a:r>
              <a:rPr lang="nl-BE" sz="1400" dirty="0">
                <a:solidFill>
                  <a:schemeClr val="bg1"/>
                </a:solidFill>
              </a:rPr>
              <a:t> </a:t>
            </a:r>
            <a:r>
              <a:rPr lang="nl-BE" sz="1400" dirty="0" err="1">
                <a:solidFill>
                  <a:schemeClr val="bg1"/>
                </a:solidFill>
              </a:rPr>
              <a:t>Daikin</a:t>
            </a:r>
            <a:r>
              <a:rPr lang="nl-BE" sz="1400" dirty="0">
                <a:solidFill>
                  <a:schemeClr val="bg1"/>
                </a:solidFill>
              </a:rPr>
              <a:t> AHU</a:t>
            </a:r>
            <a:endParaRPr lang="en-GB" sz="1400" dirty="0">
              <a:solidFill>
                <a:schemeClr val="bg1"/>
              </a:solidFill>
            </a:endParaRPr>
          </a:p>
        </p:txBody>
      </p:sp>
    </p:spTree>
    <p:extLst>
      <p:ext uri="{BB962C8B-B14F-4D97-AF65-F5344CB8AC3E}">
        <p14:creationId xmlns:p14="http://schemas.microsoft.com/office/powerpoint/2010/main" val="74708809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9" name="Rectangle 3"/>
          <p:cNvSpPr>
            <a:spLocks noGrp="1" noChangeArrowheads="1"/>
          </p:cNvSpPr>
          <p:nvPr>
            <p:ph idx="1"/>
          </p:nvPr>
        </p:nvSpPr>
        <p:spPr>
          <a:xfrm>
            <a:off x="215900" y="487350"/>
            <a:ext cx="8664575" cy="628650"/>
          </a:xfrm>
        </p:spPr>
        <p:txBody>
          <a:bodyPr/>
          <a:lstStyle/>
          <a:p>
            <a:pPr>
              <a:buFont typeface="Wingdings 3" pitchFamily="18" charset="2"/>
              <a:buNone/>
            </a:pPr>
            <a:r>
              <a:rPr lang="en-US" altLang="en-US" cap="all" dirty="0">
                <a:solidFill>
                  <a:schemeClr val="tx2"/>
                </a:solidFill>
                <a:latin typeface="+mn-lt"/>
              </a:rPr>
              <a:t>Daikin control box for “Z-control”</a:t>
            </a:r>
          </a:p>
          <a:p>
            <a:pPr marL="0" indent="0">
              <a:buNone/>
            </a:pPr>
            <a:r>
              <a:rPr lang="en-US" altLang="en-US" b="1" kern="0" dirty="0">
                <a:latin typeface="+mn-lt"/>
                <a:cs typeface="Myriad Pro"/>
              </a:rPr>
              <a:t>EKEQDCB </a:t>
            </a:r>
            <a:r>
              <a:rPr lang="en-US" altLang="en-US" kern="0" dirty="0">
                <a:latin typeface="+mn-lt"/>
                <a:cs typeface="Myriad Pro"/>
              </a:rPr>
              <a:t>(indoor installation) for “pair” combination with ERQ</a:t>
            </a:r>
          </a:p>
          <a:p>
            <a:pPr marL="0" indent="0">
              <a:buNone/>
            </a:pPr>
            <a:r>
              <a:rPr lang="en-US" altLang="en-US" b="1" kern="0" dirty="0">
                <a:latin typeface="+mn-lt"/>
                <a:cs typeface="Myriad Pro"/>
              </a:rPr>
              <a:t>EKEQMCBA </a:t>
            </a:r>
            <a:r>
              <a:rPr lang="en-US" altLang="en-US" kern="0" dirty="0">
                <a:latin typeface="+mn-lt"/>
                <a:cs typeface="Myriad Pro"/>
              </a:rPr>
              <a:t>(indoor installation) for “multi” combination with VRV </a:t>
            </a:r>
            <a:r>
              <a:rPr lang="en-US" altLang="en-US" kern="0" dirty="0" smtClean="0">
                <a:latin typeface="+mn-lt"/>
                <a:cs typeface="Myriad Pro"/>
              </a:rPr>
              <a:t>IV</a:t>
            </a:r>
          </a:p>
          <a:p>
            <a:pPr marL="0" indent="0">
              <a:buNone/>
            </a:pPr>
            <a:endParaRPr lang="en-US" altLang="en-US" kern="0" dirty="0">
              <a:latin typeface="+mn-lt"/>
              <a:cs typeface="Myriad Pro"/>
            </a:endParaRPr>
          </a:p>
          <a:p>
            <a:pPr marL="0" lvl="1" indent="0">
              <a:buNone/>
            </a:pPr>
            <a:r>
              <a:rPr lang="en-US" altLang="en-US" dirty="0" smtClean="0">
                <a:solidFill>
                  <a:schemeClr val="accent1">
                    <a:lumMod val="50000"/>
                  </a:schemeClr>
                </a:solidFill>
                <a:latin typeface="Calibri" panose="020F0502020204030204" pitchFamily="34" charset="0"/>
              </a:rPr>
              <a:t>Settings and control </a:t>
            </a:r>
            <a:r>
              <a:rPr lang="en-US" altLang="en-US" dirty="0">
                <a:solidFill>
                  <a:schemeClr val="accent1">
                    <a:lumMod val="50000"/>
                  </a:schemeClr>
                </a:solidFill>
                <a:latin typeface="Calibri" panose="020F0502020204030204" pitchFamily="34" charset="0"/>
              </a:rPr>
              <a:t>are done by Daikin wired remote controller</a:t>
            </a:r>
            <a:r>
              <a:rPr lang="en-US" altLang="en-US" sz="2000" dirty="0">
                <a:solidFill>
                  <a:schemeClr val="accent1">
                    <a:lumMod val="50000"/>
                  </a:schemeClr>
                </a:solidFill>
                <a:latin typeface="Calibri" panose="020F0502020204030204" pitchFamily="34" charset="0"/>
              </a:rPr>
              <a:t>:</a:t>
            </a:r>
          </a:p>
          <a:p>
            <a:pPr marL="0" indent="0">
              <a:buNone/>
            </a:pPr>
            <a:endParaRPr lang="en-US" altLang="en-US" sz="1800" dirty="0">
              <a:solidFill>
                <a:srgbClr val="5F5F5F"/>
              </a:solidFill>
              <a:latin typeface="Calibri" panose="020F0502020204030204" pitchFamily="34" charset="0"/>
            </a:endParaRPr>
          </a:p>
        </p:txBody>
      </p:sp>
      <p:sp>
        <p:nvSpPr>
          <p:cNvPr id="13" name="Slide Number Placeholder 3"/>
          <p:cNvSpPr>
            <a:spLocks noGrp="1"/>
          </p:cNvSpPr>
          <p:nvPr>
            <p:ph type="sldNum" sz="quarter" idx="10"/>
          </p:nvPr>
        </p:nvSpPr>
        <p:spPr/>
        <p:txBody>
          <a:bodyPr/>
          <a:lstStyle/>
          <a:p>
            <a:fld id="{42CAEFF0-D629-46B3-A9D4-54275A79B79D}" type="slidenum">
              <a:rPr lang="cs-CZ" altLang="en-US">
                <a:solidFill>
                  <a:srgbClr val="FFFFFF"/>
                </a:solidFill>
                <a:latin typeface="Calibri" panose="020F0502020204030204" pitchFamily="34" charset="0"/>
              </a:rPr>
              <a:pPr/>
              <a:t>21</a:t>
            </a:fld>
            <a:endParaRPr lang="cs-CZ" altLang="en-US">
              <a:solidFill>
                <a:srgbClr val="FFFFFF"/>
              </a:solidFill>
              <a:latin typeface="Calibri" panose="020F0502020204030204" pitchFamily="34" charset="0"/>
            </a:endParaRPr>
          </a:p>
        </p:txBody>
      </p:sp>
      <p:pic>
        <p:nvPicPr>
          <p:cNvPr id="377910" name="Picture 54"/>
          <p:cNvPicPr>
            <a:picLocks noChangeAspect="1" noChangeArrowheads="1"/>
          </p:cNvPicPr>
          <p:nvPr/>
        </p:nvPicPr>
        <p:blipFill>
          <a:blip r:embed="rId3">
            <a:extLst>
              <a:ext uri="{28A0092B-C50C-407E-A947-70E740481C1C}">
                <a14:useLocalDpi xmlns:a14="http://schemas.microsoft.com/office/drawing/2010/main" val="0"/>
              </a:ext>
            </a:extLst>
          </a:blip>
          <a:srcRect b="32512"/>
          <a:stretch>
            <a:fillRect/>
          </a:stretch>
        </p:blipFill>
        <p:spPr bwMode="auto">
          <a:xfrm>
            <a:off x="1052513" y="2375104"/>
            <a:ext cx="1511300"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7911" name="Picture 55" descr="BRC1E51_BRC7C_R_tcm135-1470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8300" y="2375104"/>
            <a:ext cx="1443038" cy="1441450"/>
          </a:xfrm>
          <a:prstGeom prst="rect">
            <a:avLst/>
          </a:prstGeom>
          <a:noFill/>
          <a:extLst>
            <a:ext uri="{909E8E84-426E-40DD-AFC4-6F175D3DCCD1}">
              <a14:hiddenFill xmlns:a14="http://schemas.microsoft.com/office/drawing/2010/main">
                <a:solidFill>
                  <a:srgbClr val="FFFFFF"/>
                </a:solidFill>
              </a14:hiddenFill>
            </a:ext>
          </a:extLst>
        </p:spPr>
      </p:pic>
      <p:sp>
        <p:nvSpPr>
          <p:cNvPr id="377913" name="Text Box 57"/>
          <p:cNvSpPr txBox="1">
            <a:spLocks noChangeArrowheads="1"/>
          </p:cNvSpPr>
          <p:nvPr/>
        </p:nvSpPr>
        <p:spPr bwMode="auto">
          <a:xfrm>
            <a:off x="1436593" y="3881870"/>
            <a:ext cx="75583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400" b="1" smtClean="0">
                <a:solidFill>
                  <a:srgbClr val="5F5F5F"/>
                </a:solidFill>
                <a:latin typeface="Calibri" panose="020F0502020204030204" pitchFamily="34" charset="0"/>
              </a:rPr>
              <a:t>BRC1D52</a:t>
            </a:r>
            <a:endParaRPr lang="cs-CZ" altLang="en-US" sz="1400" b="1" smtClean="0">
              <a:solidFill>
                <a:srgbClr val="5F5F5F"/>
              </a:solidFill>
              <a:latin typeface="Calibri" panose="020F0502020204030204" pitchFamily="34" charset="0"/>
            </a:endParaRPr>
          </a:p>
        </p:txBody>
      </p:sp>
      <p:sp>
        <p:nvSpPr>
          <p:cNvPr id="377914" name="Text Box 58"/>
          <p:cNvSpPr txBox="1">
            <a:spLocks noChangeArrowheads="1"/>
          </p:cNvSpPr>
          <p:nvPr/>
        </p:nvSpPr>
        <p:spPr bwMode="auto">
          <a:xfrm>
            <a:off x="4383318" y="3881870"/>
            <a:ext cx="101712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400" b="1" dirty="0" smtClean="0">
                <a:solidFill>
                  <a:srgbClr val="5F5F5F"/>
                </a:solidFill>
                <a:latin typeface="Calibri" panose="020F0502020204030204" pitchFamily="34" charset="0"/>
              </a:rPr>
              <a:t>BRC1E52A/B</a:t>
            </a:r>
            <a:endParaRPr lang="cs-CZ" altLang="en-US" sz="1400" b="1" dirty="0" smtClean="0">
              <a:solidFill>
                <a:srgbClr val="5F5F5F"/>
              </a:solidFill>
              <a:latin typeface="Calibri" panose="020F0502020204030204" pitchFamily="34" charset="0"/>
            </a:endParaRPr>
          </a:p>
        </p:txBody>
      </p:sp>
      <p:sp>
        <p:nvSpPr>
          <p:cNvPr id="377916" name="Text Box 60"/>
          <p:cNvSpPr txBox="1">
            <a:spLocks noChangeArrowheads="1"/>
          </p:cNvSpPr>
          <p:nvPr/>
        </p:nvSpPr>
        <p:spPr bwMode="auto">
          <a:xfrm>
            <a:off x="1052513" y="4187764"/>
            <a:ext cx="7127875"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0" rIns="0" bIns="0">
            <a:spAutoFit/>
          </a:bodyPr>
          <a:lstStyle>
            <a:lvl1pPr marL="180975" indent="-180975">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indent="0" fontAlgn="base">
              <a:spcBef>
                <a:spcPct val="0"/>
              </a:spcBef>
              <a:spcAft>
                <a:spcPct val="0"/>
              </a:spcAft>
            </a:pPr>
            <a:r>
              <a:rPr lang="en-US" altLang="en-US" sz="1400" b="1" dirty="0" smtClean="0">
                <a:solidFill>
                  <a:srgbClr val="008D98"/>
                </a:solidFill>
                <a:latin typeface="Calibri" panose="020F0502020204030204" pitchFamily="34" charset="0"/>
              </a:rPr>
              <a:t>Possible operations:</a:t>
            </a:r>
          </a:p>
          <a:p>
            <a:pPr marL="0" indent="0" fontAlgn="base">
              <a:spcBef>
                <a:spcPct val="0"/>
              </a:spcBef>
              <a:spcAft>
                <a:spcPct val="0"/>
              </a:spcAft>
            </a:pPr>
            <a:endParaRPr lang="en-US" altLang="en-US" sz="1400" b="1" dirty="0" smtClean="0">
              <a:solidFill>
                <a:srgbClr val="008D98"/>
              </a:solidFill>
              <a:latin typeface="Calibri" panose="020F0502020204030204" pitchFamily="34" charset="0"/>
            </a:endParaRPr>
          </a:p>
          <a:p>
            <a:pPr fontAlgn="base">
              <a:spcBef>
                <a:spcPct val="0"/>
              </a:spcBef>
              <a:spcAft>
                <a:spcPct val="0"/>
              </a:spcAft>
              <a:buFontTx/>
              <a:buChar char="•"/>
            </a:pPr>
            <a:r>
              <a:rPr lang="en-US" altLang="en-US" sz="1400" dirty="0" smtClean="0">
                <a:solidFill>
                  <a:srgbClr val="008D98"/>
                </a:solidFill>
                <a:latin typeface="Calibri" panose="020F0502020204030204" pitchFamily="34" charset="0"/>
              </a:rPr>
              <a:t>On/Off control</a:t>
            </a:r>
          </a:p>
          <a:p>
            <a:pPr fontAlgn="base">
              <a:spcBef>
                <a:spcPct val="0"/>
              </a:spcBef>
              <a:spcAft>
                <a:spcPct val="0"/>
              </a:spcAft>
              <a:buFontTx/>
              <a:buChar char="•"/>
            </a:pPr>
            <a:r>
              <a:rPr lang="en-US" altLang="en-US" sz="1400" b="1" dirty="0" smtClean="0">
                <a:solidFill>
                  <a:srgbClr val="008D98"/>
                </a:solidFill>
                <a:latin typeface="Calibri" panose="020F0502020204030204" pitchFamily="34" charset="0"/>
              </a:rPr>
              <a:t>Operation mode (cooling/heating) control</a:t>
            </a:r>
          </a:p>
          <a:p>
            <a:pPr fontAlgn="base">
              <a:spcBef>
                <a:spcPct val="0"/>
              </a:spcBef>
              <a:spcAft>
                <a:spcPct val="0"/>
              </a:spcAft>
              <a:buFontTx/>
              <a:buChar char="•"/>
            </a:pPr>
            <a:r>
              <a:rPr lang="en-US" altLang="en-US" sz="1400" b="1" dirty="0" smtClean="0">
                <a:solidFill>
                  <a:srgbClr val="008D98"/>
                </a:solidFill>
                <a:latin typeface="Calibri" panose="020F0502020204030204" pitchFamily="34" charset="0"/>
              </a:rPr>
              <a:t>Return / room air temperature Set-point control</a:t>
            </a:r>
            <a:endParaRPr lang="en-US" altLang="en-US" sz="1000" b="1" dirty="0" smtClean="0">
              <a:solidFill>
                <a:srgbClr val="008D98"/>
              </a:solidFill>
              <a:latin typeface="Calibri" panose="020F0502020204030204" pitchFamily="34" charset="0"/>
            </a:endParaRPr>
          </a:p>
          <a:p>
            <a:pPr fontAlgn="base">
              <a:spcBef>
                <a:spcPct val="0"/>
              </a:spcBef>
              <a:spcAft>
                <a:spcPct val="0"/>
              </a:spcAft>
              <a:buFontTx/>
              <a:buChar char="•"/>
            </a:pPr>
            <a:r>
              <a:rPr lang="en-US" altLang="en-US" sz="1400" dirty="0" smtClean="0">
                <a:solidFill>
                  <a:srgbClr val="008D98"/>
                </a:solidFill>
                <a:latin typeface="Calibri" panose="020F0502020204030204" pitchFamily="34" charset="0"/>
              </a:rPr>
              <a:t>Error indication by flashing operation LED</a:t>
            </a:r>
          </a:p>
          <a:p>
            <a:pPr fontAlgn="base">
              <a:spcBef>
                <a:spcPct val="0"/>
              </a:spcBef>
              <a:spcAft>
                <a:spcPct val="0"/>
              </a:spcAft>
              <a:buFontTx/>
              <a:buChar char="•"/>
            </a:pPr>
            <a:r>
              <a:rPr lang="en-US" altLang="en-US" sz="1400" dirty="0" smtClean="0">
                <a:solidFill>
                  <a:srgbClr val="008D98"/>
                </a:solidFill>
                <a:latin typeface="Calibri" panose="020F0502020204030204" pitchFamily="34" charset="0"/>
              </a:rPr>
              <a:t>Error code read-out on display</a:t>
            </a:r>
          </a:p>
          <a:p>
            <a:pPr fontAlgn="base">
              <a:spcBef>
                <a:spcPct val="0"/>
              </a:spcBef>
              <a:spcAft>
                <a:spcPct val="0"/>
              </a:spcAft>
              <a:buFontTx/>
              <a:buChar char="•"/>
            </a:pPr>
            <a:r>
              <a:rPr lang="en-US" altLang="en-US" sz="1400" b="1" dirty="0" smtClean="0">
                <a:solidFill>
                  <a:srgbClr val="5F5F5F"/>
                </a:solidFill>
                <a:latin typeface="Calibri" panose="020F0502020204030204" pitchFamily="34" charset="0"/>
              </a:rPr>
              <a:t>BRC1E51A</a:t>
            </a:r>
            <a:r>
              <a:rPr lang="en-US" altLang="en-US" sz="1400" dirty="0" smtClean="0">
                <a:solidFill>
                  <a:srgbClr val="008D98"/>
                </a:solidFill>
                <a:latin typeface="Calibri" panose="020F0502020204030204" pitchFamily="34" charset="0"/>
              </a:rPr>
              <a:t> only: display of current return / room air temperature</a:t>
            </a:r>
            <a:endParaRPr lang="en-US" altLang="en-US" sz="1200" dirty="0" smtClean="0">
              <a:solidFill>
                <a:srgbClr val="008D98"/>
              </a:solidFill>
              <a:latin typeface="Calibri" panose="020F0502020204030204" pitchFamily="34" charset="0"/>
            </a:endParaRPr>
          </a:p>
        </p:txBody>
      </p:sp>
      <p:pic>
        <p:nvPicPr>
          <p:cNvPr id="377917" name="Picture 61" descr="File:Nuvola apps important yellow.sv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4472" y="6208152"/>
            <a:ext cx="460375" cy="382588"/>
          </a:xfrm>
          <a:prstGeom prst="rect">
            <a:avLst/>
          </a:prstGeom>
          <a:noFill/>
          <a:extLst>
            <a:ext uri="{909E8E84-426E-40DD-AFC4-6F175D3DCCD1}">
              <a14:hiddenFill xmlns:a14="http://schemas.microsoft.com/office/drawing/2010/main">
                <a:solidFill>
                  <a:srgbClr val="FFFFFF"/>
                </a:solidFill>
              </a14:hiddenFill>
            </a:ext>
          </a:extLst>
        </p:spPr>
      </p:pic>
      <p:sp>
        <p:nvSpPr>
          <p:cNvPr id="377918" name="Text Box 62"/>
          <p:cNvSpPr txBox="1">
            <a:spLocks noChangeArrowheads="1"/>
          </p:cNvSpPr>
          <p:nvPr/>
        </p:nvSpPr>
        <p:spPr bwMode="auto">
          <a:xfrm>
            <a:off x="778597" y="6316865"/>
            <a:ext cx="817312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0" bIns="0">
            <a:spAutoFit/>
          </a:bodyPr>
          <a:lstStyle/>
          <a:p>
            <a:pPr fontAlgn="base">
              <a:spcBef>
                <a:spcPct val="0"/>
              </a:spcBef>
              <a:spcAft>
                <a:spcPct val="0"/>
              </a:spcAft>
            </a:pPr>
            <a:r>
              <a:rPr lang="en-US" altLang="en-US" sz="1400" i="1" dirty="0" smtClean="0">
                <a:solidFill>
                  <a:srgbClr val="AF1A1C"/>
                </a:solidFill>
                <a:latin typeface="Calibri" panose="020F0502020204030204" pitchFamily="34" charset="0"/>
              </a:rPr>
              <a:t>A remote controller is always necessary in case the </a:t>
            </a:r>
            <a:r>
              <a:rPr lang="en-US" altLang="en-US" sz="1400" b="1" i="1" dirty="0" smtClean="0">
                <a:solidFill>
                  <a:srgbClr val="5F5F5F"/>
                </a:solidFill>
                <a:latin typeface="Calibri" panose="020F0502020204030204" pitchFamily="34" charset="0"/>
              </a:rPr>
              <a:t>KRP4A51</a:t>
            </a:r>
            <a:r>
              <a:rPr lang="en-US" altLang="en-US" sz="1400" i="1" dirty="0" smtClean="0">
                <a:solidFill>
                  <a:srgbClr val="AF1A1C"/>
                </a:solidFill>
                <a:latin typeface="Calibri" panose="020F0502020204030204" pitchFamily="34" charset="0"/>
              </a:rPr>
              <a:t> optional accessory is used for remote on/off control.</a:t>
            </a: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8420" y="4312294"/>
            <a:ext cx="1459744" cy="147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58"/>
          <p:cNvSpPr txBox="1">
            <a:spLocks noChangeArrowheads="1"/>
          </p:cNvSpPr>
          <p:nvPr/>
        </p:nvSpPr>
        <p:spPr bwMode="auto">
          <a:xfrm>
            <a:off x="7305909" y="5885808"/>
            <a:ext cx="82476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400" b="1" dirty="0" smtClean="0">
                <a:solidFill>
                  <a:srgbClr val="5F5F5F"/>
                </a:solidFill>
                <a:latin typeface="Calibri" panose="020F0502020204030204" pitchFamily="34" charset="0"/>
              </a:rPr>
              <a:t>BRC3E52C</a:t>
            </a:r>
            <a:endParaRPr lang="cs-CZ" altLang="en-US" sz="1400" b="1" dirty="0" smtClean="0">
              <a:solidFill>
                <a:srgbClr val="5F5F5F"/>
              </a:solidFill>
              <a:latin typeface="Calibri" panose="020F0502020204030204" pitchFamily="34" charset="0"/>
            </a:endParaRPr>
          </a:p>
        </p:txBody>
      </p:sp>
      <p:pic>
        <p:nvPicPr>
          <p:cNvPr id="16"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88421" y="2375104"/>
            <a:ext cx="1459743"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7249927" y="3789536"/>
            <a:ext cx="936730" cy="307777"/>
          </a:xfrm>
          <a:prstGeom prst="rect">
            <a:avLst/>
          </a:prstGeom>
        </p:spPr>
        <p:txBody>
          <a:bodyPr wrap="none">
            <a:spAutoFit/>
          </a:bodyPr>
          <a:lstStyle/>
          <a:p>
            <a:pPr algn="ctr" fontAlgn="base">
              <a:spcBef>
                <a:spcPct val="0"/>
              </a:spcBef>
              <a:spcAft>
                <a:spcPct val="0"/>
              </a:spcAft>
            </a:pPr>
            <a:r>
              <a:rPr lang="en-US" sz="1400" b="1" dirty="0">
                <a:solidFill>
                  <a:srgbClr val="5F5F5F"/>
                </a:solidFill>
                <a:latin typeface="Calibri" panose="020F0502020204030204" pitchFamily="34" charset="0"/>
              </a:rPr>
              <a:t>BRC2E52C</a:t>
            </a:r>
          </a:p>
        </p:txBody>
      </p:sp>
      <p:sp>
        <p:nvSpPr>
          <p:cNvPr id="2" name="Rounded Rectangle 1"/>
          <p:cNvSpPr/>
          <p:nvPr/>
        </p:nvSpPr>
        <p:spPr>
          <a:xfrm>
            <a:off x="6721432" y="1840675"/>
            <a:ext cx="1983180" cy="4319978"/>
          </a:xfrm>
          <a:prstGeom prst="roundRect">
            <a:avLst>
              <a:gd name="adj" fmla="val 130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863938" y="1935679"/>
            <a:ext cx="1674419" cy="307777"/>
          </a:xfrm>
          <a:prstGeom prst="rect">
            <a:avLst/>
          </a:prstGeom>
          <a:noFill/>
        </p:spPr>
        <p:txBody>
          <a:bodyPr wrap="square" rtlCol="0">
            <a:spAutoFit/>
          </a:bodyPr>
          <a:lstStyle/>
          <a:p>
            <a:r>
              <a:rPr lang="nl-BE" sz="1400" dirty="0" err="1" smtClean="0">
                <a:solidFill>
                  <a:srgbClr val="5F5F5F"/>
                </a:solidFill>
                <a:latin typeface="Calibri" panose="020F0502020204030204" pitchFamily="34" charset="0"/>
              </a:rPr>
              <a:t>Simplified</a:t>
            </a:r>
            <a:r>
              <a:rPr lang="nl-BE" sz="1400" dirty="0" smtClean="0">
                <a:solidFill>
                  <a:srgbClr val="5F5F5F"/>
                </a:solidFill>
                <a:latin typeface="Calibri" panose="020F0502020204030204" pitchFamily="34" charset="0"/>
              </a:rPr>
              <a:t> controller</a:t>
            </a:r>
            <a:endParaRPr lang="en-GB" sz="1400" dirty="0">
              <a:solidFill>
                <a:srgbClr val="5F5F5F"/>
              </a:solidFill>
              <a:latin typeface="Calibri" panose="020F0502020204030204" pitchFamily="34" charset="0"/>
            </a:endParaRPr>
          </a:p>
        </p:txBody>
      </p:sp>
    </p:spTree>
    <p:extLst>
      <p:ext uri="{BB962C8B-B14F-4D97-AF65-F5344CB8AC3E}">
        <p14:creationId xmlns:p14="http://schemas.microsoft.com/office/powerpoint/2010/main" val="261564951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a:prstGeom prst="rect">
            <a:avLst/>
          </a:prstGeo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E71CDF-26CA-4A97-8E66-3D900D5D1D16}" type="slidenum">
              <a:rPr lang="cs-CZ">
                <a:solidFill>
                  <a:schemeClr val="bg1"/>
                </a:solidFill>
                <a:latin typeface="Calibri" panose="020F0502020204030204" pitchFamily="34" charset="0"/>
              </a:rPr>
              <a:pPr eaLnBrk="1" hangingPunct="1"/>
              <a:t>22</a:t>
            </a:fld>
            <a:endParaRPr lang="cs-CZ">
              <a:solidFill>
                <a:schemeClr val="bg1"/>
              </a:solidFill>
              <a:latin typeface="Calibri" panose="020F0502020204030204" pitchFamily="34" charset="0"/>
            </a:endParaRPr>
          </a:p>
        </p:txBody>
      </p:sp>
      <p:sp>
        <p:nvSpPr>
          <p:cNvPr id="24581" name="AutoShape 4"/>
          <p:cNvSpPr>
            <a:spLocks noChangeArrowheads="1"/>
          </p:cNvSpPr>
          <p:nvPr/>
        </p:nvSpPr>
        <p:spPr bwMode="auto">
          <a:xfrm rot="-5400000">
            <a:off x="7610913" y="3696563"/>
            <a:ext cx="1944687" cy="287337"/>
          </a:xfrm>
          <a:prstGeom prst="chevron">
            <a:avLst>
              <a:gd name="adj" fmla="val 27417"/>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 </a:t>
            </a:r>
          </a:p>
        </p:txBody>
      </p:sp>
      <p:pic>
        <p:nvPicPr>
          <p:cNvPr id="24582" name="Picture 5"/>
          <p:cNvPicPr>
            <a:picLocks noChangeAspect="1" noChangeArrowheads="1"/>
          </p:cNvPicPr>
          <p:nvPr/>
        </p:nvPicPr>
        <p:blipFill>
          <a:blip r:embed="rId3">
            <a:extLst>
              <a:ext uri="{28A0092B-C50C-407E-A947-70E740481C1C}">
                <a14:useLocalDpi xmlns:a14="http://schemas.microsoft.com/office/drawing/2010/main" val="0"/>
              </a:ext>
            </a:extLst>
          </a:blip>
          <a:srcRect t="31914" b="30995"/>
          <a:stretch>
            <a:fillRect/>
          </a:stretch>
        </p:blipFill>
        <p:spPr bwMode="auto">
          <a:xfrm>
            <a:off x="1453000" y="2723425"/>
            <a:ext cx="35274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Line 6"/>
          <p:cNvSpPr>
            <a:spLocks noChangeShapeType="1"/>
          </p:cNvSpPr>
          <p:nvPr/>
        </p:nvSpPr>
        <p:spPr bwMode="auto">
          <a:xfrm>
            <a:off x="4231125" y="3660050"/>
            <a:ext cx="0" cy="928688"/>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4" name="Line 7"/>
          <p:cNvSpPr>
            <a:spLocks noChangeShapeType="1"/>
          </p:cNvSpPr>
          <p:nvPr/>
        </p:nvSpPr>
        <p:spPr bwMode="auto">
          <a:xfrm>
            <a:off x="3837425" y="401882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5" name="Line 8"/>
          <p:cNvSpPr>
            <a:spLocks noChangeShapeType="1"/>
          </p:cNvSpPr>
          <p:nvPr/>
        </p:nvSpPr>
        <p:spPr bwMode="auto">
          <a:xfrm>
            <a:off x="3946963" y="401247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6" name="AutoShape 9"/>
          <p:cNvSpPr>
            <a:spLocks noChangeArrowheads="1"/>
          </p:cNvSpPr>
          <p:nvPr/>
        </p:nvSpPr>
        <p:spPr bwMode="auto">
          <a:xfrm rot="5400000">
            <a:off x="7425175" y="3942625"/>
            <a:ext cx="1450975" cy="288925"/>
          </a:xfrm>
          <a:prstGeom prst="homePlate">
            <a:avLst>
              <a:gd name="adj" fmla="val 38362"/>
            </a:avLst>
          </a:prstGeom>
          <a:solidFill>
            <a:srgbClr val="00B050"/>
          </a:solidFill>
          <a:ln>
            <a:noFill/>
          </a:ln>
          <a:effectLst/>
          <a:extLst/>
        </p:spPr>
        <p:txBody>
          <a:bodyPr wrap="none" anchor="ctr"/>
          <a:lstStyle/>
          <a:p>
            <a:endParaRPr lang="en-US">
              <a:latin typeface="Calibri" panose="020F0502020204030204" pitchFamily="34" charset="0"/>
            </a:endParaRPr>
          </a:p>
        </p:txBody>
      </p:sp>
      <p:sp>
        <p:nvSpPr>
          <p:cNvPr id="24587" name="AutoShape 10"/>
          <p:cNvSpPr>
            <a:spLocks noChangeArrowheads="1"/>
          </p:cNvSpPr>
          <p:nvPr/>
        </p:nvSpPr>
        <p:spPr bwMode="auto">
          <a:xfrm>
            <a:off x="4872475" y="3361600"/>
            <a:ext cx="3349625" cy="287338"/>
          </a:xfrm>
          <a:prstGeom prst="chevron">
            <a:avLst>
              <a:gd name="adj" fmla="val 36969"/>
            </a:avLst>
          </a:prstGeom>
          <a:solidFill>
            <a:srgbClr val="00B050"/>
          </a:solidFill>
          <a:ln>
            <a:noFill/>
          </a:ln>
          <a:effectLst/>
          <a:extLst/>
        </p:spPr>
        <p:txBody>
          <a:bodyPr wrap="none" lIns="0" tIns="0" rIns="0" bIns="0" anchor="ctr"/>
          <a:lstStyle/>
          <a:p>
            <a:pPr marL="0" lvl="1" algn="ctr"/>
            <a:r>
              <a:rPr lang="en-US" sz="1200" b="1" dirty="0">
                <a:solidFill>
                  <a:srgbClr val="FFFFFF"/>
                </a:solidFill>
                <a:latin typeface="Calibri" panose="020F0502020204030204" pitchFamily="34" charset="0"/>
              </a:rPr>
              <a:t> </a:t>
            </a:r>
            <a:endParaRPr lang="en-US" sz="1200" b="1" dirty="0" smtClean="0">
              <a:solidFill>
                <a:srgbClr val="FFFFFF"/>
              </a:solidFill>
              <a:latin typeface="Calibri" panose="020F0502020204030204" pitchFamily="34" charset="0"/>
            </a:endParaRPr>
          </a:p>
          <a:p>
            <a:pPr marL="0" lvl="1" algn="ctr"/>
            <a:r>
              <a:rPr lang="en-US" sz="1200" b="1" dirty="0" smtClean="0">
                <a:solidFill>
                  <a:srgbClr val="FFFFFF"/>
                </a:solidFill>
                <a:latin typeface="Calibri" panose="020F0502020204030204" pitchFamily="34" charset="0"/>
              </a:rPr>
              <a:t>Supply</a:t>
            </a:r>
            <a:endParaRPr lang="en-US" dirty="0">
              <a:solidFill>
                <a:schemeClr val="hlink"/>
              </a:solidFill>
              <a:latin typeface="Calibri" panose="020F0502020204030204" pitchFamily="34" charset="0"/>
            </a:endParaRPr>
          </a:p>
          <a:p>
            <a:pPr algn="ctr"/>
            <a:endParaRPr lang="en-US" sz="1200" b="1" dirty="0">
              <a:solidFill>
                <a:srgbClr val="FFFFFF"/>
              </a:solidFill>
              <a:latin typeface="Calibri" panose="020F0502020204030204" pitchFamily="34" charset="0"/>
            </a:endParaRPr>
          </a:p>
        </p:txBody>
      </p:sp>
      <p:sp>
        <p:nvSpPr>
          <p:cNvPr id="24588" name="AutoShape 11"/>
          <p:cNvSpPr>
            <a:spLocks noChangeArrowheads="1"/>
          </p:cNvSpPr>
          <p:nvPr/>
        </p:nvSpPr>
        <p:spPr bwMode="auto">
          <a:xfrm rot="10800000">
            <a:off x="4440675" y="2829788"/>
            <a:ext cx="4286250" cy="288925"/>
          </a:xfrm>
          <a:prstGeom prst="homePlate">
            <a:avLst>
              <a:gd name="adj" fmla="val 70673"/>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r>
              <a:rPr lang="en-US" sz="1200" b="1">
                <a:solidFill>
                  <a:srgbClr val="FFFFFF"/>
                </a:solidFill>
                <a:latin typeface="Calibri" panose="020F0502020204030204" pitchFamily="34" charset="0"/>
              </a:rPr>
              <a:t>Return air</a:t>
            </a:r>
          </a:p>
        </p:txBody>
      </p:sp>
      <p:sp>
        <p:nvSpPr>
          <p:cNvPr id="24589" name="Rectangle 12"/>
          <p:cNvSpPr>
            <a:spLocks noChangeArrowheads="1"/>
          </p:cNvSpPr>
          <p:nvPr/>
        </p:nvSpPr>
        <p:spPr bwMode="auto">
          <a:xfrm>
            <a:off x="4153338" y="3228250"/>
            <a:ext cx="142875" cy="503238"/>
          </a:xfrm>
          <a:prstGeom prst="rect">
            <a:avLst/>
          </a:prstGeom>
          <a:solidFill>
            <a:srgbClr val="FF0066">
              <a:alpha val="39999"/>
            </a:srgbClr>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0" name="AutoShape 13"/>
          <p:cNvSpPr>
            <a:spLocks noChangeArrowheads="1"/>
          </p:cNvSpPr>
          <p:nvPr/>
        </p:nvSpPr>
        <p:spPr bwMode="auto">
          <a:xfrm>
            <a:off x="552888" y="2829788"/>
            <a:ext cx="1169987" cy="287337"/>
          </a:xfrm>
          <a:prstGeom prst="chevron">
            <a:avLst>
              <a:gd name="adj" fmla="val 48617"/>
            </a:avLst>
          </a:prstGeom>
          <a:solidFill>
            <a:srgbClr val="00A5E8"/>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Fresh air</a:t>
            </a:r>
          </a:p>
        </p:txBody>
      </p:sp>
      <p:sp>
        <p:nvSpPr>
          <p:cNvPr id="24591" name="AutoShape 14"/>
          <p:cNvSpPr>
            <a:spLocks noChangeArrowheads="1"/>
          </p:cNvSpPr>
          <p:nvPr/>
        </p:nvSpPr>
        <p:spPr bwMode="auto">
          <a:xfrm flipH="1">
            <a:off x="552888" y="3342550"/>
            <a:ext cx="1169987" cy="287338"/>
          </a:xfrm>
          <a:prstGeom prst="chevron">
            <a:avLst>
              <a:gd name="adj" fmla="val 45318"/>
            </a:avLst>
          </a:prstGeom>
          <a:solidFill>
            <a:srgbClr val="CC66FF"/>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Exhaust</a:t>
            </a:r>
          </a:p>
        </p:txBody>
      </p:sp>
      <p:sp>
        <p:nvSpPr>
          <p:cNvPr id="24592" name="AutoShape 15"/>
          <p:cNvSpPr>
            <a:spLocks noChangeArrowheads="1"/>
          </p:cNvSpPr>
          <p:nvPr/>
        </p:nvSpPr>
        <p:spPr bwMode="auto">
          <a:xfrm rot="18736421" flipH="1">
            <a:off x="2100701" y="3191737"/>
            <a:ext cx="647700" cy="142875"/>
          </a:xfrm>
          <a:prstGeom prst="rightArrow">
            <a:avLst>
              <a:gd name="adj1" fmla="val 50000"/>
              <a:gd name="adj2" fmla="val 113333"/>
            </a:avLst>
          </a:prstGeom>
          <a:gradFill rotWithShape="1">
            <a:gsLst>
              <a:gs pos="0">
                <a:srgbClr val="FF0066"/>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3" name="AutoShape 16"/>
          <p:cNvSpPr>
            <a:spLocks noChangeArrowheads="1"/>
          </p:cNvSpPr>
          <p:nvPr/>
        </p:nvSpPr>
        <p:spPr bwMode="auto">
          <a:xfrm rot="2863579">
            <a:off x="2172138" y="3191737"/>
            <a:ext cx="647700" cy="142875"/>
          </a:xfrm>
          <a:prstGeom prst="rightArrow">
            <a:avLst>
              <a:gd name="adj1" fmla="val 50000"/>
              <a:gd name="adj2" fmla="val 113333"/>
            </a:avLst>
          </a:prstGeom>
          <a:gradFill rotWithShape="1">
            <a:gsLst>
              <a:gs pos="0">
                <a:srgbClr val="00A5E8"/>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4" name="AutoShape 17"/>
          <p:cNvSpPr>
            <a:spLocks noChangeArrowheads="1"/>
          </p:cNvSpPr>
          <p:nvPr/>
        </p:nvSpPr>
        <p:spPr bwMode="auto">
          <a:xfrm>
            <a:off x="4061263" y="3385413"/>
            <a:ext cx="396875" cy="179387"/>
          </a:xfrm>
          <a:prstGeom prst="rightArrow">
            <a:avLst>
              <a:gd name="adj1" fmla="val 50000"/>
              <a:gd name="adj2" fmla="val 55310"/>
            </a:avLst>
          </a:prstGeom>
          <a:gradFill rotWithShape="1">
            <a:gsLst>
              <a:gs pos="0">
                <a:srgbClr val="CC66FF"/>
              </a:gs>
              <a:gs pos="100000">
                <a:srgbClr val="FF0066"/>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5" name="Line 18"/>
          <p:cNvSpPr>
            <a:spLocks noChangeShapeType="1"/>
          </p:cNvSpPr>
          <p:nvPr/>
        </p:nvSpPr>
        <p:spPr bwMode="auto">
          <a:xfrm>
            <a:off x="3943788" y="4588738"/>
            <a:ext cx="287337" cy="0"/>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96" name="Line 19"/>
          <p:cNvSpPr>
            <a:spLocks noChangeShapeType="1"/>
          </p:cNvSpPr>
          <p:nvPr/>
        </p:nvSpPr>
        <p:spPr bwMode="auto">
          <a:xfrm>
            <a:off x="4008875" y="4091850"/>
            <a:ext cx="5762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97" name="Line 20"/>
          <p:cNvSpPr>
            <a:spLocks noChangeShapeType="1"/>
          </p:cNvSpPr>
          <p:nvPr/>
        </p:nvSpPr>
        <p:spPr bwMode="auto">
          <a:xfrm>
            <a:off x="4585138" y="4091850"/>
            <a:ext cx="0" cy="21590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pic>
        <p:nvPicPr>
          <p:cNvPr id="24598" name="Picture 21" descr="img"/>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621525" y="3875950"/>
            <a:ext cx="4905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9" name="Line 22"/>
          <p:cNvSpPr>
            <a:spLocks noChangeShapeType="1"/>
          </p:cNvSpPr>
          <p:nvPr/>
        </p:nvSpPr>
        <p:spPr bwMode="auto">
          <a:xfrm>
            <a:off x="3108763" y="4588738"/>
            <a:ext cx="719137" cy="0"/>
          </a:xfrm>
          <a:prstGeom prst="line">
            <a:avLst/>
          </a:prstGeom>
          <a:noFill/>
          <a:ln w="19050">
            <a:solidFill>
              <a:schemeClr val="hlink"/>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00" name="Rectangle 23"/>
          <p:cNvSpPr>
            <a:spLocks noChangeArrowheads="1"/>
          </p:cNvSpPr>
          <p:nvPr/>
        </p:nvSpPr>
        <p:spPr bwMode="auto">
          <a:xfrm>
            <a:off x="6782238" y="4452213"/>
            <a:ext cx="2043112" cy="69850"/>
          </a:xfrm>
          <a:prstGeom prst="rect">
            <a:avLst/>
          </a:prstGeom>
          <a:solidFill>
            <a:srgbClr val="7777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601" name="Text Box 24"/>
          <p:cNvSpPr txBox="1">
            <a:spLocks noChangeArrowheads="1"/>
          </p:cNvSpPr>
          <p:nvPr/>
        </p:nvSpPr>
        <p:spPr bwMode="auto">
          <a:xfrm rot="-5400000">
            <a:off x="3413822" y="4097213"/>
            <a:ext cx="38048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a:solidFill>
                  <a:srgbClr val="5F5F5F"/>
                </a:solidFill>
                <a:latin typeface="Calibri" panose="020F0502020204030204" pitchFamily="34" charset="0"/>
              </a:rPr>
              <a:t>EKEXV</a:t>
            </a:r>
            <a:endParaRPr lang="cs-CZ" sz="900" b="1" dirty="0">
              <a:solidFill>
                <a:srgbClr val="5F5F5F"/>
              </a:solidFill>
              <a:latin typeface="Calibri" panose="020F0502020204030204" pitchFamily="34" charset="0"/>
            </a:endParaRPr>
          </a:p>
        </p:txBody>
      </p:sp>
      <p:grpSp>
        <p:nvGrpSpPr>
          <p:cNvPr id="24602" name="Group 25"/>
          <p:cNvGrpSpPr>
            <a:grpSpLocks/>
          </p:cNvGrpSpPr>
          <p:nvPr/>
        </p:nvGrpSpPr>
        <p:grpSpPr bwMode="auto">
          <a:xfrm>
            <a:off x="5088375" y="4455388"/>
            <a:ext cx="1477963" cy="357187"/>
            <a:chOff x="3310" y="2253"/>
            <a:chExt cx="363" cy="136"/>
          </a:xfrm>
        </p:grpSpPr>
        <p:sp>
          <p:nvSpPr>
            <p:cNvPr id="24621" name="Line 26"/>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22" name="Line 27"/>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sp>
        <p:nvSpPr>
          <p:cNvPr id="24603" name="Text Box 29"/>
          <p:cNvSpPr txBox="1">
            <a:spLocks noChangeArrowheads="1"/>
          </p:cNvSpPr>
          <p:nvPr/>
        </p:nvSpPr>
        <p:spPr bwMode="auto">
          <a:xfrm>
            <a:off x="6321096" y="5635501"/>
            <a:ext cx="1085801"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dirty="0" smtClean="0">
                <a:solidFill>
                  <a:srgbClr val="008D98"/>
                </a:solidFill>
                <a:latin typeface="Calibri" panose="020F0502020204030204" pitchFamily="34" charset="0"/>
              </a:rPr>
              <a:t>Siemens </a:t>
            </a:r>
            <a:r>
              <a:rPr lang="en-US" sz="900" dirty="0" err="1" smtClean="0">
                <a:solidFill>
                  <a:srgbClr val="008D98"/>
                </a:solidFill>
                <a:latin typeface="Calibri" panose="020F0502020204030204" pitchFamily="34" charset="0"/>
              </a:rPr>
              <a:t>Microtech</a:t>
            </a:r>
            <a:r>
              <a:rPr lang="en-US" sz="900" dirty="0" smtClean="0">
                <a:solidFill>
                  <a:srgbClr val="008D98"/>
                </a:solidFill>
                <a:latin typeface="Calibri" panose="020F0502020204030204" pitchFamily="34" charset="0"/>
              </a:rPr>
              <a:t> III</a:t>
            </a:r>
            <a:endParaRPr lang="en-US" sz="900" dirty="0">
              <a:solidFill>
                <a:srgbClr val="008D98"/>
              </a:solidFill>
              <a:latin typeface="Calibri" panose="020F0502020204030204" pitchFamily="34" charset="0"/>
            </a:endParaRPr>
          </a:p>
        </p:txBody>
      </p:sp>
      <p:sp>
        <p:nvSpPr>
          <p:cNvPr id="24606" name="Line 32"/>
          <p:cNvSpPr>
            <a:spLocks noChangeShapeType="1"/>
          </p:cNvSpPr>
          <p:nvPr/>
        </p:nvSpPr>
        <p:spPr bwMode="auto">
          <a:xfrm flipV="1">
            <a:off x="4440675" y="4452212"/>
            <a:ext cx="109538" cy="54870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pic>
        <p:nvPicPr>
          <p:cNvPr id="24607" name="Picture 33"/>
          <p:cNvPicPr>
            <a:picLocks noChangeAspect="1" noChangeArrowheads="1"/>
          </p:cNvPicPr>
          <p:nvPr/>
        </p:nvPicPr>
        <p:blipFill>
          <a:blip r:embed="rId5">
            <a:extLst>
              <a:ext uri="{28A0092B-C50C-407E-A947-70E740481C1C}">
                <a14:useLocalDpi xmlns:a14="http://schemas.microsoft.com/office/drawing/2010/main" val="0"/>
              </a:ext>
            </a:extLst>
          </a:blip>
          <a:srcRect b="34723"/>
          <a:stretch>
            <a:fillRect/>
          </a:stretch>
        </p:blipFill>
        <p:spPr bwMode="auto">
          <a:xfrm>
            <a:off x="4213661" y="4994639"/>
            <a:ext cx="347663"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608" name="Text Box 34"/>
          <p:cNvSpPr txBox="1">
            <a:spLocks noChangeArrowheads="1"/>
          </p:cNvSpPr>
          <p:nvPr/>
        </p:nvSpPr>
        <p:spPr bwMode="auto">
          <a:xfrm>
            <a:off x="3804571" y="5314928"/>
            <a:ext cx="115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a:solidFill>
                  <a:srgbClr val="5F5F5F"/>
                </a:solidFill>
                <a:latin typeface="Calibri" panose="020F0502020204030204" pitchFamily="34" charset="0"/>
              </a:rPr>
              <a:t>BRC1D52</a:t>
            </a:r>
            <a:br>
              <a:rPr lang="en-US" sz="900" b="1">
                <a:solidFill>
                  <a:srgbClr val="5F5F5F"/>
                </a:solidFill>
                <a:latin typeface="Calibri" panose="020F0502020204030204" pitchFamily="34" charset="0"/>
              </a:rPr>
            </a:br>
            <a:r>
              <a:rPr lang="en-US" sz="900">
                <a:solidFill>
                  <a:srgbClr val="AF1A1C"/>
                </a:solidFill>
                <a:latin typeface="Calibri" panose="020F0502020204030204" pitchFamily="34" charset="0"/>
              </a:rPr>
              <a:t>Needed only for set-up</a:t>
            </a:r>
            <a:endParaRPr lang="cs-CZ" sz="900">
              <a:solidFill>
                <a:srgbClr val="AF1A1C"/>
              </a:solidFill>
              <a:latin typeface="Calibri" panose="020F0502020204030204" pitchFamily="34" charset="0"/>
            </a:endParaRPr>
          </a:p>
        </p:txBody>
      </p:sp>
      <p:sp>
        <p:nvSpPr>
          <p:cNvPr id="24609" name="Text Box 35"/>
          <p:cNvSpPr txBox="1">
            <a:spLocks noChangeArrowheads="1"/>
          </p:cNvSpPr>
          <p:nvPr/>
        </p:nvSpPr>
        <p:spPr bwMode="auto">
          <a:xfrm>
            <a:off x="4570016" y="4617851"/>
            <a:ext cx="574443"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EKEQFCBA</a:t>
            </a:r>
            <a:endParaRPr lang="cs-CZ" sz="900" b="1" dirty="0">
              <a:solidFill>
                <a:srgbClr val="5F5F5F"/>
              </a:solidFill>
              <a:latin typeface="Calibri" panose="020F0502020204030204" pitchFamily="34" charset="0"/>
            </a:endParaRPr>
          </a:p>
        </p:txBody>
      </p:sp>
      <p:grpSp>
        <p:nvGrpSpPr>
          <p:cNvPr id="24610" name="Group 39"/>
          <p:cNvGrpSpPr>
            <a:grpSpLocks/>
          </p:cNvGrpSpPr>
          <p:nvPr/>
        </p:nvGrpSpPr>
        <p:grpSpPr bwMode="auto">
          <a:xfrm flipH="1">
            <a:off x="6918763" y="4091850"/>
            <a:ext cx="1303337" cy="720725"/>
            <a:chOff x="3310" y="2253"/>
            <a:chExt cx="363" cy="136"/>
          </a:xfrm>
        </p:grpSpPr>
        <p:sp>
          <p:nvSpPr>
            <p:cNvPr id="24619" name="Line 40"/>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20" name="Line 41"/>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sp>
        <p:nvSpPr>
          <p:cNvPr id="24611" name="Oval 42"/>
          <p:cNvSpPr>
            <a:spLocks noChangeArrowheads="1"/>
          </p:cNvSpPr>
          <p:nvPr/>
        </p:nvSpPr>
        <p:spPr bwMode="auto">
          <a:xfrm>
            <a:off x="7904600" y="3912463"/>
            <a:ext cx="358775" cy="358775"/>
          </a:xfrm>
          <a:prstGeom prst="ellipse">
            <a:avLst/>
          </a:prstGeom>
          <a:solidFill>
            <a:srgbClr val="003399"/>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000">
                <a:solidFill>
                  <a:srgbClr val="FFFFFF"/>
                </a:solidFill>
                <a:latin typeface="Calibri" panose="020F0502020204030204" pitchFamily="34" charset="0"/>
              </a:rPr>
              <a:t>T</a:t>
            </a:r>
          </a:p>
        </p:txBody>
      </p:sp>
      <p:grpSp>
        <p:nvGrpSpPr>
          <p:cNvPr id="24612" name="Group 43"/>
          <p:cNvGrpSpPr>
            <a:grpSpLocks/>
          </p:cNvGrpSpPr>
          <p:nvPr/>
        </p:nvGrpSpPr>
        <p:grpSpPr bwMode="auto">
          <a:xfrm>
            <a:off x="5074088" y="4374425"/>
            <a:ext cx="1552575" cy="407988"/>
            <a:chOff x="3310" y="2253"/>
            <a:chExt cx="363" cy="136"/>
          </a:xfrm>
        </p:grpSpPr>
        <p:sp>
          <p:nvSpPr>
            <p:cNvPr id="24617" name="Line 44"/>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18" name="Line 45"/>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pic>
        <p:nvPicPr>
          <p:cNvPr id="24614" name="Picture 36" descr="img"/>
          <p:cNvPicPr>
            <a:picLocks noChangeAspect="1" noChangeArrowheads="1"/>
          </p:cNvPicPr>
          <p:nvPr/>
        </p:nvPicPr>
        <p:blipFill>
          <a:blip r:embed="rId6" cstate="print">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4512113" y="4236313"/>
            <a:ext cx="5762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5" name="Text Box 46"/>
          <p:cNvSpPr txBox="1">
            <a:spLocks noChangeArrowheads="1"/>
          </p:cNvSpPr>
          <p:nvPr/>
        </p:nvSpPr>
        <p:spPr bwMode="auto">
          <a:xfrm>
            <a:off x="5366500" y="4219451"/>
            <a:ext cx="69787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a:solidFill>
                  <a:srgbClr val="D11316"/>
                </a:solidFill>
                <a:latin typeface="Calibri" panose="020F0502020204030204" pitchFamily="34" charset="0"/>
              </a:rPr>
              <a:t>On/Off signal</a:t>
            </a:r>
            <a:endParaRPr lang="cs-CZ" sz="900">
              <a:solidFill>
                <a:srgbClr val="D11316"/>
              </a:solidFill>
              <a:latin typeface="Calibri" panose="020F0502020204030204" pitchFamily="34" charset="0"/>
            </a:endParaRPr>
          </a:p>
        </p:txBody>
      </p:sp>
      <p:sp>
        <p:nvSpPr>
          <p:cNvPr id="24616" name="Text Box 47"/>
          <p:cNvSpPr txBox="1">
            <a:spLocks noChangeArrowheads="1"/>
          </p:cNvSpPr>
          <p:nvPr/>
        </p:nvSpPr>
        <p:spPr bwMode="auto">
          <a:xfrm>
            <a:off x="5317609" y="4465513"/>
            <a:ext cx="795657"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dirty="0">
                <a:solidFill>
                  <a:srgbClr val="D11316"/>
                </a:solidFill>
                <a:latin typeface="Calibri" panose="020F0502020204030204" pitchFamily="34" charset="0"/>
              </a:rPr>
              <a:t>0~10VDC signal</a:t>
            </a:r>
            <a:endParaRPr lang="cs-CZ" sz="900" dirty="0">
              <a:solidFill>
                <a:srgbClr val="D11316"/>
              </a:solidFill>
              <a:latin typeface="Calibri" panose="020F0502020204030204" pitchFamily="34" charset="0"/>
            </a:endParaRPr>
          </a:p>
        </p:txBody>
      </p:sp>
      <p:pic>
        <p:nvPicPr>
          <p:cNvPr id="4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42131" y="4805045"/>
            <a:ext cx="1235989" cy="76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 name="Gruppo 1"/>
          <p:cNvGrpSpPr/>
          <p:nvPr/>
        </p:nvGrpSpPr>
        <p:grpSpPr>
          <a:xfrm>
            <a:off x="6921598" y="4762514"/>
            <a:ext cx="713018" cy="873974"/>
            <a:chOff x="354038" y="1252081"/>
            <a:chExt cx="8288309" cy="8705393"/>
          </a:xfrm>
        </p:grpSpPr>
        <p:pic>
          <p:nvPicPr>
            <p:cNvPr id="4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038" y="1252081"/>
              <a:ext cx="828675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5597" y="5604549"/>
              <a:ext cx="828675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1" name="Gruppo 1"/>
          <p:cNvGrpSpPr/>
          <p:nvPr/>
        </p:nvGrpSpPr>
        <p:grpSpPr>
          <a:xfrm>
            <a:off x="7564627" y="4782413"/>
            <a:ext cx="713018" cy="873974"/>
            <a:chOff x="354038" y="1252081"/>
            <a:chExt cx="8288308" cy="8705393"/>
          </a:xfrm>
        </p:grpSpPr>
        <p:pic>
          <p:nvPicPr>
            <p:cNvPr id="52"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038" y="1252081"/>
              <a:ext cx="828675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5596" y="5604548"/>
              <a:ext cx="8286750" cy="435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54" name="Picture 104" descr="RXQ8-10-12P7W1B"/>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5450" y="3946908"/>
            <a:ext cx="9810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965838" y="6003643"/>
            <a:ext cx="3889375" cy="523220"/>
          </a:xfrm>
          <a:prstGeom prst="rect">
            <a:avLst/>
          </a:prstGeom>
          <a:noFill/>
          <a:ln>
            <a:solidFill>
              <a:srgbClr val="0082D5"/>
            </a:solidFill>
          </a:ln>
        </p:spPr>
        <p:txBody>
          <a:bodyPr wrap="square" rtlCol="0">
            <a:spAutoFit/>
          </a:bodyPr>
          <a:lstStyle/>
          <a:p>
            <a:r>
              <a:rPr lang="nl-BE" sz="1400" dirty="0" smtClean="0">
                <a:latin typeface="Calibri" panose="020F0502020204030204" pitchFamily="34" charset="0"/>
              </a:rPr>
              <a:t>DDC </a:t>
            </a:r>
            <a:r>
              <a:rPr lang="nl-BE" sz="1400" dirty="0" err="1" smtClean="0">
                <a:latin typeface="Calibri" panose="020F0502020204030204" pitchFamily="34" charset="0"/>
              </a:rPr>
              <a:t>controls</a:t>
            </a:r>
            <a:r>
              <a:rPr lang="nl-BE" sz="1400" dirty="0" smtClean="0">
                <a:latin typeface="Calibri" panose="020F0502020204030204" pitchFamily="34" charset="0"/>
              </a:rPr>
              <a:t> the AHU </a:t>
            </a:r>
            <a:r>
              <a:rPr lang="nl-BE" sz="1400" dirty="0" err="1" smtClean="0">
                <a:latin typeface="Calibri" panose="020F0502020204030204" pitchFamily="34" charset="0"/>
              </a:rPr>
              <a:t>functions</a:t>
            </a:r>
            <a:r>
              <a:rPr lang="nl-BE" sz="1400" dirty="0" smtClean="0">
                <a:latin typeface="Calibri" panose="020F0502020204030204" pitchFamily="34" charset="0"/>
              </a:rPr>
              <a:t> + control the   </a:t>
            </a:r>
            <a:r>
              <a:rPr lang="nl-BE" sz="1400" dirty="0" err="1" smtClean="0">
                <a:latin typeface="Calibri" panose="020F0502020204030204" pitchFamily="34" charset="0"/>
              </a:rPr>
              <a:t>evaporation</a:t>
            </a:r>
            <a:r>
              <a:rPr lang="nl-BE" sz="1400" dirty="0" smtClean="0">
                <a:latin typeface="Calibri" panose="020F0502020204030204" pitchFamily="34" charset="0"/>
              </a:rPr>
              <a:t>/</a:t>
            </a:r>
            <a:r>
              <a:rPr lang="nl-BE" sz="1400" dirty="0" err="1" smtClean="0">
                <a:latin typeface="Calibri" panose="020F0502020204030204" pitchFamily="34" charset="0"/>
              </a:rPr>
              <a:t>condensation</a:t>
            </a:r>
            <a:r>
              <a:rPr lang="nl-BE" sz="1400" dirty="0" smtClean="0">
                <a:latin typeface="Calibri" panose="020F0502020204030204" pitchFamily="34" charset="0"/>
              </a:rPr>
              <a:t> </a:t>
            </a:r>
            <a:r>
              <a:rPr lang="nl-BE" sz="1400" dirty="0" err="1" smtClean="0">
                <a:latin typeface="Calibri" panose="020F0502020204030204" pitchFamily="34" charset="0"/>
              </a:rPr>
              <a:t>temperature</a:t>
            </a:r>
            <a:endParaRPr lang="en-GB" sz="1400" dirty="0">
              <a:latin typeface="Calibri" panose="020F0502020204030204" pitchFamily="34" charset="0"/>
            </a:endParaRPr>
          </a:p>
        </p:txBody>
      </p:sp>
      <p:sp>
        <p:nvSpPr>
          <p:cNvPr id="55" name="Oval 66"/>
          <p:cNvSpPr>
            <a:spLocks noChangeArrowheads="1"/>
          </p:cNvSpPr>
          <p:nvPr/>
        </p:nvSpPr>
        <p:spPr bwMode="auto">
          <a:xfrm>
            <a:off x="3837425" y="3118713"/>
            <a:ext cx="747713" cy="757237"/>
          </a:xfrm>
          <a:prstGeom prst="ellipse">
            <a:avLst/>
          </a:prstGeom>
          <a:noFill/>
          <a:ln w="38100">
            <a:solidFill>
              <a:srgbClr val="E7AC1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56" name="Rectangle 3"/>
          <p:cNvSpPr txBox="1">
            <a:spLocks noChangeArrowheads="1"/>
          </p:cNvSpPr>
          <p:nvPr/>
        </p:nvSpPr>
        <p:spPr bwMode="auto">
          <a:xfrm>
            <a:off x="215900" y="517120"/>
            <a:ext cx="866457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fontAlgn="base">
              <a:spcBef>
                <a:spcPct val="30000"/>
              </a:spcBef>
              <a:spcAft>
                <a:spcPct val="0"/>
              </a:spcAft>
              <a:buClr>
                <a:srgbClr val="00A5E8"/>
              </a:buClr>
              <a:buFont typeface="Wingdings 3" pitchFamily="18" charset="2"/>
              <a:buChar char="z"/>
              <a:defRPr sz="1600">
                <a:solidFill>
                  <a:schemeClr val="tx1"/>
                </a:solidFill>
                <a:latin typeface="+mn-lt"/>
                <a:ea typeface="+mn-ea"/>
                <a:cs typeface="+mn-cs"/>
              </a:defRPr>
            </a:lvl1pPr>
            <a:lvl2pPr marL="742950" indent="-285750" algn="l" rtl="0" fontAlgn="base">
              <a:spcBef>
                <a:spcPct val="30000"/>
              </a:spcBef>
              <a:spcAft>
                <a:spcPct val="0"/>
              </a:spcAft>
              <a:buClr>
                <a:srgbClr val="5F5F5F"/>
              </a:buClr>
              <a:buSzPct val="80000"/>
              <a:buFont typeface="Wingdings 3" pitchFamily="18" charset="2"/>
              <a:buChar char="z"/>
              <a:defRPr sz="1500">
                <a:solidFill>
                  <a:schemeClr val="tx1"/>
                </a:solidFill>
                <a:latin typeface="+mn-lt"/>
              </a:defRPr>
            </a:lvl2pPr>
            <a:lvl3pPr marL="1143000" indent="-228600" algn="l" rtl="0" fontAlgn="base">
              <a:spcBef>
                <a:spcPct val="30000"/>
              </a:spcBef>
              <a:spcAft>
                <a:spcPct val="0"/>
              </a:spcAft>
              <a:buClr>
                <a:srgbClr val="00A5E8"/>
              </a:buClr>
              <a:buSzPct val="115000"/>
              <a:buChar char="•"/>
              <a:defRPr sz="1400">
                <a:solidFill>
                  <a:schemeClr val="tx1"/>
                </a:solidFill>
                <a:latin typeface="+mn-lt"/>
              </a:defRPr>
            </a:lvl3pPr>
            <a:lvl4pPr marL="1600200" indent="-228600" algn="l" rtl="0" fontAlgn="base">
              <a:spcBef>
                <a:spcPct val="30000"/>
              </a:spcBef>
              <a:spcAft>
                <a:spcPct val="0"/>
              </a:spcAft>
              <a:buChar char="–"/>
              <a:defRPr sz="12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20000"/>
              </a:spcBef>
              <a:buNone/>
            </a:pPr>
            <a:r>
              <a:rPr lang="en-US" altLang="en-US" sz="1800" cap="all" dirty="0">
                <a:solidFill>
                  <a:schemeClr val="tx2"/>
                </a:solidFill>
              </a:rPr>
              <a:t>“X-Control” for Daikin AHU (in pair combination) </a:t>
            </a:r>
          </a:p>
          <a:p>
            <a:pPr marL="0" indent="0">
              <a:buNone/>
            </a:pPr>
            <a:r>
              <a:rPr lang="en-US" altLang="en-US" sz="1800" b="1" kern="0" dirty="0" smtClean="0">
                <a:cs typeface="Myriad Pro"/>
              </a:rPr>
              <a:t>Supply/Return </a:t>
            </a:r>
            <a:r>
              <a:rPr lang="en-US" altLang="en-US" sz="1800" b="1" kern="0" dirty="0">
                <a:cs typeface="Myriad Pro"/>
              </a:rPr>
              <a:t>air control </a:t>
            </a:r>
            <a:r>
              <a:rPr lang="en-US" altLang="en-US" sz="1800" kern="0" dirty="0">
                <a:cs typeface="Myriad Pro"/>
              </a:rPr>
              <a:t>by an external DDC via a 0~10V DC </a:t>
            </a:r>
            <a:r>
              <a:rPr lang="en-US" altLang="en-US" sz="1800" kern="0" dirty="0" smtClean="0">
                <a:cs typeface="Myriad Pro"/>
              </a:rPr>
              <a:t>signal</a:t>
            </a:r>
          </a:p>
          <a:p>
            <a:pPr marL="0" indent="0">
              <a:buNone/>
            </a:pPr>
            <a:endParaRPr lang="en-US" altLang="en-US" sz="1200" kern="0" dirty="0">
              <a:cs typeface="Myriad Pro"/>
            </a:endParaRPr>
          </a:p>
          <a:p>
            <a:pPr marL="0" indent="0">
              <a:buNone/>
            </a:pPr>
            <a:r>
              <a:rPr lang="en-US" altLang="en-US" kern="0" dirty="0" smtClean="0">
                <a:solidFill>
                  <a:schemeClr val="bg1">
                    <a:lumMod val="50000"/>
                  </a:schemeClr>
                </a:solidFill>
                <a:latin typeface="Calibri" panose="020F0502020204030204" pitchFamily="34" charset="0"/>
              </a:rPr>
              <a:t>Tight control of air temperature via Daikin dedicated logic:</a:t>
            </a:r>
            <a:r>
              <a:rPr lang="en-US" altLang="en-US" sz="1400" kern="0" dirty="0" smtClean="0">
                <a:solidFill>
                  <a:schemeClr val="bg1">
                    <a:lumMod val="50000"/>
                  </a:schemeClr>
                </a:solidFill>
                <a:latin typeface="Calibri" panose="020F0502020204030204" pitchFamily="34" charset="0"/>
              </a:rPr>
              <a:t> </a:t>
            </a:r>
            <a:endParaRPr lang="en-US" altLang="en-US" sz="1400" i="1" dirty="0">
              <a:solidFill>
                <a:srgbClr val="C00000"/>
              </a:solidFill>
              <a:latin typeface="Calibri" panose="020F0502020204030204" pitchFamily="34" charset="0"/>
            </a:endParaRPr>
          </a:p>
          <a:p>
            <a:pPr>
              <a:buFont typeface="Arial" panose="020B0604020202020204" pitchFamily="34" charset="0"/>
              <a:buChar char="•"/>
            </a:pPr>
            <a:r>
              <a:rPr lang="en-US" altLang="en-US" sz="1200" i="1" dirty="0" smtClean="0">
                <a:latin typeface="Calibri" panose="020F0502020204030204" pitchFamily="34" charset="0"/>
                <a:sym typeface="Wingdings" pitchFamily="2" charset="2"/>
              </a:rPr>
              <a:t>The DDC has to be </a:t>
            </a:r>
            <a:r>
              <a:rPr lang="en-US" altLang="en-US" sz="1200" i="1" dirty="0">
                <a:latin typeface="Calibri" panose="020F0502020204030204" pitchFamily="34" charset="0"/>
                <a:sym typeface="Wingdings" pitchFamily="2" charset="2"/>
              </a:rPr>
              <a:t>programmed for </a:t>
            </a:r>
            <a:r>
              <a:rPr lang="en-US" altLang="en-US" sz="1200" i="1" dirty="0" smtClean="0">
                <a:latin typeface="Calibri" panose="020F0502020204030204" pitchFamily="34" charset="0"/>
                <a:sym typeface="Wingdings" pitchFamily="2" charset="2"/>
              </a:rPr>
              <a:t>“X control” pattern</a:t>
            </a:r>
            <a:endParaRPr lang="en-US" altLang="en-US" sz="1400" i="1" dirty="0">
              <a:latin typeface="Calibri" panose="020F0502020204030204" pitchFamily="34" charset="0"/>
            </a:endParaRPr>
          </a:p>
          <a:p>
            <a:pPr>
              <a:buFont typeface="Arial" panose="020B0604020202020204" pitchFamily="34" charset="0"/>
              <a:buChar char="•"/>
            </a:pPr>
            <a:r>
              <a:rPr lang="en-US" altLang="en-US" sz="1200" i="1" dirty="0" smtClean="0">
                <a:solidFill>
                  <a:srgbClr val="C00000"/>
                </a:solidFill>
                <a:latin typeface="Calibri" panose="020F0502020204030204" pitchFamily="34" charset="0"/>
              </a:rPr>
              <a:t>t</a:t>
            </a:r>
            <a:r>
              <a:rPr lang="en-US" altLang="en-US" sz="1200" i="1" dirty="0" smtClean="0">
                <a:solidFill>
                  <a:srgbClr val="C00000"/>
                </a:solidFill>
                <a:latin typeface="Calibri" panose="020F0502020204030204" pitchFamily="34" charset="0"/>
                <a:sym typeface="Wingdings" pitchFamily="2" charset="2"/>
              </a:rPr>
              <a:t>he </a:t>
            </a:r>
            <a:r>
              <a:rPr lang="en-US" altLang="en-US" sz="1200" i="1" dirty="0">
                <a:solidFill>
                  <a:srgbClr val="C00000"/>
                </a:solidFill>
                <a:latin typeface="Calibri" panose="020F0502020204030204" pitchFamily="34" charset="0"/>
                <a:sym typeface="Wingdings" pitchFamily="2" charset="2"/>
              </a:rPr>
              <a:t>cooling (heating) capacity does not increase proportionally with the voltage </a:t>
            </a:r>
            <a:r>
              <a:rPr lang="en-US" altLang="en-US" sz="1200" i="1" dirty="0" smtClean="0">
                <a:solidFill>
                  <a:srgbClr val="C00000"/>
                </a:solidFill>
                <a:latin typeface="Calibri" panose="020F0502020204030204" pitchFamily="34" charset="0"/>
                <a:sym typeface="Wingdings" pitchFamily="2" charset="2"/>
              </a:rPr>
              <a:t>signal.</a:t>
            </a:r>
          </a:p>
          <a:p>
            <a:pPr>
              <a:buFont typeface="Arial" panose="020B0604020202020204" pitchFamily="34" charset="0"/>
              <a:buChar char="•"/>
            </a:pPr>
            <a:r>
              <a:rPr lang="en-US" altLang="en-US" sz="1200" i="1" dirty="0" smtClean="0">
                <a:solidFill>
                  <a:srgbClr val="C00000"/>
                </a:solidFill>
                <a:latin typeface="Calibri" panose="020F0502020204030204" pitchFamily="34" charset="0"/>
                <a:sym typeface="Wingdings" pitchFamily="2" charset="2"/>
              </a:rPr>
              <a:t>“off the shelf “ DDC cannot be used without special re-programming</a:t>
            </a:r>
          </a:p>
          <a:p>
            <a:pPr marL="0" indent="0">
              <a:buNone/>
            </a:pPr>
            <a:endParaRPr lang="en-US" altLang="en-US" sz="1300" kern="0" dirty="0">
              <a:solidFill>
                <a:schemeClr val="bg1">
                  <a:lumMod val="50000"/>
                </a:schemeClr>
              </a:solidFill>
              <a:latin typeface="Calibri" panose="020F0502020204030204" pitchFamily="34" charset="0"/>
            </a:endParaRPr>
          </a:p>
        </p:txBody>
      </p:sp>
      <p:pic>
        <p:nvPicPr>
          <p:cNvPr id="59" name="Picture 53" descr="File:Nuvola apps important yellow.sv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75872" y="1918262"/>
            <a:ext cx="578265" cy="48055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9826" y="3896693"/>
            <a:ext cx="1141831" cy="1655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77491" y="4537854"/>
            <a:ext cx="438592" cy="369332"/>
          </a:xfrm>
          <a:prstGeom prst="rect">
            <a:avLst/>
          </a:prstGeom>
          <a:noFill/>
        </p:spPr>
        <p:txBody>
          <a:bodyPr wrap="square" rtlCol="0">
            <a:spAutoFit/>
          </a:bodyPr>
          <a:lstStyle/>
          <a:p>
            <a:r>
              <a:rPr lang="nl-BE" dirty="0" smtClean="0">
                <a:latin typeface="Calibri" panose="020F0502020204030204" pitchFamily="34" charset="0"/>
              </a:rPr>
              <a:t>or</a:t>
            </a:r>
            <a:endParaRPr lang="en-GB" dirty="0">
              <a:latin typeface="Calibri" panose="020F0502020204030204" pitchFamily="34" charset="0"/>
            </a:endParaRPr>
          </a:p>
        </p:txBody>
      </p:sp>
      <p:sp>
        <p:nvSpPr>
          <p:cNvPr id="62" name="TextBox 61"/>
          <p:cNvSpPr txBox="1"/>
          <p:nvPr/>
        </p:nvSpPr>
        <p:spPr>
          <a:xfrm>
            <a:off x="338710" y="5525912"/>
            <a:ext cx="1317807" cy="307777"/>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p:txBody>
      </p:sp>
      <p:sp>
        <p:nvSpPr>
          <p:cNvPr id="63" name="TextBox 62"/>
          <p:cNvSpPr txBox="1"/>
          <p:nvPr/>
        </p:nvSpPr>
        <p:spPr>
          <a:xfrm>
            <a:off x="2153846" y="5488748"/>
            <a:ext cx="739588" cy="307777"/>
          </a:xfrm>
          <a:prstGeom prst="rect">
            <a:avLst/>
          </a:prstGeom>
          <a:noFill/>
        </p:spPr>
        <p:txBody>
          <a:bodyPr wrap="square" rtlCol="0">
            <a:spAutoFit/>
          </a:bodyPr>
          <a:lstStyle/>
          <a:p>
            <a:pPr algn="ctr"/>
            <a:r>
              <a:rPr lang="en-US" sz="1400" dirty="0" smtClean="0">
                <a:latin typeface="Calibri" panose="020F0502020204030204" pitchFamily="34" charset="0"/>
              </a:rPr>
              <a:t>ERQ</a:t>
            </a:r>
            <a:endParaRPr lang="en-GB" sz="1400" dirty="0">
              <a:latin typeface="Calibri" panose="020F0502020204030204" pitchFamily="34" charset="0"/>
            </a:endParaRPr>
          </a:p>
        </p:txBody>
      </p:sp>
      <p:cxnSp>
        <p:nvCxnSpPr>
          <p:cNvPr id="64" name="Straight Connector 63"/>
          <p:cNvCxnSpPr/>
          <p:nvPr/>
        </p:nvCxnSpPr>
        <p:spPr>
          <a:xfrm flipV="1">
            <a:off x="4153338" y="4409351"/>
            <a:ext cx="358775" cy="49783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986525" y="4907186"/>
            <a:ext cx="1196181"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108763" y="4865287"/>
            <a:ext cx="577024" cy="261610"/>
          </a:xfrm>
          <a:prstGeom prst="rect">
            <a:avLst/>
          </a:prstGeom>
          <a:noFill/>
        </p:spPr>
        <p:txBody>
          <a:bodyPr wrap="square" rtlCol="0">
            <a:spAutoFit/>
          </a:bodyPr>
          <a:lstStyle/>
          <a:p>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1</a:t>
            </a:r>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2</a:t>
            </a:r>
            <a:endParaRPr lang="en-GB" sz="1100" baseline="-25000" dirty="0">
              <a:solidFill>
                <a:srgbClr val="FF0000"/>
              </a:solidFill>
              <a:latin typeface="Calibri" panose="020F0502020204030204" pitchFamily="34" charset="0"/>
            </a:endParaRPr>
          </a:p>
        </p:txBody>
      </p:sp>
      <p:sp>
        <p:nvSpPr>
          <p:cNvPr id="4" name="Right Brace 3"/>
          <p:cNvSpPr/>
          <p:nvPr/>
        </p:nvSpPr>
        <p:spPr>
          <a:xfrm>
            <a:off x="6360125" y="2001387"/>
            <a:ext cx="266538" cy="397429"/>
          </a:xfrm>
          <a:prstGeom prst="righ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Calibri" panose="020F0502020204030204" pitchFamily="34" charset="0"/>
            </a:endParaRPr>
          </a:p>
        </p:txBody>
      </p:sp>
    </p:spTree>
    <p:extLst>
      <p:ext uri="{BB962C8B-B14F-4D97-AF65-F5344CB8AC3E}">
        <p14:creationId xmlns:p14="http://schemas.microsoft.com/office/powerpoint/2010/main" val="2362644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1" name="Rectangle 3"/>
          <p:cNvSpPr>
            <a:spLocks noGrp="1" noChangeArrowheads="1"/>
          </p:cNvSpPr>
          <p:nvPr>
            <p:ph idx="1"/>
          </p:nvPr>
        </p:nvSpPr>
        <p:spPr>
          <a:xfrm>
            <a:off x="148668" y="475467"/>
            <a:ext cx="8849189" cy="628650"/>
          </a:xfrm>
        </p:spPr>
        <p:txBody>
          <a:bodyPr/>
          <a:lstStyle/>
          <a:p>
            <a:pPr>
              <a:buFont typeface="Wingdings 3" pitchFamily="18" charset="2"/>
              <a:buNone/>
            </a:pPr>
            <a:r>
              <a:rPr lang="en-US" altLang="en-US" cap="all" dirty="0">
                <a:solidFill>
                  <a:schemeClr val="tx2"/>
                </a:solidFill>
                <a:latin typeface="+mn-lt"/>
              </a:rPr>
              <a:t>“Y-Control” (in pair combination</a:t>
            </a:r>
            <a:r>
              <a:rPr lang="en-US" altLang="en-US" dirty="0" smtClean="0">
                <a:solidFill>
                  <a:schemeClr val="bg1">
                    <a:lumMod val="50000"/>
                  </a:schemeClr>
                </a:solidFill>
                <a:latin typeface="Calibri" panose="020F0502020204030204" pitchFamily="34" charset="0"/>
                <a:ea typeface="+mj-ea"/>
                <a:cs typeface="Myriad Pro"/>
              </a:rPr>
              <a:t>)</a:t>
            </a:r>
            <a:endParaRPr lang="en-US" altLang="en-US" sz="1600" dirty="0">
              <a:latin typeface="Calibri" panose="020F0502020204030204" pitchFamily="34" charset="0"/>
            </a:endParaRPr>
          </a:p>
          <a:p>
            <a:pPr marL="0" indent="0">
              <a:buNone/>
            </a:pPr>
            <a:r>
              <a:rPr lang="en-US" altLang="en-US" b="1" kern="0" dirty="0" smtClean="0">
                <a:latin typeface="+mn-lt"/>
                <a:cs typeface="Myriad Pro"/>
              </a:rPr>
              <a:t>Supply/Return air (indirect) control </a:t>
            </a:r>
            <a:r>
              <a:rPr lang="en-US" altLang="en-US" kern="0" dirty="0">
                <a:latin typeface="+mn-lt"/>
                <a:cs typeface="Myriad Pro"/>
              </a:rPr>
              <a:t>by fixing the evaporating/condensing </a:t>
            </a:r>
            <a:r>
              <a:rPr lang="en-US" altLang="en-US" kern="0" dirty="0" smtClean="0">
                <a:latin typeface="+mn-lt"/>
                <a:cs typeface="Myriad Pro"/>
              </a:rPr>
              <a:t>temperature</a:t>
            </a:r>
          </a:p>
          <a:p>
            <a:pPr marL="0" indent="0">
              <a:buNone/>
            </a:pPr>
            <a:endParaRPr lang="en-US" altLang="en-US" kern="0" dirty="0">
              <a:latin typeface="+mn-lt"/>
              <a:cs typeface="Myriad Pro"/>
            </a:endParaRPr>
          </a:p>
          <a:p>
            <a:pPr marL="0" indent="0">
              <a:buNone/>
            </a:pPr>
            <a:r>
              <a:rPr lang="en-US" altLang="en-US" sz="1600" dirty="0">
                <a:solidFill>
                  <a:schemeClr val="bg1">
                    <a:lumMod val="50000"/>
                  </a:schemeClr>
                </a:solidFill>
                <a:latin typeface="Calibri" panose="020F0502020204030204" pitchFamily="34" charset="0"/>
              </a:rPr>
              <a:t>The external switching </a:t>
            </a:r>
            <a:r>
              <a:rPr lang="en-US" altLang="en-US" sz="1600" dirty="0" smtClean="0">
                <a:solidFill>
                  <a:schemeClr val="bg1">
                    <a:lumMod val="50000"/>
                  </a:schemeClr>
                </a:solidFill>
                <a:latin typeface="Calibri" panose="020F0502020204030204" pitchFamily="34" charset="0"/>
              </a:rPr>
              <a:t>thermostat (3</a:t>
            </a:r>
            <a:r>
              <a:rPr lang="en-US" altLang="en-US" sz="1600" baseline="30000" dirty="0" smtClean="0">
                <a:solidFill>
                  <a:schemeClr val="bg1">
                    <a:lumMod val="50000"/>
                  </a:schemeClr>
                </a:solidFill>
                <a:latin typeface="Calibri" panose="020F0502020204030204" pitchFamily="34" charset="0"/>
              </a:rPr>
              <a:t>rd</a:t>
            </a:r>
            <a:r>
              <a:rPr lang="en-US" altLang="en-US" sz="1600" dirty="0" smtClean="0">
                <a:solidFill>
                  <a:schemeClr val="bg1">
                    <a:lumMod val="50000"/>
                  </a:schemeClr>
                </a:solidFill>
                <a:latin typeface="Calibri" panose="020F0502020204030204" pitchFamily="34" charset="0"/>
              </a:rPr>
              <a:t> party) </a:t>
            </a:r>
            <a:r>
              <a:rPr lang="en-US" altLang="en-US" sz="1600" dirty="0">
                <a:solidFill>
                  <a:schemeClr val="bg1">
                    <a:lumMod val="50000"/>
                  </a:schemeClr>
                </a:solidFill>
                <a:latin typeface="Calibri" panose="020F0502020204030204" pitchFamily="34" charset="0"/>
              </a:rPr>
              <a:t>will turn off the unit if it is cold (or warm) </a:t>
            </a:r>
            <a:r>
              <a:rPr lang="en-US" altLang="en-US" sz="1600" dirty="0" smtClean="0">
                <a:solidFill>
                  <a:schemeClr val="bg1">
                    <a:lumMod val="50000"/>
                  </a:schemeClr>
                </a:solidFill>
                <a:latin typeface="Calibri" panose="020F0502020204030204" pitchFamily="34" charset="0"/>
              </a:rPr>
              <a:t>enough.</a:t>
            </a:r>
            <a:endParaRPr lang="en-US" altLang="en-US" sz="1600" dirty="0">
              <a:solidFill>
                <a:schemeClr val="bg1">
                  <a:lumMod val="50000"/>
                </a:schemeClr>
              </a:solidFill>
              <a:latin typeface="Calibri" panose="020F0502020204030204" pitchFamily="34" charset="0"/>
            </a:endParaRPr>
          </a:p>
          <a:p>
            <a:pPr marL="0" indent="0">
              <a:buNone/>
            </a:pPr>
            <a:endParaRPr lang="en-US" altLang="en-US" sz="1600" dirty="0">
              <a:solidFill>
                <a:schemeClr val="bg1">
                  <a:lumMod val="50000"/>
                </a:schemeClr>
              </a:solidFill>
              <a:latin typeface="Calibri" panose="020F0502020204030204" pitchFamily="34" charset="0"/>
            </a:endParaRPr>
          </a:p>
          <a:p>
            <a:pPr marL="0" indent="0">
              <a:buNone/>
            </a:pPr>
            <a:r>
              <a:rPr lang="en-US" altLang="en-US" sz="1600" dirty="0" smtClean="0">
                <a:solidFill>
                  <a:schemeClr val="bg1">
                    <a:lumMod val="50000"/>
                  </a:schemeClr>
                </a:solidFill>
                <a:latin typeface="Calibri" panose="020F0502020204030204" pitchFamily="34" charset="0"/>
              </a:rPr>
              <a:t> </a:t>
            </a:r>
            <a:endParaRPr lang="en-US" altLang="en-US" sz="900" dirty="0">
              <a:solidFill>
                <a:schemeClr val="bg1">
                  <a:lumMod val="50000"/>
                </a:schemeClr>
              </a:solidFill>
              <a:latin typeface="Calibri" panose="020F0502020204030204" pitchFamily="34" charset="0"/>
            </a:endParaRPr>
          </a:p>
        </p:txBody>
      </p:sp>
      <p:sp>
        <p:nvSpPr>
          <p:cNvPr id="40" name="Slide Number Placeholder 3"/>
          <p:cNvSpPr>
            <a:spLocks noGrp="1"/>
          </p:cNvSpPr>
          <p:nvPr>
            <p:ph type="sldNum" sz="quarter" idx="10"/>
          </p:nvPr>
        </p:nvSpPr>
        <p:spPr/>
        <p:txBody>
          <a:bodyPr/>
          <a:lstStyle/>
          <a:p>
            <a:fld id="{AABFFEB9-1D49-4B6D-AFD9-50F577C24A0E}" type="slidenum">
              <a:rPr lang="cs-CZ" altLang="en-US">
                <a:solidFill>
                  <a:srgbClr val="FFFFFF"/>
                </a:solidFill>
                <a:latin typeface="Calibri" panose="020F0502020204030204" pitchFamily="34" charset="0"/>
              </a:rPr>
              <a:pPr/>
              <a:t>23</a:t>
            </a:fld>
            <a:endParaRPr lang="cs-CZ" altLang="en-US">
              <a:solidFill>
                <a:srgbClr val="FFFFFF"/>
              </a:solidFill>
              <a:latin typeface="Calibri" panose="020F0502020204030204" pitchFamily="34" charset="0"/>
            </a:endParaRPr>
          </a:p>
        </p:txBody>
      </p:sp>
      <p:sp>
        <p:nvSpPr>
          <p:cNvPr id="380932" name="AutoShape 4"/>
          <p:cNvSpPr>
            <a:spLocks noChangeArrowheads="1"/>
          </p:cNvSpPr>
          <p:nvPr/>
        </p:nvSpPr>
        <p:spPr bwMode="auto">
          <a:xfrm rot="-5400000">
            <a:off x="7599038" y="3126563"/>
            <a:ext cx="1944687" cy="287337"/>
          </a:xfrm>
          <a:prstGeom prst="chevron">
            <a:avLst>
              <a:gd name="adj" fmla="val 27417"/>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 </a:t>
            </a:r>
          </a:p>
        </p:txBody>
      </p:sp>
      <p:pic>
        <p:nvPicPr>
          <p:cNvPr id="380933" name="Picture 5"/>
          <p:cNvPicPr>
            <a:picLocks noChangeAspect="1" noChangeArrowheads="1"/>
          </p:cNvPicPr>
          <p:nvPr/>
        </p:nvPicPr>
        <p:blipFill>
          <a:blip r:embed="rId3">
            <a:extLst>
              <a:ext uri="{28A0092B-C50C-407E-A947-70E740481C1C}">
                <a14:useLocalDpi xmlns:a14="http://schemas.microsoft.com/office/drawing/2010/main" val="0"/>
              </a:ext>
            </a:extLst>
          </a:blip>
          <a:srcRect t="31914" b="30995"/>
          <a:stretch>
            <a:fillRect/>
          </a:stretch>
        </p:blipFill>
        <p:spPr bwMode="auto">
          <a:xfrm>
            <a:off x="1441125" y="2153425"/>
            <a:ext cx="35274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934" name="Line 6"/>
          <p:cNvSpPr>
            <a:spLocks noChangeShapeType="1"/>
          </p:cNvSpPr>
          <p:nvPr/>
        </p:nvSpPr>
        <p:spPr bwMode="auto">
          <a:xfrm>
            <a:off x="4219250" y="3090050"/>
            <a:ext cx="0" cy="928688"/>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35" name="Line 7"/>
          <p:cNvSpPr>
            <a:spLocks noChangeShapeType="1"/>
          </p:cNvSpPr>
          <p:nvPr/>
        </p:nvSpPr>
        <p:spPr bwMode="auto">
          <a:xfrm>
            <a:off x="3825550" y="344882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36" name="Line 8"/>
          <p:cNvSpPr>
            <a:spLocks noChangeShapeType="1"/>
          </p:cNvSpPr>
          <p:nvPr/>
        </p:nvSpPr>
        <p:spPr bwMode="auto">
          <a:xfrm>
            <a:off x="3935088" y="344247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37" name="AutoShape 9"/>
          <p:cNvSpPr>
            <a:spLocks noChangeArrowheads="1"/>
          </p:cNvSpPr>
          <p:nvPr/>
        </p:nvSpPr>
        <p:spPr bwMode="auto">
          <a:xfrm rot="5400000">
            <a:off x="7413300" y="3372625"/>
            <a:ext cx="1450975" cy="288925"/>
          </a:xfrm>
          <a:prstGeom prst="homePlate">
            <a:avLst>
              <a:gd name="adj" fmla="val 38362"/>
            </a:avLst>
          </a:prstGeom>
          <a:solidFill>
            <a:srgbClr val="00B050"/>
          </a:solidFill>
          <a:ln>
            <a:noFill/>
          </a:ln>
          <a:effectLs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38" name="AutoShape 10"/>
          <p:cNvSpPr>
            <a:spLocks noChangeArrowheads="1"/>
          </p:cNvSpPr>
          <p:nvPr/>
        </p:nvSpPr>
        <p:spPr bwMode="auto">
          <a:xfrm>
            <a:off x="4860600" y="2791600"/>
            <a:ext cx="3349625" cy="287338"/>
          </a:xfrm>
          <a:prstGeom prst="chevron">
            <a:avLst>
              <a:gd name="adj" fmla="val 36969"/>
            </a:avLst>
          </a:prstGeom>
          <a:solidFill>
            <a:srgbClr val="00B050"/>
          </a:solidFill>
          <a:ln>
            <a:noFill/>
          </a:ln>
          <a:effectLs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 Supply</a:t>
            </a:r>
          </a:p>
        </p:txBody>
      </p:sp>
      <p:sp>
        <p:nvSpPr>
          <p:cNvPr id="380939" name="AutoShape 11"/>
          <p:cNvSpPr>
            <a:spLocks noChangeArrowheads="1"/>
          </p:cNvSpPr>
          <p:nvPr/>
        </p:nvSpPr>
        <p:spPr bwMode="auto">
          <a:xfrm rot="10800000">
            <a:off x="4428800" y="2259788"/>
            <a:ext cx="4286250" cy="288925"/>
          </a:xfrm>
          <a:prstGeom prst="homePlate">
            <a:avLst>
              <a:gd name="adj" fmla="val 70673"/>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Return air</a:t>
            </a:r>
          </a:p>
        </p:txBody>
      </p:sp>
      <p:sp>
        <p:nvSpPr>
          <p:cNvPr id="380940" name="Rectangle 12"/>
          <p:cNvSpPr>
            <a:spLocks noChangeArrowheads="1"/>
          </p:cNvSpPr>
          <p:nvPr/>
        </p:nvSpPr>
        <p:spPr bwMode="auto">
          <a:xfrm>
            <a:off x="4141463" y="2658250"/>
            <a:ext cx="142875" cy="503238"/>
          </a:xfrm>
          <a:prstGeom prst="rect">
            <a:avLst/>
          </a:prstGeom>
          <a:solidFill>
            <a:srgbClr val="FF0066">
              <a:alpha val="39999"/>
            </a:srgbClr>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41" name="AutoShape 13"/>
          <p:cNvSpPr>
            <a:spLocks noChangeArrowheads="1"/>
          </p:cNvSpPr>
          <p:nvPr/>
        </p:nvSpPr>
        <p:spPr bwMode="auto">
          <a:xfrm>
            <a:off x="541013" y="2259788"/>
            <a:ext cx="1169987" cy="287337"/>
          </a:xfrm>
          <a:prstGeom prst="chevron">
            <a:avLst>
              <a:gd name="adj" fmla="val 48617"/>
            </a:avLst>
          </a:prstGeom>
          <a:solidFill>
            <a:srgbClr val="00A5E8"/>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Fresh air</a:t>
            </a:r>
          </a:p>
        </p:txBody>
      </p:sp>
      <p:sp>
        <p:nvSpPr>
          <p:cNvPr id="380942" name="AutoShape 14"/>
          <p:cNvSpPr>
            <a:spLocks noChangeArrowheads="1"/>
          </p:cNvSpPr>
          <p:nvPr/>
        </p:nvSpPr>
        <p:spPr bwMode="auto">
          <a:xfrm flipH="1">
            <a:off x="541013" y="2772550"/>
            <a:ext cx="1169987" cy="287338"/>
          </a:xfrm>
          <a:prstGeom prst="chevron">
            <a:avLst>
              <a:gd name="adj" fmla="val 45318"/>
            </a:avLst>
          </a:prstGeom>
          <a:solidFill>
            <a:srgbClr val="CC66FF"/>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Exhaust</a:t>
            </a:r>
          </a:p>
        </p:txBody>
      </p:sp>
      <p:sp>
        <p:nvSpPr>
          <p:cNvPr id="380943" name="AutoShape 15"/>
          <p:cNvSpPr>
            <a:spLocks noChangeArrowheads="1"/>
          </p:cNvSpPr>
          <p:nvPr/>
        </p:nvSpPr>
        <p:spPr bwMode="auto">
          <a:xfrm rot="18736421" flipH="1">
            <a:off x="2088826" y="2621737"/>
            <a:ext cx="647700" cy="142875"/>
          </a:xfrm>
          <a:prstGeom prst="rightArrow">
            <a:avLst>
              <a:gd name="adj1" fmla="val 50000"/>
              <a:gd name="adj2" fmla="val 113333"/>
            </a:avLst>
          </a:prstGeom>
          <a:gradFill rotWithShape="1">
            <a:gsLst>
              <a:gs pos="0">
                <a:srgbClr val="FF0066"/>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44" name="AutoShape 16"/>
          <p:cNvSpPr>
            <a:spLocks noChangeArrowheads="1"/>
          </p:cNvSpPr>
          <p:nvPr/>
        </p:nvSpPr>
        <p:spPr bwMode="auto">
          <a:xfrm rot="2863579">
            <a:off x="2160263" y="2621737"/>
            <a:ext cx="647700" cy="142875"/>
          </a:xfrm>
          <a:prstGeom prst="rightArrow">
            <a:avLst>
              <a:gd name="adj1" fmla="val 50000"/>
              <a:gd name="adj2" fmla="val 113333"/>
            </a:avLst>
          </a:prstGeom>
          <a:gradFill rotWithShape="1">
            <a:gsLst>
              <a:gs pos="0">
                <a:srgbClr val="00A5E8"/>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45" name="AutoShape 17"/>
          <p:cNvSpPr>
            <a:spLocks noChangeArrowheads="1"/>
          </p:cNvSpPr>
          <p:nvPr/>
        </p:nvSpPr>
        <p:spPr bwMode="auto">
          <a:xfrm>
            <a:off x="4049388" y="2815413"/>
            <a:ext cx="396875" cy="179387"/>
          </a:xfrm>
          <a:prstGeom prst="rightArrow">
            <a:avLst>
              <a:gd name="adj1" fmla="val 50000"/>
              <a:gd name="adj2" fmla="val 55310"/>
            </a:avLst>
          </a:prstGeom>
          <a:gradFill rotWithShape="1">
            <a:gsLst>
              <a:gs pos="0">
                <a:srgbClr val="CC66FF"/>
              </a:gs>
              <a:gs pos="100000">
                <a:srgbClr val="FF0066"/>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49" name="Line 21"/>
          <p:cNvSpPr>
            <a:spLocks noChangeShapeType="1"/>
          </p:cNvSpPr>
          <p:nvPr/>
        </p:nvSpPr>
        <p:spPr bwMode="auto">
          <a:xfrm>
            <a:off x="3931913" y="4018738"/>
            <a:ext cx="287337" cy="0"/>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50" name="Line 22"/>
          <p:cNvSpPr>
            <a:spLocks noChangeShapeType="1"/>
          </p:cNvSpPr>
          <p:nvPr/>
        </p:nvSpPr>
        <p:spPr bwMode="auto">
          <a:xfrm>
            <a:off x="3997000" y="3521850"/>
            <a:ext cx="5762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51" name="Line 23"/>
          <p:cNvSpPr>
            <a:spLocks noChangeShapeType="1"/>
          </p:cNvSpPr>
          <p:nvPr/>
        </p:nvSpPr>
        <p:spPr bwMode="auto">
          <a:xfrm>
            <a:off x="4573263" y="3521850"/>
            <a:ext cx="0" cy="21590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pic>
        <p:nvPicPr>
          <p:cNvPr id="380952" name="Picture 24" descr="im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609650" y="3305950"/>
            <a:ext cx="490538" cy="579438"/>
          </a:xfrm>
          <a:prstGeom prst="rect">
            <a:avLst/>
          </a:prstGeom>
          <a:noFill/>
          <a:extLst>
            <a:ext uri="{909E8E84-426E-40DD-AFC4-6F175D3DCCD1}">
              <a14:hiddenFill xmlns:a14="http://schemas.microsoft.com/office/drawing/2010/main">
                <a:solidFill>
                  <a:srgbClr val="FFFFFF"/>
                </a:solidFill>
              </a14:hiddenFill>
            </a:ext>
          </a:extLst>
        </p:spPr>
      </p:pic>
      <p:sp>
        <p:nvSpPr>
          <p:cNvPr id="380953" name="Line 25"/>
          <p:cNvSpPr>
            <a:spLocks noChangeShapeType="1"/>
          </p:cNvSpPr>
          <p:nvPr/>
        </p:nvSpPr>
        <p:spPr bwMode="auto">
          <a:xfrm>
            <a:off x="2974650" y="4018738"/>
            <a:ext cx="841375" cy="0"/>
          </a:xfrm>
          <a:prstGeom prst="line">
            <a:avLst/>
          </a:prstGeom>
          <a:noFill/>
          <a:ln w="19050">
            <a:solidFill>
              <a:schemeClr val="hlink"/>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55" name="Rectangle 27"/>
          <p:cNvSpPr>
            <a:spLocks noChangeArrowheads="1"/>
          </p:cNvSpPr>
          <p:nvPr/>
        </p:nvSpPr>
        <p:spPr bwMode="auto">
          <a:xfrm>
            <a:off x="6770363" y="3882213"/>
            <a:ext cx="2043112" cy="69850"/>
          </a:xfrm>
          <a:prstGeom prst="rect">
            <a:avLst/>
          </a:prstGeom>
          <a:solidFill>
            <a:srgbClr val="7777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81" name="Text Box 53"/>
          <p:cNvSpPr txBox="1">
            <a:spLocks noChangeArrowheads="1"/>
          </p:cNvSpPr>
          <p:nvPr/>
        </p:nvSpPr>
        <p:spPr bwMode="auto">
          <a:xfrm rot="16200000">
            <a:off x="3401947" y="3527213"/>
            <a:ext cx="38048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b="1" smtClean="0">
                <a:solidFill>
                  <a:srgbClr val="5F5F5F"/>
                </a:solidFill>
                <a:latin typeface="Calibri" panose="020F0502020204030204" pitchFamily="34" charset="0"/>
              </a:rPr>
              <a:t>EKEXV</a:t>
            </a:r>
            <a:endParaRPr lang="cs-CZ" altLang="en-US" sz="900" b="1" smtClean="0">
              <a:solidFill>
                <a:srgbClr val="5F5F5F"/>
              </a:solidFill>
              <a:latin typeface="Calibri" panose="020F0502020204030204" pitchFamily="34" charset="0"/>
            </a:endParaRPr>
          </a:p>
        </p:txBody>
      </p:sp>
      <p:grpSp>
        <p:nvGrpSpPr>
          <p:cNvPr id="380986" name="Group 58"/>
          <p:cNvGrpSpPr>
            <a:grpSpLocks/>
          </p:cNvGrpSpPr>
          <p:nvPr/>
        </p:nvGrpSpPr>
        <p:grpSpPr bwMode="auto">
          <a:xfrm>
            <a:off x="5076500" y="3885388"/>
            <a:ext cx="1189038" cy="357187"/>
            <a:chOff x="3310" y="2253"/>
            <a:chExt cx="363" cy="136"/>
          </a:xfrm>
        </p:grpSpPr>
        <p:sp>
          <p:nvSpPr>
            <p:cNvPr id="380984" name="Line 56"/>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85" name="Line 57"/>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grpSp>
      <p:pic>
        <p:nvPicPr>
          <p:cNvPr id="380983" name="Picture 55" descr="thermosta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7863" y="4147325"/>
            <a:ext cx="952500" cy="958850"/>
          </a:xfrm>
          <a:prstGeom prst="rect">
            <a:avLst/>
          </a:prstGeom>
          <a:noFill/>
          <a:extLst>
            <a:ext uri="{909E8E84-426E-40DD-AFC4-6F175D3DCCD1}">
              <a14:hiddenFill xmlns:a14="http://schemas.microsoft.com/office/drawing/2010/main">
                <a:solidFill>
                  <a:srgbClr val="FFFFFF"/>
                </a:solidFill>
              </a14:hiddenFill>
            </a:ext>
          </a:extLst>
        </p:spPr>
      </p:pic>
      <p:sp>
        <p:nvSpPr>
          <p:cNvPr id="380987" name="Text Box 59"/>
          <p:cNvSpPr txBox="1">
            <a:spLocks noChangeArrowheads="1"/>
          </p:cNvSpPr>
          <p:nvPr/>
        </p:nvSpPr>
        <p:spPr bwMode="auto">
          <a:xfrm>
            <a:off x="5304354" y="5097494"/>
            <a:ext cx="242270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000" dirty="0" smtClean="0">
                <a:solidFill>
                  <a:srgbClr val="008D98"/>
                </a:solidFill>
                <a:latin typeface="Calibri" panose="020F0502020204030204" pitchFamily="34" charset="0"/>
              </a:rPr>
              <a:t>3</a:t>
            </a:r>
            <a:r>
              <a:rPr lang="en-US" altLang="en-US" sz="1000" baseline="30000" dirty="0" smtClean="0">
                <a:solidFill>
                  <a:srgbClr val="008D98"/>
                </a:solidFill>
                <a:latin typeface="Calibri" panose="020F0502020204030204" pitchFamily="34" charset="0"/>
              </a:rPr>
              <a:t>rd</a:t>
            </a:r>
            <a:r>
              <a:rPr lang="en-US" altLang="en-US" sz="1000" dirty="0" smtClean="0">
                <a:solidFill>
                  <a:srgbClr val="008D98"/>
                </a:solidFill>
                <a:latin typeface="Calibri" panose="020F0502020204030204" pitchFamily="34" charset="0"/>
              </a:rPr>
              <a:t> party thermostat or other on/off control</a:t>
            </a:r>
          </a:p>
        </p:txBody>
      </p:sp>
      <p:sp>
        <p:nvSpPr>
          <p:cNvPr id="380990" name="Line 62"/>
          <p:cNvSpPr>
            <a:spLocks noChangeShapeType="1"/>
          </p:cNvSpPr>
          <p:nvPr/>
        </p:nvSpPr>
        <p:spPr bwMode="auto">
          <a:xfrm flipV="1">
            <a:off x="4247824" y="3882213"/>
            <a:ext cx="290513" cy="700618"/>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pic>
        <p:nvPicPr>
          <p:cNvPr id="380991" name="Picture 63"/>
          <p:cNvPicPr>
            <a:picLocks noChangeAspect="1" noChangeArrowheads="1"/>
          </p:cNvPicPr>
          <p:nvPr/>
        </p:nvPicPr>
        <p:blipFill>
          <a:blip r:embed="rId6" cstate="print">
            <a:extLst>
              <a:ext uri="{28A0092B-C50C-407E-A947-70E740481C1C}">
                <a14:useLocalDpi xmlns:a14="http://schemas.microsoft.com/office/drawing/2010/main" val="0"/>
              </a:ext>
            </a:extLst>
          </a:blip>
          <a:srcRect b="34723"/>
          <a:stretch>
            <a:fillRect/>
          </a:stretch>
        </p:blipFill>
        <p:spPr bwMode="auto">
          <a:xfrm>
            <a:off x="3997000" y="4582831"/>
            <a:ext cx="347663"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0992" name="Text Box 64"/>
          <p:cNvSpPr txBox="1">
            <a:spLocks noChangeArrowheads="1"/>
          </p:cNvSpPr>
          <p:nvPr/>
        </p:nvSpPr>
        <p:spPr bwMode="auto">
          <a:xfrm>
            <a:off x="3529401" y="4887731"/>
            <a:ext cx="12717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000" b="1" dirty="0" smtClean="0">
                <a:solidFill>
                  <a:srgbClr val="5F5F5F"/>
                </a:solidFill>
                <a:latin typeface="Calibri" panose="020F0502020204030204" pitchFamily="34" charset="0"/>
              </a:rPr>
              <a:t>BRC1D52</a:t>
            </a:r>
            <a:br>
              <a:rPr lang="en-US" altLang="en-US" sz="1000" b="1" dirty="0" smtClean="0">
                <a:solidFill>
                  <a:srgbClr val="5F5F5F"/>
                </a:solidFill>
                <a:latin typeface="Calibri" panose="020F0502020204030204" pitchFamily="34" charset="0"/>
              </a:rPr>
            </a:br>
            <a:r>
              <a:rPr lang="en-US" altLang="en-US" sz="1000" dirty="0" smtClean="0">
                <a:solidFill>
                  <a:srgbClr val="AF1A1C"/>
                </a:solidFill>
                <a:latin typeface="Calibri" panose="020F0502020204030204" pitchFamily="34" charset="0"/>
              </a:rPr>
              <a:t>Needed only for set-up</a:t>
            </a:r>
            <a:endParaRPr lang="cs-CZ" altLang="en-US" sz="1000" dirty="0" smtClean="0">
              <a:solidFill>
                <a:srgbClr val="AF1A1C"/>
              </a:solidFill>
              <a:latin typeface="Calibri" panose="020F0502020204030204" pitchFamily="34" charset="0"/>
            </a:endParaRPr>
          </a:p>
        </p:txBody>
      </p:sp>
      <p:sp>
        <p:nvSpPr>
          <p:cNvPr id="380957" name="Text Box 29"/>
          <p:cNvSpPr txBox="1">
            <a:spLocks noChangeArrowheads="1"/>
          </p:cNvSpPr>
          <p:nvPr/>
        </p:nvSpPr>
        <p:spPr bwMode="auto">
          <a:xfrm>
            <a:off x="4558141" y="4083476"/>
            <a:ext cx="574443"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b="1" dirty="0" smtClean="0">
                <a:solidFill>
                  <a:srgbClr val="5F5F5F"/>
                </a:solidFill>
                <a:latin typeface="Calibri" panose="020F0502020204030204" pitchFamily="34" charset="0"/>
              </a:rPr>
              <a:t>EKEQFCBA</a:t>
            </a:r>
            <a:endParaRPr lang="cs-CZ" altLang="en-US" sz="900" b="1" dirty="0" smtClean="0">
              <a:solidFill>
                <a:srgbClr val="5F5F5F"/>
              </a:solidFill>
              <a:latin typeface="Calibri" panose="020F0502020204030204" pitchFamily="34" charset="0"/>
            </a:endParaRPr>
          </a:p>
        </p:txBody>
      </p:sp>
      <p:pic>
        <p:nvPicPr>
          <p:cNvPr id="380969" name="Picture 41" descr="img"/>
          <p:cNvPicPr>
            <a:picLocks noChangeAspect="1" noChangeArrowheads="1"/>
          </p:cNvPicPr>
          <p:nvPr/>
        </p:nvPicPr>
        <p:blipFill>
          <a:blip r:embed="rId7" cstate="print">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4500238" y="3666313"/>
            <a:ext cx="576262" cy="346075"/>
          </a:xfrm>
          <a:prstGeom prst="rect">
            <a:avLst/>
          </a:prstGeom>
          <a:noFill/>
          <a:extLst>
            <a:ext uri="{909E8E84-426E-40DD-AFC4-6F175D3DCCD1}">
              <a14:hiddenFill xmlns:a14="http://schemas.microsoft.com/office/drawing/2010/main">
                <a:solidFill>
                  <a:srgbClr val="FFFFFF"/>
                </a:solidFill>
              </a14:hiddenFill>
            </a:ext>
          </a:extLst>
        </p:spPr>
      </p:pic>
      <p:sp>
        <p:nvSpPr>
          <p:cNvPr id="380993" name="Text Box 65"/>
          <p:cNvSpPr txBox="1">
            <a:spLocks noChangeArrowheads="1"/>
          </p:cNvSpPr>
          <p:nvPr/>
        </p:nvSpPr>
        <p:spPr bwMode="auto">
          <a:xfrm>
            <a:off x="437872" y="5692081"/>
            <a:ext cx="777609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36000" bIns="0">
            <a:spAutoFit/>
          </a:bodyPr>
          <a:lstStyle/>
          <a:p>
            <a:pPr fontAlgn="base">
              <a:spcBef>
                <a:spcPct val="0"/>
              </a:spcBef>
              <a:spcAft>
                <a:spcPct val="0"/>
              </a:spcAft>
            </a:pPr>
            <a:r>
              <a:rPr lang="en-US" altLang="en-US" sz="1600" dirty="0">
                <a:solidFill>
                  <a:srgbClr val="000000"/>
                </a:solidFill>
                <a:latin typeface="Calibri" panose="020F0502020204030204" pitchFamily="34" charset="0"/>
              </a:rPr>
              <a:t> </a:t>
            </a:r>
            <a:r>
              <a:rPr lang="en-US" altLang="en-US" sz="1600" dirty="0">
                <a:solidFill>
                  <a:schemeClr val="bg1">
                    <a:lumMod val="50000"/>
                  </a:schemeClr>
                </a:solidFill>
                <a:latin typeface="Calibri" panose="020F0502020204030204" pitchFamily="34" charset="0"/>
              </a:rPr>
              <a:t>The values of </a:t>
            </a:r>
            <a:r>
              <a:rPr lang="en-US" altLang="en-US" sz="1600" dirty="0" err="1">
                <a:solidFill>
                  <a:schemeClr val="bg1">
                    <a:lumMod val="50000"/>
                  </a:schemeClr>
                </a:solidFill>
                <a:latin typeface="Calibri" panose="020F0502020204030204" pitchFamily="34" charset="0"/>
              </a:rPr>
              <a:t>Te</a:t>
            </a:r>
            <a:r>
              <a:rPr lang="en-US" altLang="en-US" sz="1600" dirty="0">
                <a:solidFill>
                  <a:schemeClr val="bg1">
                    <a:lumMod val="50000"/>
                  </a:schemeClr>
                </a:solidFill>
                <a:latin typeface="Calibri" panose="020F0502020204030204" pitchFamily="34" charset="0"/>
              </a:rPr>
              <a:t> and Tc are fixed by field setting on remote </a:t>
            </a:r>
            <a:r>
              <a:rPr lang="en-US" altLang="en-US" sz="1600" dirty="0" smtClean="0">
                <a:solidFill>
                  <a:schemeClr val="bg1">
                    <a:lumMod val="50000"/>
                  </a:schemeClr>
                </a:solidFill>
                <a:latin typeface="Calibri" panose="020F0502020204030204" pitchFamily="34" charset="0"/>
              </a:rPr>
              <a:t>controller:</a:t>
            </a:r>
          </a:p>
          <a:p>
            <a:pPr fontAlgn="base">
              <a:spcBef>
                <a:spcPct val="0"/>
              </a:spcBef>
              <a:spcAft>
                <a:spcPct val="0"/>
              </a:spcAft>
            </a:pPr>
            <a:endParaRPr lang="en-US" altLang="en-US" sz="1400" dirty="0" smtClean="0">
              <a:solidFill>
                <a:srgbClr val="000000"/>
              </a:solidFill>
              <a:latin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altLang="en-US" sz="1400" dirty="0">
                <a:latin typeface="Calibri" panose="020F0502020204030204" pitchFamily="34" charset="0"/>
              </a:rPr>
              <a:t>A fixed target </a:t>
            </a:r>
            <a:r>
              <a:rPr lang="en-US" altLang="en-US" sz="1400" dirty="0" smtClean="0">
                <a:latin typeface="Calibri" panose="020F0502020204030204" pitchFamily="34" charset="0"/>
              </a:rPr>
              <a:t>evaporating temperatures </a:t>
            </a:r>
            <a:r>
              <a:rPr lang="en-US" altLang="en-US" sz="1400" dirty="0" err="1" smtClean="0">
                <a:latin typeface="Calibri" panose="020F0502020204030204" pitchFamily="34" charset="0"/>
              </a:rPr>
              <a:t>Te</a:t>
            </a:r>
            <a:r>
              <a:rPr lang="en-US" altLang="en-US" sz="1400" dirty="0" smtClean="0">
                <a:latin typeface="Calibri" panose="020F0502020204030204" pitchFamily="34" charset="0"/>
              </a:rPr>
              <a:t> can be set between </a:t>
            </a:r>
            <a:r>
              <a:rPr lang="en-US" altLang="en-US" sz="1400" b="1" dirty="0">
                <a:solidFill>
                  <a:srgbClr val="008D98"/>
                </a:solidFill>
                <a:latin typeface="Calibri" panose="020F0502020204030204" pitchFamily="34" charset="0"/>
              </a:rPr>
              <a:t>5</a:t>
            </a:r>
            <a:r>
              <a:rPr lang="en-US" altLang="en-US" sz="1400" b="1" dirty="0" smtClean="0">
                <a:solidFill>
                  <a:srgbClr val="008D98"/>
                </a:solidFill>
                <a:latin typeface="Calibri" panose="020F0502020204030204" pitchFamily="34" charset="0"/>
              </a:rPr>
              <a:t>°C </a:t>
            </a:r>
            <a:r>
              <a:rPr lang="en-US" altLang="en-US" sz="1400" b="1" dirty="0">
                <a:solidFill>
                  <a:srgbClr val="008D98"/>
                </a:solidFill>
                <a:latin typeface="Calibri" panose="020F0502020204030204" pitchFamily="34" charset="0"/>
              </a:rPr>
              <a:t>~ </a:t>
            </a:r>
            <a:r>
              <a:rPr lang="en-US" altLang="en-US" sz="1400" b="1" dirty="0" smtClean="0">
                <a:solidFill>
                  <a:srgbClr val="008D98"/>
                </a:solidFill>
                <a:latin typeface="Calibri" panose="020F0502020204030204" pitchFamily="34" charset="0"/>
              </a:rPr>
              <a:t>12°C </a:t>
            </a:r>
            <a:r>
              <a:rPr lang="en-US" altLang="en-US" sz="1400" dirty="0" smtClean="0">
                <a:solidFill>
                  <a:srgbClr val="008D98"/>
                </a:solidFill>
                <a:latin typeface="Calibri" panose="020F0502020204030204" pitchFamily="34" charset="0"/>
              </a:rPr>
              <a:t>(8°C is the factory setting)  </a:t>
            </a:r>
          </a:p>
          <a:p>
            <a:pPr marL="285750" indent="-285750" fontAlgn="base">
              <a:spcBef>
                <a:spcPct val="0"/>
              </a:spcBef>
              <a:spcAft>
                <a:spcPct val="0"/>
              </a:spcAft>
              <a:buFont typeface="Arial" panose="020B0604020202020204" pitchFamily="34" charset="0"/>
              <a:buChar char="•"/>
            </a:pPr>
            <a:r>
              <a:rPr lang="en-US" altLang="en-US" sz="1400" dirty="0">
                <a:latin typeface="Calibri" panose="020F0502020204030204" pitchFamily="34" charset="0"/>
              </a:rPr>
              <a:t>A fixed target condensing temperature Tc can be set between </a:t>
            </a:r>
            <a:r>
              <a:rPr lang="en-US" altLang="en-US" sz="1400" b="1" dirty="0" smtClean="0">
                <a:solidFill>
                  <a:srgbClr val="AF1A1C"/>
                </a:solidFill>
                <a:latin typeface="Calibri" panose="020F0502020204030204" pitchFamily="34" charset="0"/>
              </a:rPr>
              <a:t>43°C ~ 49°C </a:t>
            </a:r>
            <a:r>
              <a:rPr lang="en-US" altLang="en-US" sz="1400" dirty="0" smtClean="0">
                <a:solidFill>
                  <a:srgbClr val="AF1A1C"/>
                </a:solidFill>
                <a:latin typeface="Calibri" panose="020F0502020204030204" pitchFamily="34" charset="0"/>
              </a:rPr>
              <a:t>(46°C is the factory setting)</a:t>
            </a:r>
          </a:p>
          <a:p>
            <a:pPr fontAlgn="base">
              <a:spcBef>
                <a:spcPct val="0"/>
              </a:spcBef>
              <a:spcAft>
                <a:spcPct val="0"/>
              </a:spcAft>
            </a:pPr>
            <a:endParaRPr lang="en-US" altLang="en-US" sz="1400" dirty="0">
              <a:solidFill>
                <a:schemeClr val="bg1">
                  <a:lumMod val="50000"/>
                </a:schemeClr>
              </a:solidFill>
              <a:latin typeface="Calibri" panose="020F0502020204030204" pitchFamily="34" charset="0"/>
            </a:endParaRPr>
          </a:p>
        </p:txBody>
      </p:sp>
      <p:sp>
        <p:nvSpPr>
          <p:cNvPr id="380994" name="Oval 66"/>
          <p:cNvSpPr>
            <a:spLocks noChangeArrowheads="1"/>
          </p:cNvSpPr>
          <p:nvPr/>
        </p:nvSpPr>
        <p:spPr bwMode="auto">
          <a:xfrm>
            <a:off x="3825550" y="2548713"/>
            <a:ext cx="747713" cy="757237"/>
          </a:xfrm>
          <a:prstGeom prst="ellipse">
            <a:avLst/>
          </a:prstGeom>
          <a:noFill/>
          <a:ln w="38100">
            <a:solidFill>
              <a:srgbClr val="E7AC1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80995" name="Text Box 67"/>
          <p:cNvSpPr txBox="1">
            <a:spLocks noChangeArrowheads="1"/>
          </p:cNvSpPr>
          <p:nvPr/>
        </p:nvSpPr>
        <p:spPr bwMode="auto">
          <a:xfrm>
            <a:off x="5330813" y="3736763"/>
            <a:ext cx="69787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smtClean="0">
                <a:solidFill>
                  <a:srgbClr val="D11316"/>
                </a:solidFill>
                <a:latin typeface="Calibri" panose="020F0502020204030204" pitchFamily="34" charset="0"/>
              </a:rPr>
              <a:t>On/Off signal</a:t>
            </a:r>
            <a:endParaRPr lang="cs-CZ" altLang="en-US" sz="900" smtClean="0">
              <a:solidFill>
                <a:srgbClr val="D11316"/>
              </a:solidFill>
              <a:latin typeface="Calibri" panose="020F0502020204030204" pitchFamily="34" charset="0"/>
            </a:endParaRPr>
          </a:p>
        </p:txBody>
      </p:sp>
      <p:pic>
        <p:nvPicPr>
          <p:cNvPr id="41" name="Picture 104" descr="RXQ8-10-12P7W1B"/>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3575" y="3366275"/>
            <a:ext cx="9810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7951" y="3326693"/>
            <a:ext cx="1141831" cy="1655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1565616" y="3967854"/>
            <a:ext cx="438592" cy="369332"/>
          </a:xfrm>
          <a:prstGeom prst="rect">
            <a:avLst/>
          </a:prstGeom>
          <a:noFill/>
        </p:spPr>
        <p:txBody>
          <a:bodyPr wrap="square" rtlCol="0">
            <a:spAutoFit/>
          </a:bodyPr>
          <a:lstStyle/>
          <a:p>
            <a:r>
              <a:rPr lang="nl-BE" dirty="0" smtClean="0">
                <a:latin typeface="Calibri" panose="020F0502020204030204" pitchFamily="34" charset="0"/>
              </a:rPr>
              <a:t>or</a:t>
            </a:r>
            <a:endParaRPr lang="en-GB" dirty="0">
              <a:latin typeface="Calibri" panose="020F0502020204030204" pitchFamily="34" charset="0"/>
            </a:endParaRPr>
          </a:p>
        </p:txBody>
      </p:sp>
      <p:sp>
        <p:nvSpPr>
          <p:cNvPr id="44" name="TextBox 43"/>
          <p:cNvSpPr txBox="1"/>
          <p:nvPr/>
        </p:nvSpPr>
        <p:spPr>
          <a:xfrm>
            <a:off x="437873" y="4970838"/>
            <a:ext cx="1317807" cy="307777"/>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p:txBody>
      </p:sp>
      <p:sp>
        <p:nvSpPr>
          <p:cNvPr id="45" name="TextBox 44"/>
          <p:cNvSpPr txBox="1"/>
          <p:nvPr/>
        </p:nvSpPr>
        <p:spPr>
          <a:xfrm>
            <a:off x="2141971" y="4918748"/>
            <a:ext cx="739588" cy="307777"/>
          </a:xfrm>
          <a:prstGeom prst="rect">
            <a:avLst/>
          </a:prstGeom>
          <a:noFill/>
        </p:spPr>
        <p:txBody>
          <a:bodyPr wrap="square" rtlCol="0">
            <a:spAutoFit/>
          </a:bodyPr>
          <a:lstStyle/>
          <a:p>
            <a:pPr algn="ctr"/>
            <a:r>
              <a:rPr lang="en-US" sz="1400" dirty="0" smtClean="0">
                <a:latin typeface="Calibri" panose="020F0502020204030204" pitchFamily="34" charset="0"/>
              </a:rPr>
              <a:t>ERQ</a:t>
            </a:r>
            <a:endParaRPr lang="en-GB" sz="1400" dirty="0">
              <a:latin typeface="Calibri" panose="020F0502020204030204" pitchFamily="34" charset="0"/>
            </a:endParaRPr>
          </a:p>
        </p:txBody>
      </p:sp>
      <p:cxnSp>
        <p:nvCxnSpPr>
          <p:cNvPr id="46" name="Straight Connector 45"/>
          <p:cNvCxnSpPr>
            <a:endCxn id="380969" idx="1"/>
          </p:cNvCxnSpPr>
          <p:nvPr/>
        </p:nvCxnSpPr>
        <p:spPr>
          <a:xfrm flipV="1">
            <a:off x="4141463" y="3839351"/>
            <a:ext cx="358775" cy="49783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974650" y="4337186"/>
            <a:ext cx="1196181"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096888" y="4295287"/>
            <a:ext cx="577024" cy="261610"/>
          </a:xfrm>
          <a:prstGeom prst="rect">
            <a:avLst/>
          </a:prstGeom>
          <a:noFill/>
        </p:spPr>
        <p:txBody>
          <a:bodyPr wrap="square" rtlCol="0">
            <a:spAutoFit/>
          </a:bodyPr>
          <a:lstStyle/>
          <a:p>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1</a:t>
            </a:r>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2</a:t>
            </a:r>
            <a:endParaRPr lang="en-GB" sz="1100" baseline="-25000" dirty="0">
              <a:solidFill>
                <a:srgbClr val="FF0000"/>
              </a:solidFill>
              <a:latin typeface="Calibri" panose="020F0502020204030204" pitchFamily="34" charset="0"/>
            </a:endParaRPr>
          </a:p>
        </p:txBody>
      </p:sp>
    </p:spTree>
    <p:extLst>
      <p:ext uri="{BB962C8B-B14F-4D97-AF65-F5344CB8AC3E}">
        <p14:creationId xmlns:p14="http://schemas.microsoft.com/office/powerpoint/2010/main" val="551974572"/>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3" name="Rectangle 3"/>
          <p:cNvSpPr>
            <a:spLocks noGrp="1" noChangeArrowheads="1"/>
          </p:cNvSpPr>
          <p:nvPr>
            <p:ph idx="1"/>
          </p:nvPr>
        </p:nvSpPr>
        <p:spPr>
          <a:xfrm>
            <a:off x="155541" y="404219"/>
            <a:ext cx="8664575" cy="628650"/>
          </a:xfrm>
        </p:spPr>
        <p:txBody>
          <a:bodyPr/>
          <a:lstStyle/>
          <a:p>
            <a:r>
              <a:rPr lang="en-US" altLang="en-US" cap="all" dirty="0">
                <a:solidFill>
                  <a:schemeClr val="tx2"/>
                </a:solidFill>
                <a:latin typeface="+mn-lt"/>
              </a:rPr>
              <a:t>“Z-Control” (in pair combination with ERQ, max. capacity 28 kW)</a:t>
            </a:r>
          </a:p>
          <a:p>
            <a:pPr marL="0" indent="0">
              <a:buNone/>
            </a:pPr>
            <a:r>
              <a:rPr lang="en-US" altLang="en-US" b="1" kern="0" dirty="0">
                <a:latin typeface="+mn-lt"/>
                <a:cs typeface="Myriad Pro"/>
              </a:rPr>
              <a:t>Return air </a:t>
            </a:r>
            <a:r>
              <a:rPr lang="en-US" altLang="en-US" kern="0" dirty="0">
                <a:latin typeface="+mn-lt"/>
                <a:cs typeface="Myriad Pro"/>
              </a:rPr>
              <a:t>/ Room temperature </a:t>
            </a:r>
            <a:r>
              <a:rPr lang="en-US" altLang="en-US" b="1" kern="0" dirty="0">
                <a:latin typeface="+mn-lt"/>
                <a:cs typeface="Myriad Pro"/>
              </a:rPr>
              <a:t>contro</a:t>
            </a:r>
            <a:r>
              <a:rPr lang="en-US" altLang="en-US" kern="0" dirty="0">
                <a:latin typeface="+mn-lt"/>
                <a:cs typeface="Myriad Pro"/>
              </a:rPr>
              <a:t>l using</a:t>
            </a:r>
            <a:r>
              <a:rPr lang="en-US" altLang="en-US" sz="2000" b="1" dirty="0" smtClean="0">
                <a:solidFill>
                  <a:schemeClr val="bg1">
                    <a:lumMod val="50000"/>
                  </a:schemeClr>
                </a:solidFill>
                <a:latin typeface="Calibri" panose="020F0502020204030204" pitchFamily="34" charset="0"/>
              </a:rPr>
              <a:t>:</a:t>
            </a:r>
          </a:p>
          <a:p>
            <a:endParaRPr lang="en-US" altLang="en-US" sz="1400" b="1" dirty="0" smtClean="0">
              <a:solidFill>
                <a:schemeClr val="bg1">
                  <a:lumMod val="50000"/>
                </a:schemeClr>
              </a:solidFill>
              <a:latin typeface="Calibri" panose="020F0502020204030204" pitchFamily="34" charset="0"/>
            </a:endParaRPr>
          </a:p>
          <a:p>
            <a:pPr marL="285750" indent="-285750">
              <a:buFont typeface="Arial" panose="020B0604020202020204" pitchFamily="34" charset="0"/>
              <a:buChar char="•"/>
            </a:pPr>
            <a:r>
              <a:rPr lang="en-US" altLang="en-US" sz="1400" b="1" dirty="0" smtClean="0">
                <a:solidFill>
                  <a:schemeClr val="bg1">
                    <a:lumMod val="50000"/>
                  </a:schemeClr>
                </a:solidFill>
                <a:latin typeface="Calibri" panose="020F0502020204030204" pitchFamily="34" charset="0"/>
              </a:rPr>
              <a:t>Daikin </a:t>
            </a:r>
            <a:r>
              <a:rPr lang="en-US" altLang="en-US" sz="1400" b="1" dirty="0">
                <a:solidFill>
                  <a:schemeClr val="bg1">
                    <a:lumMod val="50000"/>
                  </a:schemeClr>
                </a:solidFill>
                <a:latin typeface="Calibri" panose="020F0502020204030204" pitchFamily="34" charset="0"/>
              </a:rPr>
              <a:t>wired remote controller</a:t>
            </a:r>
          </a:p>
          <a:p>
            <a:pPr marL="285750" indent="-285750">
              <a:buFont typeface="Arial" panose="020B0604020202020204" pitchFamily="34" charset="0"/>
              <a:buChar char="•"/>
            </a:pPr>
            <a:r>
              <a:rPr lang="en-US" altLang="en-US" sz="1400" b="1" dirty="0">
                <a:solidFill>
                  <a:schemeClr val="bg1">
                    <a:lumMod val="50000"/>
                  </a:schemeClr>
                </a:solidFill>
                <a:latin typeface="Calibri" panose="020F0502020204030204" pitchFamily="34" charset="0"/>
              </a:rPr>
              <a:t>F</a:t>
            </a:r>
            <a:r>
              <a:rPr lang="en-US" altLang="en-US" sz="1400" b="1" dirty="0" smtClean="0">
                <a:solidFill>
                  <a:schemeClr val="bg1">
                    <a:lumMod val="50000"/>
                  </a:schemeClr>
                </a:solidFill>
                <a:latin typeface="Calibri" panose="020F0502020204030204" pitchFamily="34" charset="0"/>
              </a:rPr>
              <a:t>ield supplied </a:t>
            </a:r>
            <a:r>
              <a:rPr lang="en-US" altLang="en-US" sz="1400" dirty="0" smtClean="0">
                <a:solidFill>
                  <a:schemeClr val="bg1">
                    <a:lumMod val="50000"/>
                  </a:schemeClr>
                </a:solidFill>
                <a:latin typeface="Calibri" panose="020F0502020204030204" pitchFamily="34" charset="0"/>
              </a:rPr>
              <a:t>thermistor (R1T) </a:t>
            </a:r>
            <a:r>
              <a:rPr lang="en-US" altLang="en-US" sz="1400" b="1" dirty="0" smtClean="0">
                <a:solidFill>
                  <a:srgbClr val="FF0000"/>
                </a:solidFill>
                <a:latin typeface="Calibri" panose="020F0502020204030204" pitchFamily="34" charset="0"/>
              </a:rPr>
              <a:t>or </a:t>
            </a:r>
            <a:r>
              <a:rPr lang="en-US" altLang="en-US" sz="1400" b="1" dirty="0" smtClean="0">
                <a:solidFill>
                  <a:schemeClr val="bg1">
                    <a:lumMod val="50000"/>
                  </a:schemeClr>
                </a:solidFill>
                <a:latin typeface="Calibri" panose="020F0502020204030204" pitchFamily="34" charset="0"/>
              </a:rPr>
              <a:t>optional Daikin </a:t>
            </a:r>
            <a:r>
              <a:rPr lang="en-US" altLang="en-US" sz="1400" dirty="0" smtClean="0">
                <a:solidFill>
                  <a:schemeClr val="bg1">
                    <a:lumMod val="50000"/>
                  </a:schemeClr>
                </a:solidFill>
                <a:latin typeface="Calibri" panose="020F0502020204030204" pitchFamily="34" charset="0"/>
              </a:rPr>
              <a:t>thermistor (KRC S01-1)</a:t>
            </a:r>
          </a:p>
          <a:p>
            <a:pPr marL="285750" indent="-285750">
              <a:buFont typeface="Arial" panose="020B0604020202020204" pitchFamily="34" charset="0"/>
              <a:buChar char="•"/>
            </a:pPr>
            <a:r>
              <a:rPr lang="en-US" altLang="en-US" sz="1400" dirty="0" smtClean="0">
                <a:solidFill>
                  <a:schemeClr val="bg1">
                    <a:lumMod val="50000"/>
                  </a:schemeClr>
                </a:solidFill>
                <a:latin typeface="Calibri" panose="020F0502020204030204" pitchFamily="34" charset="0"/>
              </a:rPr>
              <a:t>Similar control to the one of a VRV duct indoor unit</a:t>
            </a:r>
            <a:endParaRPr lang="en-US" altLang="en-US" sz="1400" dirty="0">
              <a:solidFill>
                <a:schemeClr val="bg1">
                  <a:lumMod val="50000"/>
                </a:schemeClr>
              </a:solidFill>
              <a:latin typeface="Calibri" panose="020F0502020204030204" pitchFamily="34" charset="0"/>
            </a:endParaRPr>
          </a:p>
        </p:txBody>
      </p:sp>
      <p:sp>
        <p:nvSpPr>
          <p:cNvPr id="54" name="Slide Number Placeholder 3"/>
          <p:cNvSpPr>
            <a:spLocks noGrp="1"/>
          </p:cNvSpPr>
          <p:nvPr>
            <p:ph type="sldNum" sz="quarter" idx="10"/>
          </p:nvPr>
        </p:nvSpPr>
        <p:spPr/>
        <p:txBody>
          <a:bodyPr/>
          <a:lstStyle/>
          <a:p>
            <a:fld id="{FEE24E48-F53B-4DFF-B077-F6D0DB0D2355}" type="slidenum">
              <a:rPr lang="cs-CZ" altLang="en-US">
                <a:solidFill>
                  <a:srgbClr val="FFFFFF"/>
                </a:solidFill>
                <a:latin typeface="Calibri" panose="020F0502020204030204" pitchFamily="34" charset="0"/>
              </a:rPr>
              <a:pPr/>
              <a:t>24</a:t>
            </a:fld>
            <a:endParaRPr lang="cs-CZ" altLang="en-US">
              <a:solidFill>
                <a:srgbClr val="FFFFFF"/>
              </a:solidFill>
              <a:latin typeface="Calibri" panose="020F0502020204030204" pitchFamily="34" charset="0"/>
            </a:endParaRPr>
          </a:p>
        </p:txBody>
      </p:sp>
      <p:sp>
        <p:nvSpPr>
          <p:cNvPr id="373765" name="AutoShape 5"/>
          <p:cNvSpPr>
            <a:spLocks noChangeArrowheads="1"/>
          </p:cNvSpPr>
          <p:nvPr/>
        </p:nvSpPr>
        <p:spPr bwMode="auto">
          <a:xfrm rot="-5400000">
            <a:off x="7513604" y="3803974"/>
            <a:ext cx="1944687" cy="287337"/>
          </a:xfrm>
          <a:prstGeom prst="chevron">
            <a:avLst>
              <a:gd name="adj" fmla="val 27417"/>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 </a:t>
            </a:r>
          </a:p>
        </p:txBody>
      </p:sp>
      <p:pic>
        <p:nvPicPr>
          <p:cNvPr id="373766" name="Picture 6"/>
          <p:cNvPicPr>
            <a:picLocks noChangeAspect="1" noChangeArrowheads="1"/>
          </p:cNvPicPr>
          <p:nvPr/>
        </p:nvPicPr>
        <p:blipFill>
          <a:blip r:embed="rId3">
            <a:extLst>
              <a:ext uri="{28A0092B-C50C-407E-A947-70E740481C1C}">
                <a14:useLocalDpi xmlns:a14="http://schemas.microsoft.com/office/drawing/2010/main" val="0"/>
              </a:ext>
            </a:extLst>
          </a:blip>
          <a:srcRect t="31914" b="30995"/>
          <a:stretch>
            <a:fillRect/>
          </a:stretch>
        </p:blipFill>
        <p:spPr bwMode="auto">
          <a:xfrm>
            <a:off x="1355691" y="2830836"/>
            <a:ext cx="35274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3767" name="Line 7"/>
          <p:cNvSpPr>
            <a:spLocks noChangeShapeType="1"/>
          </p:cNvSpPr>
          <p:nvPr/>
        </p:nvSpPr>
        <p:spPr bwMode="auto">
          <a:xfrm>
            <a:off x="4133816" y="3767461"/>
            <a:ext cx="0" cy="928688"/>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68" name="Line 8"/>
          <p:cNvSpPr>
            <a:spLocks noChangeShapeType="1"/>
          </p:cNvSpPr>
          <p:nvPr/>
        </p:nvSpPr>
        <p:spPr bwMode="auto">
          <a:xfrm>
            <a:off x="3740116" y="4126236"/>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69" name="Line 9"/>
          <p:cNvSpPr>
            <a:spLocks noChangeShapeType="1"/>
          </p:cNvSpPr>
          <p:nvPr/>
        </p:nvSpPr>
        <p:spPr bwMode="auto">
          <a:xfrm>
            <a:off x="3849654" y="4119886"/>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0" name="AutoShape 10"/>
          <p:cNvSpPr>
            <a:spLocks noChangeArrowheads="1"/>
          </p:cNvSpPr>
          <p:nvPr/>
        </p:nvSpPr>
        <p:spPr bwMode="auto">
          <a:xfrm rot="5400000">
            <a:off x="7327866" y="4050036"/>
            <a:ext cx="1450975" cy="288925"/>
          </a:xfrm>
          <a:prstGeom prst="homePlate">
            <a:avLst>
              <a:gd name="adj" fmla="val 38362"/>
            </a:avLst>
          </a:prstGeom>
          <a:solidFill>
            <a:srgbClr val="00B050"/>
          </a:solidFill>
          <a:ln>
            <a:noFill/>
          </a:ln>
          <a:effectLs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1" name="AutoShape 11"/>
          <p:cNvSpPr>
            <a:spLocks noChangeArrowheads="1"/>
          </p:cNvSpPr>
          <p:nvPr/>
        </p:nvSpPr>
        <p:spPr bwMode="auto">
          <a:xfrm>
            <a:off x="4775166" y="3469011"/>
            <a:ext cx="3349625" cy="287338"/>
          </a:xfrm>
          <a:prstGeom prst="chevron">
            <a:avLst>
              <a:gd name="adj" fmla="val 36969"/>
            </a:avLst>
          </a:prstGeom>
          <a:solidFill>
            <a:srgbClr val="00B050"/>
          </a:solidFill>
          <a:ln>
            <a:noFill/>
          </a:ln>
          <a:effectLs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 Supply</a:t>
            </a:r>
          </a:p>
        </p:txBody>
      </p:sp>
      <p:sp>
        <p:nvSpPr>
          <p:cNvPr id="373772" name="AutoShape 12"/>
          <p:cNvSpPr>
            <a:spLocks noChangeArrowheads="1"/>
          </p:cNvSpPr>
          <p:nvPr/>
        </p:nvSpPr>
        <p:spPr bwMode="auto">
          <a:xfrm rot="10800000">
            <a:off x="4343366" y="2937199"/>
            <a:ext cx="4286250" cy="288925"/>
          </a:xfrm>
          <a:prstGeom prst="homePlate">
            <a:avLst>
              <a:gd name="adj" fmla="val 70673"/>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Return air</a:t>
            </a:r>
          </a:p>
        </p:txBody>
      </p:sp>
      <p:sp>
        <p:nvSpPr>
          <p:cNvPr id="373773" name="Rectangle 13"/>
          <p:cNvSpPr>
            <a:spLocks noChangeArrowheads="1"/>
          </p:cNvSpPr>
          <p:nvPr/>
        </p:nvSpPr>
        <p:spPr bwMode="auto">
          <a:xfrm>
            <a:off x="4056029" y="3335661"/>
            <a:ext cx="142875" cy="503238"/>
          </a:xfrm>
          <a:prstGeom prst="rect">
            <a:avLst/>
          </a:prstGeom>
          <a:solidFill>
            <a:srgbClr val="FF0066">
              <a:alpha val="39999"/>
            </a:srgbClr>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4" name="AutoShape 14"/>
          <p:cNvSpPr>
            <a:spLocks noChangeArrowheads="1"/>
          </p:cNvSpPr>
          <p:nvPr/>
        </p:nvSpPr>
        <p:spPr bwMode="auto">
          <a:xfrm>
            <a:off x="455579" y="2937199"/>
            <a:ext cx="1169987" cy="287337"/>
          </a:xfrm>
          <a:prstGeom prst="chevron">
            <a:avLst>
              <a:gd name="adj" fmla="val 48617"/>
            </a:avLst>
          </a:prstGeom>
          <a:solidFill>
            <a:srgbClr val="00A5E8"/>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Fresh air</a:t>
            </a:r>
          </a:p>
        </p:txBody>
      </p:sp>
      <p:sp>
        <p:nvSpPr>
          <p:cNvPr id="373775" name="AutoShape 15"/>
          <p:cNvSpPr>
            <a:spLocks noChangeArrowheads="1"/>
          </p:cNvSpPr>
          <p:nvPr/>
        </p:nvSpPr>
        <p:spPr bwMode="auto">
          <a:xfrm flipH="1">
            <a:off x="455579" y="3449961"/>
            <a:ext cx="1169987" cy="287338"/>
          </a:xfrm>
          <a:prstGeom prst="chevron">
            <a:avLst>
              <a:gd name="adj" fmla="val 45318"/>
            </a:avLst>
          </a:prstGeom>
          <a:solidFill>
            <a:srgbClr val="CC66FF"/>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spcBef>
                <a:spcPct val="0"/>
              </a:spcBef>
              <a:spcAft>
                <a:spcPct val="0"/>
              </a:spcAft>
            </a:pPr>
            <a:r>
              <a:rPr lang="en-US" altLang="en-US" sz="1200" b="1" smtClean="0">
                <a:solidFill>
                  <a:srgbClr val="FFFFFF"/>
                </a:solidFill>
                <a:latin typeface="Calibri" panose="020F0502020204030204" pitchFamily="34" charset="0"/>
              </a:rPr>
              <a:t>Exhaust</a:t>
            </a:r>
          </a:p>
        </p:txBody>
      </p:sp>
      <p:sp>
        <p:nvSpPr>
          <p:cNvPr id="373776" name="AutoShape 16"/>
          <p:cNvSpPr>
            <a:spLocks noChangeArrowheads="1"/>
          </p:cNvSpPr>
          <p:nvPr/>
        </p:nvSpPr>
        <p:spPr bwMode="auto">
          <a:xfrm rot="18736421" flipH="1">
            <a:off x="2003392" y="3299148"/>
            <a:ext cx="647700" cy="142875"/>
          </a:xfrm>
          <a:prstGeom prst="rightArrow">
            <a:avLst>
              <a:gd name="adj1" fmla="val 50000"/>
              <a:gd name="adj2" fmla="val 113333"/>
            </a:avLst>
          </a:prstGeom>
          <a:gradFill rotWithShape="1">
            <a:gsLst>
              <a:gs pos="0">
                <a:srgbClr val="FF0066"/>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7" name="AutoShape 17"/>
          <p:cNvSpPr>
            <a:spLocks noChangeArrowheads="1"/>
          </p:cNvSpPr>
          <p:nvPr/>
        </p:nvSpPr>
        <p:spPr bwMode="auto">
          <a:xfrm rot="2863579">
            <a:off x="2074829" y="3299148"/>
            <a:ext cx="647700" cy="142875"/>
          </a:xfrm>
          <a:prstGeom prst="rightArrow">
            <a:avLst>
              <a:gd name="adj1" fmla="val 50000"/>
              <a:gd name="adj2" fmla="val 113333"/>
            </a:avLst>
          </a:prstGeom>
          <a:gradFill rotWithShape="1">
            <a:gsLst>
              <a:gs pos="0">
                <a:srgbClr val="00A5E8"/>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8" name="AutoShape 18"/>
          <p:cNvSpPr>
            <a:spLocks noChangeArrowheads="1"/>
          </p:cNvSpPr>
          <p:nvPr/>
        </p:nvSpPr>
        <p:spPr bwMode="auto">
          <a:xfrm>
            <a:off x="3963954" y="3492824"/>
            <a:ext cx="396875" cy="179387"/>
          </a:xfrm>
          <a:prstGeom prst="rightArrow">
            <a:avLst>
              <a:gd name="adj1" fmla="val 50000"/>
              <a:gd name="adj2" fmla="val 55310"/>
            </a:avLst>
          </a:prstGeom>
          <a:gradFill rotWithShape="1">
            <a:gsLst>
              <a:gs pos="0">
                <a:srgbClr val="CC66FF"/>
              </a:gs>
              <a:gs pos="100000">
                <a:srgbClr val="FF0066"/>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79" name="Line 19"/>
          <p:cNvSpPr>
            <a:spLocks noChangeShapeType="1"/>
          </p:cNvSpPr>
          <p:nvPr/>
        </p:nvSpPr>
        <p:spPr bwMode="auto">
          <a:xfrm>
            <a:off x="4848191" y="4199261"/>
            <a:ext cx="0" cy="21590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0" name="Line 20"/>
          <p:cNvSpPr>
            <a:spLocks noChangeShapeType="1"/>
          </p:cNvSpPr>
          <p:nvPr/>
        </p:nvSpPr>
        <p:spPr bwMode="auto">
          <a:xfrm>
            <a:off x="4848191" y="4199261"/>
            <a:ext cx="25241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1" name="Oval 21"/>
          <p:cNvSpPr>
            <a:spLocks noChangeArrowheads="1"/>
          </p:cNvSpPr>
          <p:nvPr/>
        </p:nvSpPr>
        <p:spPr bwMode="auto">
          <a:xfrm>
            <a:off x="4922804" y="2975299"/>
            <a:ext cx="358775" cy="358775"/>
          </a:xfrm>
          <a:prstGeom prst="ellipse">
            <a:avLst/>
          </a:prstGeom>
          <a:solidFill>
            <a:srgbClr val="003399"/>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US" altLang="en-US" sz="1000" smtClean="0">
                <a:solidFill>
                  <a:srgbClr val="FFFFFF"/>
                </a:solidFill>
                <a:latin typeface="Calibri" panose="020F0502020204030204" pitchFamily="34" charset="0"/>
              </a:rPr>
              <a:t>R1T</a:t>
            </a:r>
          </a:p>
        </p:txBody>
      </p:sp>
      <p:sp>
        <p:nvSpPr>
          <p:cNvPr id="373782" name="Line 22"/>
          <p:cNvSpPr>
            <a:spLocks noChangeShapeType="1"/>
          </p:cNvSpPr>
          <p:nvPr/>
        </p:nvSpPr>
        <p:spPr bwMode="auto">
          <a:xfrm>
            <a:off x="3846479" y="4696149"/>
            <a:ext cx="287337" cy="0"/>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3" name="Line 23"/>
          <p:cNvSpPr>
            <a:spLocks noChangeShapeType="1"/>
          </p:cNvSpPr>
          <p:nvPr/>
        </p:nvSpPr>
        <p:spPr bwMode="auto">
          <a:xfrm>
            <a:off x="3911566" y="4199261"/>
            <a:ext cx="5762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4" name="Line 24"/>
          <p:cNvSpPr>
            <a:spLocks noChangeShapeType="1"/>
          </p:cNvSpPr>
          <p:nvPr/>
        </p:nvSpPr>
        <p:spPr bwMode="auto">
          <a:xfrm>
            <a:off x="4487829" y="4199261"/>
            <a:ext cx="0" cy="21590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pic>
        <p:nvPicPr>
          <p:cNvPr id="373785" name="Picture 25" descr="im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524216" y="3983361"/>
            <a:ext cx="490538" cy="579438"/>
          </a:xfrm>
          <a:prstGeom prst="rect">
            <a:avLst/>
          </a:prstGeom>
          <a:noFill/>
          <a:extLst>
            <a:ext uri="{909E8E84-426E-40DD-AFC4-6F175D3DCCD1}">
              <a14:hiddenFill xmlns:a14="http://schemas.microsoft.com/office/drawing/2010/main">
                <a:solidFill>
                  <a:srgbClr val="FFFFFF"/>
                </a:solidFill>
              </a14:hiddenFill>
            </a:ext>
          </a:extLst>
        </p:spPr>
      </p:pic>
      <p:sp>
        <p:nvSpPr>
          <p:cNvPr id="373786" name="Line 26"/>
          <p:cNvSpPr>
            <a:spLocks noChangeShapeType="1"/>
          </p:cNvSpPr>
          <p:nvPr/>
        </p:nvSpPr>
        <p:spPr bwMode="auto">
          <a:xfrm>
            <a:off x="3011454" y="4696149"/>
            <a:ext cx="719137" cy="0"/>
          </a:xfrm>
          <a:prstGeom prst="line">
            <a:avLst/>
          </a:prstGeom>
          <a:noFill/>
          <a:ln w="19050">
            <a:solidFill>
              <a:schemeClr val="hlink"/>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7" name="Line 27"/>
          <p:cNvSpPr>
            <a:spLocks noChangeShapeType="1"/>
          </p:cNvSpPr>
          <p:nvPr/>
        </p:nvSpPr>
        <p:spPr bwMode="auto">
          <a:xfrm>
            <a:off x="5100604" y="3262636"/>
            <a:ext cx="0" cy="9366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8" name="Rectangle 28"/>
          <p:cNvSpPr>
            <a:spLocks noChangeArrowheads="1"/>
          </p:cNvSpPr>
          <p:nvPr/>
        </p:nvSpPr>
        <p:spPr bwMode="auto">
          <a:xfrm>
            <a:off x="6684929" y="4559624"/>
            <a:ext cx="2043112" cy="69850"/>
          </a:xfrm>
          <a:prstGeom prst="rect">
            <a:avLst/>
          </a:prstGeom>
          <a:solidFill>
            <a:srgbClr val="7777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89" name="Text Box 29"/>
          <p:cNvSpPr txBox="1">
            <a:spLocks noChangeArrowheads="1"/>
          </p:cNvSpPr>
          <p:nvPr/>
        </p:nvSpPr>
        <p:spPr bwMode="auto">
          <a:xfrm>
            <a:off x="5256627" y="3241012"/>
            <a:ext cx="139999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dirty="0" smtClean="0">
                <a:solidFill>
                  <a:srgbClr val="008D98"/>
                </a:solidFill>
                <a:latin typeface="Calibri" panose="020F0502020204030204" pitchFamily="34" charset="0"/>
              </a:rPr>
              <a:t>Field supplied air thermistor</a:t>
            </a:r>
            <a:endParaRPr lang="cs-CZ" altLang="en-US" sz="900" dirty="0" smtClean="0">
              <a:solidFill>
                <a:srgbClr val="008D98"/>
              </a:solidFill>
              <a:latin typeface="Calibri" panose="020F0502020204030204" pitchFamily="34" charset="0"/>
            </a:endParaRPr>
          </a:p>
        </p:txBody>
      </p:sp>
      <p:sp>
        <p:nvSpPr>
          <p:cNvPr id="373790" name="Text Box 30"/>
          <p:cNvSpPr txBox="1">
            <a:spLocks noChangeArrowheads="1"/>
          </p:cNvSpPr>
          <p:nvPr/>
        </p:nvSpPr>
        <p:spPr bwMode="auto">
          <a:xfrm>
            <a:off x="4438980" y="4701512"/>
            <a:ext cx="523146"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b="1" smtClean="0">
                <a:solidFill>
                  <a:srgbClr val="5F5F5F"/>
                </a:solidFill>
                <a:latin typeface="Calibri" panose="020F0502020204030204" pitchFamily="34" charset="0"/>
              </a:rPr>
              <a:t>EKEQDCB</a:t>
            </a:r>
            <a:endParaRPr lang="cs-CZ" altLang="en-US" sz="900" b="1" smtClean="0">
              <a:solidFill>
                <a:srgbClr val="5F5F5F"/>
              </a:solidFill>
              <a:latin typeface="Calibri" panose="020F0502020204030204" pitchFamily="34" charset="0"/>
            </a:endParaRPr>
          </a:p>
        </p:txBody>
      </p:sp>
      <p:sp>
        <p:nvSpPr>
          <p:cNvPr id="373791" name="Text Box 31"/>
          <p:cNvSpPr txBox="1">
            <a:spLocks noChangeArrowheads="1"/>
          </p:cNvSpPr>
          <p:nvPr/>
        </p:nvSpPr>
        <p:spPr bwMode="auto">
          <a:xfrm>
            <a:off x="5100668" y="4039111"/>
            <a:ext cx="25704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600" b="1" dirty="0" smtClean="0">
                <a:solidFill>
                  <a:srgbClr val="008D98"/>
                </a:solidFill>
                <a:latin typeface="Calibri" panose="020F0502020204030204" pitchFamily="34" charset="0"/>
              </a:rPr>
              <a:t>or</a:t>
            </a:r>
            <a:endParaRPr lang="cs-CZ" altLang="en-US" sz="1600" b="1" dirty="0" smtClean="0">
              <a:solidFill>
                <a:srgbClr val="008D98"/>
              </a:solidFill>
              <a:latin typeface="Calibri" panose="020F0502020204030204" pitchFamily="34" charset="0"/>
            </a:endParaRPr>
          </a:p>
        </p:txBody>
      </p:sp>
      <p:sp>
        <p:nvSpPr>
          <p:cNvPr id="373792" name="Line 32"/>
          <p:cNvSpPr>
            <a:spLocks noChangeShapeType="1"/>
          </p:cNvSpPr>
          <p:nvPr/>
        </p:nvSpPr>
        <p:spPr bwMode="auto">
          <a:xfrm>
            <a:off x="5340316" y="4199261"/>
            <a:ext cx="2136775"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373793" name="Line 33"/>
          <p:cNvSpPr>
            <a:spLocks noChangeShapeType="1"/>
          </p:cNvSpPr>
          <p:nvPr/>
        </p:nvSpPr>
        <p:spPr bwMode="auto">
          <a:xfrm>
            <a:off x="7477091" y="4199261"/>
            <a:ext cx="0" cy="9366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pic>
        <p:nvPicPr>
          <p:cNvPr id="373794" name="Picture 34" descr="im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3429" y="4702499"/>
            <a:ext cx="423862" cy="503237"/>
          </a:xfrm>
          <a:prstGeom prst="rect">
            <a:avLst/>
          </a:prstGeom>
          <a:noFill/>
          <a:extLst>
            <a:ext uri="{909E8E84-426E-40DD-AFC4-6F175D3DCCD1}">
              <a14:hiddenFill xmlns:a14="http://schemas.microsoft.com/office/drawing/2010/main">
                <a:solidFill>
                  <a:srgbClr val="FFFFFF"/>
                </a:solidFill>
              </a14:hiddenFill>
            </a:ext>
          </a:extLst>
        </p:spPr>
      </p:pic>
      <p:sp>
        <p:nvSpPr>
          <p:cNvPr id="373795" name="Text Box 35"/>
          <p:cNvSpPr txBox="1">
            <a:spLocks noChangeArrowheads="1"/>
          </p:cNvSpPr>
          <p:nvPr/>
        </p:nvSpPr>
        <p:spPr bwMode="auto">
          <a:xfrm>
            <a:off x="6817642" y="5233667"/>
            <a:ext cx="15506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000" b="1" dirty="0" smtClean="0">
                <a:solidFill>
                  <a:srgbClr val="5F5F5F"/>
                </a:solidFill>
                <a:latin typeface="Calibri" panose="020F0502020204030204" pitchFamily="34" charset="0"/>
              </a:rPr>
              <a:t>KRCS01-1</a:t>
            </a:r>
          </a:p>
          <a:p>
            <a:pPr algn="ctr" fontAlgn="base">
              <a:spcBef>
                <a:spcPct val="0"/>
              </a:spcBef>
              <a:spcAft>
                <a:spcPct val="0"/>
              </a:spcAft>
            </a:pPr>
            <a:r>
              <a:rPr lang="en-US" altLang="en-US" sz="1000" dirty="0" smtClean="0">
                <a:solidFill>
                  <a:srgbClr val="008D98"/>
                </a:solidFill>
                <a:latin typeface="Calibri" panose="020F0502020204030204" pitchFamily="34" charset="0"/>
              </a:rPr>
              <a:t>Remote temperature sensor</a:t>
            </a:r>
          </a:p>
          <a:p>
            <a:pPr algn="ctr" fontAlgn="base">
              <a:spcBef>
                <a:spcPct val="0"/>
              </a:spcBef>
              <a:spcAft>
                <a:spcPct val="0"/>
              </a:spcAft>
            </a:pPr>
            <a:r>
              <a:rPr lang="en-US" altLang="en-US" sz="1000" dirty="0" smtClean="0">
                <a:solidFill>
                  <a:srgbClr val="AF1A1C"/>
                </a:solidFill>
                <a:latin typeface="Calibri" panose="020F0502020204030204" pitchFamily="34" charset="0"/>
              </a:rPr>
              <a:t>Optional accessory</a:t>
            </a:r>
            <a:endParaRPr lang="cs-CZ" altLang="en-US" sz="1000" dirty="0" smtClean="0">
              <a:solidFill>
                <a:srgbClr val="AF1A1C"/>
              </a:solidFill>
              <a:latin typeface="Calibri" panose="020F0502020204030204" pitchFamily="34" charset="0"/>
            </a:endParaRPr>
          </a:p>
        </p:txBody>
      </p:sp>
      <p:sp>
        <p:nvSpPr>
          <p:cNvPr id="373797" name="Text Box 37"/>
          <p:cNvSpPr txBox="1">
            <a:spLocks noChangeArrowheads="1"/>
          </p:cNvSpPr>
          <p:nvPr/>
        </p:nvSpPr>
        <p:spPr bwMode="auto">
          <a:xfrm>
            <a:off x="1125869" y="6213569"/>
            <a:ext cx="753745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0" rIns="36000" bIns="0">
            <a:spAutoFit/>
          </a:bodyPr>
          <a:lstStyle/>
          <a:p>
            <a:pPr fontAlgn="base">
              <a:spcBef>
                <a:spcPct val="0"/>
              </a:spcBef>
              <a:spcAft>
                <a:spcPct val="0"/>
              </a:spcAft>
            </a:pPr>
            <a:r>
              <a:rPr lang="en-US" altLang="en-US" sz="1600" i="1" dirty="0" smtClean="0">
                <a:solidFill>
                  <a:srgbClr val="AF1A1C"/>
                </a:solidFill>
                <a:latin typeface="Calibri" panose="020F0502020204030204" pitchFamily="34" charset="0"/>
              </a:rPr>
              <a:t>With “Z”, no specific Supply air temperature control can be guaranteed!</a:t>
            </a:r>
          </a:p>
        </p:txBody>
      </p:sp>
      <p:sp>
        <p:nvSpPr>
          <p:cNvPr id="373800" name="Line 40"/>
          <p:cNvSpPr>
            <a:spLocks noChangeShapeType="1"/>
          </p:cNvSpPr>
          <p:nvPr/>
        </p:nvSpPr>
        <p:spPr bwMode="auto">
          <a:xfrm>
            <a:off x="4956141" y="4559624"/>
            <a:ext cx="647700"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latin typeface="Calibri" panose="020F0502020204030204" pitchFamily="34" charset="0"/>
            </a:endParaRPr>
          </a:p>
        </p:txBody>
      </p:sp>
      <p:pic>
        <p:nvPicPr>
          <p:cNvPr id="373801" name="Picture 41"/>
          <p:cNvPicPr>
            <a:picLocks noChangeAspect="1" noChangeArrowheads="1"/>
          </p:cNvPicPr>
          <p:nvPr/>
        </p:nvPicPr>
        <p:blipFill>
          <a:blip r:embed="rId6" cstate="print">
            <a:extLst>
              <a:ext uri="{28A0092B-C50C-407E-A947-70E740481C1C}">
                <a14:useLocalDpi xmlns:a14="http://schemas.microsoft.com/office/drawing/2010/main" val="0"/>
              </a:ext>
            </a:extLst>
          </a:blip>
          <a:srcRect b="34723"/>
          <a:stretch>
            <a:fillRect/>
          </a:stretch>
        </p:blipFill>
        <p:spPr bwMode="auto">
          <a:xfrm>
            <a:off x="5532404" y="4415161"/>
            <a:ext cx="71913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3802" name="Picture 42" descr="img"/>
          <p:cNvPicPr>
            <a:picLocks noChangeAspect="1" noChangeArrowheads="1"/>
          </p:cNvPicPr>
          <p:nvPr/>
        </p:nvPicPr>
        <p:blipFill>
          <a:blip r:embed="rId7" cstate="print">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4414804" y="4343724"/>
            <a:ext cx="576262" cy="346075"/>
          </a:xfrm>
          <a:prstGeom prst="rect">
            <a:avLst/>
          </a:prstGeom>
          <a:noFill/>
          <a:extLst>
            <a:ext uri="{909E8E84-426E-40DD-AFC4-6F175D3DCCD1}">
              <a14:hiddenFill xmlns:a14="http://schemas.microsoft.com/office/drawing/2010/main">
                <a:solidFill>
                  <a:srgbClr val="FFFFFF"/>
                </a:solidFill>
              </a14:hiddenFill>
            </a:ext>
          </a:extLst>
        </p:spPr>
      </p:pic>
      <p:sp>
        <p:nvSpPr>
          <p:cNvPr id="373803" name="Text Box 43"/>
          <p:cNvSpPr txBox="1">
            <a:spLocks noChangeArrowheads="1"/>
          </p:cNvSpPr>
          <p:nvPr/>
        </p:nvSpPr>
        <p:spPr bwMode="auto">
          <a:xfrm>
            <a:off x="5370736" y="5118037"/>
            <a:ext cx="103771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b="1" smtClean="0">
                <a:solidFill>
                  <a:srgbClr val="5F5F5F"/>
                </a:solidFill>
                <a:latin typeface="Calibri" panose="020F0502020204030204" pitchFamily="34" charset="0"/>
              </a:rPr>
              <a:t>BRC1D52</a:t>
            </a:r>
            <a:br>
              <a:rPr lang="en-US" altLang="en-US" sz="900" b="1" smtClean="0">
                <a:solidFill>
                  <a:srgbClr val="5F5F5F"/>
                </a:solidFill>
                <a:latin typeface="Calibri" panose="020F0502020204030204" pitchFamily="34" charset="0"/>
              </a:rPr>
            </a:br>
            <a:r>
              <a:rPr lang="en-US" altLang="en-US" sz="900" smtClean="0">
                <a:solidFill>
                  <a:srgbClr val="AF1A1C"/>
                </a:solidFill>
                <a:latin typeface="Calibri" panose="020F0502020204030204" pitchFamily="34" charset="0"/>
              </a:rPr>
              <a:t>REQUIRED accessory</a:t>
            </a:r>
            <a:endParaRPr lang="cs-CZ" altLang="en-US" sz="900" smtClean="0">
              <a:solidFill>
                <a:srgbClr val="AF1A1C"/>
              </a:solidFill>
              <a:latin typeface="Calibri" panose="020F0502020204030204" pitchFamily="34" charset="0"/>
            </a:endParaRPr>
          </a:p>
        </p:txBody>
      </p:sp>
      <p:pic>
        <p:nvPicPr>
          <p:cNvPr id="373813" name="Picture 53" descr="File:Nuvola apps important yellow.sv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494" y="6074486"/>
            <a:ext cx="460375" cy="382587"/>
          </a:xfrm>
          <a:prstGeom prst="rect">
            <a:avLst/>
          </a:prstGeom>
          <a:noFill/>
          <a:extLst>
            <a:ext uri="{909E8E84-426E-40DD-AFC4-6F175D3DCCD1}">
              <a14:hiddenFill xmlns:a14="http://schemas.microsoft.com/office/drawing/2010/main">
                <a:solidFill>
                  <a:srgbClr val="FFFFFF"/>
                </a:solidFill>
              </a14:hiddenFill>
            </a:ext>
          </a:extLst>
        </p:spPr>
      </p:pic>
      <p:sp>
        <p:nvSpPr>
          <p:cNvPr id="373814" name="Text Box 54"/>
          <p:cNvSpPr txBox="1">
            <a:spLocks noChangeArrowheads="1"/>
          </p:cNvSpPr>
          <p:nvPr/>
        </p:nvSpPr>
        <p:spPr bwMode="auto">
          <a:xfrm rot="16200000">
            <a:off x="3316513" y="4204624"/>
            <a:ext cx="38048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900" b="1" smtClean="0">
                <a:solidFill>
                  <a:srgbClr val="5F5F5F"/>
                </a:solidFill>
                <a:latin typeface="Calibri" panose="020F0502020204030204" pitchFamily="34" charset="0"/>
              </a:rPr>
              <a:t>EKEXV</a:t>
            </a:r>
            <a:endParaRPr lang="cs-CZ" altLang="en-US" sz="900" b="1" smtClean="0">
              <a:solidFill>
                <a:srgbClr val="5F5F5F"/>
              </a:solidFill>
              <a:latin typeface="Calibri" panose="020F0502020204030204" pitchFamily="34" charset="0"/>
            </a:endParaRPr>
          </a:p>
        </p:txBody>
      </p:sp>
      <p:pic>
        <p:nvPicPr>
          <p:cNvPr id="55" name="Picture 104" descr="RXQ8-10-12P7W1B"/>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17325" y="3948150"/>
            <a:ext cx="9810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p:nvPr/>
        </p:nvSpPr>
        <p:spPr>
          <a:xfrm>
            <a:off x="2165721" y="5500623"/>
            <a:ext cx="739588" cy="307777"/>
          </a:xfrm>
          <a:prstGeom prst="rect">
            <a:avLst/>
          </a:prstGeom>
          <a:noFill/>
        </p:spPr>
        <p:txBody>
          <a:bodyPr wrap="square" rtlCol="0">
            <a:spAutoFit/>
          </a:bodyPr>
          <a:lstStyle/>
          <a:p>
            <a:pPr algn="ctr"/>
            <a:r>
              <a:rPr lang="en-US" sz="1400" dirty="0" smtClean="0">
                <a:latin typeface="Calibri" panose="020F0502020204030204" pitchFamily="34" charset="0"/>
              </a:rPr>
              <a:t>ERQ</a:t>
            </a:r>
            <a:endParaRPr lang="en-GB" sz="1400" dirty="0">
              <a:latin typeface="Calibri" panose="020F0502020204030204" pitchFamily="34" charset="0"/>
            </a:endParaRPr>
          </a:p>
        </p:txBody>
      </p:sp>
      <p:cxnSp>
        <p:nvCxnSpPr>
          <p:cNvPr id="50" name="Straight Connector 49"/>
          <p:cNvCxnSpPr>
            <a:endCxn id="373802" idx="1"/>
          </p:cNvCxnSpPr>
          <p:nvPr/>
        </p:nvCxnSpPr>
        <p:spPr>
          <a:xfrm flipV="1">
            <a:off x="4165213" y="4516762"/>
            <a:ext cx="249591" cy="40230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998400" y="4919061"/>
            <a:ext cx="1135416" cy="92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120638" y="4877162"/>
            <a:ext cx="577024" cy="261610"/>
          </a:xfrm>
          <a:prstGeom prst="rect">
            <a:avLst/>
          </a:prstGeom>
          <a:noFill/>
        </p:spPr>
        <p:txBody>
          <a:bodyPr wrap="square" rtlCol="0">
            <a:spAutoFit/>
          </a:bodyPr>
          <a:lstStyle/>
          <a:p>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1</a:t>
            </a:r>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2</a:t>
            </a:r>
            <a:endParaRPr lang="en-GB" sz="1100" baseline="-25000" dirty="0">
              <a:solidFill>
                <a:srgbClr val="FF0000"/>
              </a:solidFill>
              <a:latin typeface="Calibri" panose="020F0502020204030204" pitchFamily="34" charset="0"/>
            </a:endParaRPr>
          </a:p>
        </p:txBody>
      </p:sp>
    </p:spTree>
    <p:extLst>
      <p:ext uri="{BB962C8B-B14F-4D97-AF65-F5344CB8AC3E}">
        <p14:creationId xmlns:p14="http://schemas.microsoft.com/office/powerpoint/2010/main" val="1603813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38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3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9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a:prstGeom prst="rect">
            <a:avLst/>
          </a:prstGeo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E71CDF-26CA-4A97-8E66-3D900D5D1D16}" type="slidenum">
              <a:rPr lang="cs-CZ">
                <a:solidFill>
                  <a:schemeClr val="bg1"/>
                </a:solidFill>
                <a:latin typeface="Calibri" panose="020F0502020204030204" pitchFamily="34" charset="0"/>
              </a:rPr>
              <a:pPr eaLnBrk="1" hangingPunct="1"/>
              <a:t>25</a:t>
            </a:fld>
            <a:endParaRPr lang="cs-CZ">
              <a:solidFill>
                <a:schemeClr val="bg1"/>
              </a:solidFill>
              <a:latin typeface="Calibri" panose="020F0502020204030204" pitchFamily="34" charset="0"/>
            </a:endParaRPr>
          </a:p>
        </p:txBody>
      </p:sp>
      <p:sp>
        <p:nvSpPr>
          <p:cNvPr id="24581" name="AutoShape 4"/>
          <p:cNvSpPr>
            <a:spLocks noChangeArrowheads="1"/>
          </p:cNvSpPr>
          <p:nvPr/>
        </p:nvSpPr>
        <p:spPr bwMode="auto">
          <a:xfrm rot="-5400000">
            <a:off x="7610913" y="3482813"/>
            <a:ext cx="1944687" cy="287337"/>
          </a:xfrm>
          <a:prstGeom prst="chevron">
            <a:avLst>
              <a:gd name="adj" fmla="val 27417"/>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 </a:t>
            </a:r>
          </a:p>
        </p:txBody>
      </p:sp>
      <p:pic>
        <p:nvPicPr>
          <p:cNvPr id="24582" name="Picture 5"/>
          <p:cNvPicPr>
            <a:picLocks noChangeAspect="1" noChangeArrowheads="1"/>
          </p:cNvPicPr>
          <p:nvPr/>
        </p:nvPicPr>
        <p:blipFill>
          <a:blip r:embed="rId3">
            <a:extLst>
              <a:ext uri="{28A0092B-C50C-407E-A947-70E740481C1C}">
                <a14:useLocalDpi xmlns:a14="http://schemas.microsoft.com/office/drawing/2010/main" val="0"/>
              </a:ext>
            </a:extLst>
          </a:blip>
          <a:srcRect t="31914" b="30995"/>
          <a:stretch>
            <a:fillRect/>
          </a:stretch>
        </p:blipFill>
        <p:spPr bwMode="auto">
          <a:xfrm>
            <a:off x="1453000" y="2509675"/>
            <a:ext cx="35274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Line 6"/>
          <p:cNvSpPr>
            <a:spLocks noChangeShapeType="1"/>
          </p:cNvSpPr>
          <p:nvPr/>
        </p:nvSpPr>
        <p:spPr bwMode="auto">
          <a:xfrm>
            <a:off x="4231125" y="3446300"/>
            <a:ext cx="0" cy="928688"/>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4" name="Line 7"/>
          <p:cNvSpPr>
            <a:spLocks noChangeShapeType="1"/>
          </p:cNvSpPr>
          <p:nvPr/>
        </p:nvSpPr>
        <p:spPr bwMode="auto">
          <a:xfrm>
            <a:off x="3837425" y="380507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5" name="Line 8"/>
          <p:cNvSpPr>
            <a:spLocks noChangeShapeType="1"/>
          </p:cNvSpPr>
          <p:nvPr/>
        </p:nvSpPr>
        <p:spPr bwMode="auto">
          <a:xfrm>
            <a:off x="3946963" y="3798725"/>
            <a:ext cx="0" cy="576263"/>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86" name="AutoShape 9"/>
          <p:cNvSpPr>
            <a:spLocks noChangeArrowheads="1"/>
          </p:cNvSpPr>
          <p:nvPr/>
        </p:nvSpPr>
        <p:spPr bwMode="auto">
          <a:xfrm rot="5400000">
            <a:off x="7425175" y="3728875"/>
            <a:ext cx="1450975" cy="288925"/>
          </a:xfrm>
          <a:prstGeom prst="homePlate">
            <a:avLst>
              <a:gd name="adj" fmla="val 38362"/>
            </a:avLst>
          </a:prstGeom>
          <a:solidFill>
            <a:srgbClr val="00B050"/>
          </a:solidFill>
          <a:ln>
            <a:noFill/>
          </a:ln>
          <a:effectLst/>
          <a:extLst/>
        </p:spPr>
        <p:txBody>
          <a:bodyPr wrap="none" anchor="ctr"/>
          <a:lstStyle/>
          <a:p>
            <a:endParaRPr lang="en-US">
              <a:latin typeface="Calibri" panose="020F0502020204030204" pitchFamily="34" charset="0"/>
            </a:endParaRPr>
          </a:p>
        </p:txBody>
      </p:sp>
      <p:sp>
        <p:nvSpPr>
          <p:cNvPr id="24587" name="AutoShape 10"/>
          <p:cNvSpPr>
            <a:spLocks noChangeArrowheads="1"/>
          </p:cNvSpPr>
          <p:nvPr/>
        </p:nvSpPr>
        <p:spPr bwMode="auto">
          <a:xfrm>
            <a:off x="4872475" y="3147850"/>
            <a:ext cx="3349625" cy="287338"/>
          </a:xfrm>
          <a:prstGeom prst="chevron">
            <a:avLst>
              <a:gd name="adj" fmla="val 36969"/>
            </a:avLst>
          </a:prstGeom>
          <a:solidFill>
            <a:srgbClr val="00B050"/>
          </a:solidFill>
          <a:ln>
            <a:noFill/>
          </a:ln>
          <a:effectLst/>
          <a:extLst/>
        </p:spPr>
        <p:txBody>
          <a:bodyPr wrap="none" lIns="0" tIns="0" rIns="0" bIns="0" anchor="ctr"/>
          <a:lstStyle/>
          <a:p>
            <a:pPr marL="0" lvl="1" algn="ctr"/>
            <a:r>
              <a:rPr lang="en-US" sz="1200" b="1" dirty="0">
                <a:solidFill>
                  <a:srgbClr val="FFFFFF"/>
                </a:solidFill>
                <a:latin typeface="Calibri" panose="020F0502020204030204" pitchFamily="34" charset="0"/>
              </a:rPr>
              <a:t> </a:t>
            </a:r>
            <a:endParaRPr lang="en-US" sz="1200" b="1" dirty="0" smtClean="0">
              <a:solidFill>
                <a:srgbClr val="FFFFFF"/>
              </a:solidFill>
              <a:latin typeface="Calibri" panose="020F0502020204030204" pitchFamily="34" charset="0"/>
            </a:endParaRPr>
          </a:p>
          <a:p>
            <a:pPr marL="0" lvl="1" algn="ctr"/>
            <a:r>
              <a:rPr lang="en-US" sz="1200" b="1" dirty="0" smtClean="0">
                <a:solidFill>
                  <a:srgbClr val="FFFFFF"/>
                </a:solidFill>
                <a:latin typeface="Calibri" panose="020F0502020204030204" pitchFamily="34" charset="0"/>
              </a:rPr>
              <a:t>Supply</a:t>
            </a:r>
            <a:endParaRPr lang="en-US" dirty="0">
              <a:solidFill>
                <a:schemeClr val="hlink"/>
              </a:solidFill>
              <a:latin typeface="Calibri" panose="020F0502020204030204" pitchFamily="34" charset="0"/>
            </a:endParaRPr>
          </a:p>
          <a:p>
            <a:pPr algn="ctr"/>
            <a:endParaRPr lang="en-US" sz="1200" b="1" dirty="0">
              <a:solidFill>
                <a:srgbClr val="FFFFFF"/>
              </a:solidFill>
              <a:latin typeface="Calibri" panose="020F0502020204030204" pitchFamily="34" charset="0"/>
            </a:endParaRPr>
          </a:p>
        </p:txBody>
      </p:sp>
      <p:sp>
        <p:nvSpPr>
          <p:cNvPr id="24588" name="AutoShape 11"/>
          <p:cNvSpPr>
            <a:spLocks noChangeArrowheads="1"/>
          </p:cNvSpPr>
          <p:nvPr/>
        </p:nvSpPr>
        <p:spPr bwMode="auto">
          <a:xfrm rot="10800000">
            <a:off x="4440675" y="2616038"/>
            <a:ext cx="4286250" cy="288925"/>
          </a:xfrm>
          <a:prstGeom prst="homePlate">
            <a:avLst>
              <a:gd name="adj" fmla="val 70673"/>
            </a:avLst>
          </a:prstGeom>
          <a:solidFill>
            <a:srgbClr val="FF0066"/>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r>
              <a:rPr lang="en-US" sz="1200" b="1">
                <a:solidFill>
                  <a:srgbClr val="FFFFFF"/>
                </a:solidFill>
                <a:latin typeface="Calibri" panose="020F0502020204030204" pitchFamily="34" charset="0"/>
              </a:rPr>
              <a:t>Return air</a:t>
            </a:r>
          </a:p>
        </p:txBody>
      </p:sp>
      <p:sp>
        <p:nvSpPr>
          <p:cNvPr id="24589" name="Rectangle 12"/>
          <p:cNvSpPr>
            <a:spLocks noChangeArrowheads="1"/>
          </p:cNvSpPr>
          <p:nvPr/>
        </p:nvSpPr>
        <p:spPr bwMode="auto">
          <a:xfrm>
            <a:off x="4153338" y="3014500"/>
            <a:ext cx="142875" cy="503238"/>
          </a:xfrm>
          <a:prstGeom prst="rect">
            <a:avLst/>
          </a:prstGeom>
          <a:solidFill>
            <a:srgbClr val="FF0066">
              <a:alpha val="39999"/>
            </a:srgbClr>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0" name="AutoShape 13"/>
          <p:cNvSpPr>
            <a:spLocks noChangeArrowheads="1"/>
          </p:cNvSpPr>
          <p:nvPr/>
        </p:nvSpPr>
        <p:spPr bwMode="auto">
          <a:xfrm>
            <a:off x="552888" y="2616038"/>
            <a:ext cx="1169987" cy="287337"/>
          </a:xfrm>
          <a:prstGeom prst="chevron">
            <a:avLst>
              <a:gd name="adj" fmla="val 48617"/>
            </a:avLst>
          </a:prstGeom>
          <a:solidFill>
            <a:srgbClr val="00A5E8"/>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Fresh air</a:t>
            </a:r>
          </a:p>
        </p:txBody>
      </p:sp>
      <p:sp>
        <p:nvSpPr>
          <p:cNvPr id="24591" name="AutoShape 14"/>
          <p:cNvSpPr>
            <a:spLocks noChangeArrowheads="1"/>
          </p:cNvSpPr>
          <p:nvPr/>
        </p:nvSpPr>
        <p:spPr bwMode="auto">
          <a:xfrm flipH="1">
            <a:off x="552888" y="3128800"/>
            <a:ext cx="1169987" cy="287338"/>
          </a:xfrm>
          <a:prstGeom prst="chevron">
            <a:avLst>
              <a:gd name="adj" fmla="val 45318"/>
            </a:avLst>
          </a:prstGeom>
          <a:solidFill>
            <a:srgbClr val="CC66FF"/>
          </a:solidFill>
          <a:ln>
            <a:noFill/>
          </a:ln>
          <a:effectLst/>
          <a:extLs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sz="1200" b="1">
                <a:solidFill>
                  <a:srgbClr val="FFFFFF"/>
                </a:solidFill>
                <a:latin typeface="Calibri" panose="020F0502020204030204" pitchFamily="34" charset="0"/>
              </a:rPr>
              <a:t>Exhaust</a:t>
            </a:r>
          </a:p>
        </p:txBody>
      </p:sp>
      <p:sp>
        <p:nvSpPr>
          <p:cNvPr id="24592" name="AutoShape 15"/>
          <p:cNvSpPr>
            <a:spLocks noChangeArrowheads="1"/>
          </p:cNvSpPr>
          <p:nvPr/>
        </p:nvSpPr>
        <p:spPr bwMode="auto">
          <a:xfrm rot="18736421" flipH="1">
            <a:off x="2100701" y="2977987"/>
            <a:ext cx="647700" cy="142875"/>
          </a:xfrm>
          <a:prstGeom prst="rightArrow">
            <a:avLst>
              <a:gd name="adj1" fmla="val 50000"/>
              <a:gd name="adj2" fmla="val 113333"/>
            </a:avLst>
          </a:prstGeom>
          <a:gradFill rotWithShape="1">
            <a:gsLst>
              <a:gs pos="0">
                <a:srgbClr val="FF0066"/>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3" name="AutoShape 16"/>
          <p:cNvSpPr>
            <a:spLocks noChangeArrowheads="1"/>
          </p:cNvSpPr>
          <p:nvPr/>
        </p:nvSpPr>
        <p:spPr bwMode="auto">
          <a:xfrm rot="2863579">
            <a:off x="2172138" y="2977987"/>
            <a:ext cx="647700" cy="142875"/>
          </a:xfrm>
          <a:prstGeom prst="rightArrow">
            <a:avLst>
              <a:gd name="adj1" fmla="val 50000"/>
              <a:gd name="adj2" fmla="val 113333"/>
            </a:avLst>
          </a:prstGeom>
          <a:gradFill rotWithShape="1">
            <a:gsLst>
              <a:gs pos="0">
                <a:srgbClr val="00A5E8"/>
              </a:gs>
              <a:gs pos="100000">
                <a:srgbClr val="CC66FF"/>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4" name="AutoShape 17"/>
          <p:cNvSpPr>
            <a:spLocks noChangeArrowheads="1"/>
          </p:cNvSpPr>
          <p:nvPr/>
        </p:nvSpPr>
        <p:spPr bwMode="auto">
          <a:xfrm>
            <a:off x="4061263" y="3171663"/>
            <a:ext cx="396875" cy="179387"/>
          </a:xfrm>
          <a:prstGeom prst="rightArrow">
            <a:avLst>
              <a:gd name="adj1" fmla="val 50000"/>
              <a:gd name="adj2" fmla="val 55310"/>
            </a:avLst>
          </a:prstGeom>
          <a:gradFill rotWithShape="1">
            <a:gsLst>
              <a:gs pos="0">
                <a:srgbClr val="CC66FF"/>
              </a:gs>
              <a:gs pos="100000">
                <a:srgbClr val="FF0066"/>
              </a:gs>
            </a:gsLst>
            <a:lin ang="0" scaled="1"/>
          </a:gradFill>
          <a:ln>
            <a:noFill/>
          </a:ln>
          <a:effectLst/>
          <a:extLst>
            <a:ext uri="{91240B29-F687-4F45-9708-019B960494DF}">
              <a14:hiddenLine xmlns:a14="http://schemas.microsoft.com/office/drawing/2010/main" w="9525" algn="ctr">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595" name="Line 18"/>
          <p:cNvSpPr>
            <a:spLocks noChangeShapeType="1"/>
          </p:cNvSpPr>
          <p:nvPr/>
        </p:nvSpPr>
        <p:spPr bwMode="auto">
          <a:xfrm>
            <a:off x="3943788" y="4374988"/>
            <a:ext cx="287337" cy="0"/>
          </a:xfrm>
          <a:prstGeom prst="line">
            <a:avLst/>
          </a:prstGeom>
          <a:noFill/>
          <a:ln w="19050">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96" name="Line 19"/>
          <p:cNvSpPr>
            <a:spLocks noChangeShapeType="1"/>
          </p:cNvSpPr>
          <p:nvPr/>
        </p:nvSpPr>
        <p:spPr bwMode="auto">
          <a:xfrm>
            <a:off x="4008875" y="3878100"/>
            <a:ext cx="5762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597" name="Line 20"/>
          <p:cNvSpPr>
            <a:spLocks noChangeShapeType="1"/>
          </p:cNvSpPr>
          <p:nvPr/>
        </p:nvSpPr>
        <p:spPr bwMode="auto">
          <a:xfrm>
            <a:off x="4585138" y="3878100"/>
            <a:ext cx="0" cy="21590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pic>
        <p:nvPicPr>
          <p:cNvPr id="24598" name="Picture 21" descr="img"/>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3621525" y="3662200"/>
            <a:ext cx="4905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9" name="Line 22"/>
          <p:cNvSpPr>
            <a:spLocks noChangeShapeType="1"/>
          </p:cNvSpPr>
          <p:nvPr/>
        </p:nvSpPr>
        <p:spPr bwMode="auto">
          <a:xfrm>
            <a:off x="3108763" y="4374988"/>
            <a:ext cx="719137" cy="0"/>
          </a:xfrm>
          <a:prstGeom prst="line">
            <a:avLst/>
          </a:prstGeom>
          <a:noFill/>
          <a:ln w="19050">
            <a:solidFill>
              <a:schemeClr val="hlink"/>
            </a:solidFill>
            <a:prstDash val="dash"/>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00" name="Rectangle 23"/>
          <p:cNvSpPr>
            <a:spLocks noChangeArrowheads="1"/>
          </p:cNvSpPr>
          <p:nvPr/>
        </p:nvSpPr>
        <p:spPr bwMode="auto">
          <a:xfrm>
            <a:off x="6782238" y="4238463"/>
            <a:ext cx="2043112" cy="69850"/>
          </a:xfrm>
          <a:prstGeom prst="rect">
            <a:avLst/>
          </a:prstGeom>
          <a:solidFill>
            <a:srgbClr val="77777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Calibri" panose="020F0502020204030204" pitchFamily="34" charset="0"/>
            </a:endParaRPr>
          </a:p>
        </p:txBody>
      </p:sp>
      <p:sp>
        <p:nvSpPr>
          <p:cNvPr id="24601" name="Text Box 24"/>
          <p:cNvSpPr txBox="1">
            <a:spLocks noChangeArrowheads="1"/>
          </p:cNvSpPr>
          <p:nvPr/>
        </p:nvSpPr>
        <p:spPr bwMode="auto">
          <a:xfrm rot="-5400000">
            <a:off x="3413822" y="3883463"/>
            <a:ext cx="38048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a:solidFill>
                  <a:srgbClr val="5F5F5F"/>
                </a:solidFill>
                <a:latin typeface="Calibri" panose="020F0502020204030204" pitchFamily="34" charset="0"/>
              </a:rPr>
              <a:t>EKEXV</a:t>
            </a:r>
            <a:endParaRPr lang="cs-CZ" sz="900" b="1" dirty="0">
              <a:solidFill>
                <a:srgbClr val="5F5F5F"/>
              </a:solidFill>
              <a:latin typeface="Calibri" panose="020F0502020204030204" pitchFamily="34" charset="0"/>
            </a:endParaRPr>
          </a:p>
        </p:txBody>
      </p:sp>
      <p:grpSp>
        <p:nvGrpSpPr>
          <p:cNvPr id="24602" name="Group 25"/>
          <p:cNvGrpSpPr>
            <a:grpSpLocks/>
          </p:cNvGrpSpPr>
          <p:nvPr/>
        </p:nvGrpSpPr>
        <p:grpSpPr bwMode="auto">
          <a:xfrm>
            <a:off x="5088375" y="4241638"/>
            <a:ext cx="1477963" cy="357187"/>
            <a:chOff x="3310" y="2253"/>
            <a:chExt cx="363" cy="136"/>
          </a:xfrm>
        </p:grpSpPr>
        <p:sp>
          <p:nvSpPr>
            <p:cNvPr id="24621" name="Line 26"/>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22" name="Line 27"/>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sp>
        <p:nvSpPr>
          <p:cNvPr id="24606" name="Line 32"/>
          <p:cNvSpPr>
            <a:spLocks noChangeShapeType="1"/>
          </p:cNvSpPr>
          <p:nvPr/>
        </p:nvSpPr>
        <p:spPr bwMode="auto">
          <a:xfrm flipV="1">
            <a:off x="4440675" y="4238462"/>
            <a:ext cx="109538" cy="54870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pic>
        <p:nvPicPr>
          <p:cNvPr id="24607" name="Picture 33"/>
          <p:cNvPicPr>
            <a:picLocks noChangeAspect="1" noChangeArrowheads="1"/>
          </p:cNvPicPr>
          <p:nvPr/>
        </p:nvPicPr>
        <p:blipFill>
          <a:blip r:embed="rId5">
            <a:extLst>
              <a:ext uri="{28A0092B-C50C-407E-A947-70E740481C1C}">
                <a14:useLocalDpi xmlns:a14="http://schemas.microsoft.com/office/drawing/2010/main" val="0"/>
              </a:ext>
            </a:extLst>
          </a:blip>
          <a:srcRect b="34723"/>
          <a:stretch>
            <a:fillRect/>
          </a:stretch>
        </p:blipFill>
        <p:spPr bwMode="auto">
          <a:xfrm>
            <a:off x="4213661" y="4780889"/>
            <a:ext cx="347663"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608" name="Text Box 34"/>
          <p:cNvSpPr txBox="1">
            <a:spLocks noChangeArrowheads="1"/>
          </p:cNvSpPr>
          <p:nvPr/>
        </p:nvSpPr>
        <p:spPr bwMode="auto">
          <a:xfrm>
            <a:off x="3804571" y="5101178"/>
            <a:ext cx="115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a:solidFill>
                  <a:srgbClr val="5F5F5F"/>
                </a:solidFill>
                <a:latin typeface="Calibri" panose="020F0502020204030204" pitchFamily="34" charset="0"/>
              </a:rPr>
              <a:t>BRC1D52</a:t>
            </a:r>
            <a:br>
              <a:rPr lang="en-US" sz="900" b="1">
                <a:solidFill>
                  <a:srgbClr val="5F5F5F"/>
                </a:solidFill>
                <a:latin typeface="Calibri" panose="020F0502020204030204" pitchFamily="34" charset="0"/>
              </a:rPr>
            </a:br>
            <a:r>
              <a:rPr lang="en-US" sz="900">
                <a:solidFill>
                  <a:srgbClr val="AF1A1C"/>
                </a:solidFill>
                <a:latin typeface="Calibri" panose="020F0502020204030204" pitchFamily="34" charset="0"/>
              </a:rPr>
              <a:t>Needed only for set-up</a:t>
            </a:r>
            <a:endParaRPr lang="cs-CZ" sz="900">
              <a:solidFill>
                <a:srgbClr val="AF1A1C"/>
              </a:solidFill>
              <a:latin typeface="Calibri" panose="020F0502020204030204" pitchFamily="34" charset="0"/>
            </a:endParaRPr>
          </a:p>
        </p:txBody>
      </p:sp>
      <p:sp>
        <p:nvSpPr>
          <p:cNvPr id="24609" name="Text Box 35"/>
          <p:cNvSpPr txBox="1">
            <a:spLocks noChangeArrowheads="1"/>
          </p:cNvSpPr>
          <p:nvPr/>
        </p:nvSpPr>
        <p:spPr bwMode="auto">
          <a:xfrm>
            <a:off x="4570016" y="4404101"/>
            <a:ext cx="574443"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EKEQFCBA</a:t>
            </a:r>
            <a:endParaRPr lang="cs-CZ" sz="900" b="1" dirty="0">
              <a:solidFill>
                <a:srgbClr val="5F5F5F"/>
              </a:solidFill>
              <a:latin typeface="Calibri" panose="020F0502020204030204" pitchFamily="34" charset="0"/>
            </a:endParaRPr>
          </a:p>
        </p:txBody>
      </p:sp>
      <p:grpSp>
        <p:nvGrpSpPr>
          <p:cNvPr id="24610" name="Group 39"/>
          <p:cNvGrpSpPr>
            <a:grpSpLocks/>
          </p:cNvGrpSpPr>
          <p:nvPr/>
        </p:nvGrpSpPr>
        <p:grpSpPr bwMode="auto">
          <a:xfrm flipH="1">
            <a:off x="6918763" y="3878100"/>
            <a:ext cx="1303337" cy="720725"/>
            <a:chOff x="3310" y="2253"/>
            <a:chExt cx="363" cy="136"/>
          </a:xfrm>
        </p:grpSpPr>
        <p:sp>
          <p:nvSpPr>
            <p:cNvPr id="24619" name="Line 40"/>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20" name="Line 41"/>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sp>
        <p:nvSpPr>
          <p:cNvPr id="24611" name="Oval 42"/>
          <p:cNvSpPr>
            <a:spLocks noChangeArrowheads="1"/>
          </p:cNvSpPr>
          <p:nvPr/>
        </p:nvSpPr>
        <p:spPr bwMode="auto">
          <a:xfrm>
            <a:off x="7904600" y="3698713"/>
            <a:ext cx="358775" cy="358775"/>
          </a:xfrm>
          <a:prstGeom prst="ellipse">
            <a:avLst/>
          </a:prstGeom>
          <a:solidFill>
            <a:srgbClr val="003399"/>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000">
                <a:solidFill>
                  <a:srgbClr val="FFFFFF"/>
                </a:solidFill>
                <a:latin typeface="Calibri" panose="020F0502020204030204" pitchFamily="34" charset="0"/>
              </a:rPr>
              <a:t>T</a:t>
            </a:r>
          </a:p>
        </p:txBody>
      </p:sp>
      <p:grpSp>
        <p:nvGrpSpPr>
          <p:cNvPr id="24612" name="Group 43"/>
          <p:cNvGrpSpPr>
            <a:grpSpLocks/>
          </p:cNvGrpSpPr>
          <p:nvPr/>
        </p:nvGrpSpPr>
        <p:grpSpPr bwMode="auto">
          <a:xfrm>
            <a:off x="5074088" y="4160675"/>
            <a:ext cx="1552575" cy="407988"/>
            <a:chOff x="3310" y="2253"/>
            <a:chExt cx="363" cy="136"/>
          </a:xfrm>
        </p:grpSpPr>
        <p:sp>
          <p:nvSpPr>
            <p:cNvPr id="24617" name="Line 44"/>
            <p:cNvSpPr>
              <a:spLocks noChangeShapeType="1"/>
            </p:cNvSpPr>
            <p:nvPr/>
          </p:nvSpPr>
          <p:spPr bwMode="auto">
            <a:xfrm>
              <a:off x="3310" y="2253"/>
              <a:ext cx="363" cy="0"/>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sp>
          <p:nvSpPr>
            <p:cNvPr id="24618" name="Line 45"/>
            <p:cNvSpPr>
              <a:spLocks noChangeShapeType="1"/>
            </p:cNvSpPr>
            <p:nvPr/>
          </p:nvSpPr>
          <p:spPr bwMode="auto">
            <a:xfrm>
              <a:off x="3673" y="2253"/>
              <a:ext cx="0" cy="136"/>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Calibri" panose="020F0502020204030204" pitchFamily="34" charset="0"/>
              </a:endParaRPr>
            </a:p>
          </p:txBody>
        </p:sp>
      </p:grpSp>
      <p:pic>
        <p:nvPicPr>
          <p:cNvPr id="24614" name="Picture 36" descr="img"/>
          <p:cNvPicPr>
            <a:picLocks noChangeAspect="1" noChangeArrowheads="1"/>
          </p:cNvPicPr>
          <p:nvPr/>
        </p:nvPicPr>
        <p:blipFill>
          <a:blip r:embed="rId6" cstate="print">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4512113" y="4022563"/>
            <a:ext cx="5762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5" name="Text Box 46"/>
          <p:cNvSpPr txBox="1">
            <a:spLocks noChangeArrowheads="1"/>
          </p:cNvSpPr>
          <p:nvPr/>
        </p:nvSpPr>
        <p:spPr bwMode="auto">
          <a:xfrm>
            <a:off x="5366500" y="4005701"/>
            <a:ext cx="69787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a:solidFill>
                  <a:srgbClr val="D11316"/>
                </a:solidFill>
                <a:latin typeface="Calibri" panose="020F0502020204030204" pitchFamily="34" charset="0"/>
              </a:rPr>
              <a:t>On/Off signal</a:t>
            </a:r>
            <a:endParaRPr lang="cs-CZ" sz="900">
              <a:solidFill>
                <a:srgbClr val="D11316"/>
              </a:solidFill>
              <a:latin typeface="Calibri" panose="020F0502020204030204" pitchFamily="34" charset="0"/>
            </a:endParaRPr>
          </a:p>
        </p:txBody>
      </p:sp>
      <p:sp>
        <p:nvSpPr>
          <p:cNvPr id="24616" name="Text Box 47"/>
          <p:cNvSpPr txBox="1">
            <a:spLocks noChangeArrowheads="1"/>
          </p:cNvSpPr>
          <p:nvPr/>
        </p:nvSpPr>
        <p:spPr bwMode="auto">
          <a:xfrm>
            <a:off x="5317609" y="4251763"/>
            <a:ext cx="795657"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dirty="0">
                <a:solidFill>
                  <a:srgbClr val="D11316"/>
                </a:solidFill>
                <a:latin typeface="Calibri" panose="020F0502020204030204" pitchFamily="34" charset="0"/>
              </a:rPr>
              <a:t>0~10VDC signal</a:t>
            </a:r>
            <a:endParaRPr lang="cs-CZ" sz="900" dirty="0">
              <a:solidFill>
                <a:srgbClr val="D11316"/>
              </a:solidFill>
              <a:latin typeface="Calibri" panose="020F0502020204030204" pitchFamily="34" charset="0"/>
            </a:endParaRPr>
          </a:p>
        </p:txBody>
      </p:sp>
      <p:pic>
        <p:nvPicPr>
          <p:cNvPr id="54" name="Picture 104" descr="RXQ8-10-12P7W1B"/>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5450" y="3733158"/>
            <a:ext cx="9810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00244" y="5873018"/>
            <a:ext cx="4054969" cy="523220"/>
          </a:xfrm>
          <a:prstGeom prst="rect">
            <a:avLst/>
          </a:prstGeom>
          <a:noFill/>
          <a:ln>
            <a:solidFill>
              <a:srgbClr val="0082D5"/>
            </a:solidFill>
          </a:ln>
        </p:spPr>
        <p:txBody>
          <a:bodyPr wrap="square" rtlCol="0">
            <a:spAutoFit/>
          </a:bodyPr>
          <a:lstStyle/>
          <a:p>
            <a:r>
              <a:rPr lang="nl-BE" sz="1400" dirty="0" smtClean="0">
                <a:latin typeface="Calibri" panose="020F0502020204030204" pitchFamily="34" charset="0"/>
              </a:rPr>
              <a:t>DDC </a:t>
            </a:r>
            <a:r>
              <a:rPr lang="nl-BE" sz="1400" dirty="0" err="1" smtClean="0">
                <a:latin typeface="Calibri" panose="020F0502020204030204" pitchFamily="34" charset="0"/>
              </a:rPr>
              <a:t>controls</a:t>
            </a:r>
            <a:r>
              <a:rPr lang="nl-BE" sz="1400" dirty="0" smtClean="0">
                <a:latin typeface="Calibri" panose="020F0502020204030204" pitchFamily="34" charset="0"/>
              </a:rPr>
              <a:t> the AHU </a:t>
            </a:r>
            <a:r>
              <a:rPr lang="nl-BE" sz="1400" dirty="0" err="1" smtClean="0">
                <a:latin typeface="Calibri" panose="020F0502020204030204" pitchFamily="34" charset="0"/>
              </a:rPr>
              <a:t>functions</a:t>
            </a:r>
            <a:r>
              <a:rPr lang="nl-BE" sz="1400" dirty="0" smtClean="0">
                <a:latin typeface="Calibri" panose="020F0502020204030204" pitchFamily="34" charset="0"/>
              </a:rPr>
              <a:t> +                           control the   </a:t>
            </a:r>
            <a:r>
              <a:rPr lang="nl-BE" sz="1400" dirty="0" err="1" smtClean="0">
                <a:latin typeface="Calibri" panose="020F0502020204030204" pitchFamily="34" charset="0"/>
              </a:rPr>
              <a:t>evaporation</a:t>
            </a:r>
            <a:r>
              <a:rPr lang="nl-BE" sz="1400" dirty="0" smtClean="0">
                <a:latin typeface="Calibri" panose="020F0502020204030204" pitchFamily="34" charset="0"/>
              </a:rPr>
              <a:t>/</a:t>
            </a:r>
            <a:r>
              <a:rPr lang="nl-BE" sz="1400" dirty="0" err="1" smtClean="0">
                <a:latin typeface="Calibri" panose="020F0502020204030204" pitchFamily="34" charset="0"/>
              </a:rPr>
              <a:t>condensation</a:t>
            </a:r>
            <a:r>
              <a:rPr lang="nl-BE" sz="1400" dirty="0" smtClean="0">
                <a:latin typeface="Calibri" panose="020F0502020204030204" pitchFamily="34" charset="0"/>
              </a:rPr>
              <a:t> </a:t>
            </a:r>
            <a:r>
              <a:rPr lang="nl-BE" sz="1400" dirty="0" err="1" smtClean="0">
                <a:latin typeface="Calibri" panose="020F0502020204030204" pitchFamily="34" charset="0"/>
              </a:rPr>
              <a:t>temperature</a:t>
            </a:r>
            <a:endParaRPr lang="en-GB" sz="1400" dirty="0">
              <a:latin typeface="Calibri" panose="020F0502020204030204" pitchFamily="34" charset="0"/>
            </a:endParaRPr>
          </a:p>
        </p:txBody>
      </p:sp>
      <p:sp>
        <p:nvSpPr>
          <p:cNvPr id="55" name="Oval 66"/>
          <p:cNvSpPr>
            <a:spLocks noChangeArrowheads="1"/>
          </p:cNvSpPr>
          <p:nvPr/>
        </p:nvSpPr>
        <p:spPr bwMode="auto">
          <a:xfrm>
            <a:off x="3837425" y="2904963"/>
            <a:ext cx="747713" cy="757237"/>
          </a:xfrm>
          <a:prstGeom prst="ellipse">
            <a:avLst/>
          </a:prstGeom>
          <a:noFill/>
          <a:ln w="38100">
            <a:solidFill>
              <a:srgbClr val="E7AC1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latin typeface="Calibri" panose="020F0502020204030204" pitchFamily="34" charset="0"/>
            </a:endParaRPr>
          </a:p>
        </p:txBody>
      </p:sp>
      <p:sp>
        <p:nvSpPr>
          <p:cNvPr id="56" name="Rectangle 3"/>
          <p:cNvSpPr txBox="1">
            <a:spLocks noChangeArrowheads="1"/>
          </p:cNvSpPr>
          <p:nvPr/>
        </p:nvSpPr>
        <p:spPr bwMode="auto">
          <a:xfrm>
            <a:off x="252850" y="470519"/>
            <a:ext cx="866457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fontAlgn="base">
              <a:spcBef>
                <a:spcPct val="30000"/>
              </a:spcBef>
              <a:spcAft>
                <a:spcPct val="0"/>
              </a:spcAft>
              <a:buClr>
                <a:srgbClr val="00A5E8"/>
              </a:buClr>
              <a:buFont typeface="Wingdings 3" pitchFamily="18" charset="2"/>
              <a:buChar char="z"/>
              <a:defRPr sz="1600">
                <a:solidFill>
                  <a:schemeClr val="tx1"/>
                </a:solidFill>
                <a:latin typeface="+mn-lt"/>
                <a:ea typeface="+mn-ea"/>
                <a:cs typeface="+mn-cs"/>
              </a:defRPr>
            </a:lvl1pPr>
            <a:lvl2pPr marL="742950" indent="-285750" algn="l" rtl="0" fontAlgn="base">
              <a:spcBef>
                <a:spcPct val="30000"/>
              </a:spcBef>
              <a:spcAft>
                <a:spcPct val="0"/>
              </a:spcAft>
              <a:buClr>
                <a:srgbClr val="5F5F5F"/>
              </a:buClr>
              <a:buSzPct val="80000"/>
              <a:buFont typeface="Wingdings 3" pitchFamily="18" charset="2"/>
              <a:buChar char="z"/>
              <a:defRPr sz="1500">
                <a:solidFill>
                  <a:schemeClr val="tx1"/>
                </a:solidFill>
                <a:latin typeface="+mn-lt"/>
              </a:defRPr>
            </a:lvl2pPr>
            <a:lvl3pPr marL="1143000" indent="-228600" algn="l" rtl="0" fontAlgn="base">
              <a:spcBef>
                <a:spcPct val="30000"/>
              </a:spcBef>
              <a:spcAft>
                <a:spcPct val="0"/>
              </a:spcAft>
              <a:buClr>
                <a:srgbClr val="00A5E8"/>
              </a:buClr>
              <a:buSzPct val="115000"/>
              <a:buChar char="•"/>
              <a:defRPr sz="1400">
                <a:solidFill>
                  <a:schemeClr val="tx1"/>
                </a:solidFill>
                <a:latin typeface="+mn-lt"/>
              </a:defRPr>
            </a:lvl3pPr>
            <a:lvl4pPr marL="1600200" indent="-228600" algn="l" rtl="0" fontAlgn="base">
              <a:spcBef>
                <a:spcPct val="30000"/>
              </a:spcBef>
              <a:spcAft>
                <a:spcPct val="0"/>
              </a:spcAft>
              <a:buChar char="–"/>
              <a:defRPr sz="12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a:spcBef>
                <a:spcPct val="20000"/>
              </a:spcBef>
              <a:buNone/>
            </a:pPr>
            <a:r>
              <a:rPr lang="en-US" altLang="en-US" sz="1800" cap="all" dirty="0">
                <a:solidFill>
                  <a:schemeClr val="tx2"/>
                </a:solidFill>
              </a:rPr>
              <a:t>“W-Control” for Daikin AHU (in pair combination) </a:t>
            </a:r>
          </a:p>
          <a:p>
            <a:pPr marL="0" indent="0">
              <a:buNone/>
            </a:pPr>
            <a:r>
              <a:rPr lang="en-US" altLang="en-US" sz="1800" b="1" kern="0" dirty="0" smtClean="0">
                <a:cs typeface="Myriad Pro"/>
              </a:rPr>
              <a:t>Supply/Return </a:t>
            </a:r>
            <a:r>
              <a:rPr lang="en-US" altLang="en-US" sz="1800" b="1" kern="0" dirty="0">
                <a:cs typeface="Myriad Pro"/>
              </a:rPr>
              <a:t>air control </a:t>
            </a:r>
            <a:r>
              <a:rPr lang="en-US" altLang="en-US" sz="1800" kern="0" dirty="0">
                <a:cs typeface="Myriad Pro"/>
              </a:rPr>
              <a:t>by an external DDC via a 0~10V DC </a:t>
            </a:r>
            <a:r>
              <a:rPr lang="en-US" altLang="en-US" sz="1800" kern="0" dirty="0" smtClean="0">
                <a:cs typeface="Myriad Pro"/>
              </a:rPr>
              <a:t>signal</a:t>
            </a:r>
          </a:p>
          <a:p>
            <a:pPr marL="0" indent="0">
              <a:buNone/>
            </a:pPr>
            <a:endParaRPr lang="en-US" altLang="en-US" sz="1800" kern="0" dirty="0">
              <a:cs typeface="Myriad Pro"/>
            </a:endParaRPr>
          </a:p>
          <a:p>
            <a:pPr>
              <a:buFont typeface="Arial" panose="020B0604020202020204" pitchFamily="34" charset="0"/>
              <a:buChar char="•"/>
            </a:pPr>
            <a:r>
              <a:rPr lang="en-US" altLang="en-US" i="1" dirty="0" smtClean="0">
                <a:latin typeface="Calibri" panose="020F0502020204030204" pitchFamily="34" charset="0"/>
              </a:rPr>
              <a:t>t</a:t>
            </a:r>
            <a:r>
              <a:rPr lang="en-US" altLang="en-US" i="1" dirty="0" smtClean="0">
                <a:latin typeface="Calibri" panose="020F0502020204030204" pitchFamily="34" charset="0"/>
                <a:sym typeface="Wingdings" pitchFamily="2" charset="2"/>
              </a:rPr>
              <a:t>he </a:t>
            </a:r>
            <a:r>
              <a:rPr lang="en-US" altLang="en-US" i="1" dirty="0">
                <a:latin typeface="Calibri" panose="020F0502020204030204" pitchFamily="34" charset="0"/>
                <a:sym typeface="Wingdings" pitchFamily="2" charset="2"/>
              </a:rPr>
              <a:t>cooling (heating) capacity </a:t>
            </a:r>
            <a:r>
              <a:rPr lang="en-US" altLang="en-US" i="1" dirty="0" smtClean="0">
                <a:latin typeface="Calibri" panose="020F0502020204030204" pitchFamily="34" charset="0"/>
                <a:sym typeface="Wingdings" pitchFamily="2" charset="2"/>
              </a:rPr>
              <a:t>increase </a:t>
            </a:r>
            <a:r>
              <a:rPr lang="en-US" altLang="en-US" i="1" dirty="0">
                <a:latin typeface="Calibri" panose="020F0502020204030204" pitchFamily="34" charset="0"/>
                <a:sym typeface="Wingdings" pitchFamily="2" charset="2"/>
              </a:rPr>
              <a:t>proportionally with the voltage </a:t>
            </a:r>
            <a:r>
              <a:rPr lang="en-US" altLang="en-US" i="1" dirty="0" smtClean="0">
                <a:latin typeface="Calibri" panose="020F0502020204030204" pitchFamily="34" charset="0"/>
                <a:sym typeface="Wingdings" pitchFamily="2" charset="2"/>
              </a:rPr>
              <a:t>signal.</a:t>
            </a:r>
          </a:p>
          <a:p>
            <a:pPr>
              <a:buFont typeface="Arial" panose="020B0604020202020204" pitchFamily="34" charset="0"/>
              <a:buChar char="•"/>
            </a:pPr>
            <a:r>
              <a:rPr lang="en-US" altLang="en-US" i="1" dirty="0" smtClean="0">
                <a:latin typeface="Calibri" panose="020F0502020204030204" pitchFamily="34" charset="0"/>
                <a:sym typeface="Wingdings" pitchFamily="2" charset="2"/>
              </a:rPr>
              <a:t>“</a:t>
            </a:r>
            <a:r>
              <a:rPr lang="en-US" altLang="en-US" b="1" i="1" dirty="0" smtClean="0">
                <a:latin typeface="Calibri" panose="020F0502020204030204" pitchFamily="34" charset="0"/>
                <a:sym typeface="Wingdings" pitchFamily="2" charset="2"/>
              </a:rPr>
              <a:t>off the shelf “ DDC </a:t>
            </a:r>
            <a:r>
              <a:rPr lang="en-US" altLang="en-US" i="1" dirty="0" smtClean="0">
                <a:latin typeface="Calibri" panose="020F0502020204030204" pitchFamily="34" charset="0"/>
                <a:sym typeface="Wingdings" pitchFamily="2" charset="2"/>
              </a:rPr>
              <a:t>can be used</a:t>
            </a:r>
            <a:endParaRPr lang="en-US" altLang="en-US" sz="1300" kern="0" dirty="0">
              <a:solidFill>
                <a:schemeClr val="bg1">
                  <a:lumMod val="50000"/>
                </a:schemeClr>
              </a:solidFill>
              <a:latin typeface="Calibri" panose="020F0502020204030204" pitchFamily="34" charset="0"/>
            </a:endParaRPr>
          </a:p>
        </p:txBody>
      </p:sp>
      <p:pic>
        <p:nvPicPr>
          <p:cNvPr id="6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826" y="3682943"/>
            <a:ext cx="1141831" cy="1655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77491" y="4324104"/>
            <a:ext cx="438592" cy="369332"/>
          </a:xfrm>
          <a:prstGeom prst="rect">
            <a:avLst/>
          </a:prstGeom>
          <a:noFill/>
        </p:spPr>
        <p:txBody>
          <a:bodyPr wrap="square" rtlCol="0">
            <a:spAutoFit/>
          </a:bodyPr>
          <a:lstStyle/>
          <a:p>
            <a:r>
              <a:rPr lang="nl-BE" dirty="0" smtClean="0">
                <a:latin typeface="Calibri" panose="020F0502020204030204" pitchFamily="34" charset="0"/>
              </a:rPr>
              <a:t>or</a:t>
            </a:r>
            <a:endParaRPr lang="en-GB" dirty="0">
              <a:latin typeface="Calibri" panose="020F0502020204030204" pitchFamily="34" charset="0"/>
            </a:endParaRPr>
          </a:p>
        </p:txBody>
      </p:sp>
      <p:sp>
        <p:nvSpPr>
          <p:cNvPr id="62" name="TextBox 61"/>
          <p:cNvSpPr txBox="1"/>
          <p:nvPr/>
        </p:nvSpPr>
        <p:spPr>
          <a:xfrm>
            <a:off x="338710" y="5312162"/>
            <a:ext cx="1317807" cy="307777"/>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p:txBody>
      </p:sp>
      <p:sp>
        <p:nvSpPr>
          <p:cNvPr id="63" name="TextBox 62"/>
          <p:cNvSpPr txBox="1"/>
          <p:nvPr/>
        </p:nvSpPr>
        <p:spPr>
          <a:xfrm>
            <a:off x="2153846" y="5274998"/>
            <a:ext cx="739588" cy="307777"/>
          </a:xfrm>
          <a:prstGeom prst="rect">
            <a:avLst/>
          </a:prstGeom>
          <a:noFill/>
        </p:spPr>
        <p:txBody>
          <a:bodyPr wrap="square" rtlCol="0">
            <a:spAutoFit/>
          </a:bodyPr>
          <a:lstStyle/>
          <a:p>
            <a:pPr algn="ctr"/>
            <a:r>
              <a:rPr lang="en-US" sz="1400" dirty="0" smtClean="0">
                <a:latin typeface="Calibri" panose="020F0502020204030204" pitchFamily="34" charset="0"/>
              </a:rPr>
              <a:t>ERQ</a:t>
            </a:r>
            <a:endParaRPr lang="en-GB" sz="1400" dirty="0">
              <a:latin typeface="Calibri" panose="020F0502020204030204" pitchFamily="34" charset="0"/>
            </a:endParaRPr>
          </a:p>
        </p:txBody>
      </p:sp>
      <p:cxnSp>
        <p:nvCxnSpPr>
          <p:cNvPr id="64" name="Straight Connector 63"/>
          <p:cNvCxnSpPr/>
          <p:nvPr/>
        </p:nvCxnSpPr>
        <p:spPr>
          <a:xfrm flipV="1">
            <a:off x="4153338" y="4195601"/>
            <a:ext cx="358775" cy="49783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986525" y="4693436"/>
            <a:ext cx="1196181"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108763" y="4651537"/>
            <a:ext cx="577024" cy="261610"/>
          </a:xfrm>
          <a:prstGeom prst="rect">
            <a:avLst/>
          </a:prstGeom>
          <a:noFill/>
        </p:spPr>
        <p:txBody>
          <a:bodyPr wrap="square" rtlCol="0">
            <a:spAutoFit/>
          </a:bodyPr>
          <a:lstStyle/>
          <a:p>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1</a:t>
            </a:r>
            <a:r>
              <a:rPr lang="en-US" sz="1100" dirty="0" smtClean="0">
                <a:solidFill>
                  <a:srgbClr val="FF0000"/>
                </a:solidFill>
                <a:latin typeface="Calibri" panose="020F0502020204030204" pitchFamily="34" charset="0"/>
              </a:rPr>
              <a:t>F</a:t>
            </a:r>
            <a:r>
              <a:rPr lang="en-US" sz="1100" baseline="-25000" dirty="0" smtClean="0">
                <a:solidFill>
                  <a:srgbClr val="FF0000"/>
                </a:solidFill>
                <a:latin typeface="Calibri" panose="020F0502020204030204" pitchFamily="34" charset="0"/>
              </a:rPr>
              <a:t>2</a:t>
            </a:r>
            <a:endParaRPr lang="en-GB" sz="1100" baseline="-25000" dirty="0">
              <a:solidFill>
                <a:srgbClr val="FF0000"/>
              </a:solidFill>
              <a:latin typeface="Calibri" panose="020F0502020204030204" pitchFamily="34" charset="0"/>
            </a:endParaRPr>
          </a:p>
        </p:txBody>
      </p:sp>
      <p:sp>
        <p:nvSpPr>
          <p:cNvPr id="67" name="Text Box 29"/>
          <p:cNvSpPr txBox="1">
            <a:spLocks noChangeArrowheads="1"/>
          </p:cNvSpPr>
          <p:nvPr/>
        </p:nvSpPr>
        <p:spPr bwMode="auto">
          <a:xfrm>
            <a:off x="5999482" y="5473432"/>
            <a:ext cx="1634028"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p>
            <a:pPr algn="ctr" fontAlgn="base">
              <a:spcBef>
                <a:spcPct val="0"/>
              </a:spcBef>
              <a:spcAft>
                <a:spcPct val="0"/>
              </a:spcAft>
            </a:pPr>
            <a:r>
              <a:rPr lang="en-US" altLang="en-US" sz="1000" dirty="0" smtClean="0">
                <a:solidFill>
                  <a:srgbClr val="008D98"/>
                </a:solidFill>
                <a:latin typeface="Calibri" panose="020F0502020204030204" pitchFamily="34" charset="0"/>
              </a:rPr>
              <a:t>3</a:t>
            </a:r>
            <a:r>
              <a:rPr lang="en-US" altLang="en-US" sz="1000" baseline="30000" dirty="0" smtClean="0">
                <a:solidFill>
                  <a:srgbClr val="008D98"/>
                </a:solidFill>
                <a:latin typeface="Calibri" panose="020F0502020204030204" pitchFamily="34" charset="0"/>
              </a:rPr>
              <a:t>rd</a:t>
            </a:r>
            <a:r>
              <a:rPr lang="en-US" altLang="en-US" sz="1000" dirty="0" smtClean="0">
                <a:solidFill>
                  <a:srgbClr val="008D98"/>
                </a:solidFill>
                <a:latin typeface="Calibri" panose="020F0502020204030204" pitchFamily="34" charset="0"/>
              </a:rPr>
              <a:t> party “off the shelf”  DDC </a:t>
            </a:r>
          </a:p>
        </p:txBody>
      </p:sp>
      <p:pic>
        <p:nvPicPr>
          <p:cNvPr id="68" name="Picture 3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6888" y="4577238"/>
            <a:ext cx="122555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752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p:cNvSpPr>
            <a:spLocks noGrp="1"/>
          </p:cNvSpPr>
          <p:nvPr>
            <p:ph type="body" sz="quarter" idx="12"/>
          </p:nvPr>
        </p:nvSpPr>
        <p:spPr/>
        <p:txBody>
          <a:bodyPr/>
          <a:lstStyle/>
          <a:p>
            <a:r>
              <a:rPr lang="nl-NL" dirty="0" smtClean="0">
                <a:latin typeface="+mn-lt"/>
              </a:rPr>
              <a:t>DX-AHU</a:t>
            </a:r>
            <a:endParaRPr lang="nl-NL" dirty="0">
              <a:latin typeface="+mn-lt"/>
            </a:endParaRPr>
          </a:p>
        </p:txBody>
      </p:sp>
      <p:sp>
        <p:nvSpPr>
          <p:cNvPr id="12" name="Tijdelijke aanduiding voor tekst 11"/>
          <p:cNvSpPr>
            <a:spLocks noGrp="1"/>
          </p:cNvSpPr>
          <p:nvPr>
            <p:ph type="body" sz="quarter" idx="13"/>
          </p:nvPr>
        </p:nvSpPr>
        <p:spPr/>
        <p:txBody>
          <a:bodyPr/>
          <a:lstStyle/>
          <a:p>
            <a:r>
              <a:rPr lang="en-GB" sz="2400" dirty="0" smtClean="0">
                <a:latin typeface="+mn-lt"/>
              </a:rPr>
              <a:t>Multi application </a:t>
            </a:r>
            <a:endParaRPr lang="en-GB" sz="2400" dirty="0">
              <a:latin typeface="+mn-lt"/>
            </a:endParaRPr>
          </a:p>
        </p:txBody>
      </p:sp>
      <p:sp>
        <p:nvSpPr>
          <p:cNvPr id="13" name="Tijdelijke aanduiding voor tekst 12"/>
          <p:cNvSpPr>
            <a:spLocks noGrp="1"/>
          </p:cNvSpPr>
          <p:nvPr>
            <p:ph type="body" sz="quarter" idx="14"/>
          </p:nvPr>
        </p:nvSpPr>
        <p:spPr/>
        <p:txBody>
          <a:bodyPr/>
          <a:lstStyle/>
          <a:p>
            <a:pPr>
              <a:buFont typeface="Arial" panose="020B0604020202020204" pitchFamily="34" charset="0"/>
              <a:buChar char="•"/>
            </a:pPr>
            <a:r>
              <a:rPr lang="nl-BE" dirty="0" smtClean="0">
                <a:latin typeface="+mn-lt"/>
              </a:rPr>
              <a:t>Features &amp; </a:t>
            </a:r>
            <a:r>
              <a:rPr lang="nl-BE" dirty="0" err="1" smtClean="0">
                <a:latin typeface="+mn-lt"/>
              </a:rPr>
              <a:t>combinations</a:t>
            </a:r>
            <a:endParaRPr lang="nl-BE" dirty="0" smtClean="0">
              <a:latin typeface="+mn-lt"/>
            </a:endParaRPr>
          </a:p>
          <a:p>
            <a:pPr>
              <a:buFont typeface="Arial" panose="020B0604020202020204" pitchFamily="34" charset="0"/>
              <a:buChar char="•"/>
            </a:pPr>
            <a:r>
              <a:rPr lang="nl-BE" dirty="0" smtClean="0">
                <a:latin typeface="+mn-lt"/>
              </a:rPr>
              <a:t>System </a:t>
            </a:r>
            <a:r>
              <a:rPr lang="nl-BE" dirty="0" err="1" smtClean="0">
                <a:latin typeface="+mn-lt"/>
              </a:rPr>
              <a:t>layouts</a:t>
            </a:r>
            <a:endParaRPr lang="nl-BE" dirty="0" smtClean="0">
              <a:latin typeface="+mn-lt"/>
            </a:endParaRPr>
          </a:p>
          <a:p>
            <a:pPr>
              <a:buFont typeface="Arial" panose="020B0604020202020204" pitchFamily="34" charset="0"/>
              <a:buChar char="•"/>
            </a:pPr>
            <a:r>
              <a:rPr lang="nl-BE" dirty="0" err="1">
                <a:latin typeface="+mn-lt"/>
              </a:rPr>
              <a:t>Interlaced</a:t>
            </a:r>
            <a:r>
              <a:rPr lang="nl-BE" dirty="0">
                <a:latin typeface="+mn-lt"/>
              </a:rPr>
              <a:t> DX </a:t>
            </a:r>
            <a:r>
              <a:rPr lang="nl-BE" dirty="0" err="1">
                <a:latin typeface="+mn-lt"/>
              </a:rPr>
              <a:t>coil</a:t>
            </a:r>
            <a:endParaRPr lang="nl-BE" dirty="0">
              <a:latin typeface="+mn-lt"/>
            </a:endParaRPr>
          </a:p>
          <a:p>
            <a:pPr marL="342900" indent="-342900">
              <a:buFont typeface="+mj-lt"/>
              <a:buAutoNum type="arabicPeriod"/>
            </a:pPr>
            <a:endParaRPr lang="nl-BE" dirty="0" smtClean="0">
              <a:latin typeface="+mn-lt"/>
            </a:endParaRPr>
          </a:p>
        </p:txBody>
      </p:sp>
      <p:sp>
        <p:nvSpPr>
          <p:cNvPr id="10" name="Tijdelijke aanduiding voor tekst 9"/>
          <p:cNvSpPr>
            <a:spLocks noGrp="1"/>
          </p:cNvSpPr>
          <p:nvPr>
            <p:ph type="body" sz="quarter" idx="11"/>
          </p:nvPr>
        </p:nvSpPr>
        <p:spPr/>
        <p:txBody>
          <a:bodyPr/>
          <a:lstStyle/>
          <a:p>
            <a:r>
              <a:rPr lang="nl-NL" sz="6600" dirty="0">
                <a:solidFill>
                  <a:schemeClr val="bg1">
                    <a:lumMod val="50000"/>
                  </a:schemeClr>
                </a:solidFill>
                <a:latin typeface="+mn-lt"/>
              </a:rPr>
              <a:t>4</a:t>
            </a:r>
          </a:p>
        </p:txBody>
      </p:sp>
      <p:sp>
        <p:nvSpPr>
          <p:cNvPr id="6" name="Ovale 5"/>
          <p:cNvSpPr/>
          <p:nvPr/>
        </p:nvSpPr>
        <p:spPr>
          <a:xfrm>
            <a:off x="174181" y="6696168"/>
            <a:ext cx="58057" cy="45719"/>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47656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058" y="433382"/>
            <a:ext cx="8664575" cy="5668963"/>
          </a:xfrm>
        </p:spPr>
        <p:txBody>
          <a:bodyPr/>
          <a:lstStyle/>
          <a:p>
            <a:pPr marL="0" indent="0">
              <a:buNone/>
            </a:pPr>
            <a:r>
              <a:rPr lang="nl-BE" cap="all" dirty="0" err="1">
                <a:solidFill>
                  <a:schemeClr val="tx2"/>
                </a:solidFill>
                <a:latin typeface="+mn-lt"/>
              </a:rPr>
              <a:t>Main</a:t>
            </a:r>
            <a:r>
              <a:rPr lang="nl-BE" cap="all" dirty="0">
                <a:solidFill>
                  <a:schemeClr val="tx2"/>
                </a:solidFill>
                <a:latin typeface="+mn-lt"/>
              </a:rPr>
              <a:t> features </a:t>
            </a:r>
            <a:r>
              <a:rPr lang="nl-BE" cap="all" dirty="0" err="1">
                <a:solidFill>
                  <a:schemeClr val="tx2"/>
                </a:solidFill>
                <a:latin typeface="+mn-lt"/>
              </a:rPr>
              <a:t>and</a:t>
            </a:r>
            <a:r>
              <a:rPr lang="nl-BE" cap="all" dirty="0">
                <a:solidFill>
                  <a:schemeClr val="tx2"/>
                </a:solidFill>
                <a:latin typeface="+mn-lt"/>
              </a:rPr>
              <a:t> benefits</a:t>
            </a:r>
          </a:p>
          <a:p>
            <a:pPr marL="0" indent="0">
              <a:buNone/>
            </a:pPr>
            <a:r>
              <a:rPr lang="nl-BE" b="1" kern="0" dirty="0">
                <a:latin typeface="+mn-lt"/>
                <a:cs typeface="Myriad Pro"/>
              </a:rPr>
              <a:t>Multi </a:t>
            </a:r>
            <a:r>
              <a:rPr lang="nl-BE" b="1" kern="0" dirty="0" err="1">
                <a:latin typeface="+mn-lt"/>
                <a:cs typeface="Myriad Pro"/>
              </a:rPr>
              <a:t>combination</a:t>
            </a:r>
            <a:r>
              <a:rPr lang="nl-BE" kern="0" dirty="0" smtClean="0">
                <a:latin typeface="+mn-lt"/>
                <a:cs typeface="Myriad Pro"/>
              </a:rPr>
              <a:t>:</a:t>
            </a:r>
          </a:p>
          <a:p>
            <a:pPr marL="0" indent="0">
              <a:buNone/>
            </a:pPr>
            <a:endParaRPr lang="nl-BE" sz="1400" dirty="0" smtClean="0">
              <a:latin typeface="Calibri" panose="020F0502020204030204" pitchFamily="34" charset="0"/>
            </a:endParaRPr>
          </a:p>
          <a:p>
            <a:pPr marL="285750" indent="-285750">
              <a:buFont typeface="Arial" panose="020B0604020202020204" pitchFamily="34" charset="0"/>
              <a:buChar char="•"/>
            </a:pPr>
            <a:r>
              <a:rPr lang="nl-BE" sz="1400" dirty="0" err="1" smtClean="0">
                <a:solidFill>
                  <a:schemeClr val="bg1">
                    <a:lumMod val="50000"/>
                  </a:schemeClr>
                </a:solidFill>
                <a:latin typeface="Calibri" panose="020F0502020204030204" pitchFamily="34" charset="0"/>
              </a:rPr>
              <a:t>Possible</a:t>
            </a:r>
            <a:r>
              <a:rPr lang="nl-BE" sz="1400" dirty="0" smtClean="0">
                <a:solidFill>
                  <a:schemeClr val="bg1">
                    <a:lumMod val="50000"/>
                  </a:schemeClr>
                </a:solidFill>
                <a:latin typeface="Calibri" panose="020F0502020204030204" pitchFamily="34" charset="0"/>
              </a:rPr>
              <a:t> </a:t>
            </a:r>
            <a:r>
              <a:rPr lang="nl-BE" sz="1400" dirty="0" err="1" smtClean="0">
                <a:solidFill>
                  <a:schemeClr val="bg1">
                    <a:lumMod val="50000"/>
                  </a:schemeClr>
                </a:solidFill>
                <a:latin typeface="Calibri" panose="020F0502020204030204" pitchFamily="34" charset="0"/>
              </a:rPr>
              <a:t>to</a:t>
            </a:r>
            <a:r>
              <a:rPr lang="nl-BE" sz="1400" dirty="0" smtClean="0">
                <a:solidFill>
                  <a:schemeClr val="bg1">
                    <a:lumMod val="50000"/>
                  </a:schemeClr>
                </a:solidFill>
                <a:latin typeface="Calibri" panose="020F0502020204030204" pitchFamily="34" charset="0"/>
              </a:rPr>
              <a:t> combine VRV indoor units </a:t>
            </a:r>
            <a:r>
              <a:rPr lang="nl-BE" sz="1400" dirty="0" err="1" smtClean="0">
                <a:solidFill>
                  <a:schemeClr val="bg1">
                    <a:lumMod val="50000"/>
                  </a:schemeClr>
                </a:solidFill>
                <a:latin typeface="Calibri" panose="020F0502020204030204" pitchFamily="34" charset="0"/>
              </a:rPr>
              <a:t>and</a:t>
            </a:r>
            <a:r>
              <a:rPr lang="nl-BE" sz="1400" dirty="0" smtClean="0">
                <a:solidFill>
                  <a:schemeClr val="bg1">
                    <a:lumMod val="50000"/>
                  </a:schemeClr>
                </a:solidFill>
                <a:latin typeface="Calibri" panose="020F0502020204030204" pitchFamily="34" charset="0"/>
              </a:rPr>
              <a:t> </a:t>
            </a:r>
            <a:r>
              <a:rPr lang="nl-BE" sz="1400" dirty="0" err="1" smtClean="0">
                <a:solidFill>
                  <a:schemeClr val="bg1">
                    <a:lumMod val="50000"/>
                  </a:schemeClr>
                </a:solidFill>
                <a:latin typeface="Calibri" panose="020F0502020204030204" pitchFamily="34" charset="0"/>
              </a:rPr>
              <a:t>AHUnits</a:t>
            </a:r>
            <a:r>
              <a:rPr lang="nl-BE" sz="1400" dirty="0" smtClean="0">
                <a:solidFill>
                  <a:schemeClr val="bg1">
                    <a:lumMod val="50000"/>
                  </a:schemeClr>
                </a:solidFill>
                <a:latin typeface="Calibri" panose="020F0502020204030204" pitchFamily="34" charset="0"/>
              </a:rPr>
              <a:t> </a:t>
            </a:r>
            <a:r>
              <a:rPr lang="nl-BE" sz="1400" dirty="0" err="1" smtClean="0">
                <a:solidFill>
                  <a:schemeClr val="bg1">
                    <a:lumMod val="50000"/>
                  </a:schemeClr>
                </a:solidFill>
                <a:latin typeface="Calibri" panose="020F0502020204030204" pitchFamily="34" charset="0"/>
              </a:rPr>
              <a:t>within</a:t>
            </a:r>
            <a:r>
              <a:rPr lang="nl-BE" sz="1400" dirty="0" smtClean="0">
                <a:solidFill>
                  <a:schemeClr val="bg1">
                    <a:lumMod val="50000"/>
                  </a:schemeClr>
                </a:solidFill>
                <a:latin typeface="Calibri" panose="020F0502020204030204" pitchFamily="34" charset="0"/>
              </a:rPr>
              <a:t> </a:t>
            </a:r>
            <a:r>
              <a:rPr lang="nl-BE" sz="1400" dirty="0">
                <a:solidFill>
                  <a:schemeClr val="bg1">
                    <a:lumMod val="50000"/>
                  </a:schemeClr>
                </a:solidFill>
                <a:latin typeface="Calibri" panose="020F0502020204030204" pitchFamily="34" charset="0"/>
              </a:rPr>
              <a:t>a</a:t>
            </a:r>
            <a:r>
              <a:rPr lang="nl-BE" sz="1400" dirty="0" smtClean="0">
                <a:solidFill>
                  <a:schemeClr val="bg1">
                    <a:lumMod val="50000"/>
                  </a:schemeClr>
                </a:solidFill>
                <a:latin typeface="Calibri" panose="020F0502020204030204" pitchFamily="34" charset="0"/>
              </a:rPr>
              <a:t> VRV system</a:t>
            </a:r>
          </a:p>
          <a:p>
            <a:pPr marL="285750" indent="-285750">
              <a:buFont typeface="Arial" panose="020B0604020202020204" pitchFamily="34" charset="0"/>
              <a:buChar char="•"/>
            </a:pPr>
            <a:r>
              <a:rPr lang="nl-BE" sz="1400" dirty="0" err="1" smtClean="0">
                <a:solidFill>
                  <a:schemeClr val="bg1">
                    <a:lumMod val="50000"/>
                  </a:schemeClr>
                </a:solidFill>
                <a:latin typeface="Calibri" panose="020F0502020204030204" pitchFamily="34" charset="0"/>
              </a:rPr>
              <a:t>Possible</a:t>
            </a:r>
            <a:r>
              <a:rPr lang="nl-BE" sz="1400" dirty="0" smtClean="0">
                <a:solidFill>
                  <a:schemeClr val="bg1">
                    <a:lumMod val="50000"/>
                  </a:schemeClr>
                </a:solidFill>
                <a:latin typeface="Calibri" panose="020F0502020204030204" pitchFamily="34" charset="0"/>
              </a:rPr>
              <a:t> </a:t>
            </a:r>
            <a:r>
              <a:rPr lang="nl-BE" sz="1400" dirty="0" err="1" smtClean="0">
                <a:solidFill>
                  <a:schemeClr val="bg1">
                    <a:lumMod val="50000"/>
                  </a:schemeClr>
                </a:solidFill>
                <a:latin typeface="Calibri" panose="020F0502020204030204" pitchFamily="34" charset="0"/>
              </a:rPr>
              <a:t>to</a:t>
            </a:r>
            <a:r>
              <a:rPr lang="nl-BE" sz="1400" dirty="0" smtClean="0">
                <a:solidFill>
                  <a:schemeClr val="bg1">
                    <a:lumMod val="50000"/>
                  </a:schemeClr>
                </a:solidFill>
                <a:latin typeface="Calibri" panose="020F0502020204030204" pitchFamily="34" charset="0"/>
              </a:rPr>
              <a:t> combine more </a:t>
            </a:r>
            <a:r>
              <a:rPr lang="nl-BE" sz="1400" dirty="0" err="1" smtClean="0">
                <a:solidFill>
                  <a:schemeClr val="bg1">
                    <a:lumMod val="50000"/>
                  </a:schemeClr>
                </a:solidFill>
                <a:latin typeface="Calibri" panose="020F0502020204030204" pitchFamily="34" charset="0"/>
              </a:rPr>
              <a:t>AHUnits</a:t>
            </a:r>
            <a:r>
              <a:rPr lang="nl-BE" sz="1400" dirty="0" smtClean="0">
                <a:solidFill>
                  <a:schemeClr val="bg1">
                    <a:lumMod val="50000"/>
                  </a:schemeClr>
                </a:solidFill>
                <a:latin typeface="Calibri" panose="020F0502020204030204" pitchFamily="34" charset="0"/>
              </a:rPr>
              <a:t> </a:t>
            </a:r>
            <a:r>
              <a:rPr lang="nl-BE" sz="1400" dirty="0" err="1" smtClean="0">
                <a:solidFill>
                  <a:schemeClr val="bg1">
                    <a:lumMod val="50000"/>
                  </a:schemeClr>
                </a:solidFill>
                <a:latin typeface="Calibri" panose="020F0502020204030204" pitchFamily="34" charset="0"/>
              </a:rPr>
              <a:t>within</a:t>
            </a:r>
            <a:r>
              <a:rPr lang="nl-BE" sz="1400" dirty="0" smtClean="0">
                <a:solidFill>
                  <a:schemeClr val="bg1">
                    <a:lumMod val="50000"/>
                  </a:schemeClr>
                </a:solidFill>
                <a:latin typeface="Calibri" panose="020F0502020204030204" pitchFamily="34" charset="0"/>
              </a:rPr>
              <a:t> a VRV system</a:t>
            </a:r>
          </a:p>
          <a:p>
            <a:pPr marL="285750" indent="-285750">
              <a:buFont typeface="Arial" panose="020B0604020202020204" pitchFamily="34" charset="0"/>
              <a:buChar char="•"/>
            </a:pPr>
            <a:r>
              <a:rPr lang="nl-BE" sz="1400" dirty="0" err="1">
                <a:solidFill>
                  <a:schemeClr val="bg1">
                    <a:lumMod val="50000"/>
                  </a:schemeClr>
                </a:solidFill>
                <a:latin typeface="Calibri" panose="020F0502020204030204" pitchFamily="34" charset="0"/>
              </a:rPr>
              <a:t>Possible</a:t>
            </a:r>
            <a:r>
              <a:rPr lang="nl-BE" sz="1400" dirty="0">
                <a:solidFill>
                  <a:schemeClr val="bg1">
                    <a:lumMod val="50000"/>
                  </a:schemeClr>
                </a:solidFill>
                <a:latin typeface="Calibri" panose="020F0502020204030204" pitchFamily="34" charset="0"/>
              </a:rPr>
              <a:t> </a:t>
            </a:r>
            <a:r>
              <a:rPr lang="nl-BE" sz="1400" dirty="0" err="1">
                <a:solidFill>
                  <a:schemeClr val="bg1">
                    <a:lumMod val="50000"/>
                  </a:schemeClr>
                </a:solidFill>
                <a:latin typeface="Calibri" panose="020F0502020204030204" pitchFamily="34" charset="0"/>
              </a:rPr>
              <a:t>to</a:t>
            </a:r>
            <a:r>
              <a:rPr lang="nl-BE" sz="1400" dirty="0">
                <a:solidFill>
                  <a:schemeClr val="bg1">
                    <a:lumMod val="50000"/>
                  </a:schemeClr>
                </a:solidFill>
                <a:latin typeface="Calibri" panose="020F0502020204030204" pitchFamily="34" charset="0"/>
              </a:rPr>
              <a:t> </a:t>
            </a:r>
            <a:r>
              <a:rPr lang="nl-BE" sz="1400" dirty="0" err="1">
                <a:solidFill>
                  <a:schemeClr val="bg1">
                    <a:lumMod val="50000"/>
                  </a:schemeClr>
                </a:solidFill>
                <a:latin typeface="Calibri" panose="020F0502020204030204" pitchFamily="34" charset="0"/>
              </a:rPr>
              <a:t>reach</a:t>
            </a:r>
            <a:r>
              <a:rPr lang="nl-BE" sz="1400" dirty="0">
                <a:solidFill>
                  <a:schemeClr val="bg1">
                    <a:lumMod val="50000"/>
                  </a:schemeClr>
                </a:solidFill>
                <a:latin typeface="Calibri" panose="020F0502020204030204" pitchFamily="34" charset="0"/>
              </a:rPr>
              <a:t> </a:t>
            </a:r>
            <a:r>
              <a:rPr lang="nl-BE" sz="1400" dirty="0" err="1">
                <a:solidFill>
                  <a:schemeClr val="bg1">
                    <a:lumMod val="50000"/>
                  </a:schemeClr>
                </a:solidFill>
                <a:latin typeface="Calibri" panose="020F0502020204030204" pitchFamily="34" charset="0"/>
              </a:rPr>
              <a:t>capacities</a:t>
            </a:r>
            <a:r>
              <a:rPr lang="nl-BE" sz="1400" dirty="0">
                <a:solidFill>
                  <a:schemeClr val="bg1">
                    <a:lumMod val="50000"/>
                  </a:schemeClr>
                </a:solidFill>
                <a:latin typeface="Calibri" panose="020F0502020204030204" pitchFamily="34" charset="0"/>
              </a:rPr>
              <a:t> up </a:t>
            </a:r>
            <a:r>
              <a:rPr lang="nl-BE" sz="1400" dirty="0" err="1">
                <a:solidFill>
                  <a:schemeClr val="bg1">
                    <a:lumMod val="50000"/>
                  </a:schemeClr>
                </a:solidFill>
                <a:latin typeface="Calibri" panose="020F0502020204030204" pitchFamily="34" charset="0"/>
              </a:rPr>
              <a:t>to</a:t>
            </a:r>
            <a:r>
              <a:rPr lang="nl-BE" sz="1400" dirty="0">
                <a:solidFill>
                  <a:schemeClr val="bg1">
                    <a:lumMod val="50000"/>
                  </a:schemeClr>
                </a:solidFill>
                <a:latin typeface="Calibri" panose="020F0502020204030204" pitchFamily="34" charset="0"/>
              </a:rPr>
              <a:t> 150 kW (54HP)  on </a:t>
            </a:r>
            <a:r>
              <a:rPr lang="nl-BE" sz="1400" dirty="0" err="1">
                <a:solidFill>
                  <a:schemeClr val="bg1">
                    <a:lumMod val="50000"/>
                  </a:schemeClr>
                </a:solidFill>
                <a:latin typeface="Calibri" panose="020F0502020204030204" pitchFamily="34" charset="0"/>
              </a:rPr>
              <a:t>one</a:t>
            </a:r>
            <a:r>
              <a:rPr lang="nl-BE" sz="1400" dirty="0">
                <a:solidFill>
                  <a:schemeClr val="bg1">
                    <a:lumMod val="50000"/>
                  </a:schemeClr>
                </a:solidFill>
                <a:latin typeface="Calibri" panose="020F0502020204030204" pitchFamily="34" charset="0"/>
              </a:rPr>
              <a:t> AHU </a:t>
            </a:r>
            <a:r>
              <a:rPr lang="nl-BE" sz="1400" dirty="0" err="1">
                <a:solidFill>
                  <a:schemeClr val="bg1">
                    <a:lumMod val="50000"/>
                  </a:schemeClr>
                </a:solidFill>
                <a:latin typeface="Calibri" panose="020F0502020204030204" pitchFamily="34" charset="0"/>
              </a:rPr>
              <a:t>coupled</a:t>
            </a:r>
            <a:r>
              <a:rPr lang="nl-BE" sz="1400" dirty="0">
                <a:solidFill>
                  <a:schemeClr val="bg1">
                    <a:lumMod val="50000"/>
                  </a:schemeClr>
                </a:solidFill>
                <a:latin typeface="Calibri" panose="020F0502020204030204" pitchFamily="34" charset="0"/>
              </a:rPr>
              <a:t> </a:t>
            </a:r>
            <a:r>
              <a:rPr lang="nl-BE" sz="1400" dirty="0" err="1">
                <a:solidFill>
                  <a:schemeClr val="bg1">
                    <a:lumMod val="50000"/>
                  </a:schemeClr>
                </a:solidFill>
                <a:latin typeface="Calibri" panose="020F0502020204030204" pitchFamily="34" charset="0"/>
              </a:rPr>
              <a:t>with</a:t>
            </a:r>
            <a:r>
              <a:rPr lang="nl-BE" sz="1400" dirty="0">
                <a:solidFill>
                  <a:schemeClr val="bg1">
                    <a:lumMod val="50000"/>
                  </a:schemeClr>
                </a:solidFill>
                <a:latin typeface="Calibri" panose="020F0502020204030204" pitchFamily="34" charset="0"/>
              </a:rPr>
              <a:t> </a:t>
            </a:r>
            <a:r>
              <a:rPr lang="nl-BE" sz="1400" dirty="0" smtClean="0">
                <a:solidFill>
                  <a:schemeClr val="bg1">
                    <a:lumMod val="50000"/>
                  </a:schemeClr>
                </a:solidFill>
                <a:latin typeface="Calibri" panose="020F0502020204030204" pitchFamily="34" charset="0"/>
              </a:rPr>
              <a:t>a </a:t>
            </a:r>
            <a:r>
              <a:rPr lang="nl-BE" sz="1400" dirty="0">
                <a:solidFill>
                  <a:schemeClr val="bg1">
                    <a:lumMod val="50000"/>
                  </a:schemeClr>
                </a:solidFill>
                <a:latin typeface="Calibri" panose="020F0502020204030204" pitchFamily="34" charset="0"/>
              </a:rPr>
              <a:t>VRV </a:t>
            </a:r>
            <a:r>
              <a:rPr lang="nl-BE" sz="1400" dirty="0" smtClean="0">
                <a:solidFill>
                  <a:schemeClr val="bg1">
                    <a:lumMod val="50000"/>
                  </a:schemeClr>
                </a:solidFill>
                <a:latin typeface="Calibri" panose="020F0502020204030204" pitchFamily="34" charset="0"/>
              </a:rPr>
              <a:t>IV outdoor unit</a:t>
            </a:r>
            <a:endParaRPr lang="nl-BE" sz="1400" kern="0" dirty="0" smtClean="0">
              <a:solidFill>
                <a:schemeClr val="bg1">
                  <a:lumMod val="50000"/>
                </a:schemeClr>
              </a:solidFill>
              <a:cs typeface="Myriad Pro"/>
            </a:endParaRPr>
          </a:p>
          <a:p>
            <a:pPr marL="285750" indent="-285750">
              <a:buFont typeface="Arial" panose="020B0604020202020204" pitchFamily="34" charset="0"/>
              <a:buChar char="•"/>
            </a:pPr>
            <a:r>
              <a:rPr lang="nl-BE" sz="1400" kern="0" dirty="0" smtClean="0">
                <a:solidFill>
                  <a:schemeClr val="bg1">
                    <a:lumMod val="50000"/>
                  </a:schemeClr>
                </a:solidFill>
                <a:cs typeface="Myriad Pro"/>
              </a:rPr>
              <a:t>An AHU </a:t>
            </a:r>
            <a:r>
              <a:rPr lang="nl-BE" sz="1400" kern="0" dirty="0" err="1" smtClean="0">
                <a:solidFill>
                  <a:schemeClr val="bg1">
                    <a:lumMod val="50000"/>
                  </a:schemeClr>
                </a:solidFill>
                <a:cs typeface="Myriad Pro"/>
              </a:rPr>
              <a:t>may</a:t>
            </a:r>
            <a:r>
              <a:rPr lang="nl-BE" sz="1400" kern="0" dirty="0" smtClean="0">
                <a:solidFill>
                  <a:schemeClr val="bg1">
                    <a:lumMod val="50000"/>
                  </a:schemeClr>
                </a:solidFill>
                <a:cs typeface="Myriad Pro"/>
              </a:rPr>
              <a:t> </a:t>
            </a:r>
            <a:r>
              <a:rPr lang="nl-BE" sz="1400" kern="0" dirty="0" err="1" smtClean="0">
                <a:solidFill>
                  <a:schemeClr val="bg1">
                    <a:lumMod val="50000"/>
                  </a:schemeClr>
                </a:solidFill>
                <a:cs typeface="Myriad Pro"/>
              </a:rPr>
              <a:t>include</a:t>
            </a:r>
            <a:r>
              <a:rPr lang="nl-BE" sz="1400" kern="0" dirty="0" smtClean="0">
                <a:solidFill>
                  <a:schemeClr val="bg1">
                    <a:lumMod val="50000"/>
                  </a:schemeClr>
                </a:solidFill>
                <a:cs typeface="Myriad Pro"/>
              </a:rPr>
              <a:t> </a:t>
            </a:r>
            <a:r>
              <a:rPr lang="nl-BE" sz="1400" kern="0" dirty="0">
                <a:solidFill>
                  <a:schemeClr val="bg1">
                    <a:lumMod val="50000"/>
                  </a:schemeClr>
                </a:solidFill>
                <a:cs typeface="Myriad Pro"/>
              </a:rPr>
              <a:t>max. 3 </a:t>
            </a:r>
            <a:r>
              <a:rPr lang="nl-BE" sz="1400" kern="0" dirty="0" err="1">
                <a:solidFill>
                  <a:schemeClr val="bg1">
                    <a:lumMod val="50000"/>
                  </a:schemeClr>
                </a:solidFill>
                <a:cs typeface="Myriad Pro"/>
              </a:rPr>
              <a:t>expansion</a:t>
            </a:r>
            <a:r>
              <a:rPr lang="nl-BE" sz="1400" kern="0" dirty="0">
                <a:solidFill>
                  <a:schemeClr val="bg1">
                    <a:lumMod val="50000"/>
                  </a:schemeClr>
                </a:solidFill>
                <a:cs typeface="Myriad Pro"/>
              </a:rPr>
              <a:t> </a:t>
            </a:r>
            <a:r>
              <a:rPr lang="nl-BE" sz="1400" kern="0" dirty="0" err="1">
                <a:solidFill>
                  <a:schemeClr val="bg1">
                    <a:lumMod val="50000"/>
                  </a:schemeClr>
                </a:solidFill>
                <a:cs typeface="Myriad Pro"/>
              </a:rPr>
              <a:t>valve</a:t>
            </a:r>
            <a:r>
              <a:rPr lang="nl-BE" sz="1400" kern="0" dirty="0">
                <a:solidFill>
                  <a:schemeClr val="bg1">
                    <a:lumMod val="50000"/>
                  </a:schemeClr>
                </a:solidFill>
                <a:cs typeface="Myriad Pro"/>
              </a:rPr>
              <a:t> kits </a:t>
            </a:r>
            <a:r>
              <a:rPr lang="nl-BE" sz="1400" kern="0" dirty="0" smtClean="0">
                <a:solidFill>
                  <a:schemeClr val="bg1">
                    <a:lumMod val="50000"/>
                  </a:schemeClr>
                </a:solidFill>
                <a:cs typeface="Myriad Pro"/>
              </a:rPr>
              <a:t>EKEXV</a:t>
            </a:r>
          </a:p>
          <a:p>
            <a:pPr marL="285750" indent="-285750">
              <a:buFont typeface="Arial" panose="020B0604020202020204" pitchFamily="34" charset="0"/>
              <a:buChar char="•"/>
            </a:pPr>
            <a:r>
              <a:rPr lang="nl-BE" altLang="en-US" sz="1400" dirty="0" smtClean="0">
                <a:solidFill>
                  <a:srgbClr val="0083C1"/>
                </a:solidFill>
                <a:latin typeface="Calibri" panose="020F0502020204030204" pitchFamily="34" charset="0"/>
              </a:rPr>
              <a:t>The </a:t>
            </a:r>
            <a:r>
              <a:rPr lang="nl-BE" altLang="en-US" sz="1400" dirty="0" err="1" smtClean="0">
                <a:solidFill>
                  <a:srgbClr val="0083C1"/>
                </a:solidFill>
                <a:latin typeface="Calibri" panose="020F0502020204030204" pitchFamily="34" charset="0"/>
              </a:rPr>
              <a:t>connection</a:t>
            </a:r>
            <a:r>
              <a:rPr lang="nl-BE" altLang="en-US" sz="1400" dirty="0" smtClean="0">
                <a:solidFill>
                  <a:srgbClr val="0083C1"/>
                </a:solidFill>
                <a:latin typeface="Calibri" panose="020F0502020204030204" pitchFamily="34" charset="0"/>
              </a:rPr>
              <a:t> ratio </a:t>
            </a:r>
            <a:r>
              <a:rPr lang="nl-BE" altLang="en-US" sz="1400" dirty="0" err="1" smtClean="0">
                <a:solidFill>
                  <a:srgbClr val="0083C1"/>
                </a:solidFill>
                <a:latin typeface="Calibri" panose="020F0502020204030204" pitchFamily="34" charset="0"/>
              </a:rPr>
              <a:t>limitations</a:t>
            </a:r>
            <a:r>
              <a:rPr lang="nl-BE" altLang="en-US" sz="1400" dirty="0" smtClean="0">
                <a:solidFill>
                  <a:srgbClr val="0083C1"/>
                </a:solidFill>
                <a:latin typeface="Calibri" panose="020F0502020204030204" pitchFamily="34" charset="0"/>
              </a:rPr>
              <a:t> </a:t>
            </a:r>
            <a:r>
              <a:rPr lang="nl-BE" altLang="en-US" sz="1400" dirty="0" err="1" smtClean="0">
                <a:solidFill>
                  <a:srgbClr val="0083C1"/>
                </a:solidFill>
                <a:latin typeface="Calibri" panose="020F0502020204030204" pitchFamily="34" charset="0"/>
              </a:rPr>
              <a:t>and</a:t>
            </a:r>
            <a:r>
              <a:rPr lang="nl-BE" altLang="en-US" sz="1400" dirty="0" smtClean="0">
                <a:solidFill>
                  <a:srgbClr val="0083C1"/>
                </a:solidFill>
                <a:latin typeface="Calibri" panose="020F0502020204030204" pitchFamily="34" charset="0"/>
              </a:rPr>
              <a:t> the way </a:t>
            </a:r>
            <a:r>
              <a:rPr lang="nl-BE" altLang="en-US" sz="1400" dirty="0">
                <a:solidFill>
                  <a:srgbClr val="0083C1"/>
                </a:solidFill>
                <a:latin typeface="Calibri" panose="020F0502020204030204" pitchFamily="34" charset="0"/>
              </a:rPr>
              <a:t>of </a:t>
            </a:r>
            <a:r>
              <a:rPr lang="nl-BE" altLang="en-US" sz="1400" dirty="0" smtClean="0">
                <a:solidFill>
                  <a:srgbClr val="0083C1"/>
                </a:solidFill>
                <a:latin typeface="Calibri" panose="020F0502020204030204" pitchFamily="34" charset="0"/>
              </a:rPr>
              <a:t>controlling </a:t>
            </a:r>
            <a:r>
              <a:rPr lang="nl-BE" altLang="en-US" sz="1400" dirty="0">
                <a:solidFill>
                  <a:srgbClr val="0083C1"/>
                </a:solidFill>
                <a:latin typeface="Calibri" panose="020F0502020204030204" pitchFamily="34" charset="0"/>
              </a:rPr>
              <a:t>the </a:t>
            </a:r>
            <a:r>
              <a:rPr lang="nl-BE" altLang="en-US" sz="1400" dirty="0" smtClean="0">
                <a:solidFill>
                  <a:srgbClr val="0083C1"/>
                </a:solidFill>
                <a:latin typeface="Calibri" panose="020F0502020204030204" pitchFamily="34" charset="0"/>
              </a:rPr>
              <a:t>air </a:t>
            </a:r>
            <a:r>
              <a:rPr lang="nl-BE" altLang="en-US" sz="1400" dirty="0" err="1" smtClean="0">
                <a:solidFill>
                  <a:srgbClr val="0083C1"/>
                </a:solidFill>
                <a:latin typeface="Calibri" panose="020F0502020204030204" pitchFamily="34" charset="0"/>
              </a:rPr>
              <a:t>temperature</a:t>
            </a:r>
            <a:r>
              <a:rPr lang="nl-BE" altLang="en-US" sz="1400" dirty="0" smtClean="0">
                <a:solidFill>
                  <a:srgbClr val="0083C1"/>
                </a:solidFill>
                <a:latin typeface="Calibri" panose="020F0502020204030204" pitchFamily="34" charset="0"/>
              </a:rPr>
              <a:t> are </a:t>
            </a:r>
            <a:r>
              <a:rPr lang="nl-BE" altLang="en-US" sz="1400" dirty="0" err="1">
                <a:solidFill>
                  <a:srgbClr val="0083C1"/>
                </a:solidFill>
                <a:latin typeface="Calibri" panose="020F0502020204030204" pitchFamily="34" charset="0"/>
              </a:rPr>
              <a:t>crucial</a:t>
            </a:r>
            <a:r>
              <a:rPr lang="nl-BE" altLang="en-US" sz="1400" dirty="0">
                <a:solidFill>
                  <a:srgbClr val="0083C1"/>
                </a:solidFill>
                <a:latin typeface="Calibri" panose="020F0502020204030204" pitchFamily="34" charset="0"/>
              </a:rPr>
              <a:t> </a:t>
            </a:r>
            <a:r>
              <a:rPr lang="nl-BE" altLang="en-US" sz="1400" dirty="0" err="1">
                <a:solidFill>
                  <a:srgbClr val="0083C1"/>
                </a:solidFill>
                <a:latin typeface="Calibri" panose="020F0502020204030204" pitchFamily="34" charset="0"/>
              </a:rPr>
              <a:t>for</a:t>
            </a:r>
            <a:r>
              <a:rPr lang="nl-BE" altLang="en-US" sz="1400" dirty="0">
                <a:solidFill>
                  <a:srgbClr val="0083C1"/>
                </a:solidFill>
                <a:latin typeface="Calibri" panose="020F0502020204030204" pitchFamily="34" charset="0"/>
              </a:rPr>
              <a:t> the </a:t>
            </a:r>
            <a:r>
              <a:rPr lang="nl-BE" altLang="en-US" sz="1400" dirty="0" err="1">
                <a:solidFill>
                  <a:srgbClr val="0083C1"/>
                </a:solidFill>
                <a:latin typeface="Calibri" panose="020F0502020204030204" pitchFamily="34" charset="0"/>
              </a:rPr>
              <a:t>selection</a:t>
            </a:r>
            <a:r>
              <a:rPr lang="nl-BE" altLang="en-US" sz="1400" dirty="0">
                <a:solidFill>
                  <a:srgbClr val="0083C1"/>
                </a:solidFill>
                <a:latin typeface="Calibri" panose="020F0502020204030204" pitchFamily="34" charset="0"/>
              </a:rPr>
              <a:t> of the correct </a:t>
            </a:r>
            <a:r>
              <a:rPr lang="nl-BE" altLang="en-US" sz="1400" dirty="0" err="1" smtClean="0">
                <a:solidFill>
                  <a:srgbClr val="0083C1"/>
                </a:solidFill>
                <a:latin typeface="Calibri" panose="020F0502020204030204" pitchFamily="34" charset="0"/>
              </a:rPr>
              <a:t>combination</a:t>
            </a:r>
            <a:r>
              <a:rPr lang="nl-BE" altLang="en-US" sz="1400" dirty="0" smtClean="0">
                <a:solidFill>
                  <a:srgbClr val="0083C1"/>
                </a:solidFill>
                <a:latin typeface="Calibri" panose="020F0502020204030204" pitchFamily="34" charset="0"/>
              </a:rPr>
              <a:t>:</a:t>
            </a:r>
            <a:endParaRPr lang="nl-BE" altLang="en-US" sz="1400" dirty="0">
              <a:solidFill>
                <a:srgbClr val="0083C1"/>
              </a:solidFill>
              <a:latin typeface="Calibri" panose="020F0502020204030204" pitchFamily="34" charset="0"/>
            </a:endParaRPr>
          </a:p>
          <a:p>
            <a:endParaRPr lang="nl-BE" sz="1800" dirty="0" smtClean="0">
              <a:latin typeface="Calibri" panose="020F0502020204030204" pitchFamily="34" charset="0"/>
            </a:endParaRPr>
          </a:p>
        </p:txBody>
      </p:sp>
      <p:sp>
        <p:nvSpPr>
          <p:cNvPr id="9" name="Text Box 18"/>
          <p:cNvSpPr txBox="1">
            <a:spLocks noChangeArrowheads="1"/>
          </p:cNvSpPr>
          <p:nvPr/>
        </p:nvSpPr>
        <p:spPr bwMode="auto">
          <a:xfrm>
            <a:off x="1192988" y="4224906"/>
            <a:ext cx="3486358" cy="22467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spcBef>
                <a:spcPct val="50000"/>
              </a:spcBef>
              <a:defRPr/>
            </a:pPr>
            <a:r>
              <a:rPr lang="nl-BE" altLang="en-US" sz="1400" b="1" dirty="0" smtClean="0">
                <a:solidFill>
                  <a:srgbClr val="0083C1"/>
                </a:solidFill>
                <a:latin typeface="Calibri" panose="020F0502020204030204" pitchFamily="34" charset="0"/>
              </a:rPr>
              <a:t>VRV IV Heat pump:</a:t>
            </a:r>
          </a:p>
          <a:p>
            <a:pPr marL="285750" indent="-285750" eaLnBrk="1" hangingPunct="1">
              <a:spcBef>
                <a:spcPct val="50000"/>
              </a:spcBef>
              <a:buFont typeface="Arial" panose="020B0604020202020204" pitchFamily="34" charset="0"/>
              <a:buChar char="•"/>
              <a:defRPr/>
            </a:pPr>
            <a:r>
              <a:rPr lang="nl-BE" altLang="en-US" sz="1200" dirty="0" smtClean="0">
                <a:solidFill>
                  <a:srgbClr val="2D2D2F">
                    <a:lumMod val="75000"/>
                    <a:lumOff val="25000"/>
                  </a:srgbClr>
                </a:solidFill>
                <a:latin typeface="Calibri" panose="020F0502020204030204" pitchFamily="34" charset="0"/>
              </a:rPr>
              <a:t>up </a:t>
            </a:r>
            <a:r>
              <a:rPr lang="nl-BE" altLang="en-US" sz="1200" dirty="0" err="1" smtClean="0">
                <a:solidFill>
                  <a:srgbClr val="2D2D2F">
                    <a:lumMod val="75000"/>
                    <a:lumOff val="25000"/>
                  </a:srgbClr>
                </a:solidFill>
                <a:latin typeface="Calibri" panose="020F0502020204030204" pitchFamily="34" charset="0"/>
              </a:rPr>
              <a:t>to</a:t>
            </a:r>
            <a:r>
              <a:rPr lang="nl-BE" altLang="en-US" sz="1200" dirty="0" smtClean="0">
                <a:solidFill>
                  <a:srgbClr val="2D2D2F">
                    <a:lumMod val="75000"/>
                    <a:lumOff val="25000"/>
                  </a:srgbClr>
                </a:solidFill>
                <a:latin typeface="Calibri" panose="020F0502020204030204" pitchFamily="34" charset="0"/>
              </a:rPr>
              <a:t> 150 kW on </a:t>
            </a:r>
            <a:r>
              <a:rPr lang="nl-BE" altLang="en-US" sz="1200" dirty="0" err="1" smtClean="0">
                <a:solidFill>
                  <a:srgbClr val="2D2D2F">
                    <a:lumMod val="75000"/>
                    <a:lumOff val="25000"/>
                  </a:srgbClr>
                </a:solidFill>
                <a:latin typeface="Calibri" panose="020F0502020204030204" pitchFamily="34" charset="0"/>
              </a:rPr>
              <a:t>one</a:t>
            </a:r>
            <a:r>
              <a:rPr lang="nl-BE" altLang="en-US" sz="1200" dirty="0" smtClean="0">
                <a:solidFill>
                  <a:srgbClr val="2D2D2F">
                    <a:lumMod val="75000"/>
                    <a:lumOff val="25000"/>
                  </a:srgbClr>
                </a:solidFill>
                <a:latin typeface="Calibri" panose="020F0502020204030204" pitchFamily="34" charset="0"/>
              </a:rPr>
              <a:t> VRV system</a:t>
            </a:r>
          </a:p>
          <a:p>
            <a:pPr marL="285750" indent="-285750" eaLnBrk="1" hangingPunct="1">
              <a:spcBef>
                <a:spcPct val="50000"/>
              </a:spcBef>
              <a:buFont typeface="Arial" panose="020B0604020202020204" pitchFamily="34" charset="0"/>
              <a:buChar char="•"/>
              <a:defRPr/>
            </a:pPr>
            <a:r>
              <a:rPr lang="nl-BE" altLang="en-US" sz="1200" dirty="0" smtClean="0">
                <a:solidFill>
                  <a:srgbClr val="2D2D2F">
                    <a:lumMod val="75000"/>
                    <a:lumOff val="25000"/>
                  </a:srgbClr>
                </a:solidFill>
                <a:latin typeface="Calibri" panose="020F0502020204030204" pitchFamily="34" charset="0"/>
              </a:rPr>
              <a:t>1 outdoor+ </a:t>
            </a:r>
            <a:r>
              <a:rPr lang="nl-BE" altLang="en-US" sz="1200" dirty="0" err="1" smtClean="0">
                <a:solidFill>
                  <a:srgbClr val="2D2D2F">
                    <a:lumMod val="75000"/>
                    <a:lumOff val="25000"/>
                  </a:srgbClr>
                </a:solidFill>
                <a:latin typeface="Calibri" panose="020F0502020204030204" pitchFamily="34" charset="0"/>
              </a:rPr>
              <a:t>several</a:t>
            </a:r>
            <a:r>
              <a:rPr lang="nl-BE" altLang="en-US" sz="1200" dirty="0" smtClean="0">
                <a:solidFill>
                  <a:srgbClr val="2D2D2F">
                    <a:lumMod val="75000"/>
                    <a:lumOff val="25000"/>
                  </a:srgbClr>
                </a:solidFill>
                <a:latin typeface="Calibri" panose="020F0502020204030204" pitchFamily="34" charset="0"/>
              </a:rPr>
              <a:t> DX kits:</a:t>
            </a:r>
          </a:p>
          <a:p>
            <a:pPr marL="628650" lvl="1" indent="-171450" eaLnBrk="1" hangingPunct="1">
              <a:spcBef>
                <a:spcPct val="50000"/>
              </a:spcBef>
              <a:buFontTx/>
              <a:buChar char="-"/>
              <a:defRPr/>
            </a:pPr>
            <a:r>
              <a:rPr lang="nl-BE" altLang="en-US" sz="1200" dirty="0" smtClean="0">
                <a:solidFill>
                  <a:srgbClr val="0083C1"/>
                </a:solidFill>
                <a:latin typeface="Calibri" panose="020F0502020204030204" pitchFamily="34" charset="0"/>
              </a:rPr>
              <a:t>VRV OU+ </a:t>
            </a:r>
            <a:r>
              <a:rPr lang="nl-BE" altLang="en-US" sz="1200" dirty="0" err="1" smtClean="0">
                <a:solidFill>
                  <a:srgbClr val="0083C1"/>
                </a:solidFill>
                <a:latin typeface="Calibri" panose="020F0502020204030204" pitchFamily="34" charset="0"/>
              </a:rPr>
              <a:t>one</a:t>
            </a:r>
            <a:r>
              <a:rPr lang="nl-BE" altLang="en-US" sz="1200" dirty="0" smtClean="0">
                <a:solidFill>
                  <a:srgbClr val="0083C1"/>
                </a:solidFill>
                <a:latin typeface="Calibri" panose="020F0502020204030204" pitchFamily="34" charset="0"/>
              </a:rPr>
              <a:t> AHU (</a:t>
            </a:r>
            <a:r>
              <a:rPr lang="nl-BE" altLang="en-US" sz="1200" dirty="0" err="1" smtClean="0">
                <a:solidFill>
                  <a:srgbClr val="0083C1"/>
                </a:solidFill>
                <a:latin typeface="Calibri" panose="020F0502020204030204" pitchFamily="34" charset="0"/>
              </a:rPr>
              <a:t>with</a:t>
            </a:r>
            <a:r>
              <a:rPr lang="nl-BE" altLang="en-US" sz="1200" dirty="0" smtClean="0">
                <a:solidFill>
                  <a:srgbClr val="0083C1"/>
                </a:solidFill>
                <a:latin typeface="Calibri" panose="020F0502020204030204" pitchFamily="34" charset="0"/>
              </a:rPr>
              <a:t> max 3 DX kits)</a:t>
            </a:r>
          </a:p>
          <a:p>
            <a:pPr marL="628650" lvl="1" indent="-171450" eaLnBrk="1" hangingPunct="1">
              <a:spcBef>
                <a:spcPct val="50000"/>
              </a:spcBef>
              <a:buFontTx/>
              <a:buChar char="-"/>
              <a:defRPr/>
            </a:pPr>
            <a:r>
              <a:rPr lang="nl-BE" altLang="en-US" sz="1200" dirty="0" smtClean="0">
                <a:solidFill>
                  <a:srgbClr val="0083C1"/>
                </a:solidFill>
                <a:latin typeface="Calibri" panose="020F0502020204030204" pitchFamily="34" charset="0"/>
              </a:rPr>
              <a:t>VRV OU+ multiple </a:t>
            </a:r>
            <a:r>
              <a:rPr lang="nl-BE" altLang="en-US" sz="1200" dirty="0" err="1" smtClean="0">
                <a:solidFill>
                  <a:srgbClr val="0083C1"/>
                </a:solidFill>
                <a:latin typeface="Calibri" panose="020F0502020204030204" pitchFamily="34" charset="0"/>
              </a:rPr>
              <a:t>AHUnits</a:t>
            </a:r>
            <a:endParaRPr lang="nl-BE" altLang="en-US" sz="1200" dirty="0" smtClean="0">
              <a:solidFill>
                <a:srgbClr val="0083C1"/>
              </a:solidFill>
              <a:latin typeface="Calibri" panose="020F0502020204030204" pitchFamily="34" charset="0"/>
            </a:endParaRPr>
          </a:p>
          <a:p>
            <a:pPr marL="285750" indent="-285750" eaLnBrk="1" hangingPunct="1">
              <a:spcBef>
                <a:spcPct val="50000"/>
              </a:spcBef>
              <a:buFont typeface="Arial" panose="020B0604020202020204" pitchFamily="34" charset="0"/>
              <a:buChar char="•"/>
              <a:defRPr/>
            </a:pPr>
            <a:r>
              <a:rPr lang="nl-BE" altLang="en-US" sz="1200" dirty="0" err="1" smtClean="0">
                <a:solidFill>
                  <a:srgbClr val="2D2D2F">
                    <a:lumMod val="75000"/>
                    <a:lumOff val="25000"/>
                  </a:srgbClr>
                </a:solidFill>
                <a:latin typeface="Calibri" panose="020F0502020204030204" pitchFamily="34" charset="0"/>
              </a:rPr>
              <a:t>connection</a:t>
            </a:r>
            <a:r>
              <a:rPr lang="nl-BE" altLang="en-US" sz="1200" dirty="0" smtClean="0">
                <a:solidFill>
                  <a:srgbClr val="2D2D2F">
                    <a:lumMod val="75000"/>
                    <a:lumOff val="25000"/>
                  </a:srgbClr>
                </a:solidFill>
                <a:latin typeface="Calibri" panose="020F0502020204030204" pitchFamily="34" charset="0"/>
              </a:rPr>
              <a:t> </a:t>
            </a:r>
            <a:r>
              <a:rPr lang="nl-BE" altLang="en-US" sz="1200" dirty="0">
                <a:solidFill>
                  <a:srgbClr val="2D2D2F">
                    <a:lumMod val="75000"/>
                    <a:lumOff val="25000"/>
                  </a:srgbClr>
                </a:solidFill>
                <a:latin typeface="Calibri" panose="020F0502020204030204" pitchFamily="34" charset="0"/>
              </a:rPr>
              <a:t>ratio </a:t>
            </a:r>
            <a:r>
              <a:rPr lang="nl-BE" altLang="en-US" sz="1200" dirty="0" err="1">
                <a:solidFill>
                  <a:srgbClr val="2D2D2F">
                    <a:lumMod val="75000"/>
                    <a:lumOff val="25000"/>
                  </a:srgbClr>
                </a:solidFill>
                <a:latin typeface="Calibri" panose="020F0502020204030204" pitchFamily="34" charset="0"/>
              </a:rPr>
              <a:t>limitation</a:t>
            </a:r>
            <a:r>
              <a:rPr lang="nl-BE" altLang="en-US" sz="1200" dirty="0">
                <a:solidFill>
                  <a:srgbClr val="2D2D2F">
                    <a:lumMod val="75000"/>
                    <a:lumOff val="25000"/>
                  </a:srgbClr>
                </a:solidFill>
                <a:latin typeface="Calibri" panose="020F0502020204030204" pitchFamily="34" charset="0"/>
              </a:rPr>
              <a:t>:  90~110%</a:t>
            </a:r>
          </a:p>
          <a:p>
            <a:pPr marL="457200" lvl="1" indent="0" eaLnBrk="1" hangingPunct="1">
              <a:spcBef>
                <a:spcPct val="50000"/>
              </a:spcBef>
              <a:defRPr/>
            </a:pPr>
            <a:r>
              <a:rPr lang="nl-BE" altLang="en-US" sz="1200" dirty="0" smtClean="0">
                <a:solidFill>
                  <a:srgbClr val="0083C1"/>
                </a:solidFill>
                <a:latin typeface="Calibri" panose="020F0502020204030204" pitchFamily="34" charset="0"/>
              </a:rPr>
              <a:t> </a:t>
            </a:r>
          </a:p>
          <a:p>
            <a:pPr marL="457200" lvl="1" indent="0" eaLnBrk="1" hangingPunct="1">
              <a:spcBef>
                <a:spcPct val="50000"/>
              </a:spcBef>
              <a:defRPr/>
            </a:pPr>
            <a:endParaRPr lang="nl-BE" altLang="en-US" sz="1200" dirty="0" smtClean="0">
              <a:solidFill>
                <a:srgbClr val="2D2D2F">
                  <a:lumMod val="75000"/>
                  <a:lumOff val="25000"/>
                </a:srgbClr>
              </a:solidFill>
              <a:latin typeface="Calibri" panose="020F0502020204030204" pitchFamily="34" charset="0"/>
            </a:endParaRPr>
          </a:p>
        </p:txBody>
      </p:sp>
      <p:sp>
        <p:nvSpPr>
          <p:cNvPr id="10" name="Rounded Rectangle 9"/>
          <p:cNvSpPr/>
          <p:nvPr/>
        </p:nvSpPr>
        <p:spPr>
          <a:xfrm>
            <a:off x="1033143" y="4196814"/>
            <a:ext cx="3705349" cy="1905530"/>
          </a:xfrm>
          <a:prstGeom prst="roundRect">
            <a:avLst>
              <a:gd name="adj" fmla="val 900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latin typeface="Calibri" panose="020F0502020204030204" pitchFamily="34" charset="0"/>
            </a:endParaRPr>
          </a:p>
        </p:txBody>
      </p:sp>
      <p:sp>
        <p:nvSpPr>
          <p:cNvPr id="11" name="Text Box 18"/>
          <p:cNvSpPr txBox="1">
            <a:spLocks noChangeArrowheads="1"/>
          </p:cNvSpPr>
          <p:nvPr/>
        </p:nvSpPr>
        <p:spPr bwMode="auto">
          <a:xfrm>
            <a:off x="5366710" y="4224906"/>
            <a:ext cx="2842159" cy="23391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spcBef>
                <a:spcPct val="50000"/>
              </a:spcBef>
              <a:defRPr/>
            </a:pPr>
            <a:r>
              <a:rPr lang="nl-BE" altLang="en-US" sz="1400" b="1" dirty="0" smtClean="0">
                <a:solidFill>
                  <a:srgbClr val="0083C1"/>
                </a:solidFill>
                <a:latin typeface="Calibri" panose="020F0502020204030204" pitchFamily="34" charset="0"/>
              </a:rPr>
              <a:t>VRV IV Heat pump &amp;</a:t>
            </a:r>
          </a:p>
          <a:p>
            <a:pPr eaLnBrk="1" hangingPunct="1">
              <a:spcBef>
                <a:spcPct val="50000"/>
              </a:spcBef>
              <a:defRPr/>
            </a:pPr>
            <a:r>
              <a:rPr lang="nl-BE" altLang="en-US" sz="1400" b="1" dirty="0" smtClean="0">
                <a:solidFill>
                  <a:srgbClr val="0083C1"/>
                </a:solidFill>
                <a:latin typeface="Calibri" panose="020F0502020204030204" pitchFamily="34" charset="0"/>
              </a:rPr>
              <a:t>VRV IV Heat recovery:</a:t>
            </a:r>
          </a:p>
          <a:p>
            <a:pPr marL="285750" indent="-285750" eaLnBrk="1" hangingPunct="1">
              <a:spcBef>
                <a:spcPct val="50000"/>
              </a:spcBef>
              <a:buFont typeface="Arial" panose="020B0604020202020204" pitchFamily="34" charset="0"/>
              <a:buChar char="•"/>
              <a:defRPr/>
            </a:pPr>
            <a:r>
              <a:rPr lang="nl-BE" altLang="en-US" sz="1200" dirty="0" smtClean="0">
                <a:solidFill>
                  <a:srgbClr val="2D2D2F">
                    <a:lumMod val="75000"/>
                    <a:lumOff val="25000"/>
                  </a:srgbClr>
                </a:solidFill>
                <a:latin typeface="Calibri" panose="020F0502020204030204" pitchFamily="34" charset="0"/>
              </a:rPr>
              <a:t>up </a:t>
            </a:r>
            <a:r>
              <a:rPr lang="nl-BE" altLang="en-US" sz="1200" dirty="0" err="1">
                <a:solidFill>
                  <a:srgbClr val="2D2D2F">
                    <a:lumMod val="75000"/>
                    <a:lumOff val="25000"/>
                  </a:srgbClr>
                </a:solidFill>
                <a:latin typeface="Calibri" panose="020F0502020204030204" pitchFamily="34" charset="0"/>
              </a:rPr>
              <a:t>to</a:t>
            </a:r>
            <a:r>
              <a:rPr lang="nl-BE" altLang="en-US" sz="1200" dirty="0">
                <a:solidFill>
                  <a:srgbClr val="2D2D2F">
                    <a:lumMod val="75000"/>
                    <a:lumOff val="25000"/>
                  </a:srgbClr>
                </a:solidFill>
                <a:latin typeface="Calibri" panose="020F0502020204030204" pitchFamily="34" charset="0"/>
              </a:rPr>
              <a:t> 150 kW on </a:t>
            </a:r>
            <a:r>
              <a:rPr lang="nl-BE" altLang="en-US" sz="1200" dirty="0" err="1" smtClean="0">
                <a:solidFill>
                  <a:srgbClr val="2D2D2F">
                    <a:lumMod val="75000"/>
                    <a:lumOff val="25000"/>
                  </a:srgbClr>
                </a:solidFill>
                <a:latin typeface="Calibri" panose="020F0502020204030204" pitchFamily="34" charset="0"/>
              </a:rPr>
              <a:t>one</a:t>
            </a:r>
            <a:r>
              <a:rPr lang="nl-BE" altLang="en-US" sz="1200" dirty="0" smtClean="0">
                <a:solidFill>
                  <a:srgbClr val="2D2D2F">
                    <a:lumMod val="75000"/>
                    <a:lumOff val="25000"/>
                  </a:srgbClr>
                </a:solidFill>
                <a:latin typeface="Calibri" panose="020F0502020204030204" pitchFamily="34" charset="0"/>
              </a:rPr>
              <a:t> VRV system</a:t>
            </a:r>
            <a:endParaRPr lang="nl-BE" altLang="en-US" sz="1200" dirty="0">
              <a:solidFill>
                <a:srgbClr val="2D2D2F">
                  <a:lumMod val="75000"/>
                  <a:lumOff val="25000"/>
                </a:srgbClr>
              </a:solidFill>
              <a:latin typeface="Calibri" panose="020F0502020204030204" pitchFamily="34" charset="0"/>
            </a:endParaRPr>
          </a:p>
          <a:p>
            <a:pPr marL="628650" lvl="1" indent="-171450" eaLnBrk="1" hangingPunct="1">
              <a:spcBef>
                <a:spcPct val="50000"/>
              </a:spcBef>
              <a:buFontTx/>
              <a:buChar char="-"/>
              <a:defRPr/>
            </a:pPr>
            <a:r>
              <a:rPr lang="nl-BE" altLang="en-US" sz="1200" dirty="0" smtClean="0">
                <a:solidFill>
                  <a:srgbClr val="0083C1"/>
                </a:solidFill>
                <a:latin typeface="Calibri" panose="020F0502020204030204" pitchFamily="34" charset="0"/>
              </a:rPr>
              <a:t>VRV OU+AHU+VRV IU</a:t>
            </a:r>
            <a:endParaRPr lang="nl-BE" altLang="en-US" sz="1200" dirty="0" smtClean="0">
              <a:solidFill>
                <a:srgbClr val="2D2D2F">
                  <a:lumMod val="75000"/>
                  <a:lumOff val="25000"/>
                </a:srgbClr>
              </a:solidFill>
              <a:latin typeface="Calibri" panose="020F0502020204030204" pitchFamily="34" charset="0"/>
            </a:endParaRPr>
          </a:p>
          <a:p>
            <a:pPr indent="-285750" eaLnBrk="1" hangingPunct="1">
              <a:spcBef>
                <a:spcPct val="50000"/>
              </a:spcBef>
              <a:buFont typeface="Arial" panose="020B0604020202020204" pitchFamily="34" charset="0"/>
              <a:buChar char="•"/>
              <a:defRPr/>
            </a:pPr>
            <a:r>
              <a:rPr lang="nl-BE" altLang="en-US" sz="1200" dirty="0" err="1">
                <a:solidFill>
                  <a:srgbClr val="2D2D2F">
                    <a:lumMod val="75000"/>
                    <a:lumOff val="25000"/>
                  </a:srgbClr>
                </a:solidFill>
                <a:latin typeface="Calibri" panose="020F0502020204030204" pitchFamily="34" charset="0"/>
              </a:rPr>
              <a:t>c</a:t>
            </a:r>
            <a:r>
              <a:rPr lang="nl-BE" altLang="en-US" sz="1200" dirty="0" err="1" smtClean="0">
                <a:solidFill>
                  <a:srgbClr val="2D2D2F">
                    <a:lumMod val="75000"/>
                    <a:lumOff val="25000"/>
                  </a:srgbClr>
                </a:solidFill>
                <a:latin typeface="Calibri" panose="020F0502020204030204" pitchFamily="34" charset="0"/>
              </a:rPr>
              <a:t>onnection</a:t>
            </a:r>
            <a:r>
              <a:rPr lang="nl-BE" altLang="en-US" sz="1200" dirty="0" smtClean="0">
                <a:solidFill>
                  <a:srgbClr val="2D2D2F">
                    <a:lumMod val="75000"/>
                    <a:lumOff val="25000"/>
                  </a:srgbClr>
                </a:solidFill>
                <a:latin typeface="Calibri" panose="020F0502020204030204" pitchFamily="34" charset="0"/>
              </a:rPr>
              <a:t> </a:t>
            </a:r>
            <a:r>
              <a:rPr lang="nl-BE" altLang="en-US" sz="1200" dirty="0">
                <a:solidFill>
                  <a:srgbClr val="2D2D2F">
                    <a:lumMod val="75000"/>
                    <a:lumOff val="25000"/>
                  </a:srgbClr>
                </a:solidFill>
                <a:latin typeface="Calibri" panose="020F0502020204030204" pitchFamily="34" charset="0"/>
              </a:rPr>
              <a:t>ratio </a:t>
            </a:r>
            <a:r>
              <a:rPr lang="nl-BE" altLang="en-US" sz="1200" dirty="0" err="1">
                <a:solidFill>
                  <a:srgbClr val="2D2D2F">
                    <a:lumMod val="75000"/>
                    <a:lumOff val="25000"/>
                  </a:srgbClr>
                </a:solidFill>
                <a:latin typeface="Calibri" panose="020F0502020204030204" pitchFamily="34" charset="0"/>
              </a:rPr>
              <a:t>limitation</a:t>
            </a:r>
            <a:r>
              <a:rPr lang="nl-BE" altLang="en-US" sz="1200" dirty="0">
                <a:solidFill>
                  <a:srgbClr val="2D2D2F">
                    <a:lumMod val="75000"/>
                    <a:lumOff val="25000"/>
                  </a:srgbClr>
                </a:solidFill>
                <a:latin typeface="Calibri" panose="020F0502020204030204" pitchFamily="34" charset="0"/>
              </a:rPr>
              <a:t>:  </a:t>
            </a:r>
            <a:r>
              <a:rPr lang="nl-BE" altLang="en-US" sz="1200" dirty="0" smtClean="0">
                <a:solidFill>
                  <a:srgbClr val="2D2D2F">
                    <a:lumMod val="75000"/>
                    <a:lumOff val="25000"/>
                  </a:srgbClr>
                </a:solidFill>
                <a:latin typeface="Calibri" panose="020F0502020204030204" pitchFamily="34" charset="0"/>
              </a:rPr>
              <a:t>50~110%</a:t>
            </a:r>
          </a:p>
          <a:p>
            <a:pPr eaLnBrk="1" hangingPunct="1">
              <a:spcBef>
                <a:spcPct val="50000"/>
              </a:spcBef>
              <a:defRPr/>
            </a:pPr>
            <a:r>
              <a:rPr lang="nl-BE" altLang="en-US" sz="1200" dirty="0" smtClean="0">
                <a:solidFill>
                  <a:srgbClr val="2D2D2F">
                    <a:lumMod val="75000"/>
                    <a:lumOff val="25000"/>
                  </a:srgbClr>
                </a:solidFill>
                <a:latin typeface="Calibri" panose="020F0502020204030204" pitchFamily="34" charset="0"/>
              </a:rPr>
              <a:t>         </a:t>
            </a:r>
            <a:r>
              <a:rPr lang="nl-BE" altLang="en-US" sz="1200" dirty="0" err="1" smtClean="0">
                <a:solidFill>
                  <a:srgbClr val="2D2D2F">
                    <a:lumMod val="75000"/>
                    <a:lumOff val="25000"/>
                  </a:srgbClr>
                </a:solidFill>
                <a:latin typeface="Calibri" panose="020F0502020204030204" pitchFamily="34" charset="0"/>
              </a:rPr>
              <a:t>where</a:t>
            </a:r>
            <a:r>
              <a:rPr lang="nl-BE" altLang="en-US" sz="1200" dirty="0" smtClean="0">
                <a:solidFill>
                  <a:srgbClr val="2D2D2F">
                    <a:lumMod val="75000"/>
                    <a:lumOff val="25000"/>
                  </a:srgbClr>
                </a:solidFill>
                <a:latin typeface="Calibri" panose="020F0502020204030204" pitchFamily="34" charset="0"/>
              </a:rPr>
              <a:t> VRV IU ratio is min. 50%</a:t>
            </a:r>
            <a:endParaRPr lang="nl-BE" altLang="en-US" sz="1200" dirty="0">
              <a:solidFill>
                <a:srgbClr val="2D2D2F">
                  <a:lumMod val="75000"/>
                  <a:lumOff val="25000"/>
                </a:srgbClr>
              </a:solidFill>
              <a:latin typeface="Calibri" panose="020F0502020204030204" pitchFamily="34" charset="0"/>
            </a:endParaRPr>
          </a:p>
          <a:p>
            <a:pPr marL="457200" lvl="1" indent="0" eaLnBrk="1" hangingPunct="1">
              <a:spcBef>
                <a:spcPct val="50000"/>
              </a:spcBef>
              <a:defRPr/>
            </a:pPr>
            <a:endParaRPr lang="nl-BE" altLang="en-US" sz="1200" dirty="0" smtClean="0">
              <a:solidFill>
                <a:srgbClr val="0083C1"/>
              </a:solidFill>
              <a:latin typeface="Calibri" panose="020F0502020204030204" pitchFamily="34" charset="0"/>
            </a:endParaRPr>
          </a:p>
          <a:p>
            <a:pPr eaLnBrk="1" hangingPunct="1">
              <a:spcBef>
                <a:spcPct val="50000"/>
              </a:spcBef>
              <a:defRPr/>
            </a:pPr>
            <a:endParaRPr lang="en-US" altLang="en-US" sz="1400" dirty="0" smtClean="0">
              <a:solidFill>
                <a:srgbClr val="0083C1"/>
              </a:solidFill>
              <a:latin typeface="Calibri" panose="020F0502020204030204" pitchFamily="34" charset="0"/>
            </a:endParaRPr>
          </a:p>
        </p:txBody>
      </p:sp>
      <p:sp>
        <p:nvSpPr>
          <p:cNvPr id="12" name="TextBox 11"/>
          <p:cNvSpPr txBox="1"/>
          <p:nvPr/>
        </p:nvSpPr>
        <p:spPr>
          <a:xfrm>
            <a:off x="1652983" y="3087572"/>
            <a:ext cx="2646363" cy="523220"/>
          </a:xfrm>
          <a:prstGeom prst="rect">
            <a:avLst/>
          </a:prstGeom>
          <a:noFill/>
        </p:spPr>
        <p:txBody>
          <a:bodyPr wrap="square">
            <a:spAutoFit/>
          </a:bodyPr>
          <a:lstStyle/>
          <a:p>
            <a:pPr algn="ctr">
              <a:defRPr/>
            </a:pPr>
            <a:r>
              <a:rPr lang="nl-BE" sz="1400" dirty="0" smtClean="0">
                <a:solidFill>
                  <a:srgbClr val="0083C1"/>
                </a:solidFill>
                <a:latin typeface="Calibri" panose="020F0502020204030204" pitchFamily="34" charset="0"/>
              </a:rPr>
              <a:t>Supply/Return </a:t>
            </a:r>
            <a:r>
              <a:rPr lang="nl-BE" sz="1400" dirty="0">
                <a:solidFill>
                  <a:srgbClr val="0083C1"/>
                </a:solidFill>
                <a:latin typeface="Calibri" panose="020F0502020204030204" pitchFamily="34" charset="0"/>
              </a:rPr>
              <a:t>air </a:t>
            </a:r>
            <a:r>
              <a:rPr lang="nl-BE" sz="1400" dirty="0" err="1">
                <a:solidFill>
                  <a:srgbClr val="0083C1"/>
                </a:solidFill>
                <a:latin typeface="Calibri" panose="020F0502020204030204" pitchFamily="34" charset="0"/>
              </a:rPr>
              <a:t>temperature</a:t>
            </a:r>
            <a:r>
              <a:rPr lang="nl-BE" sz="1400" dirty="0">
                <a:solidFill>
                  <a:srgbClr val="0083C1"/>
                </a:solidFill>
                <a:latin typeface="Calibri" panose="020F0502020204030204" pitchFamily="34" charset="0"/>
              </a:rPr>
              <a:t> </a:t>
            </a:r>
            <a:r>
              <a:rPr lang="nl-BE" sz="1400" dirty="0" smtClean="0">
                <a:solidFill>
                  <a:srgbClr val="0083C1"/>
                </a:solidFill>
                <a:latin typeface="Calibri" panose="020F0502020204030204" pitchFamily="34" charset="0"/>
              </a:rPr>
              <a:t>control (X-Y-W)</a:t>
            </a:r>
            <a:endParaRPr lang="nl-BE" sz="1400" dirty="0">
              <a:solidFill>
                <a:srgbClr val="0083C1"/>
              </a:solidFill>
              <a:latin typeface="Calibri" panose="020F0502020204030204" pitchFamily="34" charset="0"/>
            </a:endParaRPr>
          </a:p>
        </p:txBody>
      </p:sp>
      <p:sp>
        <p:nvSpPr>
          <p:cNvPr id="13" name="Down Arrow Callout 12"/>
          <p:cNvSpPr/>
          <p:nvPr/>
        </p:nvSpPr>
        <p:spPr>
          <a:xfrm>
            <a:off x="1581955" y="3087571"/>
            <a:ext cx="2776537" cy="1069141"/>
          </a:xfrm>
          <a:prstGeom prst="downArrowCallout">
            <a:avLst>
              <a:gd name="adj1" fmla="val 21434"/>
              <a:gd name="adj2" fmla="val 25000"/>
              <a:gd name="adj3" fmla="val 25000"/>
              <a:gd name="adj4" fmla="val 55069"/>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latin typeface="Calibri" panose="020F0502020204030204" pitchFamily="34" charset="0"/>
            </a:endParaRPr>
          </a:p>
        </p:txBody>
      </p:sp>
      <p:sp>
        <p:nvSpPr>
          <p:cNvPr id="14" name="TextBox 13"/>
          <p:cNvSpPr txBox="1"/>
          <p:nvPr/>
        </p:nvSpPr>
        <p:spPr>
          <a:xfrm>
            <a:off x="5171650" y="3102425"/>
            <a:ext cx="2776538" cy="523220"/>
          </a:xfrm>
          <a:prstGeom prst="rect">
            <a:avLst/>
          </a:prstGeom>
          <a:noFill/>
        </p:spPr>
        <p:txBody>
          <a:bodyPr>
            <a:spAutoFit/>
          </a:bodyPr>
          <a:lstStyle/>
          <a:p>
            <a:pPr algn="ctr">
              <a:defRPr/>
            </a:pPr>
            <a:r>
              <a:rPr lang="nl-BE" sz="1400" dirty="0">
                <a:solidFill>
                  <a:srgbClr val="0083C1"/>
                </a:solidFill>
                <a:latin typeface="Calibri" panose="020F0502020204030204" pitchFamily="34" charset="0"/>
              </a:rPr>
              <a:t>Return air </a:t>
            </a:r>
            <a:r>
              <a:rPr lang="nl-BE" sz="1400" dirty="0" err="1">
                <a:solidFill>
                  <a:srgbClr val="0083C1"/>
                </a:solidFill>
                <a:latin typeface="Calibri" panose="020F0502020204030204" pitchFamily="34" charset="0"/>
              </a:rPr>
              <a:t>temperature</a:t>
            </a:r>
            <a:r>
              <a:rPr lang="nl-BE" sz="1400" dirty="0">
                <a:solidFill>
                  <a:srgbClr val="0083C1"/>
                </a:solidFill>
                <a:latin typeface="Calibri" panose="020F0502020204030204" pitchFamily="34" charset="0"/>
              </a:rPr>
              <a:t> </a:t>
            </a:r>
            <a:r>
              <a:rPr lang="nl-BE" sz="1400" dirty="0" smtClean="0">
                <a:solidFill>
                  <a:srgbClr val="0083C1"/>
                </a:solidFill>
                <a:latin typeface="Calibri" panose="020F0502020204030204" pitchFamily="34" charset="0"/>
              </a:rPr>
              <a:t>control            (Z)</a:t>
            </a:r>
            <a:endParaRPr lang="en-GB" sz="1400" dirty="0">
              <a:solidFill>
                <a:srgbClr val="0083C1"/>
              </a:solidFill>
              <a:latin typeface="Calibri" panose="020F0502020204030204" pitchFamily="34" charset="0"/>
            </a:endParaRPr>
          </a:p>
        </p:txBody>
      </p:sp>
      <p:sp>
        <p:nvSpPr>
          <p:cNvPr id="15" name="Down Arrow Callout 14"/>
          <p:cNvSpPr/>
          <p:nvPr/>
        </p:nvSpPr>
        <p:spPr>
          <a:xfrm>
            <a:off x="5159775" y="3087571"/>
            <a:ext cx="2776538" cy="1069141"/>
          </a:xfrm>
          <a:prstGeom prst="downArrowCallout">
            <a:avLst>
              <a:gd name="adj1" fmla="val 18669"/>
              <a:gd name="adj2" fmla="val 25000"/>
              <a:gd name="adj3" fmla="val 25000"/>
              <a:gd name="adj4" fmla="val 5442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latin typeface="Calibri" panose="020F0502020204030204" pitchFamily="34" charset="0"/>
            </a:endParaRPr>
          </a:p>
        </p:txBody>
      </p:sp>
      <p:sp>
        <p:nvSpPr>
          <p:cNvPr id="16" name="Rounded Rectangle 15"/>
          <p:cNvSpPr/>
          <p:nvPr/>
        </p:nvSpPr>
        <p:spPr>
          <a:xfrm>
            <a:off x="5079887" y="4185289"/>
            <a:ext cx="3280341" cy="1917056"/>
          </a:xfrm>
          <a:prstGeom prst="roundRect">
            <a:avLst>
              <a:gd name="adj" fmla="val 900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latin typeface="Calibri" panose="020F0502020204030204" pitchFamily="34" charset="0"/>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622" y="4624896"/>
            <a:ext cx="954088" cy="123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78775" y="6287009"/>
            <a:ext cx="7247534" cy="369332"/>
          </a:xfrm>
          <a:prstGeom prst="rect">
            <a:avLst/>
          </a:prstGeom>
          <a:noFill/>
        </p:spPr>
        <p:txBody>
          <a:bodyPr wrap="square" rtlCol="0">
            <a:spAutoFit/>
          </a:bodyPr>
          <a:lstStyle/>
          <a:p>
            <a:r>
              <a:rPr lang="nl-BE" dirty="0" smtClean="0"/>
              <a:t>Max 36 indoor units per system (</a:t>
            </a:r>
            <a:r>
              <a:rPr lang="nl-BE" dirty="0" err="1" smtClean="0"/>
              <a:t>an</a:t>
            </a:r>
            <a:r>
              <a:rPr lang="nl-BE" dirty="0" smtClean="0"/>
              <a:t> EKEXV kit is </a:t>
            </a:r>
            <a:r>
              <a:rPr lang="nl-BE" dirty="0" err="1" smtClean="0"/>
              <a:t>counted</a:t>
            </a:r>
            <a:r>
              <a:rPr lang="nl-BE" dirty="0" smtClean="0"/>
              <a:t> as </a:t>
            </a:r>
            <a:r>
              <a:rPr lang="nl-BE" dirty="0" err="1" smtClean="0"/>
              <a:t>one</a:t>
            </a:r>
            <a:r>
              <a:rPr lang="nl-BE" dirty="0" smtClean="0"/>
              <a:t> indoor unit)</a:t>
            </a:r>
            <a:endParaRPr lang="en-GB" dirty="0"/>
          </a:p>
        </p:txBody>
      </p:sp>
    </p:spTree>
    <p:extLst>
      <p:ext uri="{BB962C8B-B14F-4D97-AF65-F5344CB8AC3E}">
        <p14:creationId xmlns:p14="http://schemas.microsoft.com/office/powerpoint/2010/main" val="225851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animBg="1"/>
      <p:bldP spid="14" grpId="0"/>
      <p:bldP spid="15" grpId="0" animBg="1"/>
      <p:bldP spid="16" grpId="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a:off x="2980961" y="3927886"/>
            <a:ext cx="1425939" cy="5065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grpSp>
        <p:nvGrpSpPr>
          <p:cNvPr id="3" name="Group 2"/>
          <p:cNvGrpSpPr/>
          <p:nvPr/>
        </p:nvGrpSpPr>
        <p:grpSpPr>
          <a:xfrm>
            <a:off x="572916" y="1084121"/>
            <a:ext cx="8118657" cy="5351210"/>
            <a:chOff x="572916" y="1202871"/>
            <a:chExt cx="8118657" cy="5351210"/>
          </a:xfrm>
        </p:grpSpPr>
        <p:sp>
          <p:nvSpPr>
            <p:cNvPr id="1063" name="Double Brace 1062"/>
            <p:cNvSpPr/>
            <p:nvPr/>
          </p:nvSpPr>
          <p:spPr>
            <a:xfrm>
              <a:off x="2980961" y="1501828"/>
              <a:ext cx="2593756" cy="516173"/>
            </a:xfrm>
            <a:prstGeom prst="bracePair">
              <a:avLst>
                <a:gd name="adj" fmla="val 937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latin typeface="Calibri" panose="020F0502020204030204" pitchFamily="34" charset="0"/>
                </a:rPr>
                <a:t>Supply air (or return air)  </a:t>
              </a:r>
            </a:p>
            <a:p>
              <a:pPr algn="ctr"/>
              <a:r>
                <a:rPr lang="en-US" sz="1400" dirty="0" smtClean="0">
                  <a:latin typeface="Calibri" panose="020F0502020204030204" pitchFamily="34" charset="0"/>
                </a:rPr>
                <a:t>temperature control (X, Y, W)</a:t>
              </a:r>
            </a:p>
          </p:txBody>
        </p:sp>
        <p:pic>
          <p:nvPicPr>
            <p:cNvPr id="32" name="Picture 12" descr="EKEXV140_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13" t="5349" r="32113" b="5349"/>
            <a:stretch/>
          </p:blipFill>
          <p:spPr bwMode="auto">
            <a:xfrm>
              <a:off x="4496953" y="3793311"/>
              <a:ext cx="426203" cy="649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EKEXV140_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13" t="5349" r="32113" b="5349"/>
            <a:stretch/>
          </p:blipFill>
          <p:spPr bwMode="auto">
            <a:xfrm>
              <a:off x="6266745" y="3813630"/>
              <a:ext cx="426203" cy="6495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87" t="11932" r="13717" b="6400"/>
            <a:stretch/>
          </p:blipFill>
          <p:spPr bwMode="auto">
            <a:xfrm>
              <a:off x="572916" y="1202871"/>
              <a:ext cx="2162308" cy="1778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12" descr="EKEXV140_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13" t="5349" r="32113" b="5349"/>
            <a:stretch/>
          </p:blipFill>
          <p:spPr bwMode="auto">
            <a:xfrm>
              <a:off x="7906745" y="3813630"/>
              <a:ext cx="426203" cy="649518"/>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p:cNvCxnSpPr/>
            <p:nvPr/>
          </p:nvCxnSpPr>
          <p:spPr>
            <a:xfrm>
              <a:off x="5136598" y="4622969"/>
              <a:ext cx="0" cy="6584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173" idx="1"/>
            </p:cNvCxnSpPr>
            <p:nvPr/>
          </p:nvCxnSpPr>
          <p:spPr>
            <a:xfrm>
              <a:off x="5262436" y="2572423"/>
              <a:ext cx="2522" cy="2705977"/>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394540" y="4538791"/>
              <a:ext cx="0" cy="66946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529653" y="4818787"/>
              <a:ext cx="0" cy="45961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664766" y="4690196"/>
              <a:ext cx="0" cy="5295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793125" y="4818787"/>
              <a:ext cx="0" cy="45961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9" name="Elbow Connector 38"/>
            <p:cNvCxnSpPr>
              <a:endCxn id="32" idx="2"/>
            </p:cNvCxnSpPr>
            <p:nvPr/>
          </p:nvCxnSpPr>
          <p:spPr>
            <a:xfrm rot="10800000">
              <a:off x="4710056" y="4442829"/>
              <a:ext cx="426543" cy="190911"/>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83" name="Elbow Connector 82"/>
            <p:cNvCxnSpPr>
              <a:endCxn id="68" idx="2"/>
            </p:cNvCxnSpPr>
            <p:nvPr/>
          </p:nvCxnSpPr>
          <p:spPr>
            <a:xfrm flipV="1">
              <a:off x="5664766" y="4463147"/>
              <a:ext cx="2455081" cy="234374"/>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30" idx="2"/>
            </p:cNvCxnSpPr>
            <p:nvPr/>
          </p:nvCxnSpPr>
          <p:spPr>
            <a:xfrm rot="5400000">
              <a:off x="5894546" y="3963142"/>
              <a:ext cx="85296" cy="1085307"/>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1045" name="Straight Connector 1044"/>
            <p:cNvCxnSpPr>
              <a:stCxn id="32" idx="0"/>
              <a:endCxn id="174" idx="1"/>
            </p:cNvCxnSpPr>
            <p:nvPr/>
          </p:nvCxnSpPr>
          <p:spPr>
            <a:xfrm flipH="1" flipV="1">
              <a:off x="4710054" y="2761500"/>
              <a:ext cx="1" cy="103181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47" name="Straight Connector 1046"/>
            <p:cNvCxnSpPr>
              <a:stCxn id="30" idx="0"/>
              <a:endCxn id="201" idx="1"/>
            </p:cNvCxnSpPr>
            <p:nvPr/>
          </p:nvCxnSpPr>
          <p:spPr>
            <a:xfrm flipH="1" flipV="1">
              <a:off x="6479846" y="2758017"/>
              <a:ext cx="1" cy="105561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73" name="Isosceles Triangle 172"/>
            <p:cNvSpPr/>
            <p:nvPr/>
          </p:nvSpPr>
          <p:spPr>
            <a:xfrm rot="16200000">
              <a:off x="5167897" y="2390919"/>
              <a:ext cx="189078" cy="26846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74" name="Isosceles Triangle 173"/>
            <p:cNvSpPr/>
            <p:nvPr/>
          </p:nvSpPr>
          <p:spPr>
            <a:xfrm rot="16200000">
              <a:off x="4615515" y="2579997"/>
              <a:ext cx="189078" cy="26846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95" name="Oval 194"/>
            <p:cNvSpPr/>
            <p:nvPr/>
          </p:nvSpPr>
          <p:spPr>
            <a:xfrm>
              <a:off x="5197401" y="2654458"/>
              <a:ext cx="135113" cy="1178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078" name="Straight Connector 1077"/>
            <p:cNvCxnSpPr>
              <a:stCxn id="174" idx="3"/>
              <a:endCxn id="201" idx="0"/>
            </p:cNvCxnSpPr>
            <p:nvPr/>
          </p:nvCxnSpPr>
          <p:spPr>
            <a:xfrm flipV="1">
              <a:off x="4844288" y="2710747"/>
              <a:ext cx="1501324" cy="348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80" name="Straight Connector 1079"/>
            <p:cNvCxnSpPr>
              <a:endCxn id="173" idx="0"/>
            </p:cNvCxnSpPr>
            <p:nvPr/>
          </p:nvCxnSpPr>
          <p:spPr>
            <a:xfrm>
              <a:off x="2170382" y="2525153"/>
              <a:ext cx="2957819"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00" name="Isosceles Triangle 199"/>
            <p:cNvSpPr/>
            <p:nvPr/>
          </p:nvSpPr>
          <p:spPr>
            <a:xfrm rot="16200000">
              <a:off x="6732268" y="2390919"/>
              <a:ext cx="189078" cy="26846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201" name="Isosceles Triangle 200"/>
            <p:cNvSpPr/>
            <p:nvPr/>
          </p:nvSpPr>
          <p:spPr>
            <a:xfrm rot="16200000">
              <a:off x="6385307" y="2576514"/>
              <a:ext cx="189078" cy="26846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67" name="Straight Connector 166"/>
            <p:cNvCxnSpPr>
              <a:stCxn id="173" idx="3"/>
              <a:endCxn id="200" idx="0"/>
            </p:cNvCxnSpPr>
            <p:nvPr/>
          </p:nvCxnSpPr>
          <p:spPr>
            <a:xfrm>
              <a:off x="5396670" y="2525153"/>
              <a:ext cx="1295903"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41" name="Oval 140"/>
            <p:cNvSpPr/>
            <p:nvPr/>
          </p:nvSpPr>
          <p:spPr>
            <a:xfrm>
              <a:off x="3336461" y="2645571"/>
              <a:ext cx="135113" cy="1178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59" name="Straight Connector 158"/>
            <p:cNvCxnSpPr>
              <a:endCxn id="174" idx="0"/>
            </p:cNvCxnSpPr>
            <p:nvPr/>
          </p:nvCxnSpPr>
          <p:spPr>
            <a:xfrm>
              <a:off x="2170382" y="2714231"/>
              <a:ext cx="2405438"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15" name="Elbow Connector 1114"/>
            <p:cNvCxnSpPr>
              <a:stCxn id="200" idx="1"/>
            </p:cNvCxnSpPr>
            <p:nvPr/>
          </p:nvCxnSpPr>
          <p:spPr>
            <a:xfrm rot="5400000">
              <a:off x="5055049" y="3047027"/>
              <a:ext cx="2246364" cy="1297154"/>
            </a:xfrm>
            <a:prstGeom prst="bentConnector3">
              <a:avLst>
                <a:gd name="adj1" fmla="val 91324"/>
              </a:avLst>
            </a:prstGeom>
            <a:ln w="50800"/>
          </p:spPr>
          <p:style>
            <a:lnRef idx="1">
              <a:schemeClr val="accent1"/>
            </a:lnRef>
            <a:fillRef idx="0">
              <a:schemeClr val="accent1"/>
            </a:fillRef>
            <a:effectRef idx="0">
              <a:schemeClr val="accent1"/>
            </a:effectRef>
            <a:fontRef idx="minor">
              <a:schemeClr val="tx1"/>
            </a:fontRef>
          </p:style>
        </p:cxnSp>
        <p:sp>
          <p:nvSpPr>
            <p:cNvPr id="202" name="Oval 201"/>
            <p:cNvSpPr/>
            <p:nvPr/>
          </p:nvSpPr>
          <p:spPr>
            <a:xfrm>
              <a:off x="6759625" y="2651831"/>
              <a:ext cx="135113" cy="1178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63" name="Elbow Connector 162"/>
            <p:cNvCxnSpPr>
              <a:stCxn id="201" idx="3"/>
              <a:endCxn id="68" idx="0"/>
            </p:cNvCxnSpPr>
            <p:nvPr/>
          </p:nvCxnSpPr>
          <p:spPr>
            <a:xfrm>
              <a:off x="6614080" y="2710747"/>
              <a:ext cx="1505767" cy="1102882"/>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1118" name="Elbow Connector 1117"/>
            <p:cNvCxnSpPr>
              <a:stCxn id="200" idx="3"/>
            </p:cNvCxnSpPr>
            <p:nvPr/>
          </p:nvCxnSpPr>
          <p:spPr>
            <a:xfrm flipH="1">
              <a:off x="5793125" y="2525153"/>
              <a:ext cx="1167916" cy="2306492"/>
            </a:xfrm>
            <a:prstGeom prst="bentConnector4">
              <a:avLst>
                <a:gd name="adj1" fmla="val -135513"/>
                <a:gd name="adj2" fmla="val 98166"/>
              </a:avLst>
            </a:prstGeom>
            <a:ln w="50800"/>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96182" y="2758017"/>
              <a:ext cx="617372" cy="270898"/>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2513553" y="3028915"/>
              <a:ext cx="1337783"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33" idx="0"/>
            </p:cNvCxnSpPr>
            <p:nvPr/>
          </p:nvCxnSpPr>
          <p:spPr>
            <a:xfrm>
              <a:off x="3851337" y="3028915"/>
              <a:ext cx="200608" cy="2628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flipV="1">
              <a:off x="4070166" y="3028915"/>
              <a:ext cx="166767" cy="2628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a:off x="4236934" y="3028915"/>
              <a:ext cx="1337783"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p:nvPr/>
          </p:nvCxnSpPr>
          <p:spPr>
            <a:xfrm>
              <a:off x="5574717" y="3028915"/>
              <a:ext cx="200608" cy="2628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flipV="1">
              <a:off x="5805935" y="3028915"/>
              <a:ext cx="166767" cy="2628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5972702" y="3028915"/>
              <a:ext cx="1337783"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a:off x="7310485" y="3028915"/>
              <a:ext cx="200608" cy="2628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endCxn id="32" idx="1"/>
            </p:cNvCxnSpPr>
            <p:nvPr/>
          </p:nvCxnSpPr>
          <p:spPr>
            <a:xfrm>
              <a:off x="4014958" y="3617994"/>
              <a:ext cx="481995" cy="500076"/>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a:endCxn id="30" idx="1"/>
            </p:cNvCxnSpPr>
            <p:nvPr/>
          </p:nvCxnSpPr>
          <p:spPr>
            <a:xfrm>
              <a:off x="5775325" y="3617994"/>
              <a:ext cx="491420" cy="520396"/>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a:endCxn id="68" idx="1"/>
            </p:cNvCxnSpPr>
            <p:nvPr/>
          </p:nvCxnSpPr>
          <p:spPr>
            <a:xfrm>
              <a:off x="7410788" y="3617994"/>
              <a:ext cx="495957" cy="520395"/>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pic>
          <p:nvPicPr>
            <p:cNvPr id="33" name="Picture 10"/>
            <p:cNvPicPr>
              <a:picLocks noChangeAspect="1" noChangeArrowheads="1"/>
            </p:cNvPicPr>
            <p:nvPr/>
          </p:nvPicPr>
          <p:blipFill rotWithShape="1">
            <a:blip r:embed="rId5"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3606936" y="3291771"/>
              <a:ext cx="890016" cy="469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10"/>
            <p:cNvPicPr>
              <a:picLocks noChangeAspect="1" noChangeArrowheads="1"/>
            </p:cNvPicPr>
            <p:nvPr/>
          </p:nvPicPr>
          <p:blipFill rotWithShape="1">
            <a:blip r:embed="rId5"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5376729" y="3291771"/>
              <a:ext cx="890016" cy="469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0" name="Picture 10"/>
            <p:cNvPicPr>
              <a:picLocks noChangeAspect="1" noChangeArrowheads="1"/>
            </p:cNvPicPr>
            <p:nvPr/>
          </p:nvPicPr>
          <p:blipFill rotWithShape="1">
            <a:blip r:embed="rId5"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7016729" y="3291771"/>
              <a:ext cx="890016" cy="469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TextBox 58"/>
            <p:cNvSpPr txBox="1"/>
            <p:nvPr/>
          </p:nvSpPr>
          <p:spPr>
            <a:xfrm>
              <a:off x="964417" y="5226742"/>
              <a:ext cx="1559939" cy="1235616"/>
            </a:xfrm>
            <a:prstGeom prst="rect">
              <a:avLst/>
            </a:prstGeom>
            <a:solidFill>
              <a:schemeClr val="bg1"/>
            </a:solidFill>
          </p:spPr>
          <p:txBody>
            <a:bodyPr wrap="square" lIns="36000" tIns="36000" rIns="36000" bIns="36000" rtlCol="0">
              <a:noAutofit/>
            </a:bodyPr>
            <a:lstStyle/>
            <a:p>
              <a:pPr algn="ctr"/>
              <a:r>
                <a:rPr lang="en-US" sz="1200" dirty="0">
                  <a:solidFill>
                    <a:schemeClr val="bg1">
                      <a:lumMod val="50000"/>
                    </a:schemeClr>
                  </a:solidFill>
                  <a:latin typeface="Calibri" panose="020F0502020204030204" pitchFamily="34" charset="0"/>
                </a:rPr>
                <a:t>I</a:t>
              </a:r>
              <a:r>
                <a:rPr lang="en-US" sz="1200" dirty="0" smtClean="0">
                  <a:solidFill>
                    <a:schemeClr val="bg1">
                      <a:lumMod val="50000"/>
                    </a:schemeClr>
                  </a:solidFill>
                  <a:latin typeface="Calibri" panose="020F0502020204030204" pitchFamily="34" charset="0"/>
                </a:rPr>
                <a:t>n case of a DAIKIN AHU, everything is integrated.                      No need for additional equipment and installation</a:t>
              </a:r>
              <a:endParaRPr lang="en-GB" sz="1200" dirty="0">
                <a:solidFill>
                  <a:schemeClr val="bg1">
                    <a:lumMod val="50000"/>
                  </a:schemeClr>
                </a:solidFill>
                <a:latin typeface="Calibri" panose="020F0502020204030204" pitchFamily="34" charset="0"/>
              </a:endParaRPr>
            </a:p>
          </p:txBody>
        </p:sp>
        <p:sp>
          <p:nvSpPr>
            <p:cNvPr id="60" name="Rounded Rectangular Callout 59"/>
            <p:cNvSpPr/>
            <p:nvPr/>
          </p:nvSpPr>
          <p:spPr>
            <a:xfrm>
              <a:off x="3052591" y="2340292"/>
              <a:ext cx="5638982" cy="4183327"/>
            </a:xfrm>
            <a:prstGeom prst="wedgeRoundRectCallout">
              <a:avLst>
                <a:gd name="adj1" fmla="val 605"/>
                <a:gd name="adj2" fmla="val -4735"/>
                <a:gd name="adj3"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62" name="TextBox 61"/>
            <p:cNvSpPr txBox="1"/>
            <p:nvPr/>
          </p:nvSpPr>
          <p:spPr>
            <a:xfrm>
              <a:off x="3267164" y="2783727"/>
              <a:ext cx="556669" cy="307777"/>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64" name="TextBox 63"/>
            <p:cNvSpPr txBox="1"/>
            <p:nvPr/>
          </p:nvSpPr>
          <p:spPr>
            <a:xfrm>
              <a:off x="5332649" y="2763406"/>
              <a:ext cx="556669" cy="307777"/>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65" name="TextBox 64"/>
            <p:cNvSpPr txBox="1"/>
            <p:nvPr/>
          </p:nvSpPr>
          <p:spPr>
            <a:xfrm>
              <a:off x="7394780" y="2904118"/>
              <a:ext cx="556669" cy="307777"/>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pic>
          <p:nvPicPr>
            <p:cNvPr id="66" name="Picture 65" descr="C:\Users\pietro.consalvo\Documents\AHU\Prodotto\Materiale Marketing\Foto\EASDALE\2011_02_16 Daikin scontorni\U3W2242 ok daikin.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159" b="90000" l="6285" r="94603"/>
                      </a14:imgEffect>
                    </a14:imgLayer>
                  </a14:imgProps>
                </a:ext>
                <a:ext uri="{28A0092B-C50C-407E-A947-70E740481C1C}">
                  <a14:useLocalDpi xmlns:a14="http://schemas.microsoft.com/office/drawing/2010/main" val="0"/>
                </a:ext>
              </a:extLst>
            </a:blip>
            <a:srcRect l="6404" r="5587" b="14279"/>
            <a:stretch/>
          </p:blipFill>
          <p:spPr bwMode="auto">
            <a:xfrm>
              <a:off x="4575820" y="4751914"/>
              <a:ext cx="2767164" cy="1802167"/>
            </a:xfrm>
            <a:prstGeom prst="rect">
              <a:avLst/>
            </a:prstGeom>
            <a:noFill/>
            <a:extLst>
              <a:ext uri="{909E8E84-426E-40DD-AFC4-6F175D3DCCD1}">
                <a14:hiddenFill xmlns:a14="http://schemas.microsoft.com/office/drawing/2010/main">
                  <a:solidFill>
                    <a:srgbClr val="FFFFFF"/>
                  </a:solidFill>
                </a14:hiddenFill>
              </a:ext>
            </a:extLst>
          </p:spPr>
        </p:pic>
        <p:sp>
          <p:nvSpPr>
            <p:cNvPr id="1081" name="Rectangular Callout 1080"/>
            <p:cNvSpPr/>
            <p:nvPr/>
          </p:nvSpPr>
          <p:spPr>
            <a:xfrm>
              <a:off x="3468264" y="5785750"/>
              <a:ext cx="1057592" cy="541846"/>
            </a:xfrm>
            <a:prstGeom prst="wedgeRectCallout">
              <a:avLst>
                <a:gd name="adj1" fmla="val 135026"/>
                <a:gd name="adj2" fmla="val -55184"/>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lumMod val="50000"/>
                    </a:schemeClr>
                  </a:solidFill>
                  <a:latin typeface="Calibri" panose="020F0502020204030204" pitchFamily="34" charset="0"/>
                </a:rPr>
                <a:t>Interlaced         DX coil           (3 circuits</a:t>
              </a:r>
              <a:r>
                <a:rPr lang="en-US" sz="1200" dirty="0" smtClean="0">
                  <a:solidFill>
                    <a:schemeClr val="tx1"/>
                  </a:solidFill>
                  <a:latin typeface="Calibri" panose="020F0502020204030204" pitchFamily="34" charset="0"/>
                </a:rPr>
                <a:t>)</a:t>
              </a:r>
              <a:endParaRPr lang="en-GB" sz="1200" dirty="0">
                <a:solidFill>
                  <a:schemeClr val="tx1"/>
                </a:solidFill>
                <a:latin typeface="Calibri" panose="020F0502020204030204" pitchFamily="34" charset="0"/>
              </a:endParaRPr>
            </a:p>
          </p:txBody>
        </p:sp>
      </p:grpSp>
      <p:sp>
        <p:nvSpPr>
          <p:cNvPr id="72" name="TextBox 71"/>
          <p:cNvSpPr txBox="1"/>
          <p:nvPr/>
        </p:nvSpPr>
        <p:spPr>
          <a:xfrm>
            <a:off x="570005" y="367026"/>
            <a:ext cx="8477818" cy="701731"/>
          </a:xfrm>
          <a:prstGeom prst="rect">
            <a:avLst/>
          </a:prstGeom>
          <a:noFill/>
        </p:spPr>
        <p:txBody>
          <a:bodyPr wrap="square" rtlCol="0">
            <a:spAutoFit/>
          </a:bodyPr>
          <a:lstStyle/>
          <a:p>
            <a:r>
              <a:rPr lang="nl-BE" cap="all" dirty="0">
                <a:solidFill>
                  <a:schemeClr val="tx2"/>
                </a:solidFill>
              </a:rPr>
              <a:t>System </a:t>
            </a:r>
            <a:r>
              <a:rPr lang="nl-BE" cap="all" dirty="0" err="1">
                <a:solidFill>
                  <a:schemeClr val="tx2"/>
                </a:solidFill>
              </a:rPr>
              <a:t>layout</a:t>
            </a:r>
            <a:r>
              <a:rPr lang="nl-BE" cap="all" dirty="0">
                <a:solidFill>
                  <a:schemeClr val="tx2"/>
                </a:solidFill>
              </a:rPr>
              <a:t> 1: </a:t>
            </a:r>
          </a:p>
          <a:p>
            <a:pPr>
              <a:spcBef>
                <a:spcPct val="20000"/>
              </a:spcBef>
            </a:pPr>
            <a:r>
              <a:rPr lang="nl-BE" b="1" kern="0" dirty="0">
                <a:cs typeface="Myriad Pro"/>
              </a:rPr>
              <a:t>VRV IV (H/P) up </a:t>
            </a:r>
            <a:r>
              <a:rPr lang="nl-BE" b="1" kern="0" dirty="0" err="1">
                <a:cs typeface="Myriad Pro"/>
              </a:rPr>
              <a:t>to</a:t>
            </a:r>
            <a:r>
              <a:rPr lang="nl-BE" b="1" kern="0" dirty="0">
                <a:cs typeface="Myriad Pro"/>
              </a:rPr>
              <a:t> 54HP (150 kW) </a:t>
            </a:r>
            <a:r>
              <a:rPr lang="nl-BE" b="1" kern="0" dirty="0" err="1">
                <a:cs typeface="Myriad Pro"/>
              </a:rPr>
              <a:t>combined</a:t>
            </a:r>
            <a:r>
              <a:rPr lang="nl-BE" b="1" kern="0" dirty="0">
                <a:cs typeface="Myriad Pro"/>
              </a:rPr>
              <a:t> </a:t>
            </a:r>
            <a:r>
              <a:rPr lang="nl-BE" b="1" kern="0" dirty="0" err="1">
                <a:cs typeface="Myriad Pro"/>
              </a:rPr>
              <a:t>exclusively</a:t>
            </a:r>
            <a:r>
              <a:rPr lang="nl-BE" b="1" kern="0" dirty="0">
                <a:cs typeface="Myriad Pro"/>
              </a:rPr>
              <a:t> </a:t>
            </a:r>
            <a:r>
              <a:rPr lang="nl-BE" b="1" kern="0" dirty="0" err="1">
                <a:cs typeface="Myriad Pro"/>
              </a:rPr>
              <a:t>with</a:t>
            </a:r>
            <a:r>
              <a:rPr lang="nl-BE" b="1" kern="0" dirty="0">
                <a:cs typeface="Myriad Pro"/>
              </a:rPr>
              <a:t> </a:t>
            </a:r>
            <a:r>
              <a:rPr lang="nl-BE" b="1" kern="0" dirty="0" err="1">
                <a:cs typeface="Myriad Pro"/>
              </a:rPr>
              <a:t>one</a:t>
            </a:r>
            <a:r>
              <a:rPr lang="nl-BE" b="1" kern="0" dirty="0">
                <a:cs typeface="Myriad Pro"/>
              </a:rPr>
              <a:t> A.H.U.</a:t>
            </a:r>
            <a:endParaRPr lang="en-GB" b="1" kern="0" dirty="0">
              <a:cs typeface="Myriad Pro"/>
            </a:endParaRPr>
          </a:p>
        </p:txBody>
      </p:sp>
      <p:sp>
        <p:nvSpPr>
          <p:cNvPr id="73" name="TextBox 72"/>
          <p:cNvSpPr txBox="1"/>
          <p:nvPr/>
        </p:nvSpPr>
        <p:spPr>
          <a:xfrm>
            <a:off x="5729775" y="1147730"/>
            <a:ext cx="2866798" cy="830997"/>
          </a:xfrm>
          <a:prstGeom prst="rect">
            <a:avLst/>
          </a:prstGeom>
          <a:noFill/>
          <a:ln>
            <a:solidFill>
              <a:srgbClr val="00B050"/>
            </a:solidFill>
          </a:ln>
        </p:spPr>
        <p:txBody>
          <a:bodyPr wrap="square" rtlCol="0">
            <a:spAutoFit/>
          </a:bodyPr>
          <a:lstStyle/>
          <a:p>
            <a:pPr marL="285750" indent="-2857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Max 3 DX kits/AHU</a:t>
            </a:r>
          </a:p>
          <a:p>
            <a:pPr marL="285750" indent="-285750">
              <a:buFont typeface="Arial" panose="020B0604020202020204" pitchFamily="34" charset="0"/>
              <a:buChar char="•"/>
            </a:pPr>
            <a:r>
              <a:rPr lang="nl-BE" sz="1200" dirty="0" err="1" smtClean="0">
                <a:solidFill>
                  <a:schemeClr val="bg1">
                    <a:lumMod val="50000"/>
                  </a:schemeClr>
                </a:solidFill>
                <a:latin typeface="Calibri" panose="020F0502020204030204" pitchFamily="34" charset="0"/>
              </a:rPr>
              <a:t>Interlaced</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coil</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with</a:t>
            </a:r>
            <a:r>
              <a:rPr lang="nl-BE" sz="1200" dirty="0" smtClean="0">
                <a:solidFill>
                  <a:schemeClr val="bg1">
                    <a:lumMod val="50000"/>
                  </a:schemeClr>
                </a:solidFill>
                <a:latin typeface="Calibri" panose="020F0502020204030204" pitchFamily="34" charset="0"/>
              </a:rPr>
              <a:t> 3 circuits</a:t>
            </a:r>
          </a:p>
          <a:p>
            <a:pPr marL="285750" indent="-2857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Connection ratio </a:t>
            </a:r>
            <a:r>
              <a:rPr lang="nl-BE" sz="1200" dirty="0" err="1" smtClean="0">
                <a:solidFill>
                  <a:schemeClr val="bg1">
                    <a:lumMod val="50000"/>
                  </a:schemeClr>
                </a:solidFill>
                <a:latin typeface="Calibri" panose="020F0502020204030204" pitchFamily="34" charset="0"/>
              </a:rPr>
              <a:t>between</a:t>
            </a:r>
            <a:r>
              <a:rPr lang="nl-BE" sz="1200" dirty="0" smtClean="0">
                <a:solidFill>
                  <a:schemeClr val="bg1">
                    <a:lumMod val="50000"/>
                  </a:schemeClr>
                </a:solidFill>
                <a:latin typeface="Calibri" panose="020F0502020204030204" pitchFamily="34" charset="0"/>
              </a:rPr>
              <a:t> 90~110%</a:t>
            </a:r>
          </a:p>
          <a:p>
            <a:pPr marL="285750" indent="-2857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Control </a:t>
            </a:r>
            <a:r>
              <a:rPr lang="nl-BE" sz="1200" dirty="0" err="1" smtClean="0">
                <a:solidFill>
                  <a:schemeClr val="bg1">
                    <a:lumMod val="50000"/>
                  </a:schemeClr>
                </a:solidFill>
                <a:latin typeface="Calibri" panose="020F0502020204030204" pitchFamily="34" charset="0"/>
              </a:rPr>
              <a:t>by</a:t>
            </a:r>
            <a:r>
              <a:rPr lang="nl-BE" sz="1200" dirty="0" smtClean="0">
                <a:solidFill>
                  <a:schemeClr val="bg1">
                    <a:lumMod val="50000"/>
                  </a:schemeClr>
                </a:solidFill>
                <a:latin typeface="Calibri" panose="020F0502020204030204" pitchFamily="34" charset="0"/>
              </a:rPr>
              <a:t> DDC</a:t>
            </a:r>
            <a:endParaRPr lang="en-GB" sz="1200" dirty="0">
              <a:solidFill>
                <a:schemeClr val="bg1">
                  <a:lumMod val="50000"/>
                </a:schemeClr>
              </a:solidFill>
              <a:latin typeface="Calibri" panose="020F0502020204030204" pitchFamily="34" charset="0"/>
            </a:endParaRPr>
          </a:p>
        </p:txBody>
      </p:sp>
      <p:sp>
        <p:nvSpPr>
          <p:cNvPr id="81" name="Cloud Callout 80"/>
          <p:cNvSpPr/>
          <p:nvPr/>
        </p:nvSpPr>
        <p:spPr>
          <a:xfrm>
            <a:off x="535473" y="4821504"/>
            <a:ext cx="2445488" cy="1583366"/>
          </a:xfrm>
          <a:prstGeom prst="cloudCallout">
            <a:avLst>
              <a:gd name="adj1" fmla="val 66848"/>
              <a:gd name="adj2" fmla="val -6446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Calibri" panose="020F0502020204030204" pitchFamily="34" charset="0"/>
            </a:endParaRPr>
          </a:p>
        </p:txBody>
      </p:sp>
      <p:sp>
        <p:nvSpPr>
          <p:cNvPr id="58" name="TextBox 57"/>
          <p:cNvSpPr txBox="1"/>
          <p:nvPr/>
        </p:nvSpPr>
        <p:spPr>
          <a:xfrm>
            <a:off x="327427" y="2939328"/>
            <a:ext cx="2059513" cy="738664"/>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a:p>
            <a:pPr algn="ctr"/>
            <a:r>
              <a:rPr lang="en-US" sz="1400" dirty="0" smtClean="0">
                <a:latin typeface="Calibri" panose="020F0502020204030204" pitchFamily="34" charset="0"/>
              </a:rPr>
              <a:t>8 ~ 54 HP </a:t>
            </a:r>
            <a:endParaRPr lang="en-US" sz="1400" dirty="0" smtClean="0">
              <a:solidFill>
                <a:schemeClr val="bg2"/>
              </a:solidFill>
              <a:latin typeface="Calibri" panose="020F0502020204030204" pitchFamily="34" charset="0"/>
            </a:endParaRPr>
          </a:p>
          <a:p>
            <a:pPr algn="ctr"/>
            <a:r>
              <a:rPr lang="en-US" sz="1400" dirty="0" smtClean="0">
                <a:solidFill>
                  <a:schemeClr val="bg2"/>
                </a:solidFill>
                <a:latin typeface="Calibri" panose="020F0502020204030204" pitchFamily="34" charset="0"/>
              </a:rPr>
              <a:t>(only Heat Pump model)</a:t>
            </a:r>
            <a:endParaRPr lang="en-GB" sz="1400" dirty="0">
              <a:solidFill>
                <a:schemeClr val="bg2"/>
              </a:solidFill>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197868580"/>
              </p:ext>
            </p:extLst>
          </p:nvPr>
        </p:nvGraphicFramePr>
        <p:xfrm>
          <a:off x="182469" y="3742354"/>
          <a:ext cx="3632840" cy="939546"/>
        </p:xfrm>
        <a:graphic>
          <a:graphicData uri="http://schemas.openxmlformats.org/drawingml/2006/table">
            <a:tbl>
              <a:tblPr firstRow="1" bandRow="1">
                <a:tableStyleId>{5C22544A-7EE6-4342-B048-85BDC9FD1C3A}</a:tableStyleId>
              </a:tblPr>
              <a:tblGrid>
                <a:gridCol w="454105"/>
                <a:gridCol w="454105"/>
                <a:gridCol w="454105"/>
                <a:gridCol w="454105"/>
                <a:gridCol w="454105"/>
                <a:gridCol w="454105"/>
                <a:gridCol w="454105"/>
                <a:gridCol w="454105"/>
              </a:tblGrid>
              <a:tr h="313182">
                <a:tc gridSpan="8">
                  <a:txBody>
                    <a:bodyPr/>
                    <a:lstStyle/>
                    <a:p>
                      <a:pPr algn="ctr"/>
                      <a:r>
                        <a:rPr lang="nl-BE" sz="1200" dirty="0" smtClean="0">
                          <a:solidFill>
                            <a:schemeClr val="bg2"/>
                          </a:solidFill>
                          <a:latin typeface="Calibri" panose="020F0502020204030204" pitchFamily="34" charset="0"/>
                        </a:rPr>
                        <a:t>EKEXV class </a:t>
                      </a:r>
                      <a:r>
                        <a:rPr lang="nl-BE" sz="1200" dirty="0" err="1" smtClean="0">
                          <a:solidFill>
                            <a:schemeClr val="bg2"/>
                          </a:solidFill>
                          <a:latin typeface="Calibri" panose="020F0502020204030204" pitchFamily="34" charset="0"/>
                        </a:rPr>
                        <a:t>for</a:t>
                      </a:r>
                      <a:r>
                        <a:rPr lang="nl-BE" sz="1200" baseline="0" dirty="0" smtClean="0">
                          <a:solidFill>
                            <a:schemeClr val="bg2"/>
                          </a:solidFill>
                          <a:latin typeface="Calibri" panose="020F0502020204030204" pitchFamily="34" charset="0"/>
                        </a:rPr>
                        <a:t> </a:t>
                      </a:r>
                      <a:r>
                        <a:rPr lang="nl-BE" sz="1200" baseline="0" dirty="0" err="1" smtClean="0">
                          <a:solidFill>
                            <a:schemeClr val="bg2"/>
                          </a:solidFill>
                          <a:latin typeface="Calibri" panose="020F0502020204030204" pitchFamily="34" charset="0"/>
                        </a:rPr>
                        <a:t>multi</a:t>
                      </a:r>
                      <a:r>
                        <a:rPr lang="nl-BE" sz="1200" baseline="0" dirty="0" smtClean="0">
                          <a:solidFill>
                            <a:schemeClr val="bg2"/>
                          </a:solidFill>
                          <a:latin typeface="Calibri" panose="020F0502020204030204" pitchFamily="34" charset="0"/>
                        </a:rPr>
                        <a:t> </a:t>
                      </a:r>
                      <a:r>
                        <a:rPr lang="nl-BE" sz="1200" baseline="0" dirty="0" err="1" smtClean="0">
                          <a:solidFill>
                            <a:schemeClr val="bg2"/>
                          </a:solidFill>
                          <a:latin typeface="Calibri" panose="020F0502020204030204" pitchFamily="34" charset="0"/>
                        </a:rPr>
                        <a:t>combination</a:t>
                      </a:r>
                      <a:r>
                        <a:rPr lang="nl-BE" sz="1200" baseline="0" dirty="0" smtClean="0">
                          <a:solidFill>
                            <a:schemeClr val="bg2"/>
                          </a:solidFill>
                          <a:latin typeface="Calibri" panose="020F0502020204030204" pitchFamily="34" charset="0"/>
                        </a:rPr>
                        <a:t> </a:t>
                      </a:r>
                      <a:r>
                        <a:rPr lang="nl-BE" sz="1200" baseline="0" dirty="0" err="1" smtClean="0">
                          <a:solidFill>
                            <a:schemeClr val="bg2"/>
                          </a:solidFill>
                          <a:latin typeface="Calibri" panose="020F0502020204030204" pitchFamily="34" charset="0"/>
                        </a:rPr>
                        <a:t>with</a:t>
                      </a:r>
                      <a:r>
                        <a:rPr lang="nl-BE" sz="1200" baseline="0" dirty="0" smtClean="0">
                          <a:solidFill>
                            <a:schemeClr val="bg2"/>
                          </a:solidFill>
                          <a:latin typeface="Calibri" panose="020F0502020204030204" pitchFamily="34" charset="0"/>
                        </a:rPr>
                        <a:t> VRV </a:t>
                      </a:r>
                      <a:endParaRPr lang="en-GB" sz="1200" dirty="0">
                        <a:solidFill>
                          <a:schemeClr val="bg2"/>
                        </a:solidFill>
                        <a:latin typeface="Calibri" panose="020F0502020204030204" pitchFamily="34" charset="0"/>
                      </a:endParaRPr>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r>
              <a:tr h="313182">
                <a:tc>
                  <a:txBody>
                    <a:bodyPr/>
                    <a:lstStyle/>
                    <a:p>
                      <a:pPr algn="ctr"/>
                      <a:r>
                        <a:rPr lang="nl-BE" sz="1200" dirty="0" smtClean="0">
                          <a:solidFill>
                            <a:schemeClr val="tx1"/>
                          </a:solidFill>
                          <a:latin typeface="Calibri" panose="020F0502020204030204" pitchFamily="34" charset="0"/>
                        </a:rPr>
                        <a:t>50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63</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80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100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125</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140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200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250</a:t>
                      </a:r>
                      <a:endParaRPr lang="en-GB" sz="1200" dirty="0">
                        <a:solidFill>
                          <a:schemeClr val="tx1"/>
                        </a:solidFill>
                        <a:latin typeface="Calibri" panose="020F0502020204030204" pitchFamily="34" charset="0"/>
                      </a:endParaRPr>
                    </a:p>
                  </a:txBody>
                  <a:tcPr/>
                </a:tc>
              </a:tr>
              <a:tr h="313182">
                <a:tc>
                  <a:txBody>
                    <a:bodyPr/>
                    <a:lstStyle/>
                    <a:p>
                      <a:pPr algn="ctr"/>
                      <a:r>
                        <a:rPr lang="nl-BE" sz="1200" dirty="0" smtClean="0">
                          <a:solidFill>
                            <a:schemeClr val="tx1"/>
                          </a:solidFill>
                          <a:latin typeface="Calibri" panose="020F0502020204030204" pitchFamily="34" charset="0"/>
                        </a:rPr>
                        <a:t>400</a:t>
                      </a:r>
                      <a:endParaRPr lang="en-GB" sz="1200" dirty="0">
                        <a:solidFill>
                          <a:schemeClr val="tx1"/>
                        </a:solidFill>
                        <a:latin typeface="Calibri" panose="020F0502020204030204" pitchFamily="34" charset="0"/>
                      </a:endParaRPr>
                    </a:p>
                  </a:txBody>
                  <a:tcPr/>
                </a:tc>
                <a:tc>
                  <a:txBody>
                    <a:bodyPr/>
                    <a:lstStyle/>
                    <a:p>
                      <a:pPr algn="ctr"/>
                      <a:r>
                        <a:rPr lang="nl-BE" sz="1200" dirty="0" smtClean="0">
                          <a:solidFill>
                            <a:schemeClr val="tx1"/>
                          </a:solidFill>
                          <a:latin typeface="Calibri" panose="020F0502020204030204" pitchFamily="34" charset="0"/>
                        </a:rPr>
                        <a:t>500</a:t>
                      </a:r>
                      <a:endParaRPr lang="en-GB" sz="1200" dirty="0">
                        <a:solidFill>
                          <a:schemeClr val="tx1"/>
                        </a:solidFill>
                        <a:latin typeface="Calibri" panose="020F0502020204030204" pitchFamily="34" charset="0"/>
                      </a:endParaRPr>
                    </a:p>
                  </a:txBody>
                  <a:tcPr/>
                </a:tc>
                <a:tc gridSpan="6">
                  <a:txBody>
                    <a:bodyPr/>
                    <a:lstStyle/>
                    <a:p>
                      <a:pPr algn="ctr"/>
                      <a:r>
                        <a:rPr lang="nl-BE" sz="1200" b="1" dirty="0" smtClean="0">
                          <a:solidFill>
                            <a:schemeClr val="tx1"/>
                          </a:solidFill>
                          <a:latin typeface="Calibri" panose="020F0502020204030204" pitchFamily="34" charset="0"/>
                        </a:rPr>
                        <a:t>NEW</a:t>
                      </a:r>
                      <a:r>
                        <a:rPr lang="nl-BE" sz="1200" b="1" baseline="0" dirty="0" smtClean="0">
                          <a:solidFill>
                            <a:schemeClr val="tx1"/>
                          </a:solidFill>
                          <a:latin typeface="Calibri" panose="020F0502020204030204" pitchFamily="34" charset="0"/>
                        </a:rPr>
                        <a:t> IN 2015!</a:t>
                      </a:r>
                      <a:endParaRPr lang="en-GB" sz="1200" b="1" dirty="0">
                        <a:solidFill>
                          <a:schemeClr val="tx1"/>
                        </a:solidFill>
                        <a:latin typeface="Calibri" panose="020F0502020204030204" pitchFamily="34" charset="0"/>
                      </a:endParaRPr>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c hMerge="1">
                  <a:txBody>
                    <a:bodyPr/>
                    <a:lstStyle/>
                    <a:p>
                      <a:pPr algn="ctr"/>
                      <a:endParaRPr lang="en-GB" sz="1200" dirty="0"/>
                    </a:p>
                  </a:txBody>
                  <a:tcPr/>
                </a:tc>
              </a:tr>
            </a:tbl>
          </a:graphicData>
        </a:graphic>
      </p:graphicFrame>
      <p:sp>
        <p:nvSpPr>
          <p:cNvPr id="7" name="Rectangle 6"/>
          <p:cNvSpPr/>
          <p:nvPr/>
        </p:nvSpPr>
        <p:spPr>
          <a:xfrm>
            <a:off x="190005" y="3737342"/>
            <a:ext cx="3633828" cy="92805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63" name="Text Box 35"/>
          <p:cNvSpPr txBox="1">
            <a:spLocks noChangeArrowheads="1"/>
          </p:cNvSpPr>
          <p:nvPr/>
        </p:nvSpPr>
        <p:spPr bwMode="auto">
          <a:xfrm>
            <a:off x="3825576" y="3393667"/>
            <a:ext cx="57444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EKEQFCBA</a:t>
            </a:r>
            <a:endParaRPr lang="cs-CZ" sz="900" b="1" dirty="0">
              <a:solidFill>
                <a:srgbClr val="5F5F5F"/>
              </a:solidFill>
              <a:latin typeface="Calibri" panose="020F0502020204030204" pitchFamily="34" charset="0"/>
            </a:endParaRPr>
          </a:p>
        </p:txBody>
      </p:sp>
      <p:sp>
        <p:nvSpPr>
          <p:cNvPr id="69" name="Text Box 35"/>
          <p:cNvSpPr txBox="1">
            <a:spLocks noChangeArrowheads="1"/>
          </p:cNvSpPr>
          <p:nvPr/>
        </p:nvSpPr>
        <p:spPr bwMode="auto">
          <a:xfrm>
            <a:off x="5584859" y="3393666"/>
            <a:ext cx="57444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EKEQFCBA</a:t>
            </a:r>
            <a:endParaRPr lang="cs-CZ" sz="900" b="1" dirty="0">
              <a:solidFill>
                <a:srgbClr val="5F5F5F"/>
              </a:solidFill>
              <a:latin typeface="Calibri" panose="020F0502020204030204" pitchFamily="34" charset="0"/>
            </a:endParaRPr>
          </a:p>
        </p:txBody>
      </p:sp>
      <p:sp>
        <p:nvSpPr>
          <p:cNvPr id="71" name="Text Box 35"/>
          <p:cNvSpPr txBox="1">
            <a:spLocks noChangeArrowheads="1"/>
          </p:cNvSpPr>
          <p:nvPr/>
        </p:nvSpPr>
        <p:spPr bwMode="auto">
          <a:xfrm>
            <a:off x="7286864" y="3393667"/>
            <a:ext cx="57444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EKEQFCBA</a:t>
            </a:r>
            <a:endParaRPr lang="cs-CZ" sz="900" b="1" dirty="0">
              <a:solidFill>
                <a:srgbClr val="5F5F5F"/>
              </a:solidFill>
              <a:latin typeface="Calibri" panose="020F0502020204030204" pitchFamily="34" charset="0"/>
            </a:endParaRPr>
          </a:p>
        </p:txBody>
      </p:sp>
      <p:sp>
        <p:nvSpPr>
          <p:cNvPr id="5" name="Right Arrow 4"/>
          <p:cNvSpPr/>
          <p:nvPr/>
        </p:nvSpPr>
        <p:spPr>
          <a:xfrm>
            <a:off x="249383" y="4260743"/>
            <a:ext cx="1599299" cy="476953"/>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9" name="Rounded Rectangle 8"/>
          <p:cNvSpPr/>
          <p:nvPr/>
        </p:nvSpPr>
        <p:spPr>
          <a:xfrm>
            <a:off x="268052" y="2939256"/>
            <a:ext cx="2186126" cy="7029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8" name="TextBox 7"/>
          <p:cNvSpPr txBox="1"/>
          <p:nvPr/>
        </p:nvSpPr>
        <p:spPr>
          <a:xfrm>
            <a:off x="7461737" y="5738630"/>
            <a:ext cx="1134835" cy="276999"/>
          </a:xfrm>
          <a:prstGeom prst="rect">
            <a:avLst/>
          </a:prstGeom>
          <a:noFill/>
        </p:spPr>
        <p:txBody>
          <a:bodyPr wrap="square" rtlCol="0">
            <a:spAutoFit/>
          </a:bodyPr>
          <a:lstStyle/>
          <a:p>
            <a:r>
              <a:rPr lang="nl-BE" sz="1200" dirty="0" smtClean="0">
                <a:latin typeface="Calibri" panose="020F0502020204030204" pitchFamily="34" charset="0"/>
              </a:rPr>
              <a:t>Max 150 kW</a:t>
            </a:r>
            <a:endParaRPr lang="en-GB" sz="1200" dirty="0">
              <a:latin typeface="Calibri" panose="020F0502020204030204" pitchFamily="34" charset="0"/>
            </a:endParaRPr>
          </a:p>
        </p:txBody>
      </p:sp>
      <p:sp>
        <p:nvSpPr>
          <p:cNvPr id="82" name="Text Box 62"/>
          <p:cNvSpPr txBox="1">
            <a:spLocks noChangeArrowheads="1"/>
          </p:cNvSpPr>
          <p:nvPr/>
        </p:nvSpPr>
        <p:spPr bwMode="auto">
          <a:xfrm>
            <a:off x="846218" y="6456921"/>
            <a:ext cx="49804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0" bIns="0">
            <a:spAutoFit/>
          </a:bodyPr>
          <a:lstStyle/>
          <a:p>
            <a:pPr fontAlgn="base">
              <a:spcBef>
                <a:spcPct val="0"/>
              </a:spcBef>
              <a:spcAft>
                <a:spcPct val="0"/>
              </a:spcAft>
            </a:pPr>
            <a:r>
              <a:rPr lang="en-US" altLang="en-US" sz="1400" i="1" dirty="0" smtClean="0">
                <a:solidFill>
                  <a:srgbClr val="AF1A1C"/>
                </a:solidFill>
                <a:latin typeface="Calibri" panose="020F0502020204030204" pitchFamily="34" charset="0"/>
              </a:rPr>
              <a:t>Not possible to combine in same system AHU and  hot water module </a:t>
            </a:r>
          </a:p>
        </p:txBody>
      </p:sp>
      <p:pic>
        <p:nvPicPr>
          <p:cNvPr id="84" name="Picture 53" descr="File:Nuvola apps important yellow.sv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7998" y="6291963"/>
            <a:ext cx="460375" cy="38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78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751462" y="3706541"/>
            <a:ext cx="2989269" cy="63982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6" name="Rounded Rectangle 15"/>
          <p:cNvSpPr/>
          <p:nvPr/>
        </p:nvSpPr>
        <p:spPr>
          <a:xfrm>
            <a:off x="751461" y="1249703"/>
            <a:ext cx="2989269" cy="18451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8" name="Title 7"/>
          <p:cNvSpPr>
            <a:spLocks noGrp="1"/>
          </p:cNvSpPr>
          <p:nvPr>
            <p:ph type="title"/>
          </p:nvPr>
        </p:nvSpPr>
        <p:spPr>
          <a:xfrm>
            <a:off x="684136" y="485734"/>
            <a:ext cx="8229600" cy="421398"/>
          </a:xfrm>
        </p:spPr>
        <p:txBody>
          <a:bodyPr anchor="b"/>
          <a:lstStyle/>
          <a:p>
            <a:r>
              <a:rPr lang="nl-BE" cap="all" dirty="0">
                <a:latin typeface="+mn-lt"/>
                <a:ea typeface="+mn-ea"/>
                <a:cs typeface="+mn-cs"/>
              </a:rPr>
              <a:t>System </a:t>
            </a:r>
            <a:r>
              <a:rPr lang="nl-BE" cap="all" dirty="0" err="1">
                <a:latin typeface="+mn-lt"/>
                <a:ea typeface="+mn-ea"/>
                <a:cs typeface="+mn-cs"/>
              </a:rPr>
              <a:t>layout</a:t>
            </a:r>
            <a:r>
              <a:rPr lang="nl-BE" cap="all" dirty="0">
                <a:latin typeface="+mn-lt"/>
                <a:ea typeface="+mn-ea"/>
                <a:cs typeface="+mn-cs"/>
              </a:rPr>
              <a:t> 1: </a:t>
            </a:r>
            <a:br>
              <a:rPr lang="nl-BE" cap="all" dirty="0">
                <a:latin typeface="+mn-lt"/>
                <a:ea typeface="+mn-ea"/>
                <a:cs typeface="+mn-cs"/>
              </a:rPr>
            </a:br>
            <a:r>
              <a:rPr lang="nl-BE" b="1" kern="0" dirty="0" err="1">
                <a:solidFill>
                  <a:schemeClr val="tx1"/>
                </a:solidFill>
                <a:latin typeface="+mn-lt"/>
                <a:ea typeface="+mn-ea"/>
                <a:cs typeface="Myriad Pro"/>
              </a:rPr>
              <a:t>Key</a:t>
            </a:r>
            <a:r>
              <a:rPr lang="nl-BE" b="1" kern="0" dirty="0">
                <a:solidFill>
                  <a:schemeClr val="tx1"/>
                </a:solidFill>
                <a:latin typeface="+mn-lt"/>
                <a:ea typeface="+mn-ea"/>
                <a:cs typeface="Myriad Pro"/>
              </a:rPr>
              <a:t> component: the DX </a:t>
            </a:r>
            <a:r>
              <a:rPr lang="nl-BE" b="1" kern="0" dirty="0" err="1">
                <a:solidFill>
                  <a:schemeClr val="tx1"/>
                </a:solidFill>
                <a:latin typeface="+mn-lt"/>
                <a:ea typeface="+mn-ea"/>
                <a:cs typeface="Myriad Pro"/>
              </a:rPr>
              <a:t>coil</a:t>
            </a:r>
            <a:r>
              <a:rPr lang="nl-BE" b="1" kern="0" dirty="0">
                <a:solidFill>
                  <a:schemeClr val="tx1"/>
                </a:solidFill>
                <a:latin typeface="+mn-lt"/>
                <a:ea typeface="+mn-ea"/>
                <a:cs typeface="Myriad Pro"/>
              </a:rPr>
              <a:t> </a:t>
            </a:r>
            <a:r>
              <a:rPr lang="nl-BE" b="1" kern="0" dirty="0" err="1">
                <a:solidFill>
                  <a:schemeClr val="tx1"/>
                </a:solidFill>
                <a:latin typeface="+mn-lt"/>
                <a:ea typeface="+mn-ea"/>
                <a:cs typeface="Myriad Pro"/>
              </a:rPr>
              <a:t>with</a:t>
            </a:r>
            <a:r>
              <a:rPr lang="nl-BE" b="1" kern="0" dirty="0">
                <a:solidFill>
                  <a:schemeClr val="tx1"/>
                </a:solidFill>
                <a:latin typeface="+mn-lt"/>
                <a:ea typeface="+mn-ea"/>
                <a:cs typeface="Myriad Pro"/>
              </a:rPr>
              <a:t> </a:t>
            </a:r>
            <a:r>
              <a:rPr lang="nl-BE" b="1" kern="0" dirty="0" err="1">
                <a:solidFill>
                  <a:schemeClr val="tx1"/>
                </a:solidFill>
                <a:latin typeface="+mn-lt"/>
                <a:ea typeface="+mn-ea"/>
                <a:cs typeface="Myriad Pro"/>
              </a:rPr>
              <a:t>interlaced</a:t>
            </a:r>
            <a:r>
              <a:rPr lang="nl-BE" b="1" kern="0" dirty="0">
                <a:solidFill>
                  <a:schemeClr val="tx1"/>
                </a:solidFill>
                <a:latin typeface="+mn-lt"/>
                <a:ea typeface="+mn-ea"/>
                <a:cs typeface="Myriad Pro"/>
              </a:rPr>
              <a:t> </a:t>
            </a:r>
            <a:r>
              <a:rPr lang="nl-BE" b="1" kern="0" dirty="0" err="1">
                <a:solidFill>
                  <a:schemeClr val="tx1"/>
                </a:solidFill>
                <a:latin typeface="+mn-lt"/>
                <a:ea typeface="+mn-ea"/>
                <a:cs typeface="Myriad Pro"/>
              </a:rPr>
              <a:t>circuiting</a:t>
            </a:r>
            <a:endParaRPr lang="en-GB" b="1" kern="0" dirty="0">
              <a:solidFill>
                <a:schemeClr val="tx1"/>
              </a:solidFill>
              <a:latin typeface="+mn-lt"/>
              <a:ea typeface="+mn-ea"/>
              <a:cs typeface="Myriad Pro"/>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4953" t="9252" r="1864" b="4445"/>
          <a:stretch/>
        </p:blipFill>
        <p:spPr bwMode="auto">
          <a:xfrm>
            <a:off x="5367366" y="1199408"/>
            <a:ext cx="2827316" cy="379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956673" y="4978492"/>
            <a:ext cx="7374577" cy="1600438"/>
          </a:xfrm>
          <a:prstGeom prst="rect">
            <a:avLst/>
          </a:prstGeom>
          <a:noFill/>
        </p:spPr>
        <p:txBody>
          <a:bodyPr wrap="square" rtlCol="0">
            <a:spAutoFit/>
          </a:bodyPr>
          <a:lstStyle/>
          <a:p>
            <a:r>
              <a:rPr lang="nl-BE" sz="1400" b="1" dirty="0" err="1" smtClean="0">
                <a:latin typeface="Calibri" panose="020F0502020204030204" pitchFamily="34" charset="0"/>
              </a:rPr>
              <a:t>Example</a:t>
            </a:r>
            <a:r>
              <a:rPr lang="nl-BE" sz="1400" b="1" dirty="0" smtClean="0">
                <a:latin typeface="Calibri" panose="020F0502020204030204" pitchFamily="34" charset="0"/>
              </a:rPr>
              <a:t>: DX </a:t>
            </a:r>
            <a:r>
              <a:rPr lang="nl-BE" sz="1400" b="1" dirty="0" err="1" smtClean="0">
                <a:latin typeface="Calibri" panose="020F0502020204030204" pitchFamily="34" charset="0"/>
              </a:rPr>
              <a:t>coil</a:t>
            </a:r>
            <a:r>
              <a:rPr lang="nl-BE" sz="1400" b="1" dirty="0" smtClean="0">
                <a:latin typeface="Calibri" panose="020F0502020204030204" pitchFamily="34" charset="0"/>
              </a:rPr>
              <a:t> </a:t>
            </a:r>
            <a:r>
              <a:rPr lang="nl-BE" sz="1400" b="1" dirty="0" err="1" smtClean="0">
                <a:latin typeface="Calibri" panose="020F0502020204030204" pitchFamily="34" charset="0"/>
              </a:rPr>
              <a:t>with</a:t>
            </a:r>
            <a:r>
              <a:rPr lang="nl-BE" sz="1400" b="1" dirty="0" smtClean="0">
                <a:latin typeface="Calibri" panose="020F0502020204030204" pitchFamily="34" charset="0"/>
              </a:rPr>
              <a:t> 2 </a:t>
            </a:r>
            <a:r>
              <a:rPr lang="nl-BE" sz="1400" b="1" dirty="0" err="1" smtClean="0">
                <a:latin typeface="Calibri" panose="020F0502020204030204" pitchFamily="34" charset="0"/>
              </a:rPr>
              <a:t>interlaced</a:t>
            </a:r>
            <a:r>
              <a:rPr lang="nl-BE" sz="1400" b="1" dirty="0" smtClean="0">
                <a:latin typeface="Calibri" panose="020F0502020204030204" pitchFamily="34" charset="0"/>
              </a:rPr>
              <a:t> circuits</a:t>
            </a:r>
          </a:p>
          <a:p>
            <a:endParaRPr lang="nl-BE" sz="1400" dirty="0" smtClean="0">
              <a:latin typeface="Calibri" panose="020F0502020204030204" pitchFamily="34" charset="0"/>
            </a:endParaRPr>
          </a:p>
          <a:p>
            <a:pPr marL="171450" indent="-171450">
              <a:buFont typeface="Arial" panose="020B0604020202020204" pitchFamily="34" charset="0"/>
              <a:buChar char="•"/>
            </a:pPr>
            <a:r>
              <a:rPr lang="nl-BE" sz="1400" dirty="0" err="1" smtClean="0">
                <a:latin typeface="Calibri" panose="020F0502020204030204" pitchFamily="34" charset="0"/>
              </a:rPr>
              <a:t>Every</a:t>
            </a:r>
            <a:r>
              <a:rPr lang="nl-BE" sz="1400" dirty="0" smtClean="0">
                <a:latin typeface="Calibri" panose="020F0502020204030204" pitchFamily="34" charset="0"/>
              </a:rPr>
              <a:t> </a:t>
            </a:r>
            <a:r>
              <a:rPr lang="nl-BE" sz="1400" dirty="0" err="1" smtClean="0">
                <a:latin typeface="Calibri" panose="020F0502020204030204" pitchFamily="34" charset="0"/>
              </a:rPr>
              <a:t>alternate</a:t>
            </a:r>
            <a:r>
              <a:rPr lang="nl-BE" sz="1400" dirty="0" smtClean="0">
                <a:latin typeface="Calibri" panose="020F0502020204030204" pitchFamily="34" charset="0"/>
              </a:rPr>
              <a:t> pipe in the </a:t>
            </a:r>
            <a:r>
              <a:rPr lang="nl-BE" sz="1400" dirty="0" err="1" smtClean="0">
                <a:latin typeface="Calibri" panose="020F0502020204030204" pitchFamily="34" charset="0"/>
              </a:rPr>
              <a:t>coil</a:t>
            </a:r>
            <a:r>
              <a:rPr lang="nl-BE" sz="1400" dirty="0" smtClean="0">
                <a:latin typeface="Calibri" panose="020F0502020204030204" pitchFamily="34" charset="0"/>
              </a:rPr>
              <a:t> is </a:t>
            </a:r>
            <a:r>
              <a:rPr lang="nl-BE" sz="1400" dirty="0" err="1" smtClean="0">
                <a:latin typeface="Calibri" panose="020F0502020204030204" pitchFamily="34" charset="0"/>
              </a:rPr>
              <a:t>included</a:t>
            </a:r>
            <a:r>
              <a:rPr lang="nl-BE" sz="1400" dirty="0" smtClean="0">
                <a:latin typeface="Calibri" panose="020F0502020204030204" pitchFamily="34" charset="0"/>
              </a:rPr>
              <a:t> in first circuit </a:t>
            </a:r>
            <a:r>
              <a:rPr lang="nl-BE" sz="1400" dirty="0" err="1" smtClean="0">
                <a:latin typeface="Calibri" panose="020F0502020204030204" pitchFamily="34" charset="0"/>
              </a:rPr>
              <a:t>and</a:t>
            </a:r>
            <a:r>
              <a:rPr lang="nl-BE" sz="1400" dirty="0" smtClean="0">
                <a:latin typeface="Calibri" panose="020F0502020204030204" pitchFamily="34" charset="0"/>
              </a:rPr>
              <a:t> the </a:t>
            </a:r>
            <a:r>
              <a:rPr lang="nl-BE" sz="1400" dirty="0" err="1" smtClean="0">
                <a:latin typeface="Calibri" panose="020F0502020204030204" pitchFamily="34" charset="0"/>
              </a:rPr>
              <a:t>other</a:t>
            </a:r>
            <a:r>
              <a:rPr lang="nl-BE" sz="1400" dirty="0" smtClean="0">
                <a:latin typeface="Calibri" panose="020F0502020204030204" pitchFamily="34" charset="0"/>
              </a:rPr>
              <a:t> </a:t>
            </a:r>
            <a:r>
              <a:rPr lang="nl-BE" sz="1400" dirty="0" err="1" smtClean="0">
                <a:latin typeface="Calibri" panose="020F0502020204030204" pitchFamily="34" charset="0"/>
              </a:rPr>
              <a:t>pipes</a:t>
            </a:r>
            <a:r>
              <a:rPr lang="nl-BE" sz="1400" dirty="0" smtClean="0">
                <a:latin typeface="Calibri" panose="020F0502020204030204" pitchFamily="34" charset="0"/>
              </a:rPr>
              <a:t> are </a:t>
            </a:r>
            <a:r>
              <a:rPr lang="nl-BE" sz="1400" dirty="0" err="1" smtClean="0">
                <a:latin typeface="Calibri" panose="020F0502020204030204" pitchFamily="34" charset="0"/>
              </a:rPr>
              <a:t>included</a:t>
            </a:r>
            <a:r>
              <a:rPr lang="nl-BE" sz="1400" dirty="0" smtClean="0">
                <a:latin typeface="Calibri" panose="020F0502020204030204" pitchFamily="34" charset="0"/>
              </a:rPr>
              <a:t> in the second circuit. </a:t>
            </a:r>
          </a:p>
          <a:p>
            <a:pPr marL="171450" indent="-171450">
              <a:buFont typeface="Arial" panose="020B0604020202020204" pitchFamily="34" charset="0"/>
              <a:buChar char="•"/>
            </a:pPr>
            <a:r>
              <a:rPr lang="nl-BE" sz="1400" dirty="0" smtClean="0">
                <a:latin typeface="Calibri" panose="020F0502020204030204" pitchFamily="34" charset="0"/>
              </a:rPr>
              <a:t>The </a:t>
            </a:r>
            <a:r>
              <a:rPr lang="nl-BE" sz="1400" dirty="0" err="1" smtClean="0">
                <a:latin typeface="Calibri" panose="020F0502020204030204" pitchFamily="34" charset="0"/>
              </a:rPr>
              <a:t>obvious</a:t>
            </a:r>
            <a:r>
              <a:rPr lang="nl-BE" sz="1400" dirty="0" smtClean="0">
                <a:latin typeface="Calibri" panose="020F0502020204030204" pitchFamily="34" charset="0"/>
              </a:rPr>
              <a:t> advantage is </a:t>
            </a:r>
            <a:r>
              <a:rPr lang="nl-BE" sz="1400" dirty="0" err="1" smtClean="0">
                <a:latin typeface="Calibri" panose="020F0502020204030204" pitchFamily="34" charset="0"/>
              </a:rPr>
              <a:t>that</a:t>
            </a:r>
            <a:r>
              <a:rPr lang="nl-BE" sz="1400" dirty="0" smtClean="0">
                <a:latin typeface="Calibri" panose="020F0502020204030204" pitchFamily="34" charset="0"/>
              </a:rPr>
              <a:t> the air passes </a:t>
            </a:r>
            <a:r>
              <a:rPr lang="nl-BE" sz="1400" dirty="0" err="1" smtClean="0">
                <a:latin typeface="Calibri" panose="020F0502020204030204" pitchFamily="34" charset="0"/>
              </a:rPr>
              <a:t>across</a:t>
            </a:r>
            <a:r>
              <a:rPr lang="nl-BE" sz="1400" dirty="0" smtClean="0">
                <a:latin typeface="Calibri" panose="020F0502020204030204" pitchFamily="34" charset="0"/>
              </a:rPr>
              <a:t> the face of the </a:t>
            </a:r>
            <a:r>
              <a:rPr lang="nl-BE" sz="1400" dirty="0" err="1" smtClean="0">
                <a:latin typeface="Calibri" panose="020F0502020204030204" pitchFamily="34" charset="0"/>
              </a:rPr>
              <a:t>coil</a:t>
            </a:r>
            <a:r>
              <a:rPr lang="nl-BE" sz="1400" dirty="0" smtClean="0">
                <a:latin typeface="Calibri" panose="020F0502020204030204" pitchFamily="34" charset="0"/>
              </a:rPr>
              <a:t> </a:t>
            </a:r>
            <a:r>
              <a:rPr lang="nl-BE" sz="1400" dirty="0" err="1" smtClean="0">
                <a:latin typeface="Calibri" panose="020F0502020204030204" pitchFamily="34" charset="0"/>
              </a:rPr>
              <a:t>and</a:t>
            </a:r>
            <a:r>
              <a:rPr lang="nl-BE" sz="1400" dirty="0" smtClean="0">
                <a:latin typeface="Calibri" panose="020F0502020204030204" pitchFamily="34" charset="0"/>
              </a:rPr>
              <a:t> </a:t>
            </a:r>
            <a:r>
              <a:rPr lang="nl-BE" sz="1400" dirty="0" err="1" smtClean="0">
                <a:latin typeface="Calibri" panose="020F0502020204030204" pitchFamily="34" charset="0"/>
              </a:rPr>
              <a:t>there</a:t>
            </a:r>
            <a:r>
              <a:rPr lang="nl-BE" sz="1400" dirty="0" smtClean="0">
                <a:latin typeface="Calibri" panose="020F0502020204030204" pitchFamily="34" charset="0"/>
              </a:rPr>
              <a:t> are </a:t>
            </a:r>
            <a:r>
              <a:rPr lang="nl-BE" sz="1400" dirty="0" err="1" smtClean="0">
                <a:latin typeface="Calibri" panose="020F0502020204030204" pitchFamily="34" charset="0"/>
              </a:rPr>
              <a:t>always</a:t>
            </a:r>
            <a:r>
              <a:rPr lang="nl-BE" sz="1400" dirty="0" smtClean="0">
                <a:latin typeface="Calibri" panose="020F0502020204030204" pitchFamily="34" charset="0"/>
              </a:rPr>
              <a:t> </a:t>
            </a:r>
            <a:r>
              <a:rPr lang="nl-BE" sz="1400" dirty="0" err="1" smtClean="0">
                <a:latin typeface="Calibri" panose="020F0502020204030204" pitchFamily="34" charset="0"/>
              </a:rPr>
              <a:t>pipes</a:t>
            </a:r>
            <a:r>
              <a:rPr lang="nl-BE" sz="1400" dirty="0" smtClean="0">
                <a:latin typeface="Calibri" panose="020F0502020204030204" pitchFamily="34" charset="0"/>
              </a:rPr>
              <a:t> in operations.</a:t>
            </a:r>
          </a:p>
          <a:p>
            <a:pPr marL="171450" indent="-171450">
              <a:buFont typeface="Arial" panose="020B0604020202020204" pitchFamily="34" charset="0"/>
              <a:buChar char="•"/>
            </a:pPr>
            <a:r>
              <a:rPr lang="nl-BE" sz="1400" dirty="0" smtClean="0">
                <a:latin typeface="Calibri" panose="020F0502020204030204" pitchFamily="34" charset="0"/>
              </a:rPr>
              <a:t>In </a:t>
            </a:r>
            <a:r>
              <a:rPr lang="nl-BE" sz="1400" dirty="0" err="1" smtClean="0">
                <a:latin typeface="Calibri" panose="020F0502020204030204" pitchFamily="34" charset="0"/>
              </a:rPr>
              <a:t>this</a:t>
            </a:r>
            <a:r>
              <a:rPr lang="nl-BE" sz="1400" dirty="0" smtClean="0">
                <a:latin typeface="Calibri" panose="020F0502020204030204" pitchFamily="34" charset="0"/>
              </a:rPr>
              <a:t> </a:t>
            </a:r>
            <a:r>
              <a:rPr lang="nl-BE" sz="1400" dirty="0" err="1" smtClean="0">
                <a:latin typeface="Calibri" panose="020F0502020204030204" pitchFamily="34" charset="0"/>
              </a:rPr>
              <a:t>example</a:t>
            </a:r>
            <a:r>
              <a:rPr lang="nl-BE" sz="1400" dirty="0" smtClean="0">
                <a:latin typeface="Calibri" panose="020F0502020204030204" pitchFamily="34" charset="0"/>
              </a:rPr>
              <a:t>, the split of </a:t>
            </a:r>
            <a:r>
              <a:rPr lang="nl-BE" sz="1400" dirty="0" err="1" smtClean="0">
                <a:latin typeface="Calibri" panose="020F0502020204030204" pitchFamily="34" charset="0"/>
              </a:rPr>
              <a:t>capacity</a:t>
            </a:r>
            <a:r>
              <a:rPr lang="nl-BE" sz="1400" dirty="0" smtClean="0">
                <a:latin typeface="Calibri" panose="020F0502020204030204" pitchFamily="34" charset="0"/>
              </a:rPr>
              <a:t> is </a:t>
            </a:r>
            <a:r>
              <a:rPr lang="nl-BE" sz="1400" dirty="0" err="1" smtClean="0">
                <a:latin typeface="Calibri" panose="020F0502020204030204" pitchFamily="34" charset="0"/>
              </a:rPr>
              <a:t>exactly</a:t>
            </a:r>
            <a:r>
              <a:rPr lang="nl-BE" sz="1400" dirty="0" smtClean="0">
                <a:latin typeface="Calibri" panose="020F0502020204030204" pitchFamily="34" charset="0"/>
              </a:rPr>
              <a:t> 50/50. </a:t>
            </a:r>
            <a:endParaRPr lang="en-GB" sz="1400" dirty="0">
              <a:latin typeface="Calibri" panose="020F0502020204030204" pitchFamily="34" charset="0"/>
            </a:endParaRPr>
          </a:p>
        </p:txBody>
      </p:sp>
      <p:sp>
        <p:nvSpPr>
          <p:cNvPr id="11" name="Rounded Rectangle 10"/>
          <p:cNvSpPr/>
          <p:nvPr/>
        </p:nvSpPr>
        <p:spPr>
          <a:xfrm>
            <a:off x="684136" y="4990368"/>
            <a:ext cx="7937537" cy="1600438"/>
          </a:xfrm>
          <a:prstGeom prst="roundRect">
            <a:avLst>
              <a:gd name="adj" fmla="val 1083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5" name="TextBox 4"/>
          <p:cNvSpPr txBox="1"/>
          <p:nvPr/>
        </p:nvSpPr>
        <p:spPr>
          <a:xfrm>
            <a:off x="830970" y="1372076"/>
            <a:ext cx="2830250" cy="1600438"/>
          </a:xfrm>
          <a:prstGeom prst="rect">
            <a:avLst/>
          </a:prstGeom>
          <a:noFill/>
        </p:spPr>
        <p:txBody>
          <a:bodyPr wrap="square" rtlCol="0">
            <a:spAutoFit/>
          </a:bodyPr>
          <a:lstStyle/>
          <a:p>
            <a:pPr algn="ctr"/>
            <a:r>
              <a:rPr lang="nl-BE" sz="1400" b="1" dirty="0" smtClean="0">
                <a:latin typeface="Calibri" panose="020F0502020204030204" pitchFamily="34" charset="0"/>
              </a:rPr>
              <a:t>How </a:t>
            </a:r>
            <a:r>
              <a:rPr lang="nl-BE" sz="1400" b="1" dirty="0" err="1" smtClean="0">
                <a:latin typeface="Calibri" panose="020F0502020204030204" pitchFamily="34" charset="0"/>
              </a:rPr>
              <a:t>to</a:t>
            </a:r>
            <a:r>
              <a:rPr lang="nl-BE" sz="1400" b="1" dirty="0" smtClean="0">
                <a:latin typeface="Calibri" panose="020F0502020204030204" pitchFamily="34" charset="0"/>
              </a:rPr>
              <a:t> combine </a:t>
            </a:r>
            <a:r>
              <a:rPr lang="nl-BE" sz="1400" b="1" dirty="0" err="1" smtClean="0">
                <a:latin typeface="Calibri" panose="020F0502020204030204" pitchFamily="34" charset="0"/>
              </a:rPr>
              <a:t>one</a:t>
            </a:r>
            <a:r>
              <a:rPr lang="nl-BE" sz="1400" b="1" dirty="0" smtClean="0">
                <a:latin typeface="Calibri" panose="020F0502020204030204" pitchFamily="34" charset="0"/>
              </a:rPr>
              <a:t> VRV outdoor units </a:t>
            </a:r>
            <a:r>
              <a:rPr lang="nl-BE" sz="1400" b="1" dirty="0" err="1" smtClean="0">
                <a:latin typeface="Calibri" panose="020F0502020204030204" pitchFamily="34" charset="0"/>
              </a:rPr>
              <a:t>with</a:t>
            </a:r>
            <a:r>
              <a:rPr lang="nl-BE" sz="1400" b="1" dirty="0" smtClean="0">
                <a:latin typeface="Calibri" panose="020F0502020204030204" pitchFamily="34" charset="0"/>
              </a:rPr>
              <a:t> 2~3 DX kits in </a:t>
            </a:r>
            <a:r>
              <a:rPr lang="nl-BE" sz="1400" b="1" dirty="0" err="1" smtClean="0">
                <a:latin typeface="Calibri" panose="020F0502020204030204" pitchFamily="34" charset="0"/>
              </a:rPr>
              <a:t>one</a:t>
            </a:r>
            <a:r>
              <a:rPr lang="nl-BE" sz="1400" b="1" dirty="0" smtClean="0">
                <a:latin typeface="Calibri" panose="020F0502020204030204" pitchFamily="34" charset="0"/>
              </a:rPr>
              <a:t> AHU?</a:t>
            </a:r>
          </a:p>
          <a:p>
            <a:endParaRPr lang="nl-BE" sz="1400" dirty="0" smtClean="0">
              <a:latin typeface="Calibri" panose="020F0502020204030204" pitchFamily="34" charset="0"/>
            </a:endParaRPr>
          </a:p>
          <a:p>
            <a:pPr marL="285750" indent="-285750">
              <a:buFont typeface="Arial" panose="020B0604020202020204" pitchFamily="34" charset="0"/>
              <a:buChar char="•"/>
            </a:pPr>
            <a:r>
              <a:rPr lang="nl-BE" sz="1400" dirty="0" err="1" smtClean="0">
                <a:latin typeface="Calibri" panose="020F0502020204030204" pitchFamily="34" charset="0"/>
              </a:rPr>
              <a:t>One</a:t>
            </a:r>
            <a:r>
              <a:rPr lang="nl-BE" sz="1400" dirty="0" smtClean="0">
                <a:latin typeface="Calibri" panose="020F0502020204030204" pitchFamily="34" charset="0"/>
              </a:rPr>
              <a:t> or more </a:t>
            </a:r>
            <a:r>
              <a:rPr lang="nl-BE" sz="1400" dirty="0" err="1" smtClean="0">
                <a:latin typeface="Calibri" panose="020F0502020204030204" pitchFamily="34" charset="0"/>
              </a:rPr>
              <a:t>coils</a:t>
            </a:r>
            <a:r>
              <a:rPr lang="nl-BE" sz="1400" dirty="0" smtClean="0">
                <a:latin typeface="Calibri" panose="020F0502020204030204" pitchFamily="34" charset="0"/>
              </a:rPr>
              <a:t> are </a:t>
            </a:r>
            <a:r>
              <a:rPr lang="nl-BE" sz="1400" dirty="0" err="1" smtClean="0">
                <a:latin typeface="Calibri" panose="020F0502020204030204" pitchFamily="34" charset="0"/>
              </a:rPr>
              <a:t>required</a:t>
            </a:r>
            <a:r>
              <a:rPr lang="nl-BE" sz="1400" dirty="0" smtClean="0">
                <a:latin typeface="Calibri" panose="020F0502020204030204" pitchFamily="34" charset="0"/>
              </a:rPr>
              <a:t>?</a:t>
            </a:r>
          </a:p>
          <a:p>
            <a:r>
              <a:rPr lang="nl-BE" sz="1400" dirty="0" smtClean="0">
                <a:latin typeface="Calibri" panose="020F0502020204030204" pitchFamily="34" charset="0"/>
              </a:rPr>
              <a:t> </a:t>
            </a:r>
          </a:p>
          <a:p>
            <a:pPr marL="285750" indent="-285750">
              <a:buFont typeface="Arial" panose="020B0604020202020204" pitchFamily="34" charset="0"/>
              <a:buChar char="•"/>
            </a:pPr>
            <a:r>
              <a:rPr lang="nl-BE" sz="1400" dirty="0" smtClean="0">
                <a:latin typeface="Calibri" panose="020F0502020204030204" pitchFamily="34" charset="0"/>
              </a:rPr>
              <a:t>How </a:t>
            </a:r>
            <a:r>
              <a:rPr lang="nl-BE" sz="1400" dirty="0" err="1" smtClean="0">
                <a:latin typeface="Calibri" panose="020F0502020204030204" pitchFamily="34" charset="0"/>
              </a:rPr>
              <a:t>to</a:t>
            </a:r>
            <a:r>
              <a:rPr lang="nl-BE" sz="1400" dirty="0" smtClean="0">
                <a:latin typeface="Calibri" panose="020F0502020204030204" pitchFamily="34" charset="0"/>
              </a:rPr>
              <a:t> secure </a:t>
            </a:r>
            <a:r>
              <a:rPr lang="nl-BE" sz="1400" dirty="0" err="1" smtClean="0">
                <a:latin typeface="Calibri" panose="020F0502020204030204" pitchFamily="34" charset="0"/>
              </a:rPr>
              <a:t>an</a:t>
            </a:r>
            <a:r>
              <a:rPr lang="nl-BE" sz="1400" dirty="0" smtClean="0">
                <a:latin typeface="Calibri" panose="020F0502020204030204" pitchFamily="34" charset="0"/>
              </a:rPr>
              <a:t> even </a:t>
            </a:r>
            <a:r>
              <a:rPr lang="nl-BE" sz="1400" dirty="0" err="1" smtClean="0">
                <a:latin typeface="Calibri" panose="020F0502020204030204" pitchFamily="34" charset="0"/>
              </a:rPr>
              <a:t>distribution</a:t>
            </a:r>
            <a:r>
              <a:rPr lang="nl-BE" sz="1400" dirty="0" smtClean="0">
                <a:latin typeface="Calibri" panose="020F0502020204030204" pitchFamily="34" charset="0"/>
              </a:rPr>
              <a:t> of </a:t>
            </a:r>
            <a:r>
              <a:rPr lang="nl-BE" sz="1400" dirty="0" err="1" smtClean="0">
                <a:latin typeface="Calibri" panose="020F0502020204030204" pitchFamily="34" charset="0"/>
              </a:rPr>
              <a:t>capacity</a:t>
            </a:r>
            <a:r>
              <a:rPr lang="nl-BE" sz="1400" dirty="0" smtClean="0">
                <a:latin typeface="Calibri" panose="020F0502020204030204" pitchFamily="34" charset="0"/>
              </a:rPr>
              <a:t>?</a:t>
            </a:r>
            <a:endParaRPr lang="en-GB" sz="1400" dirty="0">
              <a:latin typeface="Calibri" panose="020F0502020204030204" pitchFamily="34" charset="0"/>
            </a:endParaRPr>
          </a:p>
        </p:txBody>
      </p:sp>
      <p:sp>
        <p:nvSpPr>
          <p:cNvPr id="3" name="Rounded Rectangle 2"/>
          <p:cNvSpPr/>
          <p:nvPr/>
        </p:nvSpPr>
        <p:spPr>
          <a:xfrm>
            <a:off x="5023262" y="1199408"/>
            <a:ext cx="3598411" cy="36219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898606" y="3730291"/>
            <a:ext cx="2830250" cy="523220"/>
          </a:xfrm>
          <a:prstGeom prst="rect">
            <a:avLst/>
          </a:prstGeom>
          <a:noFill/>
        </p:spPr>
        <p:txBody>
          <a:bodyPr wrap="square" rtlCol="0">
            <a:spAutoFit/>
          </a:bodyPr>
          <a:lstStyle/>
          <a:p>
            <a:pPr algn="ctr"/>
            <a:r>
              <a:rPr lang="nl-BE" sz="1400" dirty="0" smtClean="0">
                <a:latin typeface="Calibri" panose="020F0502020204030204" pitchFamily="34" charset="0"/>
              </a:rPr>
              <a:t>The most </a:t>
            </a:r>
            <a:r>
              <a:rPr lang="nl-BE" sz="1400" dirty="0" err="1" smtClean="0">
                <a:latin typeface="Calibri" panose="020F0502020204030204" pitchFamily="34" charset="0"/>
              </a:rPr>
              <a:t>suitable</a:t>
            </a:r>
            <a:r>
              <a:rPr lang="nl-BE" sz="1400" dirty="0" smtClean="0">
                <a:latin typeface="Calibri" panose="020F0502020204030204" pitchFamily="34" charset="0"/>
              </a:rPr>
              <a:t> solution is a DX </a:t>
            </a:r>
            <a:r>
              <a:rPr lang="nl-BE" sz="1400" dirty="0" err="1" smtClean="0">
                <a:latin typeface="Calibri" panose="020F0502020204030204" pitchFamily="34" charset="0"/>
              </a:rPr>
              <a:t>coil</a:t>
            </a:r>
            <a:r>
              <a:rPr lang="nl-BE" sz="1400" dirty="0" smtClean="0">
                <a:latin typeface="Calibri" panose="020F0502020204030204" pitchFamily="34" charset="0"/>
              </a:rPr>
              <a:t> </a:t>
            </a:r>
            <a:r>
              <a:rPr lang="nl-BE" sz="1400" dirty="0" err="1" smtClean="0">
                <a:latin typeface="Calibri" panose="020F0502020204030204" pitchFamily="34" charset="0"/>
              </a:rPr>
              <a:t>with</a:t>
            </a:r>
            <a:r>
              <a:rPr lang="nl-BE" sz="1400" dirty="0" smtClean="0">
                <a:latin typeface="Calibri" panose="020F0502020204030204" pitchFamily="34" charset="0"/>
              </a:rPr>
              <a:t> </a:t>
            </a:r>
            <a:r>
              <a:rPr lang="nl-BE" sz="1400" dirty="0" err="1" smtClean="0">
                <a:latin typeface="Calibri" panose="020F0502020204030204" pitchFamily="34" charset="0"/>
              </a:rPr>
              <a:t>interlaced</a:t>
            </a:r>
            <a:r>
              <a:rPr lang="nl-BE" sz="1400" dirty="0" smtClean="0">
                <a:latin typeface="Calibri" panose="020F0502020204030204" pitchFamily="34" charset="0"/>
              </a:rPr>
              <a:t> </a:t>
            </a:r>
            <a:r>
              <a:rPr lang="nl-BE" sz="1400" dirty="0" err="1" smtClean="0">
                <a:latin typeface="Calibri" panose="020F0502020204030204" pitchFamily="34" charset="0"/>
              </a:rPr>
              <a:t>circuiting</a:t>
            </a:r>
            <a:endParaRPr lang="en-GB" sz="1400" dirty="0">
              <a:latin typeface="Calibri" panose="020F0502020204030204" pitchFamily="34" charset="0"/>
            </a:endParaRPr>
          </a:p>
        </p:txBody>
      </p:sp>
      <p:sp>
        <p:nvSpPr>
          <p:cNvPr id="15" name="Down Arrow 14"/>
          <p:cNvSpPr/>
          <p:nvPr/>
        </p:nvSpPr>
        <p:spPr>
          <a:xfrm>
            <a:off x="2088337" y="4445205"/>
            <a:ext cx="346105" cy="411802"/>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Arrow 18"/>
          <p:cNvSpPr/>
          <p:nvPr/>
        </p:nvSpPr>
        <p:spPr>
          <a:xfrm>
            <a:off x="4025734" y="3866138"/>
            <a:ext cx="627169" cy="32063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Down Arrow 20"/>
          <p:cNvSpPr/>
          <p:nvPr/>
        </p:nvSpPr>
        <p:spPr>
          <a:xfrm>
            <a:off x="2088336" y="3196316"/>
            <a:ext cx="346105" cy="411802"/>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811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P spid="11" grpId="0" animBg="1"/>
      <p:bldP spid="3" grpId="0" animBg="1"/>
      <p:bldP spid="17" grpId="0"/>
      <p:bldP spid="15" grpId="0" animBg="1"/>
      <p:bldP spid="19"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712519" y="1262580"/>
            <a:ext cx="7761954" cy="5029553"/>
            <a:chOff x="-624623" y="0"/>
            <a:chExt cx="9768623" cy="6865175"/>
          </a:xfrm>
        </p:grpSpPr>
        <p:grpSp>
          <p:nvGrpSpPr>
            <p:cNvPr id="268" name="Group 267"/>
            <p:cNvGrpSpPr/>
            <p:nvPr/>
          </p:nvGrpSpPr>
          <p:grpSpPr>
            <a:xfrm>
              <a:off x="-624623" y="0"/>
              <a:ext cx="9768623" cy="6858000"/>
              <a:chOff x="-624623" y="0"/>
              <a:chExt cx="9768623" cy="6858000"/>
            </a:xfrm>
          </p:grpSpPr>
          <p:sp>
            <p:nvSpPr>
              <p:cNvPr id="4" name="Rounded Rectangle 3"/>
              <p:cNvSpPr/>
              <p:nvPr/>
            </p:nvSpPr>
            <p:spPr>
              <a:xfrm>
                <a:off x="124560" y="4791020"/>
                <a:ext cx="2314403" cy="1787189"/>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Calibri" panose="020F0502020204030204" pitchFamily="34" charset="0"/>
                </a:endParaRPr>
              </a:p>
            </p:txBody>
          </p:sp>
          <p:sp>
            <p:nvSpPr>
              <p:cNvPr id="1063" name="Double Brace 1062"/>
              <p:cNvSpPr/>
              <p:nvPr/>
            </p:nvSpPr>
            <p:spPr>
              <a:xfrm>
                <a:off x="2304458" y="58100"/>
                <a:ext cx="1883437" cy="874060"/>
              </a:xfrm>
              <a:prstGeom prst="bracePair">
                <a:avLst>
                  <a:gd name="adj" fmla="val 937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latin typeface="Calibri" panose="020F0502020204030204" pitchFamily="34" charset="0"/>
                  </a:rPr>
                  <a:t>Return air </a:t>
                </a:r>
                <a:r>
                  <a:rPr lang="en-US" sz="1400" dirty="0" smtClean="0">
                    <a:latin typeface="Calibri" panose="020F0502020204030204" pitchFamily="34" charset="0"/>
                  </a:rPr>
                  <a:t>temperature control (Z)</a:t>
                </a:r>
              </a:p>
            </p:txBody>
          </p:sp>
          <p:sp>
            <p:nvSpPr>
              <p:cNvPr id="74" name="TextBox 73"/>
              <p:cNvSpPr txBox="1"/>
              <p:nvPr/>
            </p:nvSpPr>
            <p:spPr>
              <a:xfrm>
                <a:off x="-624623" y="3597164"/>
                <a:ext cx="2271705" cy="1008252"/>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a:p>
                <a:pPr algn="ctr"/>
                <a:r>
                  <a:rPr lang="en-US" sz="1400" dirty="0" smtClean="0">
                    <a:latin typeface="Calibri" panose="020F0502020204030204" pitchFamily="34" charset="0"/>
                  </a:rPr>
                  <a:t>8 ~ 54 HP</a:t>
                </a:r>
                <a:endParaRPr lang="en-US" sz="1400" dirty="0" smtClean="0">
                  <a:solidFill>
                    <a:schemeClr val="bg2"/>
                  </a:solidFill>
                  <a:latin typeface="Calibri" panose="020F0502020204030204" pitchFamily="34" charset="0"/>
                </a:endParaRPr>
              </a:p>
              <a:p>
                <a:pPr algn="ctr"/>
                <a:r>
                  <a:rPr lang="en-US" sz="1400" dirty="0" smtClean="0">
                    <a:solidFill>
                      <a:schemeClr val="bg2"/>
                    </a:solidFill>
                    <a:latin typeface="Calibri" panose="020F0502020204030204" pitchFamily="34" charset="0"/>
                  </a:rPr>
                  <a:t>(only Heat pump model)</a:t>
                </a:r>
                <a:endParaRPr lang="en-GB" sz="1400" dirty="0">
                  <a:solidFill>
                    <a:schemeClr val="bg2"/>
                  </a:solidFill>
                  <a:latin typeface="Calibri" panose="020F0502020204030204" pitchFamily="34" charset="0"/>
                </a:endParaRPr>
              </a:p>
            </p:txBody>
          </p:sp>
          <p:pic>
            <p:nvPicPr>
              <p:cNvPr id="1036" name="Picture 12" descr="EKEXV140_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13" t="5349" r="32113" b="5349"/>
              <a:stretch/>
            </p:blipFill>
            <p:spPr bwMode="auto">
              <a:xfrm>
                <a:off x="6366481" y="3783390"/>
                <a:ext cx="480733" cy="84004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descr="EKEXV140_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113" t="5349" r="32113" b="5349"/>
              <a:stretch/>
            </p:blipFill>
            <p:spPr bwMode="auto">
              <a:xfrm>
                <a:off x="6366478" y="2134357"/>
                <a:ext cx="480733" cy="8400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87" t="11932" r="13717" b="6400"/>
              <a:stretch/>
            </p:blipFill>
            <p:spPr bwMode="auto">
              <a:xfrm>
                <a:off x="0" y="1156617"/>
                <a:ext cx="2438963" cy="2300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0" name="Isosceles Triangle 1049"/>
              <p:cNvSpPr/>
              <p:nvPr/>
            </p:nvSpPr>
            <p:spPr>
              <a:xfrm rot="16200000">
                <a:off x="3057660" y="2386221"/>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47" name="Isosceles Triangle 146"/>
              <p:cNvSpPr/>
              <p:nvPr/>
            </p:nvSpPr>
            <p:spPr>
              <a:xfrm rot="16200000">
                <a:off x="2607473" y="2807479"/>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49" name="Straight Connector 148"/>
              <p:cNvCxnSpPr>
                <a:stCxn id="147" idx="0"/>
              </p:cNvCxnSpPr>
              <p:nvPr/>
            </p:nvCxnSpPr>
            <p:spPr>
              <a:xfrm flipH="1">
                <a:off x="1772739" y="2958887"/>
                <a:ext cx="80559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4" name="Straight Connector 153"/>
              <p:cNvCxnSpPr>
                <a:stCxn id="1050" idx="0"/>
              </p:cNvCxnSpPr>
              <p:nvPr/>
            </p:nvCxnSpPr>
            <p:spPr>
              <a:xfrm flipH="1">
                <a:off x="1772739" y="2537629"/>
                <a:ext cx="1255783" cy="228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79160" y="5047633"/>
                <a:ext cx="2025298" cy="1414757"/>
              </a:xfrm>
              <a:prstGeom prst="rect">
                <a:avLst/>
              </a:prstGeom>
              <a:solidFill>
                <a:schemeClr val="bg1"/>
              </a:solidFill>
            </p:spPr>
            <p:txBody>
              <a:bodyPr wrap="square" lIns="36000" tIns="36000" rIns="36000" bIns="36000" rtlCol="0">
                <a:noAutofit/>
              </a:bodyPr>
              <a:lstStyle/>
              <a:p>
                <a:pPr algn="ctr"/>
                <a:r>
                  <a:rPr lang="en-US" sz="1200" dirty="0">
                    <a:solidFill>
                      <a:schemeClr val="bg1">
                        <a:lumMod val="50000"/>
                      </a:schemeClr>
                    </a:solidFill>
                    <a:latin typeface="Calibri" panose="020F0502020204030204" pitchFamily="34" charset="0"/>
                  </a:rPr>
                  <a:t>I</a:t>
                </a:r>
                <a:r>
                  <a:rPr lang="en-US" sz="1200" dirty="0" smtClean="0">
                    <a:solidFill>
                      <a:schemeClr val="bg1">
                        <a:lumMod val="50000"/>
                      </a:schemeClr>
                    </a:solidFill>
                    <a:latin typeface="Calibri" panose="020F0502020204030204" pitchFamily="34" charset="0"/>
                  </a:rPr>
                  <a:t>n case of a DAIKIN AHU, everything is integrated.                  No need for additional equipment and installation</a:t>
                </a:r>
                <a:endParaRPr lang="en-GB" sz="1200" dirty="0">
                  <a:solidFill>
                    <a:schemeClr val="bg1">
                      <a:lumMod val="50000"/>
                    </a:schemeClr>
                  </a:solidFill>
                  <a:latin typeface="Calibri" panose="020F0502020204030204" pitchFamily="34" charset="0"/>
                </a:endParaRPr>
              </a:p>
            </p:txBody>
          </p:sp>
          <p:cxnSp>
            <p:nvCxnSpPr>
              <p:cNvPr id="22" name="Straight Connector 21"/>
              <p:cNvCxnSpPr>
                <a:stCxn id="1050" idx="2"/>
              </p:cNvCxnSpPr>
              <p:nvPr/>
            </p:nvCxnSpPr>
            <p:spPr>
              <a:xfrm>
                <a:off x="3331339" y="2659900"/>
                <a:ext cx="44103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772369" y="2659900"/>
                <a:ext cx="0" cy="179284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772369" y="4452742"/>
                <a:ext cx="235134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123709" y="4433692"/>
                <a:ext cx="0" cy="524916"/>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123709" y="4958608"/>
                <a:ext cx="1066800"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190509" y="4958607"/>
                <a:ext cx="0" cy="47486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1036" idx="3"/>
              </p:cNvCxnSpPr>
              <p:nvPr/>
            </p:nvCxnSpPr>
            <p:spPr>
              <a:xfrm>
                <a:off x="6847214" y="4203413"/>
                <a:ext cx="597556" cy="1230057"/>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32" idx="3"/>
              </p:cNvCxnSpPr>
              <p:nvPr/>
            </p:nvCxnSpPr>
            <p:spPr>
              <a:xfrm flipV="1">
                <a:off x="6847211" y="1468582"/>
                <a:ext cx="440280" cy="1085798"/>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050" idx="4"/>
              </p:cNvCxnSpPr>
              <p:nvPr/>
            </p:nvCxnSpPr>
            <p:spPr>
              <a:xfrm flipV="1">
                <a:off x="3331339" y="2415358"/>
                <a:ext cx="2612261" cy="1"/>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943600" y="1976564"/>
                <a:ext cx="0" cy="43966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43600" y="1998034"/>
                <a:ext cx="1123751"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7067351" y="1468582"/>
                <a:ext cx="0" cy="542899"/>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17" name="Oval 116"/>
              <p:cNvSpPr/>
              <p:nvPr/>
            </p:nvSpPr>
            <p:spPr>
              <a:xfrm>
                <a:off x="3687113" y="3004958"/>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41" name="Oval 140"/>
              <p:cNvSpPr/>
              <p:nvPr/>
            </p:nvSpPr>
            <p:spPr>
              <a:xfrm>
                <a:off x="3696169" y="2760417"/>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9" name="Elbow Connector 8"/>
              <p:cNvCxnSpPr>
                <a:stCxn id="147" idx="4"/>
                <a:endCxn id="32" idx="1"/>
              </p:cNvCxnSpPr>
              <p:nvPr/>
            </p:nvCxnSpPr>
            <p:spPr>
              <a:xfrm flipV="1">
                <a:off x="2881152" y="2554380"/>
                <a:ext cx="3485326" cy="28223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6" name="Elbow Connector 5"/>
              <p:cNvCxnSpPr>
                <a:stCxn id="147" idx="2"/>
                <a:endCxn id="1036" idx="1"/>
              </p:cNvCxnSpPr>
              <p:nvPr/>
            </p:nvCxnSpPr>
            <p:spPr>
              <a:xfrm>
                <a:off x="2881152" y="3081158"/>
                <a:ext cx="3485329" cy="112225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58" name="Freeform 57"/>
              <p:cNvSpPr/>
              <p:nvPr/>
            </p:nvSpPr>
            <p:spPr>
              <a:xfrm>
                <a:off x="1828800" y="3019425"/>
                <a:ext cx="2790825" cy="1965845"/>
              </a:xfrm>
              <a:custGeom>
                <a:avLst/>
                <a:gdLst>
                  <a:gd name="connsiteX0" fmla="*/ 0 w 2790825"/>
                  <a:gd name="connsiteY0" fmla="*/ 0 h 1965845"/>
                  <a:gd name="connsiteX1" fmla="*/ 1143000 w 2790825"/>
                  <a:gd name="connsiteY1" fmla="*/ 1628775 h 1965845"/>
                  <a:gd name="connsiteX2" fmla="*/ 2790825 w 2790825"/>
                  <a:gd name="connsiteY2" fmla="*/ 1962150 h 1965845"/>
                </a:gdLst>
                <a:ahLst/>
                <a:cxnLst>
                  <a:cxn ang="0">
                    <a:pos x="connsiteX0" y="connsiteY0"/>
                  </a:cxn>
                  <a:cxn ang="0">
                    <a:pos x="connsiteX1" y="connsiteY1"/>
                  </a:cxn>
                  <a:cxn ang="0">
                    <a:pos x="connsiteX2" y="connsiteY2"/>
                  </a:cxn>
                </a:cxnLst>
                <a:rect l="l" t="t" r="r" b="b"/>
                <a:pathLst>
                  <a:path w="2790825" h="1965845">
                    <a:moveTo>
                      <a:pt x="0" y="0"/>
                    </a:moveTo>
                    <a:cubicBezTo>
                      <a:pt x="338931" y="650875"/>
                      <a:pt x="677862" y="1301750"/>
                      <a:pt x="1143000" y="1628775"/>
                    </a:cubicBezTo>
                    <a:cubicBezTo>
                      <a:pt x="1608138" y="1955800"/>
                      <a:pt x="2479675" y="1978025"/>
                      <a:pt x="2790825" y="1962150"/>
                    </a:cubicBezTo>
                  </a:path>
                </a:pathLst>
              </a:cu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59" name="Freeform 58"/>
              <p:cNvSpPr/>
              <p:nvPr/>
            </p:nvSpPr>
            <p:spPr>
              <a:xfrm>
                <a:off x="4028969" y="1905000"/>
                <a:ext cx="590656" cy="3076575"/>
              </a:xfrm>
              <a:custGeom>
                <a:avLst/>
                <a:gdLst>
                  <a:gd name="connsiteX0" fmla="*/ 590656 w 590656"/>
                  <a:gd name="connsiteY0" fmla="*/ 3076575 h 3076575"/>
                  <a:gd name="connsiteX1" fmla="*/ 106 w 590656"/>
                  <a:gd name="connsiteY1" fmla="*/ 1590675 h 3076575"/>
                  <a:gd name="connsiteX2" fmla="*/ 552556 w 590656"/>
                  <a:gd name="connsiteY2" fmla="*/ 0 h 3076575"/>
                </a:gdLst>
                <a:ahLst/>
                <a:cxnLst>
                  <a:cxn ang="0">
                    <a:pos x="connsiteX0" y="connsiteY0"/>
                  </a:cxn>
                  <a:cxn ang="0">
                    <a:pos x="connsiteX1" y="connsiteY1"/>
                  </a:cxn>
                  <a:cxn ang="0">
                    <a:pos x="connsiteX2" y="connsiteY2"/>
                  </a:cxn>
                </a:cxnLst>
                <a:rect l="l" t="t" r="r" b="b"/>
                <a:pathLst>
                  <a:path w="590656" h="3076575">
                    <a:moveTo>
                      <a:pt x="590656" y="3076575"/>
                    </a:moveTo>
                    <a:cubicBezTo>
                      <a:pt x="298556" y="2590006"/>
                      <a:pt x="6456" y="2103437"/>
                      <a:pt x="106" y="1590675"/>
                    </a:cubicBezTo>
                    <a:cubicBezTo>
                      <a:pt x="-6244" y="1077913"/>
                      <a:pt x="273156" y="538956"/>
                      <a:pt x="552556" y="0"/>
                    </a:cubicBezTo>
                  </a:path>
                </a:pathLst>
              </a:cu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pic>
            <p:nvPicPr>
              <p:cNvPr id="1034" name="Picture 10"/>
              <p:cNvPicPr>
                <a:picLocks noChangeAspect="1" noChangeArrowheads="1"/>
              </p:cNvPicPr>
              <p:nvPr/>
            </p:nvPicPr>
            <p:blipFill rotWithShape="1">
              <a:blip r:embed="rId5"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4501659" y="4655226"/>
                <a:ext cx="1003889" cy="606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10"/>
              <p:cNvPicPr>
                <a:picLocks noChangeAspect="1" noChangeArrowheads="1"/>
              </p:cNvPicPr>
              <p:nvPr/>
            </p:nvPicPr>
            <p:blipFill rotWithShape="1">
              <a:blip r:embed="rId5"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4500192" y="1578621"/>
                <a:ext cx="1003889" cy="606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390664" y="3783391"/>
                <a:ext cx="627893" cy="378095"/>
              </a:xfrm>
              <a:prstGeom prst="rect">
                <a:avLst/>
              </a:prstGeom>
              <a:noFill/>
            </p:spPr>
            <p:txBody>
              <a:bodyPr wrap="square" rtlCol="0">
                <a:spAutoFit/>
              </a:bodyPr>
              <a:lstStyle/>
              <a:p>
                <a:r>
                  <a:rPr lang="en-US" sz="1200" dirty="0" smtClean="0">
                    <a:solidFill>
                      <a:srgbClr val="FF0000"/>
                    </a:solidFill>
                    <a:latin typeface="Calibri" panose="020F0502020204030204" pitchFamily="34" charset="0"/>
                  </a:rPr>
                  <a:t>F</a:t>
                </a:r>
                <a:r>
                  <a:rPr lang="en-US" sz="1200" baseline="-25000" dirty="0" smtClean="0">
                    <a:solidFill>
                      <a:srgbClr val="FF0000"/>
                    </a:solidFill>
                    <a:latin typeface="Calibri" panose="020F0502020204030204" pitchFamily="34" charset="0"/>
                  </a:rPr>
                  <a:t>1</a:t>
                </a:r>
                <a:r>
                  <a:rPr lang="en-US" sz="1200" dirty="0" smtClean="0">
                    <a:solidFill>
                      <a:srgbClr val="FF0000"/>
                    </a:solidFill>
                    <a:latin typeface="Calibri" panose="020F0502020204030204" pitchFamily="34" charset="0"/>
                  </a:rPr>
                  <a:t>F</a:t>
                </a:r>
                <a:r>
                  <a:rPr lang="en-US" sz="1200" baseline="-25000" dirty="0" smtClean="0">
                    <a:solidFill>
                      <a:srgbClr val="FF0000"/>
                    </a:solidFill>
                    <a:latin typeface="Calibri" panose="020F0502020204030204" pitchFamily="34" charset="0"/>
                  </a:rPr>
                  <a:t>2</a:t>
                </a:r>
                <a:endParaRPr lang="en-GB" sz="1200" baseline="-25000" dirty="0">
                  <a:solidFill>
                    <a:srgbClr val="FF0000"/>
                  </a:solidFill>
                  <a:latin typeface="Calibri" panose="020F0502020204030204" pitchFamily="34" charset="0"/>
                </a:endParaRPr>
              </a:p>
            </p:txBody>
          </p:sp>
          <p:sp>
            <p:nvSpPr>
              <p:cNvPr id="44" name="TextBox 43"/>
              <p:cNvSpPr txBox="1"/>
              <p:nvPr/>
            </p:nvSpPr>
            <p:spPr>
              <a:xfrm>
                <a:off x="4008455" y="3418213"/>
                <a:ext cx="627893" cy="378095"/>
              </a:xfrm>
              <a:prstGeom prst="rect">
                <a:avLst/>
              </a:prstGeom>
              <a:noFill/>
            </p:spPr>
            <p:txBody>
              <a:bodyPr wrap="square" rtlCol="0">
                <a:spAutoFit/>
              </a:bodyPr>
              <a:lstStyle/>
              <a:p>
                <a:r>
                  <a:rPr lang="en-US" sz="1200" dirty="0" smtClean="0">
                    <a:solidFill>
                      <a:srgbClr val="FF0000"/>
                    </a:solidFill>
                    <a:latin typeface="Calibri" panose="020F0502020204030204" pitchFamily="34" charset="0"/>
                  </a:rPr>
                  <a:t>F</a:t>
                </a:r>
                <a:r>
                  <a:rPr lang="en-US" sz="1200" baseline="-25000" dirty="0" smtClean="0">
                    <a:solidFill>
                      <a:srgbClr val="FF0000"/>
                    </a:solidFill>
                    <a:latin typeface="Calibri" panose="020F0502020204030204" pitchFamily="34" charset="0"/>
                  </a:rPr>
                  <a:t>1</a:t>
                </a:r>
                <a:r>
                  <a:rPr lang="en-US" sz="1200" dirty="0" smtClean="0">
                    <a:solidFill>
                      <a:srgbClr val="FF0000"/>
                    </a:solidFill>
                    <a:latin typeface="Calibri" panose="020F0502020204030204" pitchFamily="34" charset="0"/>
                  </a:rPr>
                  <a:t>F</a:t>
                </a:r>
                <a:r>
                  <a:rPr lang="en-US" sz="1200" baseline="-25000" dirty="0" smtClean="0">
                    <a:solidFill>
                      <a:srgbClr val="FF0000"/>
                    </a:solidFill>
                    <a:latin typeface="Calibri" panose="020F0502020204030204" pitchFamily="34" charset="0"/>
                  </a:rPr>
                  <a:t>2</a:t>
                </a:r>
                <a:endParaRPr lang="en-GB" sz="1200" baseline="-25000" dirty="0">
                  <a:solidFill>
                    <a:srgbClr val="FF0000"/>
                  </a:solidFill>
                  <a:latin typeface="Calibri" panose="020F0502020204030204" pitchFamily="34" charset="0"/>
                </a:endParaRPr>
              </a:p>
            </p:txBody>
          </p:sp>
          <p:cxnSp>
            <p:nvCxnSpPr>
              <p:cNvPr id="13" name="Straight Connector 12"/>
              <p:cNvCxnSpPr>
                <a:stCxn id="1034" idx="3"/>
                <a:endCxn id="1036" idx="2"/>
              </p:cNvCxnSpPr>
              <p:nvPr/>
            </p:nvCxnSpPr>
            <p:spPr>
              <a:xfrm flipV="1">
                <a:off x="5505548" y="4623435"/>
                <a:ext cx="1101300" cy="335173"/>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33" idx="3"/>
                <a:endCxn id="32" idx="0"/>
              </p:cNvCxnSpPr>
              <p:nvPr/>
            </p:nvCxnSpPr>
            <p:spPr>
              <a:xfrm>
                <a:off x="5504081" y="1882003"/>
                <a:ext cx="1102764" cy="252354"/>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4324297" y="0"/>
                <a:ext cx="4819703" cy="301942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65" name="Rounded Rectangle 64"/>
              <p:cNvSpPr/>
              <p:nvPr/>
            </p:nvSpPr>
            <p:spPr>
              <a:xfrm>
                <a:off x="4324297" y="3744686"/>
                <a:ext cx="4819703" cy="3113314"/>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257" name="Straight Arrow Connector 256"/>
              <p:cNvCxnSpPr>
                <a:stCxn id="4" idx="3"/>
                <a:endCxn id="23" idx="1"/>
              </p:cNvCxnSpPr>
              <p:nvPr/>
            </p:nvCxnSpPr>
            <p:spPr>
              <a:xfrm flipV="1">
                <a:off x="2438963" y="1509713"/>
                <a:ext cx="1885334" cy="4174903"/>
              </a:xfrm>
              <a:prstGeom prst="straightConnector1">
                <a:avLst/>
              </a:prstGeom>
              <a:ln w="25400">
                <a:solidFill>
                  <a:srgbClr val="00B050"/>
                </a:solidFill>
                <a:headEnd type="none"/>
                <a:tailEnd type="stealth" w="med" len="lg"/>
              </a:ln>
            </p:spPr>
            <p:style>
              <a:lnRef idx="1">
                <a:schemeClr val="accent1"/>
              </a:lnRef>
              <a:fillRef idx="0">
                <a:schemeClr val="accent1"/>
              </a:fillRef>
              <a:effectRef idx="0">
                <a:schemeClr val="accent1"/>
              </a:effectRef>
              <a:fontRef idx="minor">
                <a:schemeClr val="tx1"/>
              </a:fontRef>
            </p:style>
          </p:cxnSp>
          <p:cxnSp>
            <p:nvCxnSpPr>
              <p:cNvPr id="259" name="Straight Arrow Connector 258"/>
              <p:cNvCxnSpPr>
                <a:stCxn id="4" idx="3"/>
                <a:endCxn id="65" idx="1"/>
              </p:cNvCxnSpPr>
              <p:nvPr/>
            </p:nvCxnSpPr>
            <p:spPr>
              <a:xfrm flipV="1">
                <a:off x="2438963" y="5301343"/>
                <a:ext cx="1885334" cy="383272"/>
              </a:xfrm>
              <a:prstGeom prst="straightConnector1">
                <a:avLst/>
              </a:prstGeom>
              <a:ln w="25400">
                <a:solidFill>
                  <a:srgbClr val="00B050"/>
                </a:solidFill>
                <a:headEnd type="none"/>
                <a:tailEnd type="stealth" w="med" len="lg"/>
              </a:ln>
            </p:spPr>
            <p:style>
              <a:lnRef idx="1">
                <a:schemeClr val="accent1"/>
              </a:lnRef>
              <a:fillRef idx="0">
                <a:schemeClr val="accent1"/>
              </a:fillRef>
              <a:effectRef idx="0">
                <a:schemeClr val="accent1"/>
              </a:effectRef>
              <a:fontRef idx="minor">
                <a:schemeClr val="tx1"/>
              </a:fontRef>
            </p:style>
          </p:cxnSp>
        </p:grpSp>
        <p:pic>
          <p:nvPicPr>
            <p:cNvPr id="46" name="Picture 45" descr="C:\Users\pietro.consalvo\Documents\AHU\Prodotto\Materiale Marketing\Foto\EASDALE\2011_02_16 Daikin scontorni\U3W2242 ok daikin.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159" b="90000" l="6285" r="94603"/>
                      </a14:imgEffect>
                    </a14:imgLayer>
                  </a14:imgProps>
                </a:ext>
                <a:ext uri="{28A0092B-C50C-407E-A947-70E740481C1C}">
                  <a14:useLocalDpi xmlns:a14="http://schemas.microsoft.com/office/drawing/2010/main" val="0"/>
                </a:ext>
              </a:extLst>
            </a:blip>
            <a:srcRect l="6404" r="5587" b="14279"/>
            <a:stretch/>
          </p:blipFill>
          <p:spPr bwMode="auto">
            <a:xfrm>
              <a:off x="6065342" y="1"/>
              <a:ext cx="2858137" cy="213435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descr="C:\Users\pietro.consalvo\Documents\AHU\Prodotto\Materiale Marketing\Foto\EASDALE\2011_02_16 Daikin scontorni\U3W2242 ok daikin.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159" b="90000" l="6285" r="94603"/>
                      </a14:imgEffect>
                    </a14:imgLayer>
                  </a14:imgProps>
                </a:ext>
                <a:ext uri="{28A0092B-C50C-407E-A947-70E740481C1C}">
                  <a14:useLocalDpi xmlns:a14="http://schemas.microsoft.com/office/drawing/2010/main" val="0"/>
                </a:ext>
              </a:extLst>
            </a:blip>
            <a:srcRect l="6404" r="5587" b="14279"/>
            <a:stretch/>
          </p:blipFill>
          <p:spPr bwMode="auto">
            <a:xfrm>
              <a:off x="6366481" y="4791021"/>
              <a:ext cx="2777519" cy="2074154"/>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TextBox 49"/>
          <p:cNvSpPr txBox="1"/>
          <p:nvPr/>
        </p:nvSpPr>
        <p:spPr>
          <a:xfrm>
            <a:off x="368135" y="361094"/>
            <a:ext cx="8775865" cy="646331"/>
          </a:xfrm>
          <a:prstGeom prst="rect">
            <a:avLst/>
          </a:prstGeom>
          <a:noFill/>
        </p:spPr>
        <p:txBody>
          <a:bodyPr wrap="square" rtlCol="0">
            <a:spAutoFit/>
          </a:bodyPr>
          <a:lstStyle/>
          <a:p>
            <a:r>
              <a:rPr lang="nl-BE" cap="all" dirty="0">
                <a:solidFill>
                  <a:schemeClr val="tx2"/>
                </a:solidFill>
              </a:rPr>
              <a:t>System </a:t>
            </a:r>
            <a:r>
              <a:rPr lang="nl-BE" cap="all" dirty="0" err="1" smtClean="0">
                <a:solidFill>
                  <a:schemeClr val="tx2"/>
                </a:solidFill>
              </a:rPr>
              <a:t>layout</a:t>
            </a:r>
            <a:r>
              <a:rPr lang="nl-BE" cap="all" dirty="0" smtClean="0">
                <a:solidFill>
                  <a:schemeClr val="tx2"/>
                </a:solidFill>
              </a:rPr>
              <a:t> 2:</a:t>
            </a:r>
            <a:endParaRPr lang="nl-BE" cap="all" dirty="0">
              <a:solidFill>
                <a:schemeClr val="tx2"/>
              </a:solidFill>
            </a:endParaRPr>
          </a:p>
          <a:p>
            <a:r>
              <a:rPr lang="nl-BE" b="1" kern="0" dirty="0">
                <a:cs typeface="Myriad Pro"/>
              </a:rPr>
              <a:t>VRV IV up </a:t>
            </a:r>
            <a:r>
              <a:rPr lang="nl-BE" b="1" kern="0" dirty="0" err="1">
                <a:cs typeface="Myriad Pro"/>
              </a:rPr>
              <a:t>to</a:t>
            </a:r>
            <a:r>
              <a:rPr lang="nl-BE" b="1" kern="0" dirty="0">
                <a:cs typeface="Myriad Pro"/>
              </a:rPr>
              <a:t> 54HP (150 kW) </a:t>
            </a:r>
            <a:r>
              <a:rPr lang="nl-BE" b="1" kern="0" dirty="0" err="1">
                <a:cs typeface="Myriad Pro"/>
              </a:rPr>
              <a:t>combined</a:t>
            </a:r>
            <a:r>
              <a:rPr lang="nl-BE" b="1" kern="0" dirty="0">
                <a:cs typeface="Myriad Pro"/>
              </a:rPr>
              <a:t> </a:t>
            </a:r>
            <a:r>
              <a:rPr lang="nl-BE" b="1" kern="0" dirty="0" smtClean="0">
                <a:cs typeface="Myriad Pro"/>
              </a:rPr>
              <a:t>(</a:t>
            </a:r>
            <a:r>
              <a:rPr lang="nl-BE" b="1" kern="0" dirty="0" err="1" smtClean="0">
                <a:cs typeface="Myriad Pro"/>
              </a:rPr>
              <a:t>exclusively</a:t>
            </a:r>
            <a:r>
              <a:rPr lang="nl-BE" b="1" kern="0" dirty="0" smtClean="0">
                <a:cs typeface="Myriad Pro"/>
              </a:rPr>
              <a:t>) </a:t>
            </a:r>
            <a:r>
              <a:rPr lang="nl-BE" b="1" kern="0" dirty="0" err="1">
                <a:cs typeface="Myriad Pro"/>
              </a:rPr>
              <a:t>with</a:t>
            </a:r>
            <a:r>
              <a:rPr lang="nl-BE" b="1" kern="0" dirty="0">
                <a:cs typeface="Myriad Pro"/>
              </a:rPr>
              <a:t> multiple </a:t>
            </a:r>
            <a:r>
              <a:rPr lang="nl-BE" b="1" kern="0" dirty="0" err="1" smtClean="0">
                <a:cs typeface="Myriad Pro"/>
              </a:rPr>
              <a:t>A.H.Units</a:t>
            </a:r>
            <a:endParaRPr lang="en-GB" b="1" kern="0" dirty="0">
              <a:cs typeface="Myriad Pro"/>
            </a:endParaRPr>
          </a:p>
        </p:txBody>
      </p:sp>
      <p:sp>
        <p:nvSpPr>
          <p:cNvPr id="5" name="TextBox 4"/>
          <p:cNvSpPr txBox="1"/>
          <p:nvPr/>
        </p:nvSpPr>
        <p:spPr>
          <a:xfrm>
            <a:off x="300284" y="1187520"/>
            <a:ext cx="2625310" cy="830997"/>
          </a:xfrm>
          <a:prstGeom prst="rect">
            <a:avLst/>
          </a:prstGeom>
          <a:noFill/>
          <a:ln>
            <a:solidFill>
              <a:srgbClr val="00B050"/>
            </a:solidFill>
          </a:ln>
        </p:spPr>
        <p:txBody>
          <a:bodyPr wrap="square" rtlCol="0">
            <a:spAutoFit/>
          </a:bodyPr>
          <a:lstStyle/>
          <a:p>
            <a:pPr marL="285750" indent="-2857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Connection ratio is </a:t>
            </a:r>
            <a:r>
              <a:rPr lang="nl-BE" sz="1200" dirty="0" err="1" smtClean="0">
                <a:solidFill>
                  <a:schemeClr val="bg1">
                    <a:lumMod val="50000"/>
                  </a:schemeClr>
                </a:solidFill>
                <a:latin typeface="Calibri" panose="020F0502020204030204" pitchFamily="34" charset="0"/>
              </a:rPr>
              <a:t>limited</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between</a:t>
            </a:r>
            <a:r>
              <a:rPr lang="nl-BE" sz="1200" dirty="0" smtClean="0">
                <a:solidFill>
                  <a:schemeClr val="bg1">
                    <a:lumMod val="50000"/>
                  </a:schemeClr>
                </a:solidFill>
                <a:latin typeface="Calibri" panose="020F0502020204030204" pitchFamily="34" charset="0"/>
              </a:rPr>
              <a:t> 90~110%</a:t>
            </a:r>
          </a:p>
          <a:p>
            <a:pPr marL="285750" indent="-285750">
              <a:buFont typeface="Arial" panose="020B0604020202020204" pitchFamily="34" charset="0"/>
              <a:buChar char="•"/>
            </a:pPr>
            <a:r>
              <a:rPr lang="nl-BE" sz="1200" dirty="0">
                <a:solidFill>
                  <a:schemeClr val="bg1">
                    <a:lumMod val="50000"/>
                  </a:schemeClr>
                </a:solidFill>
                <a:latin typeface="Calibri" panose="020F0502020204030204" pitchFamily="34" charset="0"/>
              </a:rPr>
              <a:t>Max 3 DX kits/AHU</a:t>
            </a:r>
          </a:p>
          <a:p>
            <a:pPr marL="285750" indent="-2857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Control </a:t>
            </a:r>
            <a:r>
              <a:rPr lang="nl-BE" sz="1200" dirty="0" err="1" smtClean="0">
                <a:solidFill>
                  <a:schemeClr val="bg1">
                    <a:lumMod val="50000"/>
                  </a:schemeClr>
                </a:solidFill>
                <a:latin typeface="Calibri" panose="020F0502020204030204" pitchFamily="34" charset="0"/>
              </a:rPr>
              <a:t>by</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iTM</a:t>
            </a:r>
            <a:r>
              <a:rPr lang="nl-BE" sz="1200" dirty="0" smtClean="0">
                <a:solidFill>
                  <a:schemeClr val="bg1">
                    <a:lumMod val="50000"/>
                  </a:schemeClr>
                </a:solidFill>
                <a:latin typeface="Calibri" panose="020F0502020204030204" pitchFamily="34" charset="0"/>
              </a:rPr>
              <a:t> II</a:t>
            </a:r>
            <a:endParaRPr lang="en-GB" sz="1200" dirty="0">
              <a:solidFill>
                <a:schemeClr val="bg1">
                  <a:lumMod val="50000"/>
                </a:schemeClr>
              </a:solidFill>
              <a:latin typeface="Calibri" panose="020F0502020204030204" pitchFamily="34" charset="0"/>
            </a:endParaRPr>
          </a:p>
        </p:txBody>
      </p:sp>
      <p:sp>
        <p:nvSpPr>
          <p:cNvPr id="54" name="Text Box 35"/>
          <p:cNvSpPr txBox="1">
            <a:spLocks noChangeArrowheads="1"/>
          </p:cNvSpPr>
          <p:nvPr/>
        </p:nvSpPr>
        <p:spPr bwMode="auto">
          <a:xfrm>
            <a:off x="4898318" y="2640383"/>
            <a:ext cx="6225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EKEQMCBA</a:t>
            </a:r>
            <a:endParaRPr lang="cs-CZ" sz="900" b="1" dirty="0">
              <a:solidFill>
                <a:srgbClr val="5F5F5F"/>
              </a:solidFill>
              <a:latin typeface="Calibri" panose="020F0502020204030204" pitchFamily="34" charset="0"/>
            </a:endParaRPr>
          </a:p>
        </p:txBody>
      </p:sp>
      <p:sp>
        <p:nvSpPr>
          <p:cNvPr id="55" name="Text Box 35"/>
          <p:cNvSpPr txBox="1">
            <a:spLocks noChangeArrowheads="1"/>
          </p:cNvSpPr>
          <p:nvPr/>
        </p:nvSpPr>
        <p:spPr bwMode="auto">
          <a:xfrm>
            <a:off x="4887469" y="4891319"/>
            <a:ext cx="6225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EKEQMCBA</a:t>
            </a:r>
            <a:endParaRPr lang="cs-CZ" sz="900" b="1" dirty="0">
              <a:solidFill>
                <a:srgbClr val="5F5F5F"/>
              </a:solidFill>
              <a:latin typeface="Calibri" panose="020F0502020204030204" pitchFamily="34" charset="0"/>
            </a:endParaRPr>
          </a:p>
        </p:txBody>
      </p:sp>
      <p:sp>
        <p:nvSpPr>
          <p:cNvPr id="56" name="Rounded Rectangle 55"/>
          <p:cNvSpPr/>
          <p:nvPr/>
        </p:nvSpPr>
        <p:spPr>
          <a:xfrm>
            <a:off x="665018" y="3840739"/>
            <a:ext cx="1911928" cy="80905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57" name="Text Box 62"/>
          <p:cNvSpPr txBox="1">
            <a:spLocks noChangeArrowheads="1"/>
          </p:cNvSpPr>
          <p:nvPr/>
        </p:nvSpPr>
        <p:spPr bwMode="auto">
          <a:xfrm>
            <a:off x="802797" y="6483471"/>
            <a:ext cx="49804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0" bIns="0">
            <a:spAutoFit/>
          </a:bodyPr>
          <a:lstStyle/>
          <a:p>
            <a:pPr fontAlgn="base">
              <a:spcBef>
                <a:spcPct val="0"/>
              </a:spcBef>
              <a:spcAft>
                <a:spcPct val="0"/>
              </a:spcAft>
            </a:pPr>
            <a:r>
              <a:rPr lang="en-US" altLang="en-US" sz="1400" i="1" dirty="0" smtClean="0">
                <a:solidFill>
                  <a:srgbClr val="AF1A1C"/>
                </a:solidFill>
                <a:latin typeface="Calibri" panose="020F0502020204030204" pitchFamily="34" charset="0"/>
              </a:rPr>
              <a:t>Not possible to combine in same system AHU and  hot water module </a:t>
            </a:r>
          </a:p>
        </p:txBody>
      </p:sp>
      <p:pic>
        <p:nvPicPr>
          <p:cNvPr id="60" name="Picture 53" descr="File:Nuvola apps important yellow.sv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0284" y="6298301"/>
            <a:ext cx="460375" cy="38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91716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63713" y="1370558"/>
            <a:ext cx="8583845" cy="5287708"/>
            <a:chOff x="-196562" y="-70661"/>
            <a:chExt cx="9340562" cy="6695366"/>
          </a:xfrm>
        </p:grpSpPr>
        <p:grpSp>
          <p:nvGrpSpPr>
            <p:cNvPr id="16" name="Group 15"/>
            <p:cNvGrpSpPr/>
            <p:nvPr/>
          </p:nvGrpSpPr>
          <p:grpSpPr>
            <a:xfrm>
              <a:off x="-196562" y="2"/>
              <a:ext cx="9340562" cy="6624703"/>
              <a:chOff x="-196562" y="2"/>
              <a:chExt cx="9340562" cy="6624703"/>
            </a:xfrm>
          </p:grpSpPr>
          <p:sp>
            <p:nvSpPr>
              <p:cNvPr id="1063" name="Double Brace 1062"/>
              <p:cNvSpPr/>
              <p:nvPr/>
            </p:nvSpPr>
            <p:spPr>
              <a:xfrm>
                <a:off x="-196562" y="45270"/>
                <a:ext cx="2270299" cy="874059"/>
              </a:xfrm>
              <a:prstGeom prst="bracePair">
                <a:avLst>
                  <a:gd name="adj" fmla="val 937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600" b="1" dirty="0" smtClean="0">
                    <a:latin typeface="Calibri" panose="020F0502020204030204" pitchFamily="34" charset="0"/>
                  </a:rPr>
                  <a:t>Return air </a:t>
                </a:r>
                <a:r>
                  <a:rPr lang="en-US" sz="1600" dirty="0" smtClean="0">
                    <a:latin typeface="Calibri" panose="020F0502020204030204" pitchFamily="34" charset="0"/>
                  </a:rPr>
                  <a:t>temperature control (Z)</a:t>
                </a:r>
              </a:p>
            </p:txBody>
          </p:sp>
          <p:sp>
            <p:nvSpPr>
              <p:cNvPr id="74" name="TextBox 73"/>
              <p:cNvSpPr txBox="1"/>
              <p:nvPr/>
            </p:nvSpPr>
            <p:spPr>
              <a:xfrm>
                <a:off x="257768" y="3544335"/>
                <a:ext cx="1317807" cy="1130161"/>
              </a:xfrm>
              <a:prstGeom prst="rect">
                <a:avLst/>
              </a:prstGeom>
              <a:noFill/>
            </p:spPr>
            <p:txBody>
              <a:bodyPr wrap="square" lIns="0" rIns="0" rtlCol="0">
                <a:spAutoFit/>
              </a:bodyPr>
              <a:lstStyle/>
              <a:p>
                <a:pPr algn="ctr"/>
                <a:r>
                  <a:rPr lang="en-US" sz="1400" dirty="0" smtClean="0">
                    <a:latin typeface="Calibri" panose="020F0502020204030204" pitchFamily="34" charset="0"/>
                  </a:rPr>
                  <a:t>VRV IV</a:t>
                </a:r>
              </a:p>
              <a:p>
                <a:pPr algn="ctr"/>
                <a:r>
                  <a:rPr lang="en-US" sz="1400" dirty="0" smtClean="0">
                    <a:latin typeface="Calibri" panose="020F0502020204030204" pitchFamily="34" charset="0"/>
                  </a:rPr>
                  <a:t>8~54 HP</a:t>
                </a:r>
                <a:endParaRPr lang="en-US" sz="1400" dirty="0" smtClean="0">
                  <a:solidFill>
                    <a:schemeClr val="bg2"/>
                  </a:solidFill>
                  <a:latin typeface="Calibri" panose="020F0502020204030204" pitchFamily="34" charset="0"/>
                </a:endParaRPr>
              </a:p>
              <a:p>
                <a:pPr algn="ctr"/>
                <a:r>
                  <a:rPr lang="en-US" sz="1200" dirty="0" smtClean="0">
                    <a:solidFill>
                      <a:schemeClr val="bg2"/>
                    </a:solidFill>
                    <a:latin typeface="Calibri" panose="020F0502020204030204" pitchFamily="34" charset="0"/>
                  </a:rPr>
                  <a:t>(Heat pump and Heat recovery)</a:t>
                </a:r>
                <a:endParaRPr lang="en-GB" sz="1200" dirty="0">
                  <a:solidFill>
                    <a:schemeClr val="bg2"/>
                  </a:solidFill>
                  <a:latin typeface="Calibri" panose="020F0502020204030204" pitchFamily="34" charset="0"/>
                </a:endParaRPr>
              </a:p>
            </p:txBody>
          </p:sp>
          <p:pic>
            <p:nvPicPr>
              <p:cNvPr id="2"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087" t="11932" r="13717" b="6400"/>
              <a:stretch/>
            </p:blipFill>
            <p:spPr bwMode="auto">
              <a:xfrm>
                <a:off x="40341" y="1156617"/>
                <a:ext cx="2438963" cy="2300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0" name="Isosceles Triangle 1049"/>
              <p:cNvSpPr/>
              <p:nvPr/>
            </p:nvSpPr>
            <p:spPr>
              <a:xfrm rot="16200000">
                <a:off x="3098001" y="2386221"/>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47" name="Isosceles Triangle 146"/>
              <p:cNvSpPr/>
              <p:nvPr/>
            </p:nvSpPr>
            <p:spPr>
              <a:xfrm rot="16200000">
                <a:off x="2647814" y="2807479"/>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49" name="Straight Connector 148"/>
              <p:cNvCxnSpPr>
                <a:stCxn id="147" idx="0"/>
              </p:cNvCxnSpPr>
              <p:nvPr/>
            </p:nvCxnSpPr>
            <p:spPr>
              <a:xfrm flipH="1">
                <a:off x="1813080" y="2958887"/>
                <a:ext cx="80559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4" name="Straight Connector 153"/>
              <p:cNvCxnSpPr>
                <a:stCxn id="1050" idx="0"/>
              </p:cNvCxnSpPr>
              <p:nvPr/>
            </p:nvCxnSpPr>
            <p:spPr>
              <a:xfrm flipH="1">
                <a:off x="1813080" y="2537629"/>
                <a:ext cx="1255783" cy="228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32" idx="3"/>
              </p:cNvCxnSpPr>
              <p:nvPr/>
            </p:nvCxnSpPr>
            <p:spPr>
              <a:xfrm flipV="1">
                <a:off x="6887552" y="1468582"/>
                <a:ext cx="440280" cy="1085798"/>
              </a:xfrm>
              <a:prstGeom prst="bentConnector2">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1050" idx="4"/>
              </p:cNvCxnSpPr>
              <p:nvPr/>
            </p:nvCxnSpPr>
            <p:spPr>
              <a:xfrm flipV="1">
                <a:off x="3371680" y="2415358"/>
                <a:ext cx="2612261" cy="1"/>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985000" y="1960013"/>
                <a:ext cx="0" cy="455346"/>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83941" y="1985249"/>
                <a:ext cx="1123751"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7107692" y="1468582"/>
                <a:ext cx="0" cy="542899"/>
              </a:xfrm>
              <a:prstGeom prst="line">
                <a:avLst/>
              </a:prstGeom>
              <a:ln w="50800"/>
            </p:spPr>
            <p:style>
              <a:lnRef idx="1">
                <a:schemeClr val="accent1"/>
              </a:lnRef>
              <a:fillRef idx="0">
                <a:schemeClr val="accent1"/>
              </a:fillRef>
              <a:effectRef idx="0">
                <a:schemeClr val="accent1"/>
              </a:effectRef>
              <a:fontRef idx="minor">
                <a:schemeClr val="tx1"/>
              </a:fontRef>
            </p:style>
          </p:cxnSp>
          <p:pic>
            <p:nvPicPr>
              <p:cNvPr id="33" name="Picture 10"/>
              <p:cNvPicPr>
                <a:picLocks noChangeAspect="1" noChangeArrowheads="1"/>
              </p:cNvPicPr>
              <p:nvPr/>
            </p:nvPicPr>
            <p:blipFill rotWithShape="1">
              <a:blip r:embed="rId4" cstate="print">
                <a:clrChange>
                  <a:clrFrom>
                    <a:srgbClr val="FDC651"/>
                  </a:clrFrom>
                  <a:clrTo>
                    <a:srgbClr val="FDC651">
                      <a:alpha val="0"/>
                    </a:srgbClr>
                  </a:clrTo>
                </a:clrChange>
                <a:extLst>
                  <a:ext uri="{28A0092B-C50C-407E-A947-70E740481C1C}">
                    <a14:useLocalDpi xmlns:a14="http://schemas.microsoft.com/office/drawing/2010/main" val="0"/>
                  </a:ext>
                </a:extLst>
              </a:blip>
              <a:srcRect l="14860" t="15440" r="14862" b="9008"/>
              <a:stretch/>
            </p:blipFill>
            <p:spPr bwMode="auto">
              <a:xfrm>
                <a:off x="8068235" y="2533235"/>
                <a:ext cx="1003889" cy="606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1" name="Straight Connector 60"/>
              <p:cNvCxnSpPr>
                <a:stCxn id="33" idx="1"/>
                <a:endCxn id="32" idx="2"/>
              </p:cNvCxnSpPr>
              <p:nvPr/>
            </p:nvCxnSpPr>
            <p:spPr>
              <a:xfrm flipH="1">
                <a:off x="6647186" y="2836617"/>
                <a:ext cx="1421049" cy="137785"/>
              </a:xfrm>
              <a:prstGeom prst="line">
                <a:avLst/>
              </a:prstGeom>
              <a:ln w="31750">
                <a:solidFill>
                  <a:srgbClr val="FFC000"/>
                </a:solidFill>
                <a:prstDash val="dashDot"/>
              </a:ln>
            </p:spPr>
            <p:style>
              <a:lnRef idx="1">
                <a:schemeClr val="accent1"/>
              </a:lnRef>
              <a:fillRef idx="0">
                <a:schemeClr val="accent1"/>
              </a:fillRef>
              <a:effectRef idx="0">
                <a:schemeClr val="accent1"/>
              </a:effectRef>
              <a:fontRef idx="minor">
                <a:schemeClr val="tx1"/>
              </a:fontRef>
            </p:style>
          </p:cxnSp>
          <p:sp>
            <p:nvSpPr>
              <p:cNvPr id="50" name="Isosceles Triangle 49"/>
              <p:cNvSpPr/>
              <p:nvPr/>
            </p:nvSpPr>
            <p:spPr>
              <a:xfrm rot="16200000">
                <a:off x="3873224" y="3478822"/>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52" name="Isosceles Triangle 51"/>
              <p:cNvSpPr/>
              <p:nvPr/>
            </p:nvSpPr>
            <p:spPr>
              <a:xfrm rot="16200000">
                <a:off x="3568544" y="3900080"/>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4" name="Straight Connector 3"/>
              <p:cNvCxnSpPr>
                <a:stCxn id="52" idx="1"/>
              </p:cNvCxnSpPr>
              <p:nvPr/>
            </p:nvCxnSpPr>
            <p:spPr>
              <a:xfrm flipH="1">
                <a:off x="3690814" y="4112624"/>
                <a:ext cx="1" cy="8627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147" idx="2"/>
                <a:endCxn id="52" idx="0"/>
              </p:cNvCxnSpPr>
              <p:nvPr/>
            </p:nvCxnSpPr>
            <p:spPr>
              <a:xfrm>
                <a:off x="2921493" y="3081158"/>
                <a:ext cx="617913" cy="97033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50" idx="1"/>
              </p:cNvCxnSpPr>
              <p:nvPr/>
            </p:nvCxnSpPr>
            <p:spPr>
              <a:xfrm>
                <a:off x="3995495" y="3691366"/>
                <a:ext cx="991" cy="1126634"/>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70" name="Isosceles Triangle 69"/>
              <p:cNvSpPr/>
              <p:nvPr/>
            </p:nvSpPr>
            <p:spPr>
              <a:xfrm rot="16200000">
                <a:off x="6033534" y="3463549"/>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71" name="Isosceles Triangle 70"/>
              <p:cNvSpPr/>
              <p:nvPr/>
            </p:nvSpPr>
            <p:spPr>
              <a:xfrm rot="16200000">
                <a:off x="5728854" y="3884807"/>
                <a:ext cx="244541" cy="302817"/>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72" name="Straight Connector 71"/>
              <p:cNvCxnSpPr>
                <a:stCxn id="71" idx="1"/>
              </p:cNvCxnSpPr>
              <p:nvPr/>
            </p:nvCxnSpPr>
            <p:spPr>
              <a:xfrm flipH="1">
                <a:off x="5851124" y="4097351"/>
                <a:ext cx="1" cy="8627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0" idx="1"/>
              </p:cNvCxnSpPr>
              <p:nvPr/>
            </p:nvCxnSpPr>
            <p:spPr>
              <a:xfrm>
                <a:off x="6155805" y="3676093"/>
                <a:ext cx="991" cy="112663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65" name="Elbow Connector 264"/>
              <p:cNvCxnSpPr>
                <a:stCxn id="1050" idx="2"/>
                <a:endCxn id="50" idx="0"/>
              </p:cNvCxnSpPr>
              <p:nvPr/>
            </p:nvCxnSpPr>
            <p:spPr>
              <a:xfrm>
                <a:off x="3371680" y="2659900"/>
                <a:ext cx="472406" cy="970330"/>
              </a:xfrm>
              <a:prstGeom prst="bentConnector3">
                <a:avLst/>
              </a:prstGeom>
              <a:ln w="50800"/>
            </p:spPr>
            <p:style>
              <a:lnRef idx="1">
                <a:schemeClr val="accent1"/>
              </a:lnRef>
              <a:fillRef idx="0">
                <a:schemeClr val="accent1"/>
              </a:fillRef>
              <a:effectRef idx="0">
                <a:schemeClr val="accent1"/>
              </a:effectRef>
              <a:fontRef idx="minor">
                <a:schemeClr val="tx1"/>
              </a:fontRef>
            </p:style>
          </p:cxnSp>
          <p:cxnSp>
            <p:nvCxnSpPr>
              <p:cNvPr id="267" name="Straight Connector 266"/>
              <p:cNvCxnSpPr>
                <a:stCxn id="50" idx="3"/>
                <a:endCxn id="70" idx="0"/>
              </p:cNvCxnSpPr>
              <p:nvPr/>
            </p:nvCxnSpPr>
            <p:spPr>
              <a:xfrm flipV="1">
                <a:off x="4146903" y="3614957"/>
                <a:ext cx="1857493" cy="1527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69" name="Elbow Connector 268"/>
              <p:cNvCxnSpPr>
                <a:stCxn id="70" idx="3"/>
              </p:cNvCxnSpPr>
              <p:nvPr/>
            </p:nvCxnSpPr>
            <p:spPr>
              <a:xfrm>
                <a:off x="6307213" y="3614957"/>
                <a:ext cx="1761022" cy="1804208"/>
              </a:xfrm>
              <a:prstGeom prst="bentConnector2">
                <a:avLst/>
              </a:prstGeom>
              <a:ln w="50800"/>
            </p:spPr>
            <p:style>
              <a:lnRef idx="1">
                <a:schemeClr val="accent1"/>
              </a:lnRef>
              <a:fillRef idx="0">
                <a:schemeClr val="accent1"/>
              </a:fillRef>
              <a:effectRef idx="0">
                <a:schemeClr val="accent1"/>
              </a:effectRef>
              <a:fontRef idx="minor">
                <a:schemeClr val="tx1"/>
              </a:fontRef>
            </p:style>
          </p:cxnSp>
          <p:sp>
            <p:nvSpPr>
              <p:cNvPr id="117" name="Oval 116"/>
              <p:cNvSpPr/>
              <p:nvPr/>
            </p:nvSpPr>
            <p:spPr>
              <a:xfrm>
                <a:off x="3919294" y="3975288"/>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141" name="Oval 140"/>
              <p:cNvSpPr/>
              <p:nvPr/>
            </p:nvSpPr>
            <p:spPr>
              <a:xfrm>
                <a:off x="3531683" y="2760416"/>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89" name="Oval 88"/>
              <p:cNvSpPr/>
              <p:nvPr/>
            </p:nvSpPr>
            <p:spPr>
              <a:xfrm>
                <a:off x="6080596" y="3953249"/>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15" name="Straight Connector 14"/>
              <p:cNvCxnSpPr>
                <a:stCxn id="52" idx="3"/>
              </p:cNvCxnSpPr>
              <p:nvPr/>
            </p:nvCxnSpPr>
            <p:spPr>
              <a:xfrm flipV="1">
                <a:off x="3842223" y="4021686"/>
                <a:ext cx="1921236" cy="2980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a:off x="6004396" y="4036215"/>
                <a:ext cx="1636546" cy="1074716"/>
              </a:xfrm>
              <a:prstGeom prst="bentConnector3">
                <a:avLst>
                  <a:gd name="adj1" fmla="val 105052"/>
                </a:avLst>
              </a:prstGeom>
              <a:ln w="25400"/>
            </p:spPr>
            <p:style>
              <a:lnRef idx="1">
                <a:schemeClr val="accent1"/>
              </a:lnRef>
              <a:fillRef idx="0">
                <a:schemeClr val="accent1"/>
              </a:fillRef>
              <a:effectRef idx="0">
                <a:schemeClr val="accent1"/>
              </a:effectRef>
              <a:fontRef idx="minor">
                <a:schemeClr val="tx1"/>
              </a:fontRef>
            </p:style>
          </p:cxnSp>
          <p:cxnSp>
            <p:nvCxnSpPr>
              <p:cNvPr id="9" name="Elbow Connector 8"/>
              <p:cNvCxnSpPr>
                <a:stCxn id="147" idx="4"/>
                <a:endCxn id="32" idx="1"/>
              </p:cNvCxnSpPr>
              <p:nvPr/>
            </p:nvCxnSpPr>
            <p:spPr>
              <a:xfrm flipV="1">
                <a:off x="2921493" y="2554380"/>
                <a:ext cx="3485326" cy="28223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612230" y="2901474"/>
                <a:ext cx="2031512" cy="1901253"/>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643742" y="4361081"/>
                <a:ext cx="578634" cy="44164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22376" y="4361081"/>
                <a:ext cx="1281705"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flipV="1">
                <a:off x="5504081" y="4361082"/>
                <a:ext cx="306702" cy="338097"/>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endCxn id="33" idx="2"/>
              </p:cNvCxnSpPr>
              <p:nvPr/>
            </p:nvCxnSpPr>
            <p:spPr>
              <a:xfrm flipV="1">
                <a:off x="7674204" y="3139998"/>
                <a:ext cx="895976" cy="1820142"/>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30504" y="4369798"/>
                <a:ext cx="436368" cy="326531"/>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266872" y="4369798"/>
                <a:ext cx="1100630"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7367502" y="4348011"/>
                <a:ext cx="306702" cy="338097"/>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7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37527" y="4560961"/>
                <a:ext cx="1257498" cy="105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0938" y="4576233"/>
                <a:ext cx="1257498" cy="105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7217" y="4576234"/>
                <a:ext cx="1257498" cy="105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TextBox 55"/>
              <p:cNvSpPr txBox="1"/>
              <p:nvPr/>
            </p:nvSpPr>
            <p:spPr>
              <a:xfrm>
                <a:off x="2165358" y="3790621"/>
                <a:ext cx="627892" cy="389712"/>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57" name="TextBox 56"/>
              <p:cNvSpPr txBox="1"/>
              <p:nvPr/>
            </p:nvSpPr>
            <p:spPr>
              <a:xfrm>
                <a:off x="8190702" y="3714750"/>
                <a:ext cx="627892" cy="389712"/>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60" name="TextBox 59"/>
              <p:cNvSpPr txBox="1"/>
              <p:nvPr/>
            </p:nvSpPr>
            <p:spPr>
              <a:xfrm>
                <a:off x="6508724" y="4295024"/>
                <a:ext cx="627892" cy="389712"/>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62" name="TextBox 61"/>
              <p:cNvSpPr txBox="1"/>
              <p:nvPr/>
            </p:nvSpPr>
            <p:spPr>
              <a:xfrm>
                <a:off x="4549282" y="4295024"/>
                <a:ext cx="627892" cy="389712"/>
              </a:xfrm>
              <a:prstGeom prst="rect">
                <a:avLst/>
              </a:prstGeom>
              <a:noFill/>
            </p:spPr>
            <p:txBody>
              <a:bodyPr wrap="square" rtlCol="0">
                <a:spAutoFit/>
              </a:bodyPr>
              <a:lstStyle/>
              <a:p>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1</a:t>
                </a:r>
                <a:r>
                  <a:rPr lang="en-US" sz="1400" dirty="0" smtClean="0">
                    <a:solidFill>
                      <a:srgbClr val="FF0000"/>
                    </a:solidFill>
                    <a:latin typeface="Calibri" panose="020F0502020204030204" pitchFamily="34" charset="0"/>
                  </a:rPr>
                  <a:t>F</a:t>
                </a:r>
                <a:r>
                  <a:rPr lang="en-US" sz="1400" baseline="-25000" dirty="0" smtClean="0">
                    <a:solidFill>
                      <a:srgbClr val="FF0000"/>
                    </a:solidFill>
                    <a:latin typeface="Calibri" panose="020F0502020204030204" pitchFamily="34" charset="0"/>
                  </a:rPr>
                  <a:t>2</a:t>
                </a:r>
                <a:endParaRPr lang="en-GB" sz="1400" baseline="-25000" dirty="0">
                  <a:solidFill>
                    <a:srgbClr val="FF0000"/>
                  </a:solidFill>
                  <a:latin typeface="Calibri" panose="020F0502020204030204" pitchFamily="34" charset="0"/>
                </a:endParaRPr>
              </a:p>
            </p:txBody>
          </p:sp>
          <p:sp>
            <p:nvSpPr>
              <p:cNvPr id="64" name="Rounded Rectangle 63"/>
              <p:cNvSpPr/>
              <p:nvPr/>
            </p:nvSpPr>
            <p:spPr>
              <a:xfrm>
                <a:off x="5699716" y="2"/>
                <a:ext cx="3444284" cy="3307974"/>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66" name="Rounded Rectangle 65"/>
              <p:cNvSpPr/>
              <p:nvPr/>
            </p:nvSpPr>
            <p:spPr>
              <a:xfrm>
                <a:off x="-171135" y="4837518"/>
                <a:ext cx="2170642" cy="1787187"/>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cxnSp>
            <p:nvCxnSpPr>
              <p:cNvPr id="67" name="Straight Arrow Connector 66"/>
              <p:cNvCxnSpPr>
                <a:stCxn id="66" idx="3"/>
              </p:cNvCxnSpPr>
              <p:nvPr/>
            </p:nvCxnSpPr>
            <p:spPr>
              <a:xfrm flipV="1">
                <a:off x="1999507" y="1909604"/>
                <a:ext cx="3589290" cy="3821507"/>
              </a:xfrm>
              <a:prstGeom prst="straightConnector1">
                <a:avLst/>
              </a:prstGeom>
              <a:ln w="25400">
                <a:solidFill>
                  <a:srgbClr val="00B050"/>
                </a:solidFill>
                <a:headEnd type="none"/>
                <a:tailEnd type="stealth" w="med" len="lg"/>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2579" y="4908206"/>
                <a:ext cx="1973527" cy="1598068"/>
              </a:xfrm>
              <a:prstGeom prst="rect">
                <a:avLst/>
              </a:prstGeom>
              <a:solidFill>
                <a:schemeClr val="bg1"/>
              </a:solidFill>
            </p:spPr>
            <p:txBody>
              <a:bodyPr wrap="square" lIns="36000" tIns="36000" rIns="36000" bIns="36000" rtlCol="0">
                <a:noAutofit/>
              </a:bodyPr>
              <a:lstStyle/>
              <a:p>
                <a:pPr algn="ctr"/>
                <a:r>
                  <a:rPr lang="en-US" sz="1400" dirty="0">
                    <a:solidFill>
                      <a:schemeClr val="bg1">
                        <a:lumMod val="50000"/>
                      </a:schemeClr>
                    </a:solidFill>
                    <a:latin typeface="Calibri" panose="020F0502020204030204" pitchFamily="34" charset="0"/>
                  </a:rPr>
                  <a:t>I</a:t>
                </a:r>
                <a:r>
                  <a:rPr lang="en-US" sz="1400" dirty="0" smtClean="0">
                    <a:solidFill>
                      <a:schemeClr val="bg1">
                        <a:lumMod val="50000"/>
                      </a:schemeClr>
                    </a:solidFill>
                    <a:latin typeface="Calibri" panose="020F0502020204030204" pitchFamily="34" charset="0"/>
                  </a:rPr>
                  <a:t>n case of a DAIKIN AHU, everything is integrated.                     No need for additional equipment and installation</a:t>
                </a:r>
                <a:endParaRPr lang="en-GB" sz="1400" dirty="0">
                  <a:solidFill>
                    <a:schemeClr val="bg1">
                      <a:lumMod val="50000"/>
                    </a:schemeClr>
                  </a:solidFill>
                  <a:latin typeface="Calibri" panose="020F0502020204030204" pitchFamily="34" charset="0"/>
                </a:endParaRPr>
              </a:p>
            </p:txBody>
          </p:sp>
          <p:pic>
            <p:nvPicPr>
              <p:cNvPr id="32" name="Picture 12" descr="EKEXV140_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113" t="5349" r="32113" b="5349"/>
              <a:stretch/>
            </p:blipFill>
            <p:spPr bwMode="auto">
              <a:xfrm>
                <a:off x="6406819" y="2134357"/>
                <a:ext cx="480733" cy="840045"/>
              </a:xfrm>
              <a:prstGeom prst="rect">
                <a:avLst/>
              </a:prstGeom>
              <a:noFill/>
              <a:extLst>
                <a:ext uri="{909E8E84-426E-40DD-AFC4-6F175D3DCCD1}">
                  <a14:hiddenFill xmlns:a14="http://schemas.microsoft.com/office/drawing/2010/main">
                    <a:solidFill>
                      <a:srgbClr val="FFFFFF"/>
                    </a:solidFill>
                  </a14:hiddenFill>
                </a:ext>
              </a:extLst>
            </p:spPr>
          </p:pic>
        </p:grpSp>
        <p:pic>
          <p:nvPicPr>
            <p:cNvPr id="69" name="Picture 68" descr="C:\Users\pietro.consalvo\Documents\AHU\Prodotto\Materiale Marketing\Foto\EASDALE\2011_02_16 Daikin scontorni\U3W2242 ok daikin.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159" b="90000" l="6285" r="94603"/>
                      </a14:imgEffect>
                    </a14:imgLayer>
                  </a14:imgProps>
                </a:ext>
                <a:ext uri="{28A0092B-C50C-407E-A947-70E740481C1C}">
                  <a14:useLocalDpi xmlns:a14="http://schemas.microsoft.com/office/drawing/2010/main" val="0"/>
                </a:ext>
              </a:extLst>
            </a:blip>
            <a:srcRect l="6404" r="5587" b="14279"/>
            <a:stretch/>
          </p:blipFill>
          <p:spPr bwMode="auto">
            <a:xfrm>
              <a:off x="6065342" y="-70661"/>
              <a:ext cx="3006782" cy="2245359"/>
            </a:xfrm>
            <a:prstGeom prst="rect">
              <a:avLst/>
            </a:prstGeom>
            <a:noFill/>
            <a:extLst>
              <a:ext uri="{909E8E84-426E-40DD-AFC4-6F175D3DCCD1}">
                <a14:hiddenFill xmlns:a14="http://schemas.microsoft.com/office/drawing/2010/main">
                  <a:solidFill>
                    <a:srgbClr val="FFFFFF"/>
                  </a:solidFill>
                </a14:hiddenFill>
              </a:ext>
            </a:extLst>
          </p:spPr>
        </p:pic>
      </p:grpSp>
      <p:sp>
        <p:nvSpPr>
          <p:cNvPr id="73" name="TextBox 72"/>
          <p:cNvSpPr txBox="1"/>
          <p:nvPr/>
        </p:nvSpPr>
        <p:spPr>
          <a:xfrm>
            <a:off x="2480711" y="1323603"/>
            <a:ext cx="3099665" cy="1015663"/>
          </a:xfrm>
          <a:prstGeom prst="rect">
            <a:avLst/>
          </a:prstGeom>
          <a:noFill/>
          <a:ln>
            <a:solidFill>
              <a:srgbClr val="00B050"/>
            </a:solidFill>
          </a:ln>
        </p:spPr>
        <p:txBody>
          <a:bodyPr wrap="square" rtlCol="0">
            <a:spAutoFit/>
          </a:bodyPr>
          <a:lstStyle/>
          <a:p>
            <a:r>
              <a:rPr lang="nl-BE" sz="1200" dirty="0">
                <a:latin typeface="Calibri" panose="020F0502020204030204" pitchFamily="34" charset="0"/>
              </a:rPr>
              <a:t> </a:t>
            </a:r>
            <a:r>
              <a:rPr lang="nl-BE" sz="1200" dirty="0" smtClean="0">
                <a:latin typeface="Calibri" panose="020F0502020204030204" pitchFamily="34" charset="0"/>
              </a:rPr>
              <a:t>    </a:t>
            </a:r>
            <a:r>
              <a:rPr lang="nl-BE" sz="1200" b="1" dirty="0" err="1" smtClean="0">
                <a:solidFill>
                  <a:schemeClr val="bg1">
                    <a:lumMod val="50000"/>
                  </a:schemeClr>
                </a:solidFill>
                <a:latin typeface="Calibri" panose="020F0502020204030204" pitchFamily="34" charset="0"/>
              </a:rPr>
              <a:t>Conditions</a:t>
            </a:r>
            <a:r>
              <a:rPr lang="nl-BE" sz="1200" b="1" dirty="0" smtClean="0">
                <a:solidFill>
                  <a:schemeClr val="bg1">
                    <a:lumMod val="50000"/>
                  </a:schemeClr>
                </a:solidFill>
                <a:latin typeface="Calibri" panose="020F0502020204030204" pitchFamily="34" charset="0"/>
              </a:rPr>
              <a:t>:</a:t>
            </a:r>
          </a:p>
          <a:p>
            <a:pPr marL="171450" indent="-171450">
              <a:buFont typeface="Arial" panose="020B0604020202020204" pitchFamily="34" charset="0"/>
              <a:buChar char="•"/>
            </a:pPr>
            <a:r>
              <a:rPr lang="nl-BE" sz="1200" dirty="0">
                <a:solidFill>
                  <a:schemeClr val="bg1">
                    <a:lumMod val="50000"/>
                  </a:schemeClr>
                </a:solidFill>
                <a:latin typeface="Calibri" panose="020F0502020204030204" pitchFamily="34" charset="0"/>
              </a:rPr>
              <a:t>Max 3 DX kits/AHU</a:t>
            </a: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Connection ratio </a:t>
            </a:r>
            <a:r>
              <a:rPr lang="nl-BE" sz="1200" dirty="0" err="1" smtClean="0">
                <a:solidFill>
                  <a:schemeClr val="bg1">
                    <a:lumMod val="50000"/>
                  </a:schemeClr>
                </a:solidFill>
                <a:latin typeface="Calibri" panose="020F0502020204030204" pitchFamily="34" charset="0"/>
              </a:rPr>
              <a:t>between</a:t>
            </a:r>
            <a:r>
              <a:rPr lang="nl-BE" sz="1200" dirty="0" smtClean="0">
                <a:solidFill>
                  <a:schemeClr val="bg1">
                    <a:lumMod val="50000"/>
                  </a:schemeClr>
                </a:solidFill>
                <a:latin typeface="Calibri" panose="020F0502020204030204" pitchFamily="34" charset="0"/>
              </a:rPr>
              <a:t> 50~110%</a:t>
            </a: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VRV </a:t>
            </a:r>
            <a:r>
              <a:rPr lang="nl-BE" sz="1200" dirty="0" err="1" smtClean="0">
                <a:solidFill>
                  <a:schemeClr val="bg1">
                    <a:lumMod val="50000"/>
                  </a:schemeClr>
                </a:solidFill>
                <a:latin typeface="Calibri" panose="020F0502020204030204" pitchFamily="34" charset="0"/>
              </a:rPr>
              <a:t>indoors</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should</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be</a:t>
            </a:r>
            <a:r>
              <a:rPr lang="nl-BE" sz="1200" dirty="0" smtClean="0">
                <a:solidFill>
                  <a:schemeClr val="bg1">
                    <a:lumMod val="50000"/>
                  </a:schemeClr>
                </a:solidFill>
                <a:latin typeface="Calibri" panose="020F0502020204030204" pitchFamily="34" charset="0"/>
              </a:rPr>
              <a:t> min 50% ratio</a:t>
            </a:r>
          </a:p>
          <a:p>
            <a:pPr marL="171450" indent="-171450">
              <a:buFont typeface="Arial" panose="020B0604020202020204" pitchFamily="34" charset="0"/>
              <a:buChar char="•"/>
            </a:pPr>
            <a:r>
              <a:rPr lang="nl-BE" sz="1200" dirty="0" smtClean="0">
                <a:solidFill>
                  <a:schemeClr val="bg1">
                    <a:lumMod val="50000"/>
                  </a:schemeClr>
                </a:solidFill>
                <a:latin typeface="Calibri" panose="020F0502020204030204" pitchFamily="34" charset="0"/>
              </a:rPr>
              <a:t>Control </a:t>
            </a:r>
            <a:r>
              <a:rPr lang="nl-BE" sz="1200" dirty="0" err="1" smtClean="0">
                <a:solidFill>
                  <a:schemeClr val="bg1">
                    <a:lumMod val="50000"/>
                  </a:schemeClr>
                </a:solidFill>
                <a:latin typeface="Calibri" panose="020F0502020204030204" pitchFamily="34" charset="0"/>
              </a:rPr>
              <a:t>by</a:t>
            </a:r>
            <a:r>
              <a:rPr lang="nl-BE" sz="1200" dirty="0" smtClean="0">
                <a:solidFill>
                  <a:schemeClr val="bg1">
                    <a:lumMod val="50000"/>
                  </a:schemeClr>
                </a:solidFill>
                <a:latin typeface="Calibri" panose="020F0502020204030204" pitchFamily="34" charset="0"/>
              </a:rPr>
              <a:t> </a:t>
            </a:r>
            <a:r>
              <a:rPr lang="nl-BE" sz="1200" dirty="0" err="1" smtClean="0">
                <a:solidFill>
                  <a:schemeClr val="bg1">
                    <a:lumMod val="50000"/>
                  </a:schemeClr>
                </a:solidFill>
                <a:latin typeface="Calibri" panose="020F0502020204030204" pitchFamily="34" charset="0"/>
              </a:rPr>
              <a:t>iTM</a:t>
            </a:r>
            <a:r>
              <a:rPr lang="nl-BE" sz="1200" dirty="0" smtClean="0">
                <a:solidFill>
                  <a:schemeClr val="bg1">
                    <a:lumMod val="50000"/>
                  </a:schemeClr>
                </a:solidFill>
                <a:latin typeface="Calibri" panose="020F0502020204030204" pitchFamily="34" charset="0"/>
              </a:rPr>
              <a:t> II / </a:t>
            </a:r>
            <a:r>
              <a:rPr lang="nl-BE" sz="1200" dirty="0" err="1" smtClean="0">
                <a:solidFill>
                  <a:schemeClr val="bg1">
                    <a:lumMod val="50000"/>
                  </a:schemeClr>
                </a:solidFill>
                <a:latin typeface="Calibri" panose="020F0502020204030204" pitchFamily="34" charset="0"/>
              </a:rPr>
              <a:t>wired</a:t>
            </a:r>
            <a:r>
              <a:rPr lang="nl-BE" sz="1200" dirty="0" smtClean="0">
                <a:solidFill>
                  <a:schemeClr val="bg1">
                    <a:lumMod val="50000"/>
                  </a:schemeClr>
                </a:solidFill>
                <a:latin typeface="Calibri" panose="020F0502020204030204" pitchFamily="34" charset="0"/>
              </a:rPr>
              <a:t> remote controllers</a:t>
            </a:r>
            <a:endParaRPr lang="en-GB" sz="1200" dirty="0">
              <a:solidFill>
                <a:schemeClr val="bg1">
                  <a:lumMod val="50000"/>
                </a:schemeClr>
              </a:solidFill>
              <a:latin typeface="Calibri" panose="020F0502020204030204" pitchFamily="34" charset="0"/>
            </a:endParaRPr>
          </a:p>
        </p:txBody>
      </p:sp>
      <p:sp>
        <p:nvSpPr>
          <p:cNvPr id="77" name="TextBox 76"/>
          <p:cNvSpPr txBox="1"/>
          <p:nvPr/>
        </p:nvSpPr>
        <p:spPr>
          <a:xfrm>
            <a:off x="333906" y="411208"/>
            <a:ext cx="8601739" cy="646331"/>
          </a:xfrm>
          <a:prstGeom prst="rect">
            <a:avLst/>
          </a:prstGeom>
          <a:noFill/>
        </p:spPr>
        <p:txBody>
          <a:bodyPr wrap="square" rtlCol="0">
            <a:spAutoFit/>
          </a:bodyPr>
          <a:lstStyle/>
          <a:p>
            <a:r>
              <a:rPr lang="nl-BE" cap="all" dirty="0">
                <a:solidFill>
                  <a:schemeClr val="tx2"/>
                </a:solidFill>
              </a:rPr>
              <a:t>System </a:t>
            </a:r>
            <a:r>
              <a:rPr lang="nl-BE" cap="all" dirty="0" err="1" smtClean="0">
                <a:solidFill>
                  <a:schemeClr val="tx2"/>
                </a:solidFill>
              </a:rPr>
              <a:t>layout</a:t>
            </a:r>
            <a:r>
              <a:rPr lang="nl-BE" cap="all" dirty="0" smtClean="0">
                <a:solidFill>
                  <a:schemeClr val="tx2"/>
                </a:solidFill>
              </a:rPr>
              <a:t> 3:</a:t>
            </a:r>
            <a:endParaRPr lang="nl-BE" cap="all" dirty="0">
              <a:solidFill>
                <a:schemeClr val="tx2"/>
              </a:solidFill>
            </a:endParaRPr>
          </a:p>
          <a:p>
            <a:r>
              <a:rPr lang="nl-BE" b="1" kern="0" dirty="0" smtClean="0">
                <a:cs typeface="Myriad Pro"/>
              </a:rPr>
              <a:t>VRV </a:t>
            </a:r>
            <a:r>
              <a:rPr lang="nl-BE" b="1" kern="0" dirty="0">
                <a:cs typeface="Myriad Pro"/>
              </a:rPr>
              <a:t>IV up </a:t>
            </a:r>
            <a:r>
              <a:rPr lang="nl-BE" b="1" kern="0" dirty="0" err="1">
                <a:cs typeface="Myriad Pro"/>
              </a:rPr>
              <a:t>to</a:t>
            </a:r>
            <a:r>
              <a:rPr lang="nl-BE" b="1" kern="0" dirty="0">
                <a:cs typeface="Myriad Pro"/>
              </a:rPr>
              <a:t> 54HP (150 kW) </a:t>
            </a:r>
            <a:r>
              <a:rPr lang="nl-BE" b="1" kern="0" dirty="0" err="1">
                <a:cs typeface="Myriad Pro"/>
              </a:rPr>
              <a:t>combined</a:t>
            </a:r>
            <a:r>
              <a:rPr lang="nl-BE" b="1" kern="0" dirty="0">
                <a:cs typeface="Myriad Pro"/>
              </a:rPr>
              <a:t> </a:t>
            </a:r>
            <a:r>
              <a:rPr lang="nl-BE" b="1" kern="0" dirty="0" err="1">
                <a:cs typeface="Myriad Pro"/>
              </a:rPr>
              <a:t>with</a:t>
            </a:r>
            <a:r>
              <a:rPr lang="nl-BE" b="1" kern="0" dirty="0">
                <a:cs typeface="Myriad Pro"/>
              </a:rPr>
              <a:t> </a:t>
            </a:r>
            <a:r>
              <a:rPr lang="nl-BE" b="1" kern="0" dirty="0" smtClean="0">
                <a:cs typeface="Myriad Pro"/>
              </a:rPr>
              <a:t>VRV indoor </a:t>
            </a:r>
            <a:r>
              <a:rPr lang="nl-BE" b="1" kern="0" dirty="0">
                <a:cs typeface="Myriad Pro"/>
              </a:rPr>
              <a:t>units </a:t>
            </a:r>
            <a:r>
              <a:rPr lang="nl-BE" b="1" kern="0" dirty="0" err="1">
                <a:cs typeface="Myriad Pro"/>
              </a:rPr>
              <a:t>and</a:t>
            </a:r>
            <a:r>
              <a:rPr lang="nl-BE" b="1" kern="0" dirty="0">
                <a:cs typeface="Myriad Pro"/>
              </a:rPr>
              <a:t> </a:t>
            </a:r>
            <a:r>
              <a:rPr lang="nl-BE" b="1" kern="0" dirty="0" err="1">
                <a:cs typeface="Myriad Pro"/>
              </a:rPr>
              <a:t>A.H.Us</a:t>
            </a:r>
            <a:endParaRPr lang="en-GB" b="1" kern="0" dirty="0">
              <a:cs typeface="Myriad Pro"/>
            </a:endParaRPr>
          </a:p>
        </p:txBody>
      </p:sp>
      <p:sp>
        <p:nvSpPr>
          <p:cNvPr id="79" name="Text Box 35"/>
          <p:cNvSpPr txBox="1">
            <a:spLocks noChangeArrowheads="1"/>
          </p:cNvSpPr>
          <p:nvPr/>
        </p:nvSpPr>
        <p:spPr bwMode="auto">
          <a:xfrm>
            <a:off x="8027106" y="3665611"/>
            <a:ext cx="622534"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0"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900" b="1" dirty="0" smtClean="0">
                <a:solidFill>
                  <a:srgbClr val="5F5F5F"/>
                </a:solidFill>
                <a:latin typeface="Calibri" panose="020F0502020204030204" pitchFamily="34" charset="0"/>
              </a:rPr>
              <a:t>EKEQMCBA</a:t>
            </a:r>
            <a:endParaRPr lang="cs-CZ" sz="900" b="1" dirty="0">
              <a:solidFill>
                <a:srgbClr val="5F5F5F"/>
              </a:solidFill>
              <a:latin typeface="Calibri" panose="020F0502020204030204" pitchFamily="34" charset="0"/>
            </a:endParaRPr>
          </a:p>
        </p:txBody>
      </p:sp>
      <p:sp>
        <p:nvSpPr>
          <p:cNvPr id="80" name="Rounded Rectangle 79"/>
          <p:cNvSpPr/>
          <p:nvPr/>
        </p:nvSpPr>
        <p:spPr>
          <a:xfrm>
            <a:off x="570020" y="4242889"/>
            <a:ext cx="1434112" cy="86000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endParaRPr>
          </a:p>
        </p:txBody>
      </p:sp>
      <p:sp>
        <p:nvSpPr>
          <p:cNvPr id="83" name="Text Box 62"/>
          <p:cNvSpPr txBox="1">
            <a:spLocks noChangeArrowheads="1"/>
          </p:cNvSpPr>
          <p:nvPr/>
        </p:nvSpPr>
        <p:spPr bwMode="auto">
          <a:xfrm>
            <a:off x="3012281" y="6349290"/>
            <a:ext cx="49804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0" bIns="0">
            <a:spAutoFit/>
          </a:bodyPr>
          <a:lstStyle/>
          <a:p>
            <a:pPr fontAlgn="base">
              <a:spcBef>
                <a:spcPct val="0"/>
              </a:spcBef>
              <a:spcAft>
                <a:spcPct val="0"/>
              </a:spcAft>
            </a:pPr>
            <a:r>
              <a:rPr lang="en-US" altLang="en-US" sz="1400" i="1" dirty="0" smtClean="0">
                <a:solidFill>
                  <a:srgbClr val="AF1A1C"/>
                </a:solidFill>
                <a:latin typeface="Calibri" panose="020F0502020204030204" pitchFamily="34" charset="0"/>
              </a:rPr>
              <a:t>Not possible to combine in same system AHU and  hot water module </a:t>
            </a:r>
          </a:p>
        </p:txBody>
      </p:sp>
      <p:pic>
        <p:nvPicPr>
          <p:cNvPr id="84" name="Picture 53" descr="File:Nuvola apps important yellow.sv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29644" y="6226144"/>
            <a:ext cx="460375" cy="38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49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20"/>
          <p:cNvSpPr>
            <a:spLocks noGrp="1"/>
          </p:cNvSpPr>
          <p:nvPr>
            <p:ph type="title"/>
          </p:nvPr>
        </p:nvSpPr>
        <p:spPr>
          <a:xfrm>
            <a:off x="539701" y="357453"/>
            <a:ext cx="7997570" cy="652463"/>
          </a:xfrm>
        </p:spPr>
        <p:txBody>
          <a:bodyPr/>
          <a:lstStyle/>
          <a:p>
            <a:r>
              <a:rPr lang="nl-NL" sz="1800" cap="all" dirty="0">
                <a:solidFill>
                  <a:schemeClr val="tx2"/>
                </a:solidFill>
                <a:latin typeface="+mn-lt"/>
                <a:ea typeface="+mn-ea"/>
                <a:cs typeface="+mn-cs"/>
              </a:rPr>
              <a:t>I-Touch Manager II control of  Air Handling Units</a:t>
            </a:r>
          </a:p>
        </p:txBody>
      </p:sp>
      <p:pic>
        <p:nvPicPr>
          <p:cNvPr id="8194" name="Picture 2" descr="http://server.mmc.bg/MMCpublic/CD%20DAIKIN%202012/3_Applied_Systems/6_Ventilation/4_PLUG_and_PLAY_VRV_connection_AHU/_images/P&amp;P_unit_new_480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 y="4093259"/>
            <a:ext cx="3111150" cy="231706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117547" y="1131518"/>
            <a:ext cx="5419724" cy="5016758"/>
          </a:xfrm>
          <a:prstGeom prst="rect">
            <a:avLst/>
          </a:prstGeom>
          <a:noFill/>
        </p:spPr>
        <p:txBody>
          <a:bodyPr wrap="square" rtlCol="0">
            <a:spAutoFit/>
          </a:bodyPr>
          <a:lstStyle/>
          <a:p>
            <a:pPr marL="285750" indent="-285750">
              <a:buFont typeface="Wingdings" pitchFamily="2" charset="2"/>
              <a:buChar char="ü"/>
            </a:pPr>
            <a:r>
              <a:rPr lang="en-US" sz="1600" b="1" i="1" dirty="0" smtClean="0">
                <a:latin typeface="Calibri" panose="020F0502020204030204" pitchFamily="34" charset="0"/>
                <a:cs typeface="Calibri" pitchFamily="34" charset="0"/>
              </a:rPr>
              <a:t>Types:</a:t>
            </a:r>
          </a:p>
          <a:p>
            <a:pPr marL="742950" lvl="1" indent="-285750">
              <a:buFont typeface="Arial" pitchFamily="34" charset="0"/>
              <a:buChar char="•"/>
            </a:pPr>
            <a:r>
              <a:rPr lang="en-US" sz="1600" i="1" dirty="0" smtClean="0">
                <a:latin typeface="Calibri" pitchFamily="34" charset="0"/>
                <a:cs typeface="Calibri" pitchFamily="34" charset="0"/>
              </a:rPr>
              <a:t>Daikin Air </a:t>
            </a:r>
            <a:r>
              <a:rPr lang="en-US" sz="1600" i="1" dirty="0">
                <a:latin typeface="Calibri" pitchFamily="34" charset="0"/>
                <a:cs typeface="Calibri" pitchFamily="34" charset="0"/>
              </a:rPr>
              <a:t>Handling Units </a:t>
            </a:r>
            <a:r>
              <a:rPr lang="en-US" sz="1600" i="1" dirty="0" smtClean="0">
                <a:latin typeface="Calibri" pitchFamily="34" charset="0"/>
                <a:cs typeface="Calibri" pitchFamily="34" charset="0"/>
              </a:rPr>
              <a:t>with control boxes (EKEQFCBA, EKEQDCB, EKEQMCBA)</a:t>
            </a:r>
          </a:p>
          <a:p>
            <a:pPr marL="742950" lvl="1" indent="-285750">
              <a:buFont typeface="Arial" pitchFamily="34" charset="0"/>
              <a:buChar char="•"/>
            </a:pPr>
            <a:r>
              <a:rPr lang="en-US" sz="1600" i="1" dirty="0" err="1" smtClean="0">
                <a:latin typeface="Calibri" pitchFamily="34" charset="0"/>
                <a:cs typeface="Calibri" pitchFamily="34" charset="0"/>
              </a:rPr>
              <a:t>McQuay</a:t>
            </a:r>
            <a:r>
              <a:rPr lang="en-US" sz="1600" i="1" dirty="0" smtClean="0">
                <a:latin typeface="Calibri" pitchFamily="34" charset="0"/>
                <a:cs typeface="Calibri" pitchFamily="34" charset="0"/>
              </a:rPr>
              <a:t> </a:t>
            </a:r>
            <a:r>
              <a:rPr lang="en-US" sz="1600" i="1" dirty="0" err="1" smtClean="0">
                <a:latin typeface="Calibri" pitchFamily="34" charset="0"/>
                <a:cs typeface="Calibri" pitchFamily="34" charset="0"/>
              </a:rPr>
              <a:t>A.H.Units</a:t>
            </a:r>
            <a:r>
              <a:rPr lang="en-US" sz="1600" i="1" dirty="0" smtClean="0">
                <a:latin typeface="Calibri" pitchFamily="34" charset="0"/>
                <a:cs typeface="Calibri" pitchFamily="34" charset="0"/>
              </a:rPr>
              <a:t> with </a:t>
            </a:r>
            <a:r>
              <a:rPr lang="en-US" sz="1600" i="1" dirty="0" err="1" smtClean="0">
                <a:latin typeface="Calibri" pitchFamily="34" charset="0"/>
                <a:cs typeface="Calibri" pitchFamily="34" charset="0"/>
              </a:rPr>
              <a:t>Microtech</a:t>
            </a:r>
            <a:r>
              <a:rPr lang="en-US" sz="1600" i="1" dirty="0" smtClean="0">
                <a:latin typeface="Calibri" pitchFamily="34" charset="0"/>
                <a:cs typeface="Calibri" pitchFamily="34" charset="0"/>
              </a:rPr>
              <a:t> III controller including </a:t>
            </a:r>
            <a:r>
              <a:rPr lang="en-US" sz="1600" i="1" dirty="0" err="1" smtClean="0">
                <a:latin typeface="Calibri" pitchFamily="34" charset="0"/>
                <a:cs typeface="Calibri" pitchFamily="34" charset="0"/>
              </a:rPr>
              <a:t>BACnet</a:t>
            </a:r>
            <a:r>
              <a:rPr lang="en-US" sz="1600" i="1" dirty="0" smtClean="0">
                <a:latin typeface="Calibri" pitchFamily="34" charset="0"/>
                <a:cs typeface="Calibri" pitchFamily="34" charset="0"/>
              </a:rPr>
              <a:t> module</a:t>
            </a:r>
          </a:p>
          <a:p>
            <a:pPr marL="285750" indent="-285750">
              <a:buFont typeface="Wingdings" panose="05000000000000000000" pitchFamily="2" charset="2"/>
              <a:buChar char="ü"/>
            </a:pPr>
            <a:r>
              <a:rPr lang="en-US" sz="1600" b="1" i="1" dirty="0" smtClean="0">
                <a:latin typeface="Calibri" pitchFamily="34" charset="0"/>
                <a:cs typeface="Calibri" pitchFamily="34" charset="0"/>
              </a:rPr>
              <a:t>Examples </a:t>
            </a:r>
            <a:r>
              <a:rPr lang="en-US" sz="1600" i="1" dirty="0" smtClean="0">
                <a:latin typeface="Calibri" pitchFamily="34" charset="0"/>
                <a:cs typeface="Calibri" pitchFamily="34" charset="0"/>
              </a:rPr>
              <a:t>of control possibilities:</a:t>
            </a:r>
          </a:p>
          <a:p>
            <a:pPr marL="742950" lvl="1" indent="-285750">
              <a:buFont typeface="Arial" pitchFamily="34" charset="0"/>
              <a:buChar char="•"/>
            </a:pPr>
            <a:r>
              <a:rPr lang="en-US" sz="1600" i="1" dirty="0" smtClean="0">
                <a:latin typeface="Calibri" pitchFamily="34" charset="0"/>
                <a:cs typeface="Calibri" pitchFamily="34" charset="0"/>
              </a:rPr>
              <a:t>ON/OFF</a:t>
            </a:r>
          </a:p>
          <a:p>
            <a:pPr marL="742950" lvl="1" indent="-285750">
              <a:buFont typeface="Arial" pitchFamily="34" charset="0"/>
              <a:buChar char="•"/>
            </a:pPr>
            <a:r>
              <a:rPr lang="en-US" sz="1600" i="1" dirty="0" smtClean="0">
                <a:latin typeface="Calibri" pitchFamily="34" charset="0"/>
                <a:cs typeface="Calibri" pitchFamily="34" charset="0"/>
              </a:rPr>
              <a:t>Operation mode (cooling/heating)</a:t>
            </a:r>
          </a:p>
          <a:p>
            <a:pPr marL="742950" lvl="1" indent="-285750">
              <a:buFont typeface="Arial" pitchFamily="34" charset="0"/>
              <a:buChar char="•"/>
            </a:pPr>
            <a:r>
              <a:rPr lang="en-US" sz="1600" i="1" dirty="0" err="1" smtClean="0">
                <a:latin typeface="Calibri" pitchFamily="34" charset="0"/>
                <a:cs typeface="Calibri" pitchFamily="34" charset="0"/>
              </a:rPr>
              <a:t>Setpoint</a:t>
            </a:r>
            <a:r>
              <a:rPr lang="en-US" sz="1600" i="1" dirty="0" smtClean="0">
                <a:latin typeface="Calibri" pitchFamily="34" charset="0"/>
                <a:cs typeface="Calibri" pitchFamily="34" charset="0"/>
              </a:rPr>
              <a:t> (in case of Daikin AHU, only for “Z” control)</a:t>
            </a:r>
          </a:p>
          <a:p>
            <a:pPr marL="742950" lvl="1" indent="-285750">
              <a:buFont typeface="Arial" pitchFamily="34" charset="0"/>
              <a:buChar char="•"/>
            </a:pPr>
            <a:r>
              <a:rPr lang="en-US" sz="1600" i="1" dirty="0" smtClean="0">
                <a:latin typeface="Calibri" pitchFamily="34" charset="0"/>
                <a:cs typeface="Calibri" pitchFamily="34" charset="0"/>
              </a:rPr>
              <a:t>Error indication</a:t>
            </a:r>
          </a:p>
          <a:p>
            <a:pPr marL="742950" lvl="1" indent="-285750">
              <a:buFont typeface="Arial" pitchFamily="34" charset="0"/>
              <a:buChar char="•"/>
            </a:pPr>
            <a:r>
              <a:rPr lang="en-US" sz="1600" i="1" dirty="0" smtClean="0">
                <a:latin typeface="Calibri" pitchFamily="34" charset="0"/>
                <a:cs typeface="Calibri" pitchFamily="34" charset="0"/>
              </a:rPr>
              <a:t>PPD (only for Daikin AHU)</a:t>
            </a:r>
          </a:p>
          <a:p>
            <a:pPr marL="742950" lvl="1" indent="-285750">
              <a:buFont typeface="Arial" pitchFamily="34" charset="0"/>
              <a:buChar char="•"/>
            </a:pPr>
            <a:r>
              <a:rPr lang="en-US" sz="1600" i="1" dirty="0" smtClean="0">
                <a:latin typeface="Calibri" pitchFamily="34" charset="0"/>
                <a:cs typeface="Calibri" pitchFamily="34" charset="0"/>
              </a:rPr>
              <a:t>….</a:t>
            </a:r>
          </a:p>
          <a:p>
            <a:pPr marL="742950" lvl="1" indent="-285750">
              <a:buFont typeface="Arial" pitchFamily="34" charset="0"/>
              <a:buChar char="•"/>
            </a:pPr>
            <a:endParaRPr lang="en-US" sz="1600" i="1" dirty="0" smtClean="0">
              <a:latin typeface="Calibri" pitchFamily="34" charset="0"/>
              <a:cs typeface="Calibri" pitchFamily="34" charset="0"/>
            </a:endParaRPr>
          </a:p>
          <a:p>
            <a:pPr marL="742950" lvl="1" indent="-285750">
              <a:buFont typeface="Arial" pitchFamily="34" charset="0"/>
              <a:buChar char="•"/>
            </a:pPr>
            <a:endParaRPr lang="en-US" sz="1600" i="1" dirty="0">
              <a:latin typeface="Calibri" pitchFamily="34" charset="0"/>
              <a:cs typeface="Calibri" pitchFamily="34" charset="0"/>
            </a:endParaRPr>
          </a:p>
          <a:p>
            <a:pPr marL="742950" lvl="1" indent="-285750">
              <a:buFont typeface="Arial" pitchFamily="34" charset="0"/>
              <a:buChar char="•"/>
            </a:pPr>
            <a:endParaRPr lang="en-US" sz="1600" i="1" dirty="0" smtClean="0">
              <a:latin typeface="Calibri" pitchFamily="34" charset="0"/>
              <a:cs typeface="Calibri" pitchFamily="34" charset="0"/>
            </a:endParaRPr>
          </a:p>
          <a:p>
            <a:pPr marL="285750" indent="-285750">
              <a:buFont typeface="Wingdings" panose="05000000000000000000" pitchFamily="2" charset="2"/>
              <a:buChar char="ü"/>
            </a:pPr>
            <a:r>
              <a:rPr lang="en-US" sz="1600" i="1" dirty="0" smtClean="0">
                <a:solidFill>
                  <a:schemeClr val="bg1">
                    <a:lumMod val="50000"/>
                  </a:schemeClr>
                </a:solidFill>
                <a:latin typeface="Calibri" pitchFamily="34" charset="0"/>
                <a:cs typeface="Calibri" pitchFamily="34" charset="0"/>
              </a:rPr>
              <a:t>End user benefits:</a:t>
            </a:r>
          </a:p>
          <a:p>
            <a:pPr marL="742950" lvl="1" indent="-285750">
              <a:buFont typeface="Arial" panose="020B0604020202020204" pitchFamily="34" charset="0"/>
              <a:buChar char="•"/>
            </a:pPr>
            <a:r>
              <a:rPr lang="en-US" sz="1600" i="1" dirty="0">
                <a:solidFill>
                  <a:schemeClr val="bg1">
                    <a:lumMod val="50000"/>
                  </a:schemeClr>
                </a:solidFill>
                <a:latin typeface="Calibri" pitchFamily="34" charset="0"/>
                <a:cs typeface="Calibri" pitchFamily="34" charset="0"/>
              </a:rPr>
              <a:t>Single control point</a:t>
            </a:r>
          </a:p>
          <a:p>
            <a:pPr marL="742950" lvl="1" indent="-285750">
              <a:buFont typeface="Arial" panose="020B0604020202020204" pitchFamily="34" charset="0"/>
              <a:buChar char="•"/>
            </a:pPr>
            <a:r>
              <a:rPr lang="en-US" sz="1600" i="1" dirty="0">
                <a:solidFill>
                  <a:schemeClr val="bg1">
                    <a:lumMod val="50000"/>
                  </a:schemeClr>
                </a:solidFill>
                <a:latin typeface="Calibri" pitchFamily="34" charset="0"/>
                <a:cs typeface="Calibri" pitchFamily="34" charset="0"/>
              </a:rPr>
              <a:t>Energy saving ( free cooling interlock, </a:t>
            </a:r>
            <a:r>
              <a:rPr lang="en-US" sz="1600" i="1" dirty="0" smtClean="0">
                <a:solidFill>
                  <a:schemeClr val="bg1">
                    <a:lumMod val="50000"/>
                  </a:schemeClr>
                </a:solidFill>
                <a:latin typeface="Calibri" pitchFamily="34" charset="0"/>
                <a:cs typeface="Calibri" pitchFamily="34" charset="0"/>
              </a:rPr>
              <a:t>schedules</a:t>
            </a:r>
            <a:r>
              <a:rPr lang="en-US" sz="1600" i="1" dirty="0">
                <a:solidFill>
                  <a:schemeClr val="bg1">
                    <a:lumMod val="50000"/>
                  </a:schemeClr>
                </a:solidFill>
                <a:latin typeface="Calibri" pitchFamily="34" charset="0"/>
                <a:cs typeface="Calibri" pitchFamily="34" charset="0"/>
              </a:rPr>
              <a:t>…)</a:t>
            </a:r>
          </a:p>
          <a:p>
            <a:pPr marL="742950" lvl="1" indent="-285750">
              <a:buFont typeface="Arial" panose="020B0604020202020204" pitchFamily="34" charset="0"/>
              <a:buChar char="•"/>
            </a:pPr>
            <a:r>
              <a:rPr lang="en-US" sz="1600" i="1" dirty="0">
                <a:solidFill>
                  <a:schemeClr val="bg1">
                    <a:lumMod val="50000"/>
                  </a:schemeClr>
                </a:solidFill>
                <a:latin typeface="Calibri" pitchFamily="34" charset="0"/>
                <a:cs typeface="Calibri" pitchFamily="34" charset="0"/>
              </a:rPr>
              <a:t>Enhanced </a:t>
            </a:r>
            <a:r>
              <a:rPr lang="en-US" sz="1600" i="1" dirty="0" smtClean="0">
                <a:solidFill>
                  <a:schemeClr val="bg1">
                    <a:lumMod val="50000"/>
                  </a:schemeClr>
                </a:solidFill>
                <a:latin typeface="Calibri" pitchFamily="34" charset="0"/>
                <a:cs typeface="Calibri" pitchFamily="34" charset="0"/>
              </a:rPr>
              <a:t>comfort</a:t>
            </a:r>
          </a:p>
          <a:p>
            <a:pPr marL="742950" lvl="1" indent="-285750">
              <a:buFont typeface="Arial" panose="020B0604020202020204" pitchFamily="34" charset="0"/>
              <a:buChar char="•"/>
            </a:pPr>
            <a:r>
              <a:rPr lang="en-US" sz="1600" i="1" dirty="0" smtClean="0">
                <a:solidFill>
                  <a:schemeClr val="bg1">
                    <a:lumMod val="50000"/>
                  </a:schemeClr>
                </a:solidFill>
                <a:latin typeface="Calibri" pitchFamily="34" charset="0"/>
                <a:cs typeface="Calibri" pitchFamily="34" charset="0"/>
              </a:rPr>
              <a:t>Price competitive mini BMS</a:t>
            </a:r>
          </a:p>
        </p:txBody>
      </p:sp>
      <p:sp>
        <p:nvSpPr>
          <p:cNvPr id="20" name="TextBox 19"/>
          <p:cNvSpPr txBox="1"/>
          <p:nvPr/>
        </p:nvSpPr>
        <p:spPr>
          <a:xfrm>
            <a:off x="3871405" y="4273507"/>
            <a:ext cx="2221311" cy="400110"/>
          </a:xfrm>
          <a:prstGeom prst="rect">
            <a:avLst/>
          </a:prstGeom>
          <a:noFill/>
          <a:ln>
            <a:solidFill>
              <a:srgbClr val="708012"/>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000" b="1" dirty="0" smtClean="0">
                <a:solidFill>
                  <a:schemeClr val="bg1">
                    <a:lumMod val="50000"/>
                  </a:schemeClr>
                </a:solidFill>
                <a:latin typeface="Calibri" panose="020F0502020204030204" pitchFamily="34" charset="0"/>
                <a:ea typeface="Segoe UI" pitchFamily="34" charset="0"/>
                <a:cs typeface="Calibri" pitchFamily="34" charset="0"/>
              </a:rPr>
              <a:t>Benefits:</a:t>
            </a:r>
          </a:p>
        </p:txBody>
      </p:sp>
      <p:pic>
        <p:nvPicPr>
          <p:cNvPr id="13" name="Picture 2" descr="http://www.simpsoncrazy.com/content/lists/dictionary-p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6113" y="5708034"/>
            <a:ext cx="1022317" cy="113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08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15" end="1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16" end="1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622" name="Rectangle 102"/>
          <p:cNvSpPr>
            <a:spLocks noGrp="1" noChangeArrowheads="1"/>
          </p:cNvSpPr>
          <p:nvPr>
            <p:ph idx="1"/>
          </p:nvPr>
        </p:nvSpPr>
        <p:spPr>
          <a:xfrm>
            <a:off x="198377" y="276575"/>
            <a:ext cx="8664575" cy="1131888"/>
          </a:xfrm>
        </p:spPr>
        <p:txBody>
          <a:bodyPr/>
          <a:lstStyle/>
          <a:p>
            <a:pPr fontAlgn="base">
              <a:spcBef>
                <a:spcPts val="0"/>
              </a:spcBef>
              <a:spcAft>
                <a:spcPct val="0"/>
              </a:spcAft>
              <a:buClr>
                <a:srgbClr val="00A5E8"/>
              </a:buClr>
            </a:pPr>
            <a:r>
              <a:rPr lang="en-US" altLang="en-US" cap="all" dirty="0">
                <a:solidFill>
                  <a:schemeClr val="tx2"/>
                </a:solidFill>
                <a:latin typeface="+mn-lt"/>
              </a:rPr>
              <a:t>Selection and Design</a:t>
            </a:r>
          </a:p>
          <a:p>
            <a:pPr fontAlgn="base">
              <a:spcBef>
                <a:spcPts val="0"/>
              </a:spcBef>
              <a:spcAft>
                <a:spcPct val="0"/>
              </a:spcAft>
              <a:buClr>
                <a:srgbClr val="00A5E8"/>
              </a:buClr>
            </a:pPr>
            <a:r>
              <a:rPr lang="en-US" altLang="en-US" kern="0" dirty="0">
                <a:latin typeface="+mn-lt"/>
                <a:cs typeface="Myriad Pro"/>
              </a:rPr>
              <a:t>Piping and wiring length limitations</a:t>
            </a:r>
          </a:p>
        </p:txBody>
      </p:sp>
      <p:sp>
        <p:nvSpPr>
          <p:cNvPr id="81" name="Slide Number Placeholder 3"/>
          <p:cNvSpPr>
            <a:spLocks noGrp="1"/>
          </p:cNvSpPr>
          <p:nvPr>
            <p:ph type="sldNum" sz="quarter" idx="10"/>
          </p:nvPr>
        </p:nvSpPr>
        <p:spPr/>
        <p:txBody>
          <a:bodyPr/>
          <a:lstStyle/>
          <a:p>
            <a:fld id="{229F72AF-218F-4DA6-A87F-CAF5FD20459B}" type="slidenum">
              <a:rPr lang="cs-CZ" altLang="en-US">
                <a:solidFill>
                  <a:srgbClr val="FFFFFF"/>
                </a:solidFill>
              </a:rPr>
              <a:pPr/>
              <a:t>33</a:t>
            </a:fld>
            <a:endParaRPr lang="cs-CZ" altLang="en-US">
              <a:solidFill>
                <a:srgbClr val="FFFFFF"/>
              </a:solidFill>
            </a:endParaRPr>
          </a:p>
        </p:txBody>
      </p:sp>
      <p:graphicFrame>
        <p:nvGraphicFramePr>
          <p:cNvPr id="363785" name="Group 265"/>
          <p:cNvGraphicFramePr>
            <a:graphicFrameLocks noGrp="1"/>
          </p:cNvGraphicFramePr>
          <p:nvPr>
            <p:extLst>
              <p:ext uri="{D42A27DB-BD31-4B8C-83A1-F6EECF244321}">
                <p14:modId xmlns:p14="http://schemas.microsoft.com/office/powerpoint/2010/main" val="72001619"/>
              </p:ext>
            </p:extLst>
          </p:nvPr>
        </p:nvGraphicFramePr>
        <p:xfrm>
          <a:off x="4510087" y="1060538"/>
          <a:ext cx="4321175" cy="4841804"/>
        </p:xfrm>
        <a:graphic>
          <a:graphicData uri="http://schemas.openxmlformats.org/drawingml/2006/table">
            <a:tbl>
              <a:tblPr/>
              <a:tblGrid>
                <a:gridCol w="1439863"/>
                <a:gridCol w="1296987"/>
                <a:gridCol w="1584325"/>
              </a:tblGrid>
              <a:tr h="647700">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Outdoor unit to EKEXV kit</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cap="flat">
                      <a:noFill/>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8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cap="flat">
                      <a:noFill/>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165 m</a:t>
                      </a:r>
                      <a:r>
                        <a:rPr kumimoji="0" lang="en-US" altLang="en-US" sz="1200" b="0" i="0" u="none" strike="noStrike" cap="none" normalizeH="0" baseline="0" dirty="0" smtClean="0">
                          <a:ln>
                            <a:noFill/>
                          </a:ln>
                          <a:solidFill>
                            <a:schemeClr val="tx1"/>
                          </a:solidFill>
                          <a:effectLst/>
                          <a:latin typeface="Arial" pitchFamily="34" charset="0"/>
                        </a:rPr>
                        <a:t> </a:t>
                      </a:r>
                      <a:r>
                        <a:rPr kumimoji="0" lang="en-US" altLang="en-US" sz="900" b="0" i="0" u="none" strike="noStrike" cap="none" normalizeH="0" baseline="0" dirty="0" smtClean="0">
                          <a:ln>
                            <a:noFill/>
                          </a:ln>
                          <a:solidFill>
                            <a:schemeClr val="tx1"/>
                          </a:solidFill>
                          <a:effectLst/>
                          <a:latin typeface="Arial" pitchFamily="34" charset="0"/>
                        </a:rPr>
                        <a:t>actual max.</a:t>
                      </a: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cap="flat">
                      <a:noFill/>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smtClean="0">
                          <a:ln>
                            <a:noFill/>
                          </a:ln>
                          <a:solidFill>
                            <a:schemeClr val="tx1"/>
                          </a:solidFill>
                          <a:effectLst/>
                          <a:latin typeface="Arial" pitchFamily="34" charset="0"/>
                        </a:rPr>
                        <a:t>EKEXV kit to AHU coil</a:t>
                      </a:r>
                      <a:endParaRPr kumimoji="0" lang="cs-CZ"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5 m</a:t>
                      </a:r>
                      <a:r>
                        <a:rPr kumimoji="0" lang="en-US" altLang="en-US" sz="1200" b="0" i="0" u="none" strike="noStrike" cap="none" normalizeH="0" baseline="0" dirty="0" smtClean="0">
                          <a:ln>
                            <a:noFill/>
                          </a:ln>
                          <a:solidFill>
                            <a:schemeClr val="tx1"/>
                          </a:solidFill>
                          <a:effectLst/>
                          <a:latin typeface="Arial" pitchFamily="34" charset="0"/>
                        </a:rPr>
                        <a:t> </a:t>
                      </a:r>
                      <a:r>
                        <a:rPr kumimoji="0" lang="en-US" altLang="en-US" sz="900" b="0" i="0" u="none" strike="noStrike" cap="none" normalizeH="0" baseline="0" dirty="0" smtClean="0">
                          <a:ln>
                            <a:noFill/>
                          </a:ln>
                          <a:solidFill>
                            <a:schemeClr val="tx1"/>
                          </a:solidFill>
                          <a:effectLst/>
                          <a:latin typeface="Arial" pitchFamily="34" charset="0"/>
                        </a:rPr>
                        <a:t>actual max</a:t>
                      </a:r>
                      <a:endParaRPr kumimoji="0" lang="cs-CZ" altLang="en-US" sz="9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Outdoor unit – control box communication</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1000 m</a:t>
                      </a:r>
                      <a:endParaRPr kumimoji="0" lang="cs-CZ" altLang="en-US" sz="1200" b="1" i="0" u="none" strike="noStrike" cap="none" normalizeH="0" baseline="0" dirty="0" smtClean="0">
                        <a:ln>
                          <a:noFill/>
                        </a:ln>
                        <a:solidFill>
                          <a:schemeClr val="hlink"/>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649288">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smtClean="0">
                          <a:ln>
                            <a:noFill/>
                          </a:ln>
                          <a:solidFill>
                            <a:schemeClr val="tx1"/>
                          </a:solidFill>
                          <a:effectLst/>
                          <a:latin typeface="Arial" pitchFamily="34" charset="0"/>
                        </a:rPr>
                        <a:t>EKEXV connection and thermistor wiring</a:t>
                      </a:r>
                      <a:endParaRPr kumimoji="0" lang="cs-CZ"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en-US" altLang="en-US" sz="1200" b="0" i="0" u="none" strike="noStrike" cap="none" normalizeH="0" baseline="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50 m</a:t>
                      </a:r>
                      <a:r>
                        <a:rPr kumimoji="0" lang="en-US" altLang="en-US" sz="900" b="0" i="0" u="none" strike="noStrike" cap="none" normalizeH="0" baseline="0" dirty="0" smtClean="0">
                          <a:ln>
                            <a:noFill/>
                          </a:ln>
                          <a:solidFill>
                            <a:schemeClr val="tx1"/>
                          </a:solidFill>
                          <a:effectLst/>
                          <a:latin typeface="Arial" pitchFamily="34" charset="0"/>
                        </a:rPr>
                        <a:t/>
                      </a:r>
                      <a:br>
                        <a:rPr kumimoji="0" lang="en-US" altLang="en-US" sz="900" b="0" i="0" u="none" strike="noStrike" cap="none" normalizeH="0" baseline="0" dirty="0" smtClean="0">
                          <a:ln>
                            <a:noFill/>
                          </a:ln>
                          <a:solidFill>
                            <a:schemeClr val="tx1"/>
                          </a:solidFill>
                          <a:effectLst/>
                          <a:latin typeface="Arial" pitchFamily="34" charset="0"/>
                        </a:rPr>
                      </a:br>
                      <a:endParaRPr kumimoji="0" lang="cs-CZ" altLang="en-US" sz="9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506801">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Level difference between outdoor and EKEXV kit</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400" b="0" i="0" u="none" strike="noStrike" cap="none" normalizeH="0" baseline="0" dirty="0" smtClean="0">
                          <a:ln>
                            <a:noFill/>
                          </a:ln>
                          <a:solidFill>
                            <a:schemeClr val="tx1"/>
                          </a:solidFill>
                          <a:effectLst/>
                          <a:latin typeface="Arial" pitchFamily="34" charset="0"/>
                        </a:rPr>
                        <a:t>H</a:t>
                      </a:r>
                      <a:r>
                        <a:rPr kumimoji="0" lang="en-US" altLang="en-US" sz="1400" b="0" i="0" u="none" strike="noStrike" cap="none" normalizeH="0" baseline="-25000" dirty="0" smtClean="0">
                          <a:ln>
                            <a:noFill/>
                          </a:ln>
                          <a:solidFill>
                            <a:schemeClr val="tx1"/>
                          </a:solidFill>
                          <a:effectLst/>
                          <a:latin typeface="Arial" pitchFamily="34" charset="0"/>
                        </a:rPr>
                        <a:t>OE</a:t>
                      </a: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1200" b="1" i="0" u="none" strike="noStrike" cap="none" normalizeH="0" baseline="0" dirty="0" smtClean="0">
                          <a:ln>
                            <a:noFill/>
                          </a:ln>
                          <a:solidFill>
                            <a:schemeClr val="hlink"/>
                          </a:solidFill>
                          <a:effectLst/>
                          <a:latin typeface="Arial" pitchFamily="34" charset="0"/>
                        </a:rPr>
                        <a:t>+40 / -40 m</a:t>
                      </a:r>
                    </a:p>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900" b="0" i="0" u="none" strike="noStrike" kern="1200" cap="none" normalizeH="0" baseline="0" dirty="0" smtClean="0">
                          <a:ln>
                            <a:noFill/>
                          </a:ln>
                          <a:solidFill>
                            <a:schemeClr val="tx1"/>
                          </a:solidFill>
                          <a:effectLst/>
                          <a:latin typeface="Arial" pitchFamily="34" charset="0"/>
                          <a:ea typeface="+mn-ea"/>
                          <a:cs typeface="+mn-cs"/>
                        </a:rPr>
                        <a:t>(VRV IV)</a:t>
                      </a:r>
                      <a:endParaRPr kumimoji="0" lang="cs-CZ" altLang="en-US" sz="900" b="0" i="0" u="none" strike="noStrike" kern="1200" cap="none" normalizeH="0" baseline="0" dirty="0" smtClean="0">
                        <a:ln>
                          <a:noFill/>
                        </a:ln>
                        <a:solidFill>
                          <a:schemeClr val="tx1"/>
                        </a:solidFill>
                        <a:effectLst/>
                        <a:latin typeface="Arial" pitchFamily="34" charset="0"/>
                        <a:ea typeface="+mn-ea"/>
                        <a:cs typeface="+mn-cs"/>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812800">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0" i="0" u="none" strike="noStrike" cap="none" normalizeH="0" baseline="0" dirty="0" smtClean="0">
                          <a:ln>
                            <a:noFill/>
                          </a:ln>
                          <a:solidFill>
                            <a:schemeClr val="tx1"/>
                          </a:solidFill>
                          <a:effectLst/>
                          <a:latin typeface="Arial" pitchFamily="34" charset="0"/>
                        </a:rPr>
                        <a:t>Level difference between EKEXV kit and AHU coil</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400" b="0" i="0" u="none" strike="noStrike" cap="none" normalizeH="0" baseline="0" dirty="0" smtClean="0">
                          <a:ln>
                            <a:noFill/>
                          </a:ln>
                          <a:solidFill>
                            <a:schemeClr val="tx1"/>
                          </a:solidFill>
                          <a:effectLst/>
                          <a:latin typeface="Arial" pitchFamily="34" charset="0"/>
                        </a:rPr>
                        <a:t>H</a:t>
                      </a:r>
                      <a:r>
                        <a:rPr kumimoji="0" lang="en-US" altLang="en-US" sz="1400" b="0" i="0" u="none" strike="noStrike" cap="none" normalizeH="0" baseline="-25000" dirty="0" smtClean="0">
                          <a:ln>
                            <a:noFill/>
                          </a:ln>
                          <a:solidFill>
                            <a:schemeClr val="tx1"/>
                          </a:solidFill>
                          <a:effectLst/>
                          <a:latin typeface="Arial" pitchFamily="34" charset="0"/>
                        </a:rPr>
                        <a:t>EA</a:t>
                      </a: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c>
                  <a:txBody>
                    <a:bodyPr/>
                    <a:lstStyle>
                      <a:lvl1pPr>
                        <a:spcBef>
                          <a:spcPct val="30000"/>
                        </a:spcBef>
                        <a:buClr>
                          <a:srgbClr val="00A5E8"/>
                        </a:buClr>
                        <a:buFont typeface="Wingdings 3" pitchFamily="18" charset="2"/>
                        <a:defRPr sz="1400">
                          <a:solidFill>
                            <a:schemeClr val="tx1"/>
                          </a:solidFill>
                          <a:latin typeface="Arial" pitchFamily="34" charset="0"/>
                        </a:defRPr>
                      </a:lvl1pPr>
                      <a:lvl2pPr>
                        <a:spcBef>
                          <a:spcPct val="30000"/>
                        </a:spcBef>
                        <a:buClr>
                          <a:srgbClr val="5F5F5F"/>
                        </a:buClr>
                        <a:buSzPct val="80000"/>
                        <a:buFont typeface="Wingdings 3" pitchFamily="18" charset="2"/>
                        <a:defRPr sz="1300">
                          <a:solidFill>
                            <a:schemeClr val="tx1"/>
                          </a:solidFill>
                          <a:latin typeface="Arial" pitchFamily="34" charset="0"/>
                        </a:defRPr>
                      </a:lvl2pPr>
                      <a:lvl3pPr>
                        <a:spcBef>
                          <a:spcPct val="30000"/>
                        </a:spcBef>
                        <a:buClr>
                          <a:srgbClr val="00A5E8"/>
                        </a:buClr>
                        <a:buSzPct val="115000"/>
                        <a:defRPr sz="1200">
                          <a:solidFill>
                            <a:schemeClr val="tx1"/>
                          </a:solidFill>
                          <a:latin typeface="Arial" pitchFamily="34" charset="0"/>
                        </a:defRPr>
                      </a:lvl3pPr>
                      <a:lvl4pPr>
                        <a:spcBef>
                          <a:spcPct val="30000"/>
                        </a:spcBef>
                        <a:defRPr sz="1000">
                          <a:solidFill>
                            <a:schemeClr val="tx1"/>
                          </a:solidFill>
                          <a:latin typeface="Arial" pitchFamily="34" charset="0"/>
                        </a:defRPr>
                      </a:lvl4pPr>
                      <a:lvl5pPr>
                        <a:spcBef>
                          <a:spcPct val="20000"/>
                        </a:spcBef>
                        <a:defRPr sz="1400">
                          <a:solidFill>
                            <a:schemeClr val="tx1"/>
                          </a:solidFill>
                          <a:latin typeface="Arial" pitchFamily="34" charset="0"/>
                        </a:defRPr>
                      </a:lvl5pPr>
                      <a:lvl6pPr fontAlgn="base">
                        <a:spcBef>
                          <a:spcPct val="20000"/>
                        </a:spcBef>
                        <a:spcAft>
                          <a:spcPct val="0"/>
                        </a:spcAft>
                        <a:defRPr sz="1400">
                          <a:solidFill>
                            <a:schemeClr val="tx1"/>
                          </a:solidFill>
                          <a:latin typeface="Arial" pitchFamily="34" charset="0"/>
                        </a:defRPr>
                      </a:lvl6pPr>
                      <a:lvl7pPr fontAlgn="base">
                        <a:spcBef>
                          <a:spcPct val="20000"/>
                        </a:spcBef>
                        <a:spcAft>
                          <a:spcPct val="0"/>
                        </a:spcAft>
                        <a:defRPr sz="1400">
                          <a:solidFill>
                            <a:schemeClr val="tx1"/>
                          </a:solidFill>
                          <a:latin typeface="Arial" pitchFamily="34" charset="0"/>
                        </a:defRPr>
                      </a:lvl7pPr>
                      <a:lvl8pPr fontAlgn="base">
                        <a:spcBef>
                          <a:spcPct val="20000"/>
                        </a:spcBef>
                        <a:spcAft>
                          <a:spcPct val="0"/>
                        </a:spcAft>
                        <a:defRPr sz="1400">
                          <a:solidFill>
                            <a:schemeClr val="tx1"/>
                          </a:solidFill>
                          <a:latin typeface="Arial" pitchFamily="34" charset="0"/>
                        </a:defRPr>
                      </a:lvl8pPr>
                      <a:lvl9pPr fontAlgn="base">
                        <a:spcBef>
                          <a:spcPct val="20000"/>
                        </a:spcBef>
                        <a:spcAft>
                          <a:spcPct val="0"/>
                        </a:spcAft>
                        <a:defRPr sz="1400">
                          <a:solidFill>
                            <a:schemeClr val="tx1"/>
                          </a:solidFill>
                          <a:latin typeface="Arial" pitchFamily="34" charset="0"/>
                        </a:defRPr>
                      </a:lvl9p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en-US" altLang="en-US" sz="1200" b="1" i="0" u="none" strike="noStrike" cap="none" normalizeH="0" baseline="0" dirty="0" smtClean="0">
                          <a:ln>
                            <a:noFill/>
                          </a:ln>
                          <a:solidFill>
                            <a:schemeClr val="hlink"/>
                          </a:solidFill>
                          <a:effectLst/>
                          <a:latin typeface="Arial" pitchFamily="34" charset="0"/>
                        </a:rPr>
                        <a:t>Max 5 m</a:t>
                      </a:r>
                      <a:endParaRPr kumimoji="0" lang="cs-CZ" altLang="en-US" sz="1200" b="1" i="0" u="none" strike="noStrike" cap="none" normalizeH="0" baseline="0" dirty="0" smtClean="0">
                        <a:ln>
                          <a:noFill/>
                        </a:ln>
                        <a:solidFill>
                          <a:schemeClr val="hlink"/>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1200" b="0" i="0" u="none" strike="noStrike" cap="none" normalizeH="0" baseline="0" dirty="0" smtClean="0">
                          <a:ln>
                            <a:noFill/>
                          </a:ln>
                          <a:solidFill>
                            <a:schemeClr val="tx1"/>
                          </a:solidFill>
                          <a:effectLst/>
                          <a:latin typeface="Arial" pitchFamily="34" charset="0"/>
                        </a:rPr>
                        <a:t>Level </a:t>
                      </a:r>
                      <a:r>
                        <a:rPr kumimoji="0" lang="nl-BE" altLang="en-US" sz="1200" b="0" i="0" u="none" strike="noStrike" cap="none" normalizeH="0" baseline="0" dirty="0" err="1" smtClean="0">
                          <a:ln>
                            <a:noFill/>
                          </a:ln>
                          <a:solidFill>
                            <a:schemeClr val="tx1"/>
                          </a:solidFill>
                          <a:effectLst/>
                          <a:latin typeface="Arial" pitchFamily="34" charset="0"/>
                        </a:rPr>
                        <a:t>difference</a:t>
                      </a:r>
                      <a:r>
                        <a:rPr kumimoji="0" lang="nl-BE" altLang="en-US" sz="1200" b="0" i="0" u="none" strike="noStrike" cap="none" normalizeH="0" baseline="0" dirty="0" smtClean="0">
                          <a:ln>
                            <a:noFill/>
                          </a:ln>
                          <a:solidFill>
                            <a:schemeClr val="tx1"/>
                          </a:solidFill>
                          <a:effectLst/>
                          <a:latin typeface="Arial" pitchFamily="34" charset="0"/>
                        </a:rPr>
                        <a:t> </a:t>
                      </a:r>
                      <a:r>
                        <a:rPr kumimoji="0" lang="nl-BE" altLang="en-US" sz="1200" b="0" i="0" u="none" strike="noStrike" cap="none" normalizeH="0" baseline="0" dirty="0" err="1" smtClean="0">
                          <a:ln>
                            <a:noFill/>
                          </a:ln>
                          <a:solidFill>
                            <a:schemeClr val="tx1"/>
                          </a:solidFill>
                          <a:effectLst/>
                          <a:latin typeface="Arial" pitchFamily="34" charset="0"/>
                        </a:rPr>
                        <a:t>between</a:t>
                      </a:r>
                      <a:r>
                        <a:rPr kumimoji="0" lang="nl-BE" altLang="en-US" sz="1200" b="0" i="0" u="none" strike="noStrike" cap="none" normalizeH="0" baseline="0" dirty="0" smtClean="0">
                          <a:ln>
                            <a:noFill/>
                          </a:ln>
                          <a:solidFill>
                            <a:schemeClr val="tx1"/>
                          </a:solidFill>
                          <a:effectLst/>
                          <a:latin typeface="Arial" pitchFamily="34" charset="0"/>
                        </a:rPr>
                        <a:t> 2 EKEXV kits</a:t>
                      </a:r>
                      <a:endParaRPr kumimoji="0" lang="cs-CZ" altLang="en-US" sz="1200" b="0" i="0" u="none" strike="noStrike" cap="none" normalizeH="0" baseline="0" dirty="0" smtClean="0">
                        <a:ln>
                          <a:noFill/>
                        </a:ln>
                        <a:solidFill>
                          <a:schemeClr val="tx1"/>
                        </a:solidFill>
                        <a:effectLst/>
                        <a:latin typeface="Arial" pitchFamily="34" charset="0"/>
                      </a:endParaRPr>
                    </a:p>
                  </a:txBody>
                  <a:tcPr marL="36000" marR="36000" marT="36000" marB="36000" anchor="ctr" horzOverflow="overflow">
                    <a:lnL cap="flat">
                      <a:noFill/>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defRPr/>
                      </a:pPr>
                      <a:r>
                        <a:rPr kumimoji="0" lang="en-US" altLang="en-US" sz="1400" b="0" i="0" u="none" strike="noStrike" cap="none" normalizeH="0" baseline="0" dirty="0" smtClean="0">
                          <a:ln>
                            <a:noFill/>
                          </a:ln>
                          <a:solidFill>
                            <a:schemeClr val="tx1"/>
                          </a:solidFill>
                          <a:effectLst/>
                          <a:latin typeface="Arial" pitchFamily="34" charset="0"/>
                        </a:rPr>
                        <a:t>H</a:t>
                      </a:r>
                      <a:r>
                        <a:rPr kumimoji="0" lang="en-US" altLang="en-US" sz="1400" b="0" i="0" u="none" strike="noStrike" cap="none" normalizeH="0" baseline="-25000" dirty="0" smtClean="0">
                          <a:ln>
                            <a:noFill/>
                          </a:ln>
                          <a:solidFill>
                            <a:schemeClr val="tx1"/>
                          </a:solidFill>
                          <a:effectLst/>
                          <a:latin typeface="Arial" pitchFamily="34" charset="0"/>
                        </a:rPr>
                        <a:t>EE</a:t>
                      </a:r>
                      <a:endParaRPr kumimoji="0" lang="cs-CZ" altLang="en-US" sz="1400" b="0" i="0" u="none" strike="noStrike" cap="none" normalizeH="0" baseline="-2500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endParaRPr kumimoji="0" lang="cs-CZ" altLang="en-US" sz="1400" b="0" i="0" u="none" strike="noStrike" cap="none" normalizeH="0" baseline="-25000" dirty="0" smtClean="0">
                        <a:ln>
                          <a:noFill/>
                        </a:ln>
                        <a:solidFill>
                          <a:schemeClr val="tx1"/>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
                          <a:srgbClr val="00A5E8"/>
                        </a:buClr>
                        <a:buSzTx/>
                        <a:buFont typeface="Wingdings 3" pitchFamily="18" charset="2"/>
                        <a:buNone/>
                        <a:tabLst/>
                      </a:pPr>
                      <a:r>
                        <a:rPr kumimoji="0" lang="nl-BE" altLang="en-US" sz="1200" b="1" i="0" u="none" strike="noStrike" cap="none" normalizeH="0" baseline="0" dirty="0" smtClean="0">
                          <a:ln>
                            <a:noFill/>
                          </a:ln>
                          <a:solidFill>
                            <a:schemeClr val="hlink"/>
                          </a:solidFill>
                          <a:effectLst/>
                          <a:latin typeface="Arial" pitchFamily="34" charset="0"/>
                        </a:rPr>
                        <a:t>Max 15 m</a:t>
                      </a:r>
                      <a:endParaRPr kumimoji="0" lang="cs-CZ" altLang="en-US" sz="1200" b="1" i="0" u="none" strike="noStrike" cap="none" normalizeH="0" baseline="0" dirty="0" smtClean="0">
                        <a:ln>
                          <a:noFill/>
                        </a:ln>
                        <a:solidFill>
                          <a:schemeClr val="hlink"/>
                        </a:solidFill>
                        <a:effectLst/>
                        <a:latin typeface="Arial" pitchFamily="34" charset="0"/>
                      </a:endParaRPr>
                    </a:p>
                  </a:txBody>
                  <a:tcPr marL="36000" marR="36000" marT="36000" marB="36000" anchor="ctr" horzOverflow="overflow">
                    <a:lnL w="6350" cap="flat" cmpd="sng" algn="ctr">
                      <a:solidFill>
                        <a:schemeClr val="bg2"/>
                      </a:solidFill>
                      <a:prstDash val="solid"/>
                      <a:round/>
                      <a:headEnd type="none" w="med" len="med"/>
                      <a:tailEnd type="none" w="med" len="med"/>
                    </a:lnL>
                    <a:lnR cap="flat">
                      <a:noFill/>
                    </a:lnR>
                    <a:lnT w="6350" cap="flat" cmpd="sng" algn="ctr">
                      <a:solidFill>
                        <a:schemeClr val="bg2"/>
                      </a:solidFill>
                      <a:prstDash val="solid"/>
                      <a:round/>
                      <a:headEnd type="none" w="med" len="med"/>
                      <a:tailEnd type="none" w="med" len="med"/>
                    </a:lnT>
                    <a:lnB cap="flat">
                      <a:noFill/>
                    </a:lnB>
                    <a:lnTlToBr>
                      <a:noFill/>
                    </a:lnTlToBr>
                    <a:lnBlToTr>
                      <a:noFill/>
                    </a:lnBlToTr>
                    <a:noFill/>
                  </a:tcPr>
                </a:tc>
              </a:tr>
            </a:tbl>
          </a:graphicData>
        </a:graphic>
      </p:graphicFrame>
      <p:sp>
        <p:nvSpPr>
          <p:cNvPr id="363712" name="Rectangle 192"/>
          <p:cNvSpPr>
            <a:spLocks noChangeArrowheads="1"/>
          </p:cNvSpPr>
          <p:nvPr/>
        </p:nvSpPr>
        <p:spPr bwMode="auto">
          <a:xfrm>
            <a:off x="574675" y="1976525"/>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3" name="Rectangle 193"/>
          <p:cNvSpPr>
            <a:spLocks noChangeArrowheads="1"/>
          </p:cNvSpPr>
          <p:nvPr/>
        </p:nvSpPr>
        <p:spPr bwMode="auto">
          <a:xfrm>
            <a:off x="682625" y="2011450"/>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4" name="Rectangle 194"/>
          <p:cNvSpPr>
            <a:spLocks noChangeArrowheads="1"/>
          </p:cNvSpPr>
          <p:nvPr/>
        </p:nvSpPr>
        <p:spPr bwMode="auto">
          <a:xfrm>
            <a:off x="895350" y="2059075"/>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5" name="Rectangle 195"/>
          <p:cNvSpPr>
            <a:spLocks noChangeArrowheads="1"/>
          </p:cNvSpPr>
          <p:nvPr/>
        </p:nvSpPr>
        <p:spPr bwMode="auto">
          <a:xfrm>
            <a:off x="1974850" y="2692488"/>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6" name="Rectangle 196"/>
          <p:cNvSpPr>
            <a:spLocks noChangeArrowheads="1"/>
          </p:cNvSpPr>
          <p:nvPr/>
        </p:nvSpPr>
        <p:spPr bwMode="auto">
          <a:xfrm>
            <a:off x="2200275" y="2678200"/>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7" name="Rectangle 197"/>
          <p:cNvSpPr>
            <a:spLocks noChangeArrowheads="1"/>
          </p:cNvSpPr>
          <p:nvPr/>
        </p:nvSpPr>
        <p:spPr bwMode="auto">
          <a:xfrm>
            <a:off x="2324100" y="2675025"/>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8" name="Rectangle 198"/>
          <p:cNvSpPr>
            <a:spLocks noChangeArrowheads="1"/>
          </p:cNvSpPr>
          <p:nvPr/>
        </p:nvSpPr>
        <p:spPr bwMode="auto">
          <a:xfrm>
            <a:off x="1350963" y="3068725"/>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19" name="Rectangle 199"/>
          <p:cNvSpPr>
            <a:spLocks noChangeArrowheads="1"/>
          </p:cNvSpPr>
          <p:nvPr/>
        </p:nvSpPr>
        <p:spPr bwMode="auto">
          <a:xfrm>
            <a:off x="2322513" y="3897400"/>
            <a:ext cx="1079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20" name="Rectangle 200"/>
          <p:cNvSpPr>
            <a:spLocks noChangeArrowheads="1"/>
          </p:cNvSpPr>
          <p:nvPr/>
        </p:nvSpPr>
        <p:spPr bwMode="auto">
          <a:xfrm>
            <a:off x="1068388" y="3317963"/>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sp>
        <p:nvSpPr>
          <p:cNvPr id="363721" name="Rectangle 201"/>
          <p:cNvSpPr>
            <a:spLocks noChangeArrowheads="1"/>
          </p:cNvSpPr>
          <p:nvPr/>
        </p:nvSpPr>
        <p:spPr bwMode="auto">
          <a:xfrm>
            <a:off x="1308100" y="3298913"/>
            <a:ext cx="107950" cy="1428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mtClean="0">
              <a:solidFill>
                <a:srgbClr val="000000"/>
              </a:solidFill>
            </a:endParaRPr>
          </a:p>
        </p:txBody>
      </p:sp>
      <p:cxnSp>
        <p:nvCxnSpPr>
          <p:cNvPr id="363722" name="AutoShape 202"/>
          <p:cNvCxnSpPr>
            <a:cxnSpLocks noChangeShapeType="1"/>
            <a:stCxn id="363714" idx="3"/>
            <a:endCxn id="363715" idx="0"/>
          </p:cNvCxnSpPr>
          <p:nvPr/>
        </p:nvCxnSpPr>
        <p:spPr bwMode="auto">
          <a:xfrm>
            <a:off x="1003300" y="2130513"/>
            <a:ext cx="1025525" cy="561975"/>
          </a:xfrm>
          <a:prstGeom prst="bentConnector2">
            <a:avLst/>
          </a:prstGeom>
          <a:noFill/>
          <a:ln w="19050">
            <a:solidFill>
              <a:srgbClr val="0095FA"/>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4" name="AutoShape 204"/>
          <p:cNvCxnSpPr>
            <a:cxnSpLocks noChangeShapeType="1"/>
            <a:stCxn id="363713" idx="2"/>
            <a:endCxn id="363720" idx="2"/>
          </p:cNvCxnSpPr>
          <p:nvPr/>
        </p:nvCxnSpPr>
        <p:spPr bwMode="auto">
          <a:xfrm rot="16200000" flipH="1">
            <a:off x="276225" y="2614700"/>
            <a:ext cx="1306513" cy="385763"/>
          </a:xfrm>
          <a:prstGeom prst="bentConnector3">
            <a:avLst>
              <a:gd name="adj1" fmla="val 117495"/>
            </a:avLst>
          </a:prstGeom>
          <a:noFill/>
          <a:ln w="28575">
            <a:solidFill>
              <a:schemeClr val="hlink"/>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8" name="AutoShape 208"/>
          <p:cNvCxnSpPr>
            <a:cxnSpLocks noChangeShapeType="1"/>
            <a:stCxn id="363716" idx="2"/>
            <a:endCxn id="363718" idx="3"/>
          </p:cNvCxnSpPr>
          <p:nvPr/>
        </p:nvCxnSpPr>
        <p:spPr bwMode="auto">
          <a:xfrm rot="5400000">
            <a:off x="1697038" y="2582950"/>
            <a:ext cx="319088" cy="795337"/>
          </a:xfrm>
          <a:prstGeom prst="bentConnector2">
            <a:avLst/>
          </a:prstGeom>
          <a:noFill/>
          <a:ln w="19050">
            <a:solidFill>
              <a:srgbClr val="003399"/>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9" name="AutoShape 209"/>
          <p:cNvCxnSpPr>
            <a:cxnSpLocks noChangeShapeType="1"/>
            <a:stCxn id="363717" idx="2"/>
            <a:endCxn id="363719" idx="0"/>
          </p:cNvCxnSpPr>
          <p:nvPr/>
        </p:nvCxnSpPr>
        <p:spPr bwMode="auto">
          <a:xfrm rot="5400000">
            <a:off x="1837532" y="3356856"/>
            <a:ext cx="1079500" cy="1587"/>
          </a:xfrm>
          <a:prstGeom prst="bentConnector3">
            <a:avLst>
              <a:gd name="adj1" fmla="val 50000"/>
            </a:avLst>
          </a:prstGeom>
          <a:noFill/>
          <a:ln w="19050">
            <a:solidFill>
              <a:srgbClr val="003399"/>
            </a:solidFill>
            <a:prstDash val="sysDot"/>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63629" name="Picture 109"/>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11300" y="3752938"/>
            <a:ext cx="1535113" cy="110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3633" name="Line 113"/>
          <p:cNvSpPr>
            <a:spLocks noChangeShapeType="1"/>
          </p:cNvSpPr>
          <p:nvPr/>
        </p:nvSpPr>
        <p:spPr bwMode="auto">
          <a:xfrm flipV="1">
            <a:off x="2057400" y="4627650"/>
            <a:ext cx="225425" cy="90488"/>
          </a:xfrm>
          <a:prstGeom prst="line">
            <a:avLst/>
          </a:prstGeom>
          <a:noFill/>
          <a:ln w="28575">
            <a:solidFill>
              <a:srgbClr val="CC00CC"/>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pic>
        <p:nvPicPr>
          <p:cNvPr id="363640" name="Picture 120" descr="img"/>
          <p:cNvPicPr>
            <a:picLocks noChangeAspect="1" noChangeArrowheads="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714500" y="2384513"/>
            <a:ext cx="855663" cy="512762"/>
          </a:xfrm>
          <a:prstGeom prst="rect">
            <a:avLst/>
          </a:prstGeom>
          <a:noFill/>
          <a:extLst>
            <a:ext uri="{909E8E84-426E-40DD-AFC4-6F175D3DCCD1}">
              <a14:hiddenFill xmlns:a14="http://schemas.microsoft.com/office/drawing/2010/main">
                <a:solidFill>
                  <a:srgbClr val="FFFFFF"/>
                </a:solidFill>
              </a14:hiddenFill>
            </a:ext>
          </a:extLst>
        </p:spPr>
      </p:pic>
      <p:sp>
        <p:nvSpPr>
          <p:cNvPr id="363643" name="Line 123"/>
          <p:cNvSpPr>
            <a:spLocks noChangeShapeType="1"/>
          </p:cNvSpPr>
          <p:nvPr/>
        </p:nvSpPr>
        <p:spPr bwMode="auto">
          <a:xfrm flipV="1">
            <a:off x="2017713" y="4313325"/>
            <a:ext cx="219075" cy="90488"/>
          </a:xfrm>
          <a:prstGeom prst="line">
            <a:avLst/>
          </a:prstGeom>
          <a:noFill/>
          <a:ln w="28575">
            <a:solidFill>
              <a:srgbClr val="AF1A1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cxnSp>
        <p:nvCxnSpPr>
          <p:cNvPr id="363726" name="AutoShape 206"/>
          <p:cNvCxnSpPr>
            <a:cxnSpLocks noChangeShapeType="1"/>
            <a:stCxn id="363643" idx="0"/>
            <a:endCxn id="363721" idx="2"/>
          </p:cNvCxnSpPr>
          <p:nvPr/>
        </p:nvCxnSpPr>
        <p:spPr bwMode="auto">
          <a:xfrm rot="16200000" flipV="1">
            <a:off x="1200944" y="3602919"/>
            <a:ext cx="977900" cy="655638"/>
          </a:xfrm>
          <a:prstGeom prst="bentConnector3">
            <a:avLst>
              <a:gd name="adj1" fmla="val 2597"/>
            </a:avLst>
          </a:prstGeom>
          <a:noFill/>
          <a:ln w="28575">
            <a:solidFill>
              <a:srgbClr val="AF1A1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727" name="AutoShape 207"/>
          <p:cNvCxnSpPr>
            <a:cxnSpLocks noChangeShapeType="1"/>
            <a:stCxn id="363633" idx="0"/>
            <a:endCxn id="363712" idx="2"/>
          </p:cNvCxnSpPr>
          <p:nvPr/>
        </p:nvCxnSpPr>
        <p:spPr bwMode="auto">
          <a:xfrm rot="16200000" flipV="1">
            <a:off x="35718" y="2712332"/>
            <a:ext cx="2614613" cy="1428750"/>
          </a:xfrm>
          <a:prstGeom prst="bentConnector3">
            <a:avLst>
              <a:gd name="adj1" fmla="val -185"/>
            </a:avLst>
          </a:prstGeom>
          <a:noFill/>
          <a:ln w="28575">
            <a:solidFill>
              <a:srgbClr val="CC00CC"/>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63646" name="Picture 126" descr="img"/>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14388" y="2528975"/>
            <a:ext cx="839787" cy="990600"/>
          </a:xfrm>
          <a:prstGeom prst="rect">
            <a:avLst/>
          </a:prstGeom>
          <a:noFill/>
          <a:extLst>
            <a:ext uri="{909E8E84-426E-40DD-AFC4-6F175D3DCCD1}">
              <a14:hiddenFill xmlns:a14="http://schemas.microsoft.com/office/drawing/2010/main">
                <a:solidFill>
                  <a:srgbClr val="FFFFFF"/>
                </a:solidFill>
              </a14:hiddenFill>
            </a:ext>
          </a:extLst>
        </p:spPr>
      </p:pic>
      <p:sp>
        <p:nvSpPr>
          <p:cNvPr id="363734" name="Line 214"/>
          <p:cNvSpPr>
            <a:spLocks noChangeShapeType="1"/>
          </p:cNvSpPr>
          <p:nvPr/>
        </p:nvSpPr>
        <p:spPr bwMode="auto">
          <a:xfrm rot="10800000" flipH="1">
            <a:off x="1487488" y="3483063"/>
            <a:ext cx="2152650" cy="0"/>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5" name="Line 215"/>
          <p:cNvSpPr>
            <a:spLocks noChangeShapeType="1"/>
          </p:cNvSpPr>
          <p:nvPr/>
        </p:nvSpPr>
        <p:spPr bwMode="auto">
          <a:xfrm rot="10800000" flipH="1">
            <a:off x="1003300" y="2236875"/>
            <a:ext cx="2636838" cy="0"/>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6" name="Line 216"/>
          <p:cNvSpPr>
            <a:spLocks noChangeShapeType="1"/>
          </p:cNvSpPr>
          <p:nvPr/>
        </p:nvSpPr>
        <p:spPr bwMode="auto">
          <a:xfrm rot="10800000" flipV="1">
            <a:off x="3540125" y="2236875"/>
            <a:ext cx="0" cy="1246188"/>
          </a:xfrm>
          <a:prstGeom prst="line">
            <a:avLst/>
          </a:prstGeom>
          <a:noFill/>
          <a:ln w="19050">
            <a:solidFill>
              <a:srgbClr val="E7AC19"/>
            </a:solidFill>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38" name="Text Box 218"/>
          <p:cNvSpPr txBox="1">
            <a:spLocks noChangeArrowheads="1"/>
          </p:cNvSpPr>
          <p:nvPr/>
        </p:nvSpPr>
        <p:spPr bwMode="auto">
          <a:xfrm>
            <a:off x="3497263" y="2692488"/>
            <a:ext cx="5699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mtClean="0">
                <a:solidFill>
                  <a:srgbClr val="000000"/>
                </a:solidFill>
              </a:rPr>
              <a:t>H</a:t>
            </a:r>
            <a:r>
              <a:rPr lang="en-US" altLang="en-US" baseline="-25000" smtClean="0">
                <a:solidFill>
                  <a:srgbClr val="000000"/>
                </a:solidFill>
              </a:rPr>
              <a:t>OE</a:t>
            </a:r>
            <a:endParaRPr lang="cs-CZ" altLang="en-US" baseline="-25000" smtClean="0">
              <a:solidFill>
                <a:srgbClr val="000000"/>
              </a:solidFill>
            </a:endParaRPr>
          </a:p>
        </p:txBody>
      </p:sp>
      <p:sp>
        <p:nvSpPr>
          <p:cNvPr id="363739" name="Line 219"/>
          <p:cNvSpPr>
            <a:spLocks noChangeShapeType="1"/>
          </p:cNvSpPr>
          <p:nvPr/>
        </p:nvSpPr>
        <p:spPr bwMode="auto">
          <a:xfrm rot="10800000" flipH="1">
            <a:off x="2282825" y="4729250"/>
            <a:ext cx="1357313" cy="7938"/>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41" name="Line 221"/>
          <p:cNvSpPr>
            <a:spLocks noChangeShapeType="1"/>
          </p:cNvSpPr>
          <p:nvPr/>
        </p:nvSpPr>
        <p:spPr bwMode="auto">
          <a:xfrm rot="10800000" flipV="1">
            <a:off x="3540125" y="3481475"/>
            <a:ext cx="0" cy="1246188"/>
          </a:xfrm>
          <a:prstGeom prst="line">
            <a:avLst/>
          </a:prstGeom>
          <a:noFill/>
          <a:ln w="19050">
            <a:solidFill>
              <a:srgbClr val="E7AC19"/>
            </a:solidFill>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42" name="Text Box 222"/>
          <p:cNvSpPr txBox="1">
            <a:spLocks noChangeArrowheads="1"/>
          </p:cNvSpPr>
          <p:nvPr/>
        </p:nvSpPr>
        <p:spPr bwMode="auto">
          <a:xfrm>
            <a:off x="3497263" y="3897400"/>
            <a:ext cx="552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smtClean="0">
                <a:solidFill>
                  <a:srgbClr val="000000"/>
                </a:solidFill>
              </a:rPr>
              <a:t>H</a:t>
            </a:r>
            <a:r>
              <a:rPr lang="en-US" altLang="en-US" baseline="-25000" dirty="0" smtClean="0">
                <a:solidFill>
                  <a:srgbClr val="000000"/>
                </a:solidFill>
              </a:rPr>
              <a:t>EA</a:t>
            </a:r>
            <a:endParaRPr lang="cs-CZ" altLang="en-US" baseline="-25000" dirty="0" smtClean="0">
              <a:solidFill>
                <a:srgbClr val="000000"/>
              </a:solidFill>
            </a:endParaRPr>
          </a:p>
        </p:txBody>
      </p:sp>
      <p:sp>
        <p:nvSpPr>
          <p:cNvPr id="363704" name="Line 184"/>
          <p:cNvSpPr>
            <a:spLocks noChangeShapeType="1"/>
          </p:cNvSpPr>
          <p:nvPr/>
        </p:nvSpPr>
        <p:spPr bwMode="auto">
          <a:xfrm>
            <a:off x="6519863" y="1697038"/>
            <a:ext cx="301625" cy="301625"/>
          </a:xfrm>
          <a:prstGeom prst="line">
            <a:avLst/>
          </a:prstGeom>
          <a:noFill/>
          <a:ln w="28575">
            <a:solidFill>
              <a:schemeClr val="hlink"/>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06" name="Line 186"/>
          <p:cNvSpPr>
            <a:spLocks noChangeShapeType="1"/>
          </p:cNvSpPr>
          <p:nvPr/>
        </p:nvSpPr>
        <p:spPr bwMode="auto">
          <a:xfrm>
            <a:off x="6521450" y="2335213"/>
            <a:ext cx="301625" cy="301625"/>
          </a:xfrm>
          <a:prstGeom prst="line">
            <a:avLst/>
          </a:prstGeom>
          <a:noFill/>
          <a:ln w="28575">
            <a:solidFill>
              <a:srgbClr val="AF1A1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83" name="Line 263"/>
          <p:cNvSpPr>
            <a:spLocks noChangeShapeType="1"/>
          </p:cNvSpPr>
          <p:nvPr/>
        </p:nvSpPr>
        <p:spPr bwMode="auto">
          <a:xfrm>
            <a:off x="6521450" y="3016250"/>
            <a:ext cx="301625" cy="301625"/>
          </a:xfrm>
          <a:prstGeom prst="line">
            <a:avLst/>
          </a:prstGeom>
          <a:noFill/>
          <a:ln w="19050">
            <a:solidFill>
              <a:srgbClr val="0095F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363784" name="Line 264"/>
          <p:cNvSpPr>
            <a:spLocks noChangeShapeType="1"/>
          </p:cNvSpPr>
          <p:nvPr/>
        </p:nvSpPr>
        <p:spPr bwMode="auto">
          <a:xfrm>
            <a:off x="6521450" y="3648075"/>
            <a:ext cx="301625" cy="301625"/>
          </a:xfrm>
          <a:prstGeom prst="line">
            <a:avLst/>
          </a:prstGeom>
          <a:noFill/>
          <a:ln w="19050">
            <a:solidFill>
              <a:srgbClr val="003399"/>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pic>
        <p:nvPicPr>
          <p:cNvPr id="4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531" y="1060538"/>
            <a:ext cx="954088" cy="123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391598" y="1201819"/>
            <a:ext cx="934563" cy="338554"/>
          </a:xfrm>
          <a:prstGeom prst="rect">
            <a:avLst/>
          </a:prstGeom>
          <a:noFill/>
        </p:spPr>
        <p:txBody>
          <a:bodyPr wrap="square" rtlCol="0">
            <a:spAutoFit/>
          </a:bodyPr>
          <a:lstStyle/>
          <a:p>
            <a:r>
              <a:rPr lang="nl-BE" sz="1600" dirty="0" smtClean="0"/>
              <a:t>VRV IV</a:t>
            </a:r>
            <a:endParaRPr lang="en-GB" sz="1600" dirty="0"/>
          </a:p>
        </p:txBody>
      </p:sp>
      <p:pic>
        <p:nvPicPr>
          <p:cNvPr id="45" name="Picture 109"/>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7487" y="5327273"/>
            <a:ext cx="1535113" cy="110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1391598" y="4718138"/>
            <a:ext cx="13340" cy="1528283"/>
          </a:xfrm>
          <a:prstGeom prst="line">
            <a:avLst/>
          </a:prstGeom>
          <a:noFill/>
          <a:ln w="28575">
            <a:solidFill>
              <a:srgbClr val="CC00CC"/>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a:xfrm>
            <a:off x="1416050" y="6246421"/>
            <a:ext cx="754062" cy="0"/>
          </a:xfrm>
          <a:prstGeom prst="line">
            <a:avLst/>
          </a:prstGeom>
          <a:noFill/>
          <a:ln w="28575">
            <a:solidFill>
              <a:srgbClr val="CC00CC"/>
            </a:solidFill>
            <a:miter lim="800000"/>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Line 219"/>
          <p:cNvSpPr>
            <a:spLocks noChangeShapeType="1"/>
          </p:cNvSpPr>
          <p:nvPr/>
        </p:nvSpPr>
        <p:spPr bwMode="auto">
          <a:xfrm rot="10800000" flipH="1">
            <a:off x="2378076" y="6246421"/>
            <a:ext cx="1357313" cy="7938"/>
          </a:xfrm>
          <a:prstGeom prst="line">
            <a:avLst/>
          </a:prstGeom>
          <a:noFill/>
          <a:ln w="19050">
            <a:solidFill>
              <a:srgbClr val="E7AC1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53" name="Line 221"/>
          <p:cNvSpPr>
            <a:spLocks noChangeShapeType="1"/>
          </p:cNvSpPr>
          <p:nvPr/>
        </p:nvSpPr>
        <p:spPr bwMode="auto">
          <a:xfrm rot="10800000" flipV="1">
            <a:off x="3540124" y="4737188"/>
            <a:ext cx="1" cy="1517171"/>
          </a:xfrm>
          <a:prstGeom prst="line">
            <a:avLst/>
          </a:prstGeom>
          <a:noFill/>
          <a:ln w="19050">
            <a:solidFill>
              <a:srgbClr val="E7AC19"/>
            </a:solidFill>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mtClean="0">
              <a:solidFill>
                <a:srgbClr val="000000"/>
              </a:solidFill>
            </a:endParaRPr>
          </a:p>
        </p:txBody>
      </p:sp>
      <p:sp>
        <p:nvSpPr>
          <p:cNvPr id="54" name="Text Box 222"/>
          <p:cNvSpPr txBox="1">
            <a:spLocks noChangeArrowheads="1"/>
          </p:cNvSpPr>
          <p:nvPr/>
        </p:nvSpPr>
        <p:spPr bwMode="auto">
          <a:xfrm>
            <a:off x="3640138" y="5305590"/>
            <a:ext cx="4796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smtClean="0">
                <a:solidFill>
                  <a:srgbClr val="000000"/>
                </a:solidFill>
              </a:rPr>
              <a:t>H</a:t>
            </a:r>
            <a:r>
              <a:rPr lang="en-US" altLang="en-US" baseline="-25000" dirty="0" smtClean="0">
                <a:solidFill>
                  <a:srgbClr val="000000"/>
                </a:solidFill>
              </a:rPr>
              <a:t>EE</a:t>
            </a:r>
            <a:endParaRPr lang="cs-CZ" altLang="en-US" baseline="-25000" dirty="0" smtClean="0">
              <a:solidFill>
                <a:srgbClr val="000000"/>
              </a:solidFill>
            </a:endParaRPr>
          </a:p>
        </p:txBody>
      </p:sp>
    </p:spTree>
    <p:extLst>
      <p:ext uri="{BB962C8B-B14F-4D97-AF65-F5344CB8AC3E}">
        <p14:creationId xmlns:p14="http://schemas.microsoft.com/office/powerpoint/2010/main" val="1209910249"/>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p:cNvSpPr>
            <a:spLocks noGrp="1"/>
          </p:cNvSpPr>
          <p:nvPr>
            <p:ph type="body" sz="quarter" idx="12"/>
          </p:nvPr>
        </p:nvSpPr>
        <p:spPr/>
        <p:txBody>
          <a:bodyPr/>
          <a:lstStyle/>
          <a:p>
            <a:r>
              <a:rPr lang="nl-NL" dirty="0" smtClean="0"/>
              <a:t>DX-AHU</a:t>
            </a:r>
            <a:endParaRPr lang="nl-NL" dirty="0"/>
          </a:p>
        </p:txBody>
      </p:sp>
      <p:sp>
        <p:nvSpPr>
          <p:cNvPr id="12" name="Tijdelijke aanduiding voor tekst 11"/>
          <p:cNvSpPr>
            <a:spLocks noGrp="1"/>
          </p:cNvSpPr>
          <p:nvPr>
            <p:ph type="body" sz="quarter" idx="13"/>
          </p:nvPr>
        </p:nvSpPr>
        <p:spPr/>
        <p:txBody>
          <a:bodyPr/>
          <a:lstStyle/>
          <a:p>
            <a:r>
              <a:rPr lang="nl-BE" sz="4400" dirty="0" smtClean="0"/>
              <a:t>Review</a:t>
            </a:r>
            <a:endParaRPr lang="en-GB" sz="4400" dirty="0"/>
          </a:p>
        </p:txBody>
      </p:sp>
      <p:sp>
        <p:nvSpPr>
          <p:cNvPr id="13" name="Tijdelijke aanduiding voor tekst 12"/>
          <p:cNvSpPr>
            <a:spLocks noGrp="1"/>
          </p:cNvSpPr>
          <p:nvPr>
            <p:ph type="body" sz="quarter" idx="14"/>
          </p:nvPr>
        </p:nvSpPr>
        <p:spPr/>
        <p:txBody>
          <a:bodyPr/>
          <a:lstStyle/>
          <a:p>
            <a:pPr marL="342900" indent="-342900">
              <a:buFont typeface="+mj-lt"/>
              <a:buAutoNum type="arabicPeriod"/>
            </a:pPr>
            <a:r>
              <a:rPr lang="nl-BE" dirty="0" err="1" smtClean="0"/>
              <a:t>Combinations</a:t>
            </a:r>
            <a:endParaRPr lang="en-GB" dirty="0" smtClean="0"/>
          </a:p>
          <a:p>
            <a:pPr marL="342900" indent="-342900">
              <a:buFont typeface="+mj-lt"/>
              <a:buAutoNum type="arabicPeriod"/>
            </a:pPr>
            <a:r>
              <a:rPr lang="en-GB" dirty="0" smtClean="0"/>
              <a:t>Sales arguments</a:t>
            </a:r>
          </a:p>
          <a:p>
            <a:endParaRPr lang="en-GB" dirty="0" smtClean="0"/>
          </a:p>
        </p:txBody>
      </p:sp>
      <p:sp>
        <p:nvSpPr>
          <p:cNvPr id="10" name="Tijdelijke aanduiding voor tekst 9"/>
          <p:cNvSpPr>
            <a:spLocks noGrp="1"/>
          </p:cNvSpPr>
          <p:nvPr>
            <p:ph type="body" sz="quarter" idx="11"/>
          </p:nvPr>
        </p:nvSpPr>
        <p:spPr/>
        <p:txBody>
          <a:bodyPr/>
          <a:lstStyle/>
          <a:p>
            <a:r>
              <a:rPr lang="nl-NL" sz="6600" dirty="0" smtClean="0">
                <a:solidFill>
                  <a:schemeClr val="bg1">
                    <a:lumMod val="50000"/>
                  </a:schemeClr>
                </a:solidFill>
              </a:rPr>
              <a:t>5</a:t>
            </a:r>
            <a:endParaRPr lang="nl-NL" sz="6600" dirty="0">
              <a:solidFill>
                <a:schemeClr val="bg1">
                  <a:lumMod val="50000"/>
                </a:schemeClr>
              </a:solidFill>
            </a:endParaRPr>
          </a:p>
        </p:txBody>
      </p:sp>
    </p:spTree>
    <p:extLst>
      <p:ext uri="{BB962C8B-B14F-4D97-AF65-F5344CB8AC3E}">
        <p14:creationId xmlns:p14="http://schemas.microsoft.com/office/powerpoint/2010/main" val="3779794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228600" y="6375400"/>
            <a:ext cx="609600" cy="501648"/>
          </a:xfrm>
        </p:spPr>
        <p:txBody>
          <a:bodyPr/>
          <a:lstStyle/>
          <a:p>
            <a:fld id="{76563B4B-4410-459F-97AD-D0AEEE9266CA}" type="slidenum">
              <a:rPr lang="en-US" smtClean="0">
                <a:solidFill>
                  <a:srgbClr val="0083C1"/>
                </a:solidFill>
              </a:rPr>
              <a:pPr/>
              <a:t>35</a:t>
            </a:fld>
            <a:endParaRPr lang="en-US">
              <a:solidFill>
                <a:srgbClr val="0083C1"/>
              </a:solidFill>
            </a:endParaRPr>
          </a:p>
        </p:txBody>
      </p:sp>
      <p:sp>
        <p:nvSpPr>
          <p:cNvPr id="97" name="TextBox 96"/>
          <p:cNvSpPr txBox="1"/>
          <p:nvPr/>
        </p:nvSpPr>
        <p:spPr>
          <a:xfrm>
            <a:off x="274638" y="382357"/>
            <a:ext cx="8686800" cy="646331"/>
          </a:xfrm>
          <a:prstGeom prst="rect">
            <a:avLst/>
          </a:prstGeom>
          <a:noFill/>
        </p:spPr>
        <p:txBody>
          <a:bodyPr wrap="square" rtlCol="0">
            <a:spAutoFit/>
          </a:bodyPr>
          <a:lstStyle/>
          <a:p>
            <a:r>
              <a:rPr lang="en-US" cap="all" dirty="0">
                <a:solidFill>
                  <a:schemeClr val="tx2"/>
                </a:solidFill>
              </a:rPr>
              <a:t>Daikin condensing units ERQ / VRV IV + </a:t>
            </a:r>
            <a:r>
              <a:rPr lang="en-US" cap="all" dirty="0" smtClean="0">
                <a:solidFill>
                  <a:schemeClr val="tx2"/>
                </a:solidFill>
              </a:rPr>
              <a:t>AHU</a:t>
            </a:r>
          </a:p>
          <a:p>
            <a:pPr fontAlgn="base">
              <a:spcAft>
                <a:spcPct val="0"/>
              </a:spcAft>
              <a:buClr>
                <a:srgbClr val="00A5E8"/>
              </a:buClr>
            </a:pPr>
            <a:r>
              <a:rPr lang="en-US" b="1" kern="0" dirty="0">
                <a:cs typeface="Myriad Pro"/>
              </a:rPr>
              <a:t>Review of combinations</a:t>
            </a:r>
          </a:p>
        </p:txBody>
      </p:sp>
      <p:sp>
        <p:nvSpPr>
          <p:cNvPr id="9" name="Text Box 15"/>
          <p:cNvSpPr txBox="1">
            <a:spLocks noChangeArrowheads="1"/>
          </p:cNvSpPr>
          <p:nvPr/>
        </p:nvSpPr>
        <p:spPr bwMode="auto">
          <a:xfrm>
            <a:off x="403225" y="3724888"/>
            <a:ext cx="2138363" cy="1200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spcBef>
                <a:spcPct val="50000"/>
              </a:spcBef>
              <a:defRPr/>
            </a:pPr>
            <a:r>
              <a:rPr lang="en-US" altLang="en-US" sz="1400" b="1" dirty="0" smtClean="0">
                <a:solidFill>
                  <a:srgbClr val="0083C1"/>
                </a:solidFill>
                <a:latin typeface="Calibri"/>
              </a:rPr>
              <a:t>ERQ</a:t>
            </a:r>
            <a:r>
              <a:rPr lang="en-US" altLang="en-US" sz="1600" dirty="0" smtClean="0">
                <a:solidFill>
                  <a:srgbClr val="0083C1"/>
                </a:solidFill>
                <a:latin typeface="Calibri"/>
              </a:rPr>
              <a:t> </a:t>
            </a:r>
            <a:r>
              <a:rPr lang="en-US" altLang="en-US" sz="1200" dirty="0" smtClean="0">
                <a:solidFill>
                  <a:srgbClr val="2D2D2F">
                    <a:lumMod val="75000"/>
                    <a:lumOff val="25000"/>
                  </a:srgbClr>
                </a:solidFill>
                <a:latin typeface="Calibri"/>
              </a:rPr>
              <a:t>(up to 25 kW)</a:t>
            </a:r>
          </a:p>
          <a:p>
            <a:pPr eaLnBrk="1" hangingPunct="1">
              <a:spcBef>
                <a:spcPct val="50000"/>
              </a:spcBef>
              <a:buFontTx/>
              <a:buChar char="•"/>
              <a:defRPr/>
            </a:pPr>
            <a:r>
              <a:rPr lang="en-US" altLang="en-US" sz="1400" dirty="0" smtClean="0">
                <a:solidFill>
                  <a:srgbClr val="0083C1"/>
                </a:solidFill>
                <a:latin typeface="Calibri"/>
              </a:rPr>
              <a:t>Pair combination                   </a:t>
            </a:r>
            <a:r>
              <a:rPr lang="nl-BE" altLang="en-US" sz="1200" dirty="0" smtClean="0">
                <a:solidFill>
                  <a:srgbClr val="2D2D2F">
                    <a:lumMod val="75000"/>
                    <a:lumOff val="25000"/>
                  </a:srgbClr>
                </a:solidFill>
                <a:latin typeface="Calibri"/>
              </a:rPr>
              <a:t>(</a:t>
            </a:r>
            <a:r>
              <a:rPr lang="nl-BE" altLang="en-US" sz="1200" dirty="0">
                <a:solidFill>
                  <a:srgbClr val="2D2D2F">
                    <a:lumMod val="75000"/>
                    <a:lumOff val="25000"/>
                  </a:srgbClr>
                </a:solidFill>
                <a:latin typeface="Calibri"/>
              </a:rPr>
              <a:t>1 outdoor+ </a:t>
            </a:r>
            <a:r>
              <a:rPr lang="nl-BE" altLang="en-US" sz="1200" dirty="0" smtClean="0">
                <a:solidFill>
                  <a:srgbClr val="2D2D2F">
                    <a:lumMod val="75000"/>
                    <a:lumOff val="25000"/>
                  </a:srgbClr>
                </a:solidFill>
                <a:latin typeface="Calibri"/>
              </a:rPr>
              <a:t>1 </a:t>
            </a:r>
            <a:r>
              <a:rPr lang="nl-BE" altLang="en-US" sz="1200" dirty="0">
                <a:solidFill>
                  <a:srgbClr val="2D2D2F">
                    <a:lumMod val="75000"/>
                    <a:lumOff val="25000"/>
                  </a:srgbClr>
                </a:solidFill>
                <a:latin typeface="Calibri"/>
              </a:rPr>
              <a:t>DX </a:t>
            </a:r>
            <a:r>
              <a:rPr lang="nl-BE" altLang="en-US" sz="1200" dirty="0" smtClean="0">
                <a:solidFill>
                  <a:srgbClr val="2D2D2F">
                    <a:lumMod val="75000"/>
                    <a:lumOff val="25000"/>
                  </a:srgbClr>
                </a:solidFill>
                <a:latin typeface="Calibri"/>
              </a:rPr>
              <a:t>kit)</a:t>
            </a:r>
            <a:endParaRPr lang="en-US" altLang="en-US" sz="1200" dirty="0" smtClean="0">
              <a:solidFill>
                <a:srgbClr val="2D2D2F">
                  <a:lumMod val="75000"/>
                  <a:lumOff val="25000"/>
                </a:srgbClr>
              </a:solidFill>
              <a:latin typeface="Calibri"/>
            </a:endParaRPr>
          </a:p>
          <a:p>
            <a:pPr eaLnBrk="1" hangingPunct="1">
              <a:spcBef>
                <a:spcPct val="50000"/>
              </a:spcBef>
              <a:buFontTx/>
              <a:buChar char="•"/>
              <a:defRPr/>
            </a:pPr>
            <a:r>
              <a:rPr lang="en-US" altLang="en-US" sz="1400" dirty="0" smtClean="0">
                <a:solidFill>
                  <a:srgbClr val="0083C1"/>
                </a:solidFill>
                <a:latin typeface="Calibri"/>
              </a:rPr>
              <a:t>Heat pump</a:t>
            </a:r>
          </a:p>
        </p:txBody>
      </p:sp>
      <p:sp>
        <p:nvSpPr>
          <p:cNvPr id="10" name="Line 16"/>
          <p:cNvSpPr>
            <a:spLocks noChangeShapeType="1"/>
          </p:cNvSpPr>
          <p:nvPr/>
        </p:nvSpPr>
        <p:spPr bwMode="auto">
          <a:xfrm>
            <a:off x="0" y="201038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GB">
              <a:solidFill>
                <a:srgbClr val="0083C1"/>
              </a:solidFill>
            </a:endParaRPr>
          </a:p>
        </p:txBody>
      </p:sp>
      <p:sp>
        <p:nvSpPr>
          <p:cNvPr id="11" name="Text Box 18"/>
          <p:cNvSpPr txBox="1">
            <a:spLocks noChangeArrowheads="1"/>
          </p:cNvSpPr>
          <p:nvPr/>
        </p:nvSpPr>
        <p:spPr bwMode="auto">
          <a:xfrm>
            <a:off x="3463925" y="3655038"/>
            <a:ext cx="2646363" cy="215443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spcBef>
                <a:spcPct val="50000"/>
              </a:spcBef>
              <a:defRPr/>
            </a:pPr>
            <a:r>
              <a:rPr lang="nl-BE" altLang="en-US" sz="1400" b="1" dirty="0" smtClean="0">
                <a:solidFill>
                  <a:srgbClr val="0083C1"/>
                </a:solidFill>
                <a:latin typeface="Calibri"/>
              </a:rPr>
              <a:t>VRV IV Heat pump:</a:t>
            </a:r>
            <a:endParaRPr lang="nl-BE" altLang="en-US" sz="1200" dirty="0" smtClean="0">
              <a:solidFill>
                <a:srgbClr val="2D2D2F">
                  <a:lumMod val="75000"/>
                  <a:lumOff val="25000"/>
                </a:srgbClr>
              </a:solidFill>
              <a:latin typeface="Calibri"/>
            </a:endParaRPr>
          </a:p>
          <a:p>
            <a:pPr eaLnBrk="1" hangingPunct="1">
              <a:spcBef>
                <a:spcPct val="50000"/>
              </a:spcBef>
              <a:buFontTx/>
              <a:buChar char="•"/>
              <a:defRPr/>
            </a:pPr>
            <a:r>
              <a:rPr lang="nl-BE" altLang="en-US" sz="1400" dirty="0" smtClean="0">
                <a:solidFill>
                  <a:srgbClr val="0083C1"/>
                </a:solidFill>
                <a:latin typeface="Calibri"/>
              </a:rPr>
              <a:t>Pair </a:t>
            </a:r>
            <a:r>
              <a:rPr lang="nl-BE" altLang="en-US" sz="1400" dirty="0" err="1" smtClean="0">
                <a:solidFill>
                  <a:srgbClr val="0083C1"/>
                </a:solidFill>
                <a:latin typeface="Calibri"/>
              </a:rPr>
              <a:t>combination</a:t>
            </a:r>
            <a:r>
              <a:rPr lang="nl-BE" altLang="en-US" sz="1400" dirty="0" smtClean="0">
                <a:solidFill>
                  <a:srgbClr val="0083C1"/>
                </a:solidFill>
                <a:latin typeface="Calibri"/>
              </a:rPr>
              <a:t>:                          </a:t>
            </a:r>
            <a:r>
              <a:rPr lang="nl-BE" altLang="en-US" sz="1200" dirty="0" smtClean="0">
                <a:solidFill>
                  <a:srgbClr val="2D2D2F">
                    <a:lumMod val="75000"/>
                    <a:lumOff val="25000"/>
                  </a:srgbClr>
                </a:solidFill>
                <a:latin typeface="Calibri"/>
              </a:rPr>
              <a:t>(up </a:t>
            </a:r>
            <a:r>
              <a:rPr lang="nl-BE" altLang="en-US" sz="1200" dirty="0" err="1" smtClean="0">
                <a:solidFill>
                  <a:srgbClr val="2D2D2F">
                    <a:lumMod val="75000"/>
                    <a:lumOff val="25000"/>
                  </a:srgbClr>
                </a:solidFill>
                <a:latin typeface="Calibri"/>
              </a:rPr>
              <a:t>to</a:t>
            </a:r>
            <a:r>
              <a:rPr lang="nl-BE" altLang="en-US" sz="1200" dirty="0" smtClean="0">
                <a:solidFill>
                  <a:srgbClr val="2D2D2F">
                    <a:lumMod val="75000"/>
                    <a:lumOff val="25000"/>
                  </a:srgbClr>
                </a:solidFill>
                <a:latin typeface="Calibri"/>
              </a:rPr>
              <a:t> 60 kW )</a:t>
            </a:r>
          </a:p>
          <a:p>
            <a:pPr eaLnBrk="1" hangingPunct="1">
              <a:spcBef>
                <a:spcPct val="50000"/>
              </a:spcBef>
              <a:defRPr/>
            </a:pPr>
            <a:r>
              <a:rPr lang="nl-BE" altLang="en-US" sz="1200" dirty="0">
                <a:solidFill>
                  <a:srgbClr val="0083C1"/>
                </a:solidFill>
                <a:latin typeface="Calibri"/>
              </a:rPr>
              <a:t>1 Outdoor+1 </a:t>
            </a:r>
            <a:r>
              <a:rPr lang="nl-BE" altLang="en-US" sz="1200" dirty="0" smtClean="0">
                <a:solidFill>
                  <a:srgbClr val="0083C1"/>
                </a:solidFill>
                <a:latin typeface="Calibri"/>
              </a:rPr>
              <a:t>DX kit</a:t>
            </a:r>
            <a:endParaRPr lang="nl-BE" altLang="en-US" sz="1200" dirty="0" smtClean="0">
              <a:solidFill>
                <a:srgbClr val="2D2D2F">
                  <a:lumMod val="75000"/>
                  <a:lumOff val="25000"/>
                </a:srgbClr>
              </a:solidFill>
              <a:latin typeface="Calibri"/>
            </a:endParaRPr>
          </a:p>
          <a:p>
            <a:pPr eaLnBrk="1" hangingPunct="1">
              <a:spcBef>
                <a:spcPct val="50000"/>
              </a:spcBef>
              <a:buFontTx/>
              <a:buChar char="•"/>
              <a:defRPr/>
            </a:pPr>
            <a:r>
              <a:rPr lang="nl-BE" altLang="en-US" sz="1400" dirty="0" smtClean="0">
                <a:solidFill>
                  <a:srgbClr val="0083C1"/>
                </a:solidFill>
                <a:latin typeface="Calibri"/>
              </a:rPr>
              <a:t>Multi </a:t>
            </a:r>
            <a:r>
              <a:rPr lang="nl-BE" altLang="en-US" sz="1400" dirty="0" err="1" smtClean="0">
                <a:solidFill>
                  <a:srgbClr val="0083C1"/>
                </a:solidFill>
                <a:latin typeface="Calibri"/>
              </a:rPr>
              <a:t>combination</a:t>
            </a:r>
            <a:r>
              <a:rPr lang="nl-BE" altLang="en-US" sz="1400" dirty="0" smtClean="0">
                <a:solidFill>
                  <a:srgbClr val="0083C1"/>
                </a:solidFill>
                <a:latin typeface="Calibri"/>
              </a:rPr>
              <a:t> :                      </a:t>
            </a:r>
            <a:r>
              <a:rPr lang="nl-BE" altLang="en-US" sz="1200" dirty="0" smtClean="0">
                <a:solidFill>
                  <a:srgbClr val="2D2D2F">
                    <a:lumMod val="75000"/>
                    <a:lumOff val="25000"/>
                  </a:srgbClr>
                </a:solidFill>
                <a:latin typeface="Calibri"/>
              </a:rPr>
              <a:t>(up </a:t>
            </a:r>
            <a:r>
              <a:rPr lang="nl-BE" altLang="en-US" sz="1200" dirty="0" err="1" smtClean="0">
                <a:solidFill>
                  <a:srgbClr val="2D2D2F">
                    <a:lumMod val="75000"/>
                    <a:lumOff val="25000"/>
                  </a:srgbClr>
                </a:solidFill>
                <a:latin typeface="Calibri"/>
              </a:rPr>
              <a:t>to</a:t>
            </a:r>
            <a:r>
              <a:rPr lang="nl-BE" altLang="en-US" sz="1200" dirty="0" smtClean="0">
                <a:solidFill>
                  <a:srgbClr val="2D2D2F">
                    <a:lumMod val="75000"/>
                    <a:lumOff val="25000"/>
                  </a:srgbClr>
                </a:solidFill>
                <a:latin typeface="Calibri"/>
              </a:rPr>
              <a:t> 150 kW)</a:t>
            </a:r>
            <a:endParaRPr lang="nl-BE" altLang="en-US" sz="1200" dirty="0">
              <a:solidFill>
                <a:srgbClr val="2D2D2F">
                  <a:lumMod val="75000"/>
                  <a:lumOff val="25000"/>
                </a:srgbClr>
              </a:solidFill>
              <a:latin typeface="Calibri"/>
            </a:endParaRPr>
          </a:p>
          <a:p>
            <a:pPr eaLnBrk="1" hangingPunct="1">
              <a:spcBef>
                <a:spcPct val="50000"/>
              </a:spcBef>
              <a:defRPr/>
            </a:pPr>
            <a:r>
              <a:rPr lang="nl-BE" altLang="en-US" sz="1200" dirty="0">
                <a:solidFill>
                  <a:srgbClr val="0083C1"/>
                </a:solidFill>
                <a:latin typeface="Calibri"/>
              </a:rPr>
              <a:t>1</a:t>
            </a:r>
            <a:r>
              <a:rPr lang="nl-BE" altLang="en-US" sz="1200" dirty="0" smtClean="0">
                <a:solidFill>
                  <a:srgbClr val="0083C1"/>
                </a:solidFill>
                <a:latin typeface="Calibri"/>
              </a:rPr>
              <a:t> Outdoor+1 AHU (max 3 DX kits) </a:t>
            </a:r>
          </a:p>
          <a:p>
            <a:pPr marL="457200" lvl="1" indent="0" eaLnBrk="1" hangingPunct="1">
              <a:spcBef>
                <a:spcPct val="50000"/>
              </a:spcBef>
              <a:defRPr/>
            </a:pPr>
            <a:endParaRPr lang="nl-BE" altLang="en-US" sz="1200" dirty="0" smtClean="0">
              <a:solidFill>
                <a:srgbClr val="2D2D2F">
                  <a:lumMod val="75000"/>
                  <a:lumOff val="25000"/>
                </a:srgbClr>
              </a:solidFill>
              <a:latin typeface="Calibri"/>
            </a:endParaRPr>
          </a:p>
        </p:txBody>
      </p:sp>
      <p:sp>
        <p:nvSpPr>
          <p:cNvPr id="12" name="Line 19"/>
          <p:cNvSpPr>
            <a:spLocks noChangeShapeType="1"/>
          </p:cNvSpPr>
          <p:nvPr/>
        </p:nvSpPr>
        <p:spPr bwMode="auto">
          <a:xfrm>
            <a:off x="0" y="146428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GB">
              <a:solidFill>
                <a:srgbClr val="0083C1"/>
              </a:solidFill>
            </a:endParaRPr>
          </a:p>
        </p:txBody>
      </p:sp>
      <p:sp>
        <p:nvSpPr>
          <p:cNvPr id="13" name="Rounded Rectangle 12"/>
          <p:cNvSpPr/>
          <p:nvPr/>
        </p:nvSpPr>
        <p:spPr>
          <a:xfrm>
            <a:off x="158750" y="3594713"/>
            <a:ext cx="2857500" cy="2297112"/>
          </a:xfrm>
          <a:prstGeom prst="roundRect">
            <a:avLst>
              <a:gd name="adj" fmla="val 11092"/>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sp>
        <p:nvSpPr>
          <p:cNvPr id="14" name="Rounded Rectangle 13"/>
          <p:cNvSpPr/>
          <p:nvPr/>
        </p:nvSpPr>
        <p:spPr>
          <a:xfrm>
            <a:off x="3333750" y="3597888"/>
            <a:ext cx="2749550" cy="2282825"/>
          </a:xfrm>
          <a:prstGeom prst="roundRect">
            <a:avLst>
              <a:gd name="adj" fmla="val 900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sp>
        <p:nvSpPr>
          <p:cNvPr id="16" name="TextBox 15"/>
          <p:cNvSpPr txBox="1"/>
          <p:nvPr/>
        </p:nvSpPr>
        <p:spPr>
          <a:xfrm>
            <a:off x="0" y="2256450"/>
            <a:ext cx="3067566" cy="1169551"/>
          </a:xfrm>
          <a:prstGeom prst="rect">
            <a:avLst/>
          </a:prstGeom>
          <a:noFill/>
        </p:spPr>
        <p:txBody>
          <a:bodyPr wrap="square">
            <a:spAutoFit/>
          </a:bodyPr>
          <a:lstStyle/>
          <a:p>
            <a:pPr algn="ctr">
              <a:defRPr/>
            </a:pPr>
            <a:r>
              <a:rPr lang="nl-BE" sz="1400" dirty="0" smtClean="0">
                <a:solidFill>
                  <a:srgbClr val="0083C1"/>
                </a:solidFill>
              </a:rPr>
              <a:t>Supply/return </a:t>
            </a:r>
            <a:r>
              <a:rPr lang="nl-BE" sz="1400" dirty="0">
                <a:solidFill>
                  <a:srgbClr val="0083C1"/>
                </a:solidFill>
              </a:rPr>
              <a:t>air </a:t>
            </a:r>
            <a:r>
              <a:rPr lang="nl-BE" sz="1400" dirty="0" err="1">
                <a:solidFill>
                  <a:srgbClr val="0083C1"/>
                </a:solidFill>
              </a:rPr>
              <a:t>temperature</a:t>
            </a:r>
            <a:r>
              <a:rPr lang="nl-BE" sz="1400" dirty="0">
                <a:solidFill>
                  <a:srgbClr val="0083C1"/>
                </a:solidFill>
              </a:rPr>
              <a:t> </a:t>
            </a:r>
            <a:r>
              <a:rPr lang="nl-BE" sz="1400" dirty="0" smtClean="0">
                <a:solidFill>
                  <a:srgbClr val="0083C1"/>
                </a:solidFill>
              </a:rPr>
              <a:t>control</a:t>
            </a:r>
          </a:p>
          <a:p>
            <a:pPr algn="ctr">
              <a:defRPr/>
            </a:pPr>
            <a:r>
              <a:rPr lang="nl-BE" sz="1400" dirty="0" smtClean="0">
                <a:solidFill>
                  <a:srgbClr val="0083C1"/>
                </a:solidFill>
              </a:rPr>
              <a:t>(X-Y-W) </a:t>
            </a:r>
            <a:r>
              <a:rPr lang="nl-BE" sz="1400" dirty="0" err="1" smtClean="0">
                <a:solidFill>
                  <a:srgbClr val="0083C1"/>
                </a:solidFill>
              </a:rPr>
              <a:t>by</a:t>
            </a:r>
            <a:r>
              <a:rPr lang="nl-BE" sz="1400" dirty="0" smtClean="0">
                <a:solidFill>
                  <a:srgbClr val="0083C1"/>
                </a:solidFill>
              </a:rPr>
              <a:t> DDC</a:t>
            </a:r>
            <a:endParaRPr lang="nl-BE" sz="1400" dirty="0">
              <a:solidFill>
                <a:srgbClr val="0083C1"/>
              </a:solidFill>
            </a:endParaRPr>
          </a:p>
          <a:p>
            <a:pPr algn="ctr">
              <a:defRPr/>
            </a:pPr>
            <a:r>
              <a:rPr lang="nl-BE" sz="1400" dirty="0">
                <a:solidFill>
                  <a:srgbClr val="0083C1"/>
                </a:solidFill>
              </a:rPr>
              <a:t>or </a:t>
            </a:r>
          </a:p>
          <a:p>
            <a:pPr algn="ctr">
              <a:defRPr/>
            </a:pPr>
            <a:r>
              <a:rPr lang="nl-BE" sz="1400" dirty="0">
                <a:solidFill>
                  <a:srgbClr val="0083C1"/>
                </a:solidFill>
              </a:rPr>
              <a:t>Return air </a:t>
            </a:r>
            <a:r>
              <a:rPr lang="nl-BE" sz="1400" dirty="0" err="1">
                <a:solidFill>
                  <a:srgbClr val="0083C1"/>
                </a:solidFill>
              </a:rPr>
              <a:t>temperature</a:t>
            </a:r>
            <a:r>
              <a:rPr lang="nl-BE" sz="1400" dirty="0">
                <a:solidFill>
                  <a:srgbClr val="0083C1"/>
                </a:solidFill>
              </a:rPr>
              <a:t> </a:t>
            </a:r>
            <a:r>
              <a:rPr lang="nl-BE" sz="1400" dirty="0" smtClean="0">
                <a:solidFill>
                  <a:srgbClr val="0083C1"/>
                </a:solidFill>
              </a:rPr>
              <a:t>control (Z) </a:t>
            </a:r>
          </a:p>
          <a:p>
            <a:pPr algn="ctr">
              <a:defRPr/>
            </a:pPr>
            <a:r>
              <a:rPr lang="nl-BE" sz="1400" dirty="0" err="1" smtClean="0">
                <a:solidFill>
                  <a:srgbClr val="0083C1"/>
                </a:solidFill>
              </a:rPr>
              <a:t>by</a:t>
            </a:r>
            <a:r>
              <a:rPr lang="nl-BE" sz="1400" dirty="0" smtClean="0">
                <a:solidFill>
                  <a:srgbClr val="0083C1"/>
                </a:solidFill>
              </a:rPr>
              <a:t> </a:t>
            </a:r>
            <a:r>
              <a:rPr lang="nl-BE" sz="1400" dirty="0" err="1" smtClean="0">
                <a:solidFill>
                  <a:srgbClr val="0083C1"/>
                </a:solidFill>
              </a:rPr>
              <a:t>wired</a:t>
            </a:r>
            <a:r>
              <a:rPr lang="nl-BE" sz="1400" dirty="0" smtClean="0">
                <a:solidFill>
                  <a:srgbClr val="0083C1"/>
                </a:solidFill>
              </a:rPr>
              <a:t> remote controller</a:t>
            </a:r>
            <a:endParaRPr lang="en-GB" sz="1400" dirty="0">
              <a:solidFill>
                <a:srgbClr val="0083C1"/>
              </a:solidFill>
            </a:endParaRPr>
          </a:p>
        </p:txBody>
      </p:sp>
      <p:sp>
        <p:nvSpPr>
          <p:cNvPr id="17" name="Text Box 18"/>
          <p:cNvSpPr txBox="1">
            <a:spLocks noChangeArrowheads="1"/>
          </p:cNvSpPr>
          <p:nvPr/>
        </p:nvSpPr>
        <p:spPr bwMode="auto">
          <a:xfrm>
            <a:off x="6384925" y="3631288"/>
            <a:ext cx="2608263" cy="22006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eaLnBrk="1" hangingPunct="1">
              <a:spcBef>
                <a:spcPct val="50000"/>
              </a:spcBef>
              <a:defRPr/>
            </a:pPr>
            <a:r>
              <a:rPr lang="nl-BE" altLang="en-US" sz="1400" b="1" dirty="0">
                <a:solidFill>
                  <a:srgbClr val="0083C1"/>
                </a:solidFill>
                <a:latin typeface="Calibri"/>
              </a:rPr>
              <a:t>VRV IV Heat </a:t>
            </a:r>
            <a:r>
              <a:rPr lang="nl-BE" altLang="en-US" sz="1400" b="1" dirty="0" smtClean="0">
                <a:solidFill>
                  <a:srgbClr val="0083C1"/>
                </a:solidFill>
                <a:latin typeface="Calibri"/>
              </a:rPr>
              <a:t>pump:                       </a:t>
            </a:r>
            <a:r>
              <a:rPr lang="nl-BE" altLang="en-US" sz="1400" dirty="0" smtClean="0">
                <a:solidFill>
                  <a:srgbClr val="0083C1"/>
                </a:solidFill>
                <a:latin typeface="Calibri"/>
              </a:rPr>
              <a:t>Multi </a:t>
            </a:r>
            <a:r>
              <a:rPr lang="nl-BE" altLang="en-US" sz="1400" dirty="0" err="1" smtClean="0">
                <a:solidFill>
                  <a:srgbClr val="0083C1"/>
                </a:solidFill>
                <a:latin typeface="Calibri"/>
              </a:rPr>
              <a:t>combination</a:t>
            </a:r>
            <a:r>
              <a:rPr lang="nl-BE" altLang="en-US" sz="1400" dirty="0" smtClean="0">
                <a:solidFill>
                  <a:srgbClr val="0083C1"/>
                </a:solidFill>
                <a:latin typeface="Calibri"/>
              </a:rPr>
              <a:t>                           </a:t>
            </a:r>
            <a:r>
              <a:rPr lang="nl-BE" altLang="en-US" sz="1200" dirty="0" smtClean="0">
                <a:solidFill>
                  <a:srgbClr val="2D2D2F">
                    <a:lumMod val="75000"/>
                    <a:lumOff val="25000"/>
                  </a:srgbClr>
                </a:solidFill>
                <a:latin typeface="Calibri"/>
              </a:rPr>
              <a:t>(up </a:t>
            </a:r>
            <a:r>
              <a:rPr lang="nl-BE" altLang="en-US" sz="1200" dirty="0" err="1" smtClean="0">
                <a:solidFill>
                  <a:srgbClr val="2D2D2F">
                    <a:lumMod val="75000"/>
                    <a:lumOff val="25000"/>
                  </a:srgbClr>
                </a:solidFill>
                <a:latin typeface="Calibri"/>
              </a:rPr>
              <a:t>to</a:t>
            </a:r>
            <a:r>
              <a:rPr lang="nl-BE" altLang="en-US" sz="1200" dirty="0" smtClean="0">
                <a:solidFill>
                  <a:srgbClr val="2D2D2F">
                    <a:lumMod val="75000"/>
                    <a:lumOff val="25000"/>
                  </a:srgbClr>
                </a:solidFill>
                <a:latin typeface="Calibri"/>
              </a:rPr>
              <a:t> 150 kW)</a:t>
            </a:r>
          </a:p>
          <a:p>
            <a:pPr marL="457200" lvl="1" indent="0" eaLnBrk="1" hangingPunct="1">
              <a:spcBef>
                <a:spcPct val="50000"/>
              </a:spcBef>
              <a:defRPr/>
            </a:pPr>
            <a:r>
              <a:rPr lang="nl-BE" altLang="en-US" sz="1200" dirty="0" smtClean="0">
                <a:solidFill>
                  <a:srgbClr val="0083C1"/>
                </a:solidFill>
                <a:latin typeface="Calibri"/>
              </a:rPr>
              <a:t>1 Outdoor + AHU + VRV IU             1 Outdoor + AHU + AHU </a:t>
            </a:r>
            <a:endParaRPr lang="nl-BE" altLang="en-US" sz="1400" b="1" dirty="0">
              <a:solidFill>
                <a:srgbClr val="0083C1"/>
              </a:solidFill>
              <a:latin typeface="Calibri"/>
            </a:endParaRPr>
          </a:p>
          <a:p>
            <a:pPr eaLnBrk="1" hangingPunct="1">
              <a:spcBef>
                <a:spcPct val="50000"/>
              </a:spcBef>
              <a:defRPr/>
            </a:pPr>
            <a:r>
              <a:rPr lang="nl-BE" altLang="en-US" sz="1400" b="1" dirty="0" smtClean="0">
                <a:solidFill>
                  <a:srgbClr val="0083C1"/>
                </a:solidFill>
                <a:latin typeface="Calibri"/>
              </a:rPr>
              <a:t>VRV IV Heat recovery:             </a:t>
            </a:r>
            <a:r>
              <a:rPr lang="nl-BE" altLang="en-US" sz="1400" dirty="0" smtClean="0">
                <a:solidFill>
                  <a:srgbClr val="0083C1"/>
                </a:solidFill>
                <a:latin typeface="Calibri"/>
              </a:rPr>
              <a:t>Multi </a:t>
            </a:r>
            <a:r>
              <a:rPr lang="nl-BE" altLang="en-US" sz="1400" dirty="0" err="1" smtClean="0">
                <a:solidFill>
                  <a:srgbClr val="0083C1"/>
                </a:solidFill>
                <a:latin typeface="Calibri"/>
              </a:rPr>
              <a:t>combination</a:t>
            </a:r>
            <a:r>
              <a:rPr lang="nl-BE" altLang="en-US" sz="1400" dirty="0" smtClean="0">
                <a:solidFill>
                  <a:srgbClr val="0083C1"/>
                </a:solidFill>
                <a:latin typeface="Calibri"/>
              </a:rPr>
              <a:t>                         </a:t>
            </a:r>
            <a:r>
              <a:rPr lang="nl-BE" altLang="en-US" sz="1400" dirty="0" smtClean="0">
                <a:solidFill>
                  <a:srgbClr val="2D2D2F">
                    <a:lumMod val="75000"/>
                    <a:lumOff val="25000"/>
                  </a:srgbClr>
                </a:solidFill>
                <a:latin typeface="Calibri"/>
              </a:rPr>
              <a:t>(</a:t>
            </a:r>
            <a:r>
              <a:rPr lang="nl-BE" altLang="en-US" sz="1200" dirty="0">
                <a:solidFill>
                  <a:srgbClr val="2D2D2F">
                    <a:lumMod val="75000"/>
                    <a:lumOff val="25000"/>
                  </a:srgbClr>
                </a:solidFill>
                <a:latin typeface="Calibri"/>
              </a:rPr>
              <a:t>up </a:t>
            </a:r>
            <a:r>
              <a:rPr lang="nl-BE" altLang="en-US" sz="1200" dirty="0" err="1">
                <a:solidFill>
                  <a:srgbClr val="2D2D2F">
                    <a:lumMod val="75000"/>
                    <a:lumOff val="25000"/>
                  </a:srgbClr>
                </a:solidFill>
                <a:latin typeface="Calibri"/>
              </a:rPr>
              <a:t>to</a:t>
            </a:r>
            <a:r>
              <a:rPr lang="nl-BE" altLang="en-US" sz="1200" dirty="0">
                <a:solidFill>
                  <a:srgbClr val="2D2D2F">
                    <a:lumMod val="75000"/>
                    <a:lumOff val="25000"/>
                  </a:srgbClr>
                </a:solidFill>
                <a:latin typeface="Calibri"/>
              </a:rPr>
              <a:t> 150 kW </a:t>
            </a:r>
            <a:r>
              <a:rPr lang="nl-BE" altLang="en-US" sz="1200" dirty="0" smtClean="0">
                <a:solidFill>
                  <a:srgbClr val="2D2D2F">
                    <a:lumMod val="75000"/>
                    <a:lumOff val="25000"/>
                  </a:srgbClr>
                </a:solidFill>
                <a:latin typeface="Calibri"/>
              </a:rPr>
              <a:t>)</a:t>
            </a:r>
            <a:endParaRPr lang="nl-BE" altLang="en-US" sz="1400" dirty="0" smtClean="0">
              <a:solidFill>
                <a:srgbClr val="0083C1"/>
              </a:solidFill>
              <a:latin typeface="Calibri"/>
            </a:endParaRPr>
          </a:p>
          <a:p>
            <a:pPr marL="457200" lvl="1" indent="0" eaLnBrk="1" hangingPunct="1">
              <a:spcBef>
                <a:spcPct val="50000"/>
              </a:spcBef>
              <a:defRPr/>
            </a:pPr>
            <a:r>
              <a:rPr lang="nl-BE" altLang="en-US" sz="1200" dirty="0">
                <a:solidFill>
                  <a:srgbClr val="0083C1"/>
                </a:solidFill>
                <a:latin typeface="Calibri"/>
              </a:rPr>
              <a:t>1 Outdoor+ AHU+VRV </a:t>
            </a:r>
            <a:r>
              <a:rPr lang="nl-BE" altLang="en-US" sz="1200" dirty="0" smtClean="0">
                <a:solidFill>
                  <a:srgbClr val="0083C1"/>
                </a:solidFill>
                <a:latin typeface="Calibri"/>
              </a:rPr>
              <a:t>IU</a:t>
            </a:r>
            <a:endParaRPr lang="en-US" altLang="en-US" sz="1400" dirty="0" smtClean="0">
              <a:solidFill>
                <a:srgbClr val="0083C1"/>
              </a:solidFill>
              <a:latin typeface="Calibri"/>
            </a:endParaRPr>
          </a:p>
        </p:txBody>
      </p:sp>
      <p:sp>
        <p:nvSpPr>
          <p:cNvPr id="18" name="Text Box 12"/>
          <p:cNvSpPr txBox="1">
            <a:spLocks noChangeArrowheads="1"/>
          </p:cNvSpPr>
          <p:nvPr/>
        </p:nvSpPr>
        <p:spPr bwMode="auto">
          <a:xfrm>
            <a:off x="4838700" y="1580175"/>
            <a:ext cx="2800350" cy="338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algn="ctr" eaLnBrk="1" hangingPunct="1">
              <a:spcBef>
                <a:spcPct val="50000"/>
              </a:spcBef>
              <a:defRPr/>
            </a:pPr>
            <a:r>
              <a:rPr lang="nl-BE" altLang="en-US" sz="1600" b="1" dirty="0" smtClean="0">
                <a:solidFill>
                  <a:srgbClr val="0083C1"/>
                </a:solidFill>
                <a:latin typeface="Calibri"/>
              </a:rPr>
              <a:t>DX </a:t>
            </a:r>
            <a:r>
              <a:rPr lang="nl-BE" altLang="en-US" sz="1600" b="1" dirty="0" err="1" smtClean="0">
                <a:solidFill>
                  <a:srgbClr val="0083C1"/>
                </a:solidFill>
                <a:latin typeface="Calibri"/>
              </a:rPr>
              <a:t>coils</a:t>
            </a:r>
            <a:r>
              <a:rPr lang="nl-BE" altLang="en-US" sz="1600" b="1" dirty="0" smtClean="0">
                <a:solidFill>
                  <a:srgbClr val="0083C1"/>
                </a:solidFill>
                <a:latin typeface="Calibri"/>
              </a:rPr>
              <a:t> + VRV IV outdoor unit </a:t>
            </a:r>
            <a:endParaRPr lang="en-US" altLang="en-US" sz="1600" b="1" dirty="0" smtClean="0">
              <a:solidFill>
                <a:srgbClr val="0083C1"/>
              </a:solidFill>
              <a:latin typeface="Calibri"/>
            </a:endParaRPr>
          </a:p>
        </p:txBody>
      </p:sp>
      <p:sp>
        <p:nvSpPr>
          <p:cNvPr id="20" name="TextBox 19"/>
          <p:cNvSpPr txBox="1"/>
          <p:nvPr/>
        </p:nvSpPr>
        <p:spPr>
          <a:xfrm>
            <a:off x="3308413" y="2219175"/>
            <a:ext cx="2778125" cy="738664"/>
          </a:xfrm>
          <a:prstGeom prst="rect">
            <a:avLst/>
          </a:prstGeom>
          <a:noFill/>
        </p:spPr>
        <p:txBody>
          <a:bodyPr>
            <a:spAutoFit/>
          </a:bodyPr>
          <a:lstStyle/>
          <a:p>
            <a:pPr algn="ctr">
              <a:defRPr/>
            </a:pPr>
            <a:r>
              <a:rPr lang="nl-BE" sz="1400" dirty="0" smtClean="0">
                <a:solidFill>
                  <a:srgbClr val="0083C1"/>
                </a:solidFill>
              </a:rPr>
              <a:t>Supply/return </a:t>
            </a:r>
            <a:r>
              <a:rPr lang="nl-BE" sz="1400" dirty="0">
                <a:solidFill>
                  <a:srgbClr val="0083C1"/>
                </a:solidFill>
              </a:rPr>
              <a:t>air </a:t>
            </a:r>
            <a:r>
              <a:rPr lang="nl-BE" sz="1400" dirty="0" err="1">
                <a:solidFill>
                  <a:srgbClr val="0083C1"/>
                </a:solidFill>
              </a:rPr>
              <a:t>temperature</a:t>
            </a:r>
            <a:r>
              <a:rPr lang="nl-BE" sz="1400" dirty="0">
                <a:solidFill>
                  <a:srgbClr val="0083C1"/>
                </a:solidFill>
              </a:rPr>
              <a:t> </a:t>
            </a:r>
            <a:r>
              <a:rPr lang="nl-BE" sz="1400" dirty="0" smtClean="0">
                <a:solidFill>
                  <a:srgbClr val="0083C1"/>
                </a:solidFill>
              </a:rPr>
              <a:t>control</a:t>
            </a:r>
          </a:p>
          <a:p>
            <a:pPr algn="ctr">
              <a:defRPr/>
            </a:pPr>
            <a:r>
              <a:rPr lang="nl-BE" sz="1400" dirty="0" smtClean="0">
                <a:solidFill>
                  <a:srgbClr val="0083C1"/>
                </a:solidFill>
              </a:rPr>
              <a:t>(X-Y-W) </a:t>
            </a:r>
            <a:r>
              <a:rPr lang="nl-BE" sz="1400" dirty="0" err="1" smtClean="0">
                <a:solidFill>
                  <a:srgbClr val="0083C1"/>
                </a:solidFill>
              </a:rPr>
              <a:t>by</a:t>
            </a:r>
            <a:r>
              <a:rPr lang="nl-BE" sz="1400" dirty="0" smtClean="0">
                <a:solidFill>
                  <a:srgbClr val="0083C1"/>
                </a:solidFill>
              </a:rPr>
              <a:t> DDC</a:t>
            </a:r>
            <a:endParaRPr lang="nl-BE" sz="1400" dirty="0">
              <a:solidFill>
                <a:srgbClr val="0083C1"/>
              </a:solidFill>
            </a:endParaRPr>
          </a:p>
        </p:txBody>
      </p:sp>
      <p:sp>
        <p:nvSpPr>
          <p:cNvPr id="21" name="Down Arrow Callout 20"/>
          <p:cNvSpPr/>
          <p:nvPr/>
        </p:nvSpPr>
        <p:spPr>
          <a:xfrm>
            <a:off x="3306763" y="2189775"/>
            <a:ext cx="2776537" cy="1373188"/>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sp>
        <p:nvSpPr>
          <p:cNvPr id="22" name="TextBox 21"/>
          <p:cNvSpPr txBox="1"/>
          <p:nvPr/>
        </p:nvSpPr>
        <p:spPr>
          <a:xfrm>
            <a:off x="6216650" y="2378050"/>
            <a:ext cx="2776538" cy="523220"/>
          </a:xfrm>
          <a:prstGeom prst="rect">
            <a:avLst/>
          </a:prstGeom>
          <a:noFill/>
        </p:spPr>
        <p:txBody>
          <a:bodyPr>
            <a:spAutoFit/>
          </a:bodyPr>
          <a:lstStyle/>
          <a:p>
            <a:pPr algn="ctr">
              <a:defRPr/>
            </a:pPr>
            <a:r>
              <a:rPr lang="nl-BE" sz="1400" dirty="0">
                <a:solidFill>
                  <a:srgbClr val="0083C1"/>
                </a:solidFill>
              </a:rPr>
              <a:t>Return air </a:t>
            </a:r>
            <a:r>
              <a:rPr lang="nl-BE" sz="1400" dirty="0" err="1">
                <a:solidFill>
                  <a:srgbClr val="0083C1"/>
                </a:solidFill>
              </a:rPr>
              <a:t>temperature</a:t>
            </a:r>
            <a:r>
              <a:rPr lang="nl-BE" sz="1400" dirty="0">
                <a:solidFill>
                  <a:srgbClr val="0083C1"/>
                </a:solidFill>
              </a:rPr>
              <a:t> </a:t>
            </a:r>
            <a:r>
              <a:rPr lang="nl-BE" sz="1400" dirty="0" smtClean="0">
                <a:solidFill>
                  <a:srgbClr val="0083C1"/>
                </a:solidFill>
              </a:rPr>
              <a:t>control</a:t>
            </a:r>
          </a:p>
          <a:p>
            <a:pPr algn="ctr">
              <a:defRPr/>
            </a:pPr>
            <a:r>
              <a:rPr lang="nl-BE" sz="1400" dirty="0" smtClean="0">
                <a:solidFill>
                  <a:srgbClr val="0083C1"/>
                </a:solidFill>
              </a:rPr>
              <a:t>(Z) </a:t>
            </a:r>
            <a:r>
              <a:rPr lang="nl-BE" sz="1400" dirty="0" err="1" smtClean="0">
                <a:solidFill>
                  <a:srgbClr val="0083C1"/>
                </a:solidFill>
              </a:rPr>
              <a:t>by</a:t>
            </a:r>
            <a:r>
              <a:rPr lang="nl-BE" sz="1400" dirty="0" smtClean="0">
                <a:solidFill>
                  <a:srgbClr val="0083C1"/>
                </a:solidFill>
              </a:rPr>
              <a:t> </a:t>
            </a:r>
            <a:r>
              <a:rPr lang="nl-BE" sz="1400" dirty="0" err="1" smtClean="0">
                <a:solidFill>
                  <a:srgbClr val="0083C1"/>
                </a:solidFill>
              </a:rPr>
              <a:t>iTM</a:t>
            </a:r>
            <a:r>
              <a:rPr lang="nl-BE" sz="1400" dirty="0" smtClean="0">
                <a:solidFill>
                  <a:srgbClr val="0083C1"/>
                </a:solidFill>
              </a:rPr>
              <a:t> II</a:t>
            </a:r>
            <a:endParaRPr lang="en-GB" sz="1400" dirty="0">
              <a:solidFill>
                <a:srgbClr val="0083C1"/>
              </a:solidFill>
            </a:endParaRPr>
          </a:p>
        </p:txBody>
      </p:sp>
      <p:sp>
        <p:nvSpPr>
          <p:cNvPr id="23" name="Down Arrow Callout 22"/>
          <p:cNvSpPr/>
          <p:nvPr/>
        </p:nvSpPr>
        <p:spPr>
          <a:xfrm>
            <a:off x="6216650" y="2189775"/>
            <a:ext cx="2776538" cy="1373188"/>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sp>
        <p:nvSpPr>
          <p:cNvPr id="24" name="Rounded Rectangle 23"/>
          <p:cNvSpPr/>
          <p:nvPr/>
        </p:nvSpPr>
        <p:spPr>
          <a:xfrm>
            <a:off x="6243638" y="3591538"/>
            <a:ext cx="2749550" cy="2289175"/>
          </a:xfrm>
          <a:prstGeom prst="roundRect">
            <a:avLst>
              <a:gd name="adj" fmla="val 900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0083C1"/>
              </a:solidFill>
            </a:endParaRP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965" y="4113925"/>
            <a:ext cx="954088" cy="123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8" descr="RXYQ5P7W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3438" y="4447200"/>
            <a:ext cx="58737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2"/>
          <p:cNvSpPr txBox="1">
            <a:spLocks noChangeArrowheads="1"/>
          </p:cNvSpPr>
          <p:nvPr/>
        </p:nvSpPr>
        <p:spPr bwMode="auto">
          <a:xfrm>
            <a:off x="267216" y="1580175"/>
            <a:ext cx="2800350" cy="338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ea typeface="MS PGothic" pitchFamily="34" charset="-128"/>
              </a:defRPr>
            </a:lvl1pPr>
            <a:lvl2pPr marL="742950" indent="-285750" eaLnBrk="0" hangingPunct="0">
              <a:defRPr sz="1000">
                <a:solidFill>
                  <a:schemeClr val="tx1"/>
                </a:solidFill>
                <a:latin typeface="Arial" pitchFamily="34" charset="0"/>
                <a:ea typeface="MS PGothic" pitchFamily="34" charset="-128"/>
              </a:defRPr>
            </a:lvl2pPr>
            <a:lvl3pPr marL="1143000" indent="-228600" eaLnBrk="0" hangingPunct="0">
              <a:defRPr sz="1000">
                <a:solidFill>
                  <a:schemeClr val="tx1"/>
                </a:solidFill>
                <a:latin typeface="Arial" pitchFamily="34" charset="0"/>
                <a:ea typeface="MS PGothic" pitchFamily="34" charset="-128"/>
              </a:defRPr>
            </a:lvl3pPr>
            <a:lvl4pPr marL="1600200" indent="-228600" eaLnBrk="0" hangingPunct="0">
              <a:defRPr sz="1000">
                <a:solidFill>
                  <a:schemeClr val="tx1"/>
                </a:solidFill>
                <a:latin typeface="Arial" pitchFamily="34" charset="0"/>
                <a:ea typeface="MS PGothic" pitchFamily="34" charset="-128"/>
              </a:defRPr>
            </a:lvl4pPr>
            <a:lvl5pPr marL="2057400" indent="-228600" eaLnBrk="0" hangingPunct="0">
              <a:defRPr sz="10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MS PGothic" pitchFamily="34" charset="-128"/>
              </a:defRPr>
            </a:lvl9pPr>
          </a:lstStyle>
          <a:p>
            <a:pPr algn="ctr" eaLnBrk="1" hangingPunct="1">
              <a:spcBef>
                <a:spcPct val="50000"/>
              </a:spcBef>
              <a:defRPr/>
            </a:pPr>
            <a:r>
              <a:rPr lang="nl-BE" altLang="en-US" sz="1600" b="1" dirty="0" smtClean="0">
                <a:solidFill>
                  <a:srgbClr val="0083C1"/>
                </a:solidFill>
                <a:latin typeface="Calibri"/>
              </a:rPr>
              <a:t>DX </a:t>
            </a:r>
            <a:r>
              <a:rPr lang="nl-BE" altLang="en-US" sz="1600" b="1" dirty="0" err="1" smtClean="0">
                <a:solidFill>
                  <a:srgbClr val="0083C1"/>
                </a:solidFill>
                <a:latin typeface="Calibri"/>
              </a:rPr>
              <a:t>coil</a:t>
            </a:r>
            <a:r>
              <a:rPr lang="nl-BE" altLang="en-US" sz="1600" b="1" dirty="0" smtClean="0">
                <a:solidFill>
                  <a:srgbClr val="0083C1"/>
                </a:solidFill>
                <a:latin typeface="Calibri"/>
              </a:rPr>
              <a:t> + ERQ outdoor unit </a:t>
            </a:r>
            <a:endParaRPr lang="en-US" altLang="en-US" sz="1600" b="1" dirty="0" smtClean="0">
              <a:solidFill>
                <a:srgbClr val="0083C1"/>
              </a:solidFill>
              <a:latin typeface="Calibri"/>
            </a:endParaRPr>
          </a:p>
        </p:txBody>
      </p:sp>
      <p:pic>
        <p:nvPicPr>
          <p:cNvPr id="28" name="Picture 53" descr="File:Nuvola apps important yellow.sv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5807" y="6074485"/>
            <a:ext cx="460375" cy="382587"/>
          </a:xfrm>
          <a:prstGeom prst="rect">
            <a:avLst/>
          </a:prstGeom>
          <a:noFill/>
          <a:extLst>
            <a:ext uri="{909E8E84-426E-40DD-AFC4-6F175D3DCCD1}">
              <a14:hiddenFill xmlns:a14="http://schemas.microsoft.com/office/drawing/2010/main">
                <a:solidFill>
                  <a:srgbClr val="FFFFFF"/>
                </a:solidFill>
              </a14:hiddenFill>
            </a:ext>
          </a:extLst>
        </p:spPr>
      </p:pic>
      <p:sp>
        <p:nvSpPr>
          <p:cNvPr id="29" name="Text Box 62"/>
          <p:cNvSpPr txBox="1">
            <a:spLocks noChangeArrowheads="1"/>
          </p:cNvSpPr>
          <p:nvPr/>
        </p:nvSpPr>
        <p:spPr bwMode="auto">
          <a:xfrm>
            <a:off x="3296182" y="6158057"/>
            <a:ext cx="566525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0" bIns="0">
            <a:spAutoFit/>
          </a:bodyPr>
          <a:lstStyle/>
          <a:p>
            <a:pPr fontAlgn="base">
              <a:spcBef>
                <a:spcPct val="0"/>
              </a:spcBef>
              <a:spcAft>
                <a:spcPct val="0"/>
              </a:spcAft>
            </a:pPr>
            <a:r>
              <a:rPr lang="en-US" altLang="en-US" sz="1400" i="1" dirty="0" smtClean="0">
                <a:solidFill>
                  <a:srgbClr val="AF1A1C"/>
                </a:solidFill>
                <a:latin typeface="Calibri" panose="020F0502020204030204" pitchFamily="34" charset="0"/>
              </a:rPr>
              <a:t>Not possible to combine in same VRV system both AHU and  hot water module </a:t>
            </a:r>
          </a:p>
        </p:txBody>
      </p:sp>
    </p:spTree>
    <p:extLst>
      <p:ext uri="{BB962C8B-B14F-4D97-AF65-F5344CB8AC3E}">
        <p14:creationId xmlns:p14="http://schemas.microsoft.com/office/powerpoint/2010/main" val="42283025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517" y="150211"/>
            <a:ext cx="8382000" cy="652463"/>
          </a:xfrm>
        </p:spPr>
        <p:txBody>
          <a:bodyPr/>
          <a:lstStyle/>
          <a:p>
            <a:pPr algn="l"/>
            <a:r>
              <a:rPr lang="nl-BE" cap="all" dirty="0">
                <a:latin typeface="+mn-lt"/>
                <a:ea typeface="+mn-ea"/>
                <a:cs typeface="+mn-cs"/>
              </a:rPr>
              <a:t>Sales </a:t>
            </a:r>
            <a:r>
              <a:rPr lang="nl-BE" cap="all" dirty="0" err="1">
                <a:latin typeface="+mn-lt"/>
                <a:ea typeface="+mn-ea"/>
                <a:cs typeface="+mn-cs"/>
              </a:rPr>
              <a:t>arguments</a:t>
            </a:r>
            <a:r>
              <a:rPr lang="nl-BE" cap="all" dirty="0">
                <a:latin typeface="+mn-lt"/>
                <a:ea typeface="+mn-ea"/>
                <a:cs typeface="+mn-cs"/>
              </a:rPr>
              <a:t> review</a:t>
            </a:r>
            <a:endParaRPr lang="en-GB" cap="all" dirty="0">
              <a:latin typeface="+mn-lt"/>
              <a:ea typeface="+mn-ea"/>
              <a:cs typeface="+mn-cs"/>
            </a:endParaRPr>
          </a:p>
        </p:txBody>
      </p:sp>
      <p:sp>
        <p:nvSpPr>
          <p:cNvPr id="3" name="Content Placeholder 2"/>
          <p:cNvSpPr>
            <a:spLocks noGrp="1"/>
          </p:cNvSpPr>
          <p:nvPr>
            <p:ph idx="1"/>
          </p:nvPr>
        </p:nvSpPr>
        <p:spPr>
          <a:xfrm>
            <a:off x="394649" y="840189"/>
            <a:ext cx="8784976" cy="4953000"/>
          </a:xfrm>
        </p:spPr>
        <p:txBody>
          <a:bodyPr/>
          <a:lstStyle/>
          <a:p>
            <a:pPr fontAlgn="base">
              <a:spcBef>
                <a:spcPts val="0"/>
              </a:spcBef>
              <a:spcAft>
                <a:spcPct val="0"/>
              </a:spcAft>
              <a:buClr>
                <a:srgbClr val="00A5E8"/>
              </a:buClr>
            </a:pPr>
            <a:r>
              <a:rPr lang="nl-BE" b="1" kern="0" dirty="0">
                <a:latin typeface="+mn-lt"/>
                <a:cs typeface="Myriad Pro"/>
              </a:rPr>
              <a:t>An </a:t>
            </a:r>
            <a:r>
              <a:rPr lang="nl-BE" b="1" kern="0" dirty="0" smtClean="0">
                <a:latin typeface="+mn-lt"/>
                <a:cs typeface="Myriad Pro"/>
              </a:rPr>
              <a:t>“Air </a:t>
            </a:r>
            <a:r>
              <a:rPr lang="nl-BE" b="1" kern="0" dirty="0">
                <a:latin typeface="+mn-lt"/>
                <a:cs typeface="Myriad Pro"/>
              </a:rPr>
              <a:t>Handling </a:t>
            </a:r>
            <a:r>
              <a:rPr lang="nl-BE" b="1" kern="0" dirty="0" smtClean="0">
                <a:latin typeface="+mn-lt"/>
                <a:cs typeface="Myriad Pro"/>
              </a:rPr>
              <a:t>Unit” </a:t>
            </a:r>
            <a:r>
              <a:rPr lang="nl-BE" b="1" kern="0" dirty="0">
                <a:latin typeface="+mn-lt"/>
                <a:cs typeface="Myriad Pro"/>
              </a:rPr>
              <a:t>is </a:t>
            </a:r>
            <a:r>
              <a:rPr lang="nl-BE" b="1" kern="0" dirty="0" err="1">
                <a:latin typeface="+mn-lt"/>
                <a:cs typeface="Myriad Pro"/>
              </a:rPr>
              <a:t>needed</a:t>
            </a:r>
            <a:r>
              <a:rPr lang="nl-BE" b="1" kern="0" dirty="0">
                <a:latin typeface="+mn-lt"/>
                <a:cs typeface="Myriad Pro"/>
              </a:rPr>
              <a:t>:</a:t>
            </a:r>
          </a:p>
          <a:p>
            <a:pPr lvl="1"/>
            <a:r>
              <a:rPr lang="nl-BE" sz="1600" dirty="0" err="1" smtClean="0">
                <a:solidFill>
                  <a:schemeClr val="bg1">
                    <a:lumMod val="50000"/>
                  </a:schemeClr>
                </a:solidFill>
                <a:latin typeface="Calibri" panose="020F0502020204030204" pitchFamily="34" charset="0"/>
              </a:rPr>
              <a:t>whenever</a:t>
            </a:r>
            <a:r>
              <a:rPr lang="nl-BE" sz="1600" dirty="0" smtClean="0">
                <a:solidFill>
                  <a:schemeClr val="bg1">
                    <a:lumMod val="50000"/>
                  </a:schemeClr>
                </a:solidFill>
                <a:latin typeface="Calibri" panose="020F0502020204030204" pitchFamily="34" charset="0"/>
              </a:rPr>
              <a:t> the </a:t>
            </a:r>
            <a:r>
              <a:rPr lang="nl-BE" sz="1600" dirty="0" err="1" smtClean="0">
                <a:solidFill>
                  <a:schemeClr val="bg1">
                    <a:lumMod val="50000"/>
                  </a:schemeClr>
                </a:solidFill>
                <a:latin typeface="Calibri" panose="020F0502020204030204" pitchFamily="34" charset="0"/>
              </a:rPr>
              <a:t>required</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Airflow</a:t>
            </a:r>
            <a:r>
              <a:rPr lang="nl-BE" sz="1600" dirty="0" smtClean="0">
                <a:solidFill>
                  <a:schemeClr val="bg1">
                    <a:lumMod val="50000"/>
                  </a:schemeClr>
                </a:solidFill>
                <a:latin typeface="Calibri" panose="020F0502020204030204" pitchFamily="34" charset="0"/>
              </a:rPr>
              <a:t>/ESP is </a:t>
            </a:r>
            <a:r>
              <a:rPr lang="nl-BE" sz="1600" dirty="0" err="1" smtClean="0">
                <a:solidFill>
                  <a:schemeClr val="bg1">
                    <a:lumMod val="50000"/>
                  </a:schemeClr>
                </a:solidFill>
                <a:latin typeface="Calibri" panose="020F0502020204030204" pitchFamily="34" charset="0"/>
              </a:rPr>
              <a:t>bigger</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than</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those</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delivered</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by</a:t>
            </a:r>
            <a:r>
              <a:rPr lang="nl-BE" sz="1600" dirty="0" smtClean="0">
                <a:solidFill>
                  <a:schemeClr val="bg1">
                    <a:lumMod val="50000"/>
                  </a:schemeClr>
                </a:solidFill>
                <a:latin typeface="Calibri" panose="020F0502020204030204" pitchFamily="34" charset="0"/>
              </a:rPr>
              <a:t> VAM </a:t>
            </a:r>
            <a:r>
              <a:rPr lang="nl-BE" sz="1600" dirty="0" err="1" smtClean="0">
                <a:solidFill>
                  <a:schemeClr val="bg1">
                    <a:lumMod val="50000"/>
                  </a:schemeClr>
                </a:solidFill>
                <a:latin typeface="Calibri" panose="020F0502020204030204" pitchFamily="34" charset="0"/>
              </a:rPr>
              <a:t>and</a:t>
            </a:r>
            <a:r>
              <a:rPr lang="nl-BE" sz="1600" dirty="0" smtClean="0">
                <a:solidFill>
                  <a:schemeClr val="bg1">
                    <a:lumMod val="50000"/>
                  </a:schemeClr>
                </a:solidFill>
                <a:latin typeface="Calibri" panose="020F0502020204030204" pitchFamily="34" charset="0"/>
              </a:rPr>
              <a:t> VKM</a:t>
            </a:r>
          </a:p>
          <a:p>
            <a:pPr lvl="1"/>
            <a:r>
              <a:rPr lang="nl-BE" sz="1600" dirty="0" err="1" smtClean="0">
                <a:solidFill>
                  <a:schemeClr val="bg1">
                    <a:lumMod val="50000"/>
                  </a:schemeClr>
                </a:solidFill>
                <a:latin typeface="Calibri" panose="020F0502020204030204" pitchFamily="34" charset="0"/>
              </a:rPr>
              <a:t>whenever</a:t>
            </a:r>
            <a:r>
              <a:rPr lang="nl-BE" sz="1600" dirty="0" smtClean="0">
                <a:solidFill>
                  <a:schemeClr val="bg1">
                    <a:lumMod val="50000"/>
                  </a:schemeClr>
                </a:solidFill>
                <a:latin typeface="Calibri" panose="020F0502020204030204" pitchFamily="34" charset="0"/>
              </a:rPr>
              <a:t> special treatment of air is </a:t>
            </a:r>
            <a:r>
              <a:rPr lang="nl-BE" sz="1600" dirty="0" err="1" smtClean="0">
                <a:solidFill>
                  <a:schemeClr val="bg1">
                    <a:lumMod val="50000"/>
                  </a:schemeClr>
                </a:solidFill>
                <a:latin typeface="Calibri" panose="020F0502020204030204" pitchFamily="34" charset="0"/>
              </a:rPr>
              <a:t>required</a:t>
            </a:r>
            <a:r>
              <a:rPr lang="nl-BE" sz="1600" dirty="0" smtClean="0">
                <a:solidFill>
                  <a:schemeClr val="bg1">
                    <a:lumMod val="50000"/>
                  </a:schemeClr>
                </a:solidFill>
                <a:latin typeface="Calibri" panose="020F0502020204030204" pitchFamily="34" charset="0"/>
              </a:rPr>
              <a:t> (eg </a:t>
            </a:r>
            <a:r>
              <a:rPr lang="nl-BE" sz="1600" dirty="0" err="1" smtClean="0">
                <a:solidFill>
                  <a:schemeClr val="bg1">
                    <a:lumMod val="50000"/>
                  </a:schemeClr>
                </a:solidFill>
                <a:latin typeface="Calibri" panose="020F0502020204030204" pitchFamily="34" charset="0"/>
              </a:rPr>
              <a:t>humidity</a:t>
            </a:r>
            <a:r>
              <a:rPr lang="nl-BE" sz="1600" dirty="0" smtClean="0">
                <a:solidFill>
                  <a:schemeClr val="bg1">
                    <a:lumMod val="50000"/>
                  </a:schemeClr>
                </a:solidFill>
                <a:latin typeface="Calibri" panose="020F0502020204030204" pitchFamily="34" charset="0"/>
              </a:rPr>
              <a:t> control, special filters)</a:t>
            </a:r>
          </a:p>
          <a:p>
            <a:pPr lvl="1"/>
            <a:r>
              <a:rPr lang="nl-BE" sz="1600" dirty="0" smtClean="0">
                <a:solidFill>
                  <a:schemeClr val="bg1">
                    <a:lumMod val="50000"/>
                  </a:schemeClr>
                </a:solidFill>
                <a:latin typeface="Calibri" panose="020F0502020204030204" pitchFamily="34" charset="0"/>
              </a:rPr>
              <a:t> </a:t>
            </a:r>
            <a:r>
              <a:rPr lang="nl-BE" sz="1600" dirty="0" smtClean="0">
                <a:latin typeface="Calibri" panose="020F0502020204030204" pitchFamily="34" charset="0"/>
              </a:rPr>
              <a:t>  </a:t>
            </a:r>
          </a:p>
          <a:p>
            <a:pPr fontAlgn="base">
              <a:spcBef>
                <a:spcPts val="0"/>
              </a:spcBef>
              <a:spcAft>
                <a:spcPct val="0"/>
              </a:spcAft>
              <a:buClr>
                <a:srgbClr val="00A5E8"/>
              </a:buClr>
            </a:pPr>
            <a:r>
              <a:rPr lang="nl-BE" b="1" kern="0" dirty="0" err="1">
                <a:latin typeface="+mn-lt"/>
                <a:cs typeface="Myriad Pro"/>
              </a:rPr>
              <a:t>Daikin</a:t>
            </a:r>
            <a:r>
              <a:rPr lang="nl-BE" b="1" kern="0" dirty="0">
                <a:latin typeface="+mn-lt"/>
                <a:cs typeface="Myriad Pro"/>
              </a:rPr>
              <a:t> AHU is plug </a:t>
            </a:r>
            <a:r>
              <a:rPr lang="nl-BE" b="1" kern="0" dirty="0" err="1">
                <a:latin typeface="+mn-lt"/>
                <a:cs typeface="Myriad Pro"/>
              </a:rPr>
              <a:t>and</a:t>
            </a:r>
            <a:r>
              <a:rPr lang="nl-BE" b="1" kern="0" dirty="0">
                <a:latin typeface="+mn-lt"/>
                <a:cs typeface="Myriad Pro"/>
              </a:rPr>
              <a:t> </a:t>
            </a:r>
            <a:r>
              <a:rPr lang="nl-BE" b="1" kern="0" dirty="0" err="1">
                <a:latin typeface="+mn-lt"/>
                <a:cs typeface="Myriad Pro"/>
              </a:rPr>
              <a:t>play</a:t>
            </a:r>
            <a:r>
              <a:rPr lang="nl-BE" b="1" kern="0" dirty="0">
                <a:latin typeface="+mn-lt"/>
                <a:cs typeface="Myriad Pro"/>
              </a:rPr>
              <a:t>, </a:t>
            </a:r>
            <a:r>
              <a:rPr lang="nl-BE" b="1" kern="0" dirty="0" err="1">
                <a:latin typeface="+mn-lt"/>
                <a:cs typeface="Myriad Pro"/>
              </a:rPr>
              <a:t>including</a:t>
            </a:r>
            <a:r>
              <a:rPr lang="nl-BE" b="1" kern="0" dirty="0">
                <a:latin typeface="+mn-lt"/>
                <a:cs typeface="Myriad Pro"/>
              </a:rPr>
              <a:t>: </a:t>
            </a:r>
          </a:p>
          <a:p>
            <a:pPr lvl="1"/>
            <a:r>
              <a:rPr lang="nl-BE" sz="1600" dirty="0" smtClean="0">
                <a:solidFill>
                  <a:schemeClr val="bg1">
                    <a:lumMod val="50000"/>
                  </a:schemeClr>
                </a:solidFill>
                <a:latin typeface="Calibri" panose="020F0502020204030204" pitchFamily="34" charset="0"/>
              </a:rPr>
              <a:t>DX </a:t>
            </a:r>
            <a:r>
              <a:rPr lang="nl-BE" sz="1600" dirty="0" err="1" smtClean="0">
                <a:solidFill>
                  <a:schemeClr val="bg1">
                    <a:lumMod val="50000"/>
                  </a:schemeClr>
                </a:solidFill>
                <a:latin typeface="Calibri" panose="020F0502020204030204" pitchFamily="34" charset="0"/>
              </a:rPr>
              <a:t>coil</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simple</a:t>
            </a:r>
            <a:r>
              <a:rPr lang="nl-BE" sz="1600" dirty="0" smtClean="0">
                <a:solidFill>
                  <a:schemeClr val="bg1">
                    <a:lumMod val="50000"/>
                  </a:schemeClr>
                </a:solidFill>
                <a:latin typeface="Calibri" panose="020F0502020204030204" pitchFamily="34" charset="0"/>
              </a:rPr>
              <a:t> or </a:t>
            </a:r>
            <a:r>
              <a:rPr lang="nl-BE" sz="1600" dirty="0" err="1" smtClean="0">
                <a:solidFill>
                  <a:schemeClr val="bg1">
                    <a:lumMod val="50000"/>
                  </a:schemeClr>
                </a:solidFill>
                <a:latin typeface="Calibri" panose="020F0502020204030204" pitchFamily="34" charset="0"/>
              </a:rPr>
              <a:t>with</a:t>
            </a:r>
            <a:r>
              <a:rPr lang="nl-BE"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interlaced</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circuiting</a:t>
            </a:r>
            <a:endParaRPr lang="nl-BE" sz="1600" dirty="0" smtClean="0">
              <a:solidFill>
                <a:schemeClr val="bg1">
                  <a:lumMod val="50000"/>
                </a:schemeClr>
              </a:solidFill>
              <a:latin typeface="Calibri" panose="020F0502020204030204" pitchFamily="34" charset="0"/>
            </a:endParaRPr>
          </a:p>
          <a:p>
            <a:pPr lvl="1"/>
            <a:r>
              <a:rPr lang="nl-BE" sz="1600" dirty="0" smtClean="0">
                <a:solidFill>
                  <a:schemeClr val="bg1">
                    <a:lumMod val="50000"/>
                  </a:schemeClr>
                </a:solidFill>
                <a:latin typeface="Calibri" panose="020F0502020204030204" pitchFamily="34" charset="0"/>
              </a:rPr>
              <a:t>Expansion </a:t>
            </a:r>
            <a:r>
              <a:rPr lang="nl-BE" sz="1600" dirty="0" err="1" smtClean="0">
                <a:solidFill>
                  <a:schemeClr val="bg1">
                    <a:lumMod val="50000"/>
                  </a:schemeClr>
                </a:solidFill>
                <a:latin typeface="Calibri" panose="020F0502020204030204" pitchFamily="34" charset="0"/>
              </a:rPr>
              <a:t>valve</a:t>
            </a:r>
            <a:r>
              <a:rPr lang="nl-BE" sz="1600" dirty="0" smtClean="0">
                <a:solidFill>
                  <a:schemeClr val="bg1">
                    <a:lumMod val="50000"/>
                  </a:schemeClr>
                </a:solidFill>
                <a:latin typeface="Calibri" panose="020F0502020204030204" pitchFamily="34" charset="0"/>
              </a:rPr>
              <a:t> kit </a:t>
            </a:r>
            <a:r>
              <a:rPr lang="nl-BE" sz="1600" dirty="0" err="1" smtClean="0">
                <a:solidFill>
                  <a:schemeClr val="bg1">
                    <a:lumMod val="50000"/>
                  </a:schemeClr>
                </a:solidFill>
                <a:latin typeface="Calibri" panose="020F0502020204030204" pitchFamily="34" charset="0"/>
              </a:rPr>
              <a:t>and</a:t>
            </a:r>
            <a:r>
              <a:rPr lang="nl-BE" sz="1600" dirty="0" smtClean="0">
                <a:solidFill>
                  <a:schemeClr val="bg1">
                    <a:lumMod val="50000"/>
                  </a:schemeClr>
                </a:solidFill>
                <a:latin typeface="Calibri" panose="020F0502020204030204" pitchFamily="34" charset="0"/>
              </a:rPr>
              <a:t> Control box </a:t>
            </a:r>
            <a:r>
              <a:rPr lang="nl-BE" sz="1600" dirty="0" err="1" smtClean="0">
                <a:solidFill>
                  <a:schemeClr val="bg1">
                    <a:lumMod val="50000"/>
                  </a:schemeClr>
                </a:solidFill>
                <a:latin typeface="Calibri" panose="020F0502020204030204" pitchFamily="34" charset="0"/>
              </a:rPr>
              <a:t>for</a:t>
            </a:r>
            <a:r>
              <a:rPr lang="nl-BE" sz="1600" dirty="0" smtClean="0">
                <a:solidFill>
                  <a:schemeClr val="bg1">
                    <a:lumMod val="50000"/>
                  </a:schemeClr>
                </a:solidFill>
                <a:latin typeface="Calibri" panose="020F0502020204030204" pitchFamily="34" charset="0"/>
              </a:rPr>
              <a:t> ERQ/VRV IV </a:t>
            </a:r>
            <a:r>
              <a:rPr lang="nl-BE" sz="1600" dirty="0" err="1" smtClean="0">
                <a:solidFill>
                  <a:schemeClr val="bg1">
                    <a:lumMod val="50000"/>
                  </a:schemeClr>
                </a:solidFill>
                <a:latin typeface="Calibri" panose="020F0502020204030204" pitchFamily="34" charset="0"/>
              </a:rPr>
              <a:t>connection</a:t>
            </a:r>
            <a:r>
              <a:rPr lang="nl-BE" sz="1600" dirty="0" smtClean="0">
                <a:solidFill>
                  <a:schemeClr val="bg1">
                    <a:lumMod val="50000"/>
                  </a:schemeClr>
                </a:solidFill>
                <a:latin typeface="Calibri" panose="020F0502020204030204" pitchFamily="34" charset="0"/>
              </a:rPr>
              <a:t> </a:t>
            </a:r>
          </a:p>
          <a:p>
            <a:pPr lvl="1"/>
            <a:r>
              <a:rPr lang="nl-BE" sz="1600" dirty="0" smtClean="0">
                <a:solidFill>
                  <a:schemeClr val="bg1">
                    <a:lumMod val="50000"/>
                  </a:schemeClr>
                </a:solidFill>
                <a:latin typeface="Calibri" panose="020F0502020204030204" pitchFamily="34" charset="0"/>
              </a:rPr>
              <a:t>DDC controller </a:t>
            </a:r>
            <a:r>
              <a:rPr lang="nl-BE" sz="1600" dirty="0" err="1" smtClean="0">
                <a:solidFill>
                  <a:schemeClr val="bg1">
                    <a:lumMod val="50000"/>
                  </a:schemeClr>
                </a:solidFill>
                <a:latin typeface="Calibri" panose="020F0502020204030204" pitchFamily="34" charset="0"/>
              </a:rPr>
              <a:t>for</a:t>
            </a:r>
            <a:r>
              <a:rPr lang="nl-BE" sz="1600" dirty="0" smtClean="0">
                <a:solidFill>
                  <a:schemeClr val="bg1">
                    <a:lumMod val="50000"/>
                  </a:schemeClr>
                </a:solidFill>
                <a:latin typeface="Calibri" panose="020F0502020204030204" pitchFamily="34" charset="0"/>
              </a:rPr>
              <a:t> “X” or “W” control</a:t>
            </a:r>
          </a:p>
          <a:p>
            <a:pPr lvl="1"/>
            <a:endParaRPr lang="nl-BE" dirty="0">
              <a:solidFill>
                <a:schemeClr val="bg1">
                  <a:lumMod val="50000"/>
                </a:schemeClr>
              </a:solidFill>
              <a:latin typeface="Calibri" panose="020F0502020204030204" pitchFamily="34" charset="0"/>
            </a:endParaRPr>
          </a:p>
          <a:p>
            <a:r>
              <a:rPr lang="nl-BE" b="1" kern="0" dirty="0">
                <a:cs typeface="Myriad Pro"/>
              </a:rPr>
              <a:t>ERQ: </a:t>
            </a:r>
            <a:r>
              <a:rPr lang="nl-BE" sz="1600" dirty="0" err="1">
                <a:solidFill>
                  <a:schemeClr val="bg1">
                    <a:lumMod val="50000"/>
                  </a:schemeClr>
                </a:solidFill>
                <a:latin typeface="Calibri" panose="020F0502020204030204" pitchFamily="34" charset="0"/>
              </a:rPr>
              <a:t>cost</a:t>
            </a:r>
            <a:r>
              <a:rPr lang="nl-BE" sz="1600" dirty="0">
                <a:solidFill>
                  <a:schemeClr val="bg1">
                    <a:lumMod val="50000"/>
                  </a:schemeClr>
                </a:solidFill>
                <a:latin typeface="Calibri" panose="020F0502020204030204" pitchFamily="34" charset="0"/>
              </a:rPr>
              <a:t> </a:t>
            </a:r>
            <a:r>
              <a:rPr lang="nl-BE" sz="1600" dirty="0" err="1">
                <a:solidFill>
                  <a:schemeClr val="bg1">
                    <a:lumMod val="50000"/>
                  </a:schemeClr>
                </a:solidFill>
                <a:latin typeface="Calibri" panose="020F0502020204030204" pitchFamily="34" charset="0"/>
              </a:rPr>
              <a:t>efficient</a:t>
            </a:r>
            <a:r>
              <a:rPr lang="nl-BE" sz="1600" dirty="0">
                <a:solidFill>
                  <a:schemeClr val="bg1">
                    <a:lumMod val="50000"/>
                  </a:schemeClr>
                </a:solidFill>
                <a:latin typeface="Calibri" panose="020F0502020204030204" pitchFamily="34" charset="0"/>
              </a:rPr>
              <a:t> solution, </a:t>
            </a:r>
            <a:r>
              <a:rPr lang="nl-BE" sz="1600" dirty="0" err="1">
                <a:solidFill>
                  <a:schemeClr val="bg1">
                    <a:lumMod val="50000"/>
                  </a:schemeClr>
                </a:solidFill>
                <a:latin typeface="Calibri" panose="020F0502020204030204" pitchFamily="34" charset="0"/>
              </a:rPr>
              <a:t>for</a:t>
            </a:r>
            <a:r>
              <a:rPr lang="nl-BE" sz="1600" dirty="0">
                <a:solidFill>
                  <a:schemeClr val="bg1">
                    <a:lumMod val="50000"/>
                  </a:schemeClr>
                </a:solidFill>
                <a:latin typeface="Calibri" panose="020F0502020204030204" pitchFamily="34" charset="0"/>
              </a:rPr>
              <a:t> up </a:t>
            </a:r>
            <a:r>
              <a:rPr lang="nl-BE" sz="1600" dirty="0" err="1">
                <a:solidFill>
                  <a:schemeClr val="bg1">
                    <a:lumMod val="50000"/>
                  </a:schemeClr>
                </a:solidFill>
                <a:latin typeface="Calibri" panose="020F0502020204030204" pitchFamily="34" charset="0"/>
              </a:rPr>
              <a:t>to</a:t>
            </a:r>
            <a:r>
              <a:rPr lang="nl-BE" sz="1600" dirty="0">
                <a:solidFill>
                  <a:schemeClr val="bg1">
                    <a:lumMod val="50000"/>
                  </a:schemeClr>
                </a:solidFill>
                <a:latin typeface="Calibri" panose="020F0502020204030204" pitchFamily="34" charset="0"/>
              </a:rPr>
              <a:t> </a:t>
            </a:r>
            <a:r>
              <a:rPr lang="nl-BE" sz="1600" dirty="0" smtClean="0">
                <a:solidFill>
                  <a:schemeClr val="bg1">
                    <a:lumMod val="50000"/>
                  </a:schemeClr>
                </a:solidFill>
                <a:latin typeface="Calibri" panose="020F0502020204030204" pitchFamily="34" charset="0"/>
              </a:rPr>
              <a:t>10HP</a:t>
            </a:r>
            <a:r>
              <a:rPr lang="nl-BE" dirty="0" smtClean="0">
                <a:solidFill>
                  <a:schemeClr val="bg1">
                    <a:lumMod val="50000"/>
                  </a:schemeClr>
                </a:solidFill>
                <a:latin typeface="Calibri" panose="020F0502020204030204" pitchFamily="34" charset="0"/>
              </a:rPr>
              <a:t> </a:t>
            </a:r>
            <a:endParaRPr lang="nl-BE" dirty="0">
              <a:solidFill>
                <a:schemeClr val="bg1">
                  <a:lumMod val="50000"/>
                </a:schemeClr>
              </a:solidFill>
              <a:latin typeface="Calibri" panose="020F0502020204030204" pitchFamily="34" charset="0"/>
            </a:endParaRPr>
          </a:p>
          <a:p>
            <a:pPr fontAlgn="base">
              <a:spcBef>
                <a:spcPts val="0"/>
              </a:spcBef>
              <a:spcAft>
                <a:spcPct val="0"/>
              </a:spcAft>
              <a:buClr>
                <a:srgbClr val="00A5E8"/>
              </a:buClr>
            </a:pPr>
            <a:endParaRPr lang="nl-BE" b="1" kern="0" dirty="0" smtClean="0">
              <a:latin typeface="+mn-lt"/>
              <a:cs typeface="Myriad Pro"/>
            </a:endParaRPr>
          </a:p>
          <a:p>
            <a:pPr fontAlgn="base">
              <a:spcBef>
                <a:spcPts val="0"/>
              </a:spcBef>
              <a:spcAft>
                <a:spcPct val="0"/>
              </a:spcAft>
              <a:buClr>
                <a:srgbClr val="00A5E8"/>
              </a:buClr>
            </a:pPr>
            <a:r>
              <a:rPr lang="nl-BE" b="1" kern="0" dirty="0" smtClean="0">
                <a:latin typeface="+mn-lt"/>
                <a:cs typeface="Myriad Pro"/>
              </a:rPr>
              <a:t>VRV IV heat pump outdoor unit </a:t>
            </a:r>
            <a:r>
              <a:rPr lang="nl-BE" sz="1600" dirty="0">
                <a:solidFill>
                  <a:schemeClr val="bg1">
                    <a:lumMod val="50000"/>
                  </a:schemeClr>
                </a:solidFill>
                <a:latin typeface="Calibri" panose="020F0502020204030204" pitchFamily="34" charset="0"/>
              </a:rPr>
              <a:t>(up </a:t>
            </a:r>
            <a:r>
              <a:rPr lang="nl-BE" sz="1600" dirty="0" err="1">
                <a:solidFill>
                  <a:schemeClr val="bg1">
                    <a:lumMod val="50000"/>
                  </a:schemeClr>
                </a:solidFill>
                <a:latin typeface="Calibri" panose="020F0502020204030204" pitchFamily="34" charset="0"/>
              </a:rPr>
              <a:t>to</a:t>
            </a:r>
            <a:r>
              <a:rPr lang="nl-BE" sz="1600" dirty="0">
                <a:solidFill>
                  <a:schemeClr val="bg1">
                    <a:lumMod val="50000"/>
                  </a:schemeClr>
                </a:solidFill>
                <a:latin typeface="Calibri" panose="020F0502020204030204" pitchFamily="34" charset="0"/>
              </a:rPr>
              <a:t> 54HP):</a:t>
            </a:r>
          </a:p>
          <a:p>
            <a:pPr lvl="1"/>
            <a:r>
              <a:rPr lang="nl-BE" dirty="0" err="1" smtClean="0">
                <a:solidFill>
                  <a:schemeClr val="bg1">
                    <a:lumMod val="50000"/>
                  </a:schemeClr>
                </a:solidFill>
                <a:latin typeface="Calibri" panose="020F0502020204030204" pitchFamily="34" charset="0"/>
              </a:rPr>
              <a:t>Can</a:t>
            </a:r>
            <a:r>
              <a:rPr lang="nl-BE" sz="1600" dirty="0" smtClean="0">
                <a:solidFill>
                  <a:schemeClr val="bg1">
                    <a:lumMod val="50000"/>
                  </a:schemeClr>
                </a:solidFill>
                <a:latin typeface="Calibri" panose="020F0502020204030204" pitchFamily="34" charset="0"/>
              </a:rPr>
              <a:t> combine </a:t>
            </a:r>
            <a:r>
              <a:rPr lang="nl-BE" sz="1600" dirty="0" err="1" smtClean="0">
                <a:solidFill>
                  <a:schemeClr val="bg1">
                    <a:lumMod val="50000"/>
                  </a:schemeClr>
                </a:solidFill>
                <a:latin typeface="Calibri" panose="020F0502020204030204" pitchFamily="34" charset="0"/>
              </a:rPr>
              <a:t>exclusively</a:t>
            </a:r>
            <a:r>
              <a:rPr lang="nl-BE" sz="1600" dirty="0" smtClean="0">
                <a:solidFill>
                  <a:schemeClr val="bg1">
                    <a:lumMod val="50000"/>
                  </a:schemeClr>
                </a:solidFill>
                <a:latin typeface="Calibri" panose="020F0502020204030204" pitchFamily="34" charset="0"/>
              </a:rPr>
              <a:t> </a:t>
            </a:r>
            <a:r>
              <a:rPr lang="nl-BE" sz="1600" dirty="0" err="1" smtClean="0">
                <a:solidFill>
                  <a:schemeClr val="bg1">
                    <a:lumMod val="50000"/>
                  </a:schemeClr>
                </a:solidFill>
                <a:latin typeface="Calibri" panose="020F0502020204030204" pitchFamily="34" charset="0"/>
              </a:rPr>
              <a:t>with</a:t>
            </a:r>
            <a:r>
              <a:rPr lang="nl-BE" sz="1600" dirty="0" smtClean="0">
                <a:solidFill>
                  <a:schemeClr val="bg1">
                    <a:lumMod val="50000"/>
                  </a:schemeClr>
                </a:solidFill>
                <a:latin typeface="Calibri" panose="020F0502020204030204" pitchFamily="34" charset="0"/>
              </a:rPr>
              <a:t> Air Handling Units </a:t>
            </a:r>
          </a:p>
          <a:p>
            <a:pPr lvl="1"/>
            <a:r>
              <a:rPr lang="nl-BE" dirty="0" err="1" smtClean="0">
                <a:solidFill>
                  <a:schemeClr val="bg1">
                    <a:lumMod val="50000"/>
                  </a:schemeClr>
                </a:solidFill>
                <a:latin typeface="Calibri" panose="020F0502020204030204" pitchFamily="34" charset="0"/>
              </a:rPr>
              <a:t>Can</a:t>
            </a:r>
            <a:r>
              <a:rPr lang="nl-BE" sz="1600" dirty="0" smtClean="0">
                <a:solidFill>
                  <a:schemeClr val="bg1">
                    <a:lumMod val="50000"/>
                  </a:schemeClr>
                </a:solidFill>
                <a:latin typeface="Calibri" panose="020F0502020204030204" pitchFamily="34" charset="0"/>
              </a:rPr>
              <a:t> combine </a:t>
            </a:r>
            <a:r>
              <a:rPr lang="nl-BE" sz="1600" dirty="0" err="1" smtClean="0">
                <a:solidFill>
                  <a:schemeClr val="bg1">
                    <a:lumMod val="50000"/>
                  </a:schemeClr>
                </a:solidFill>
                <a:latin typeface="Calibri" panose="020F0502020204030204" pitchFamily="34" charset="0"/>
              </a:rPr>
              <a:t>with</a:t>
            </a:r>
            <a:r>
              <a:rPr lang="nl-BE" sz="1600" dirty="0" smtClean="0">
                <a:solidFill>
                  <a:schemeClr val="bg1">
                    <a:lumMod val="50000"/>
                  </a:schemeClr>
                </a:solidFill>
                <a:latin typeface="Calibri" panose="020F0502020204030204" pitchFamily="34" charset="0"/>
              </a:rPr>
              <a:t> a mix of VRV indoor units </a:t>
            </a:r>
            <a:r>
              <a:rPr lang="nl-BE" sz="1600" dirty="0" err="1" smtClean="0">
                <a:solidFill>
                  <a:schemeClr val="bg1">
                    <a:lumMod val="50000"/>
                  </a:schemeClr>
                </a:solidFill>
                <a:latin typeface="Calibri" panose="020F0502020204030204" pitchFamily="34" charset="0"/>
              </a:rPr>
              <a:t>and</a:t>
            </a:r>
            <a:r>
              <a:rPr lang="nl-BE" sz="1600" dirty="0" smtClean="0">
                <a:solidFill>
                  <a:schemeClr val="bg1">
                    <a:lumMod val="50000"/>
                  </a:schemeClr>
                </a:solidFill>
                <a:latin typeface="Calibri" panose="020F0502020204030204" pitchFamily="34" charset="0"/>
              </a:rPr>
              <a:t> Air Handling Units </a:t>
            </a:r>
          </a:p>
          <a:p>
            <a:pPr fontAlgn="base">
              <a:spcBef>
                <a:spcPts val="0"/>
              </a:spcBef>
              <a:spcAft>
                <a:spcPct val="0"/>
              </a:spcAft>
              <a:buClr>
                <a:srgbClr val="00A5E8"/>
              </a:buClr>
            </a:pPr>
            <a:endParaRPr lang="nl-BE" b="1" kern="0" dirty="0">
              <a:latin typeface="+mn-lt"/>
              <a:cs typeface="Myriad Pro"/>
            </a:endParaRPr>
          </a:p>
          <a:p>
            <a:pPr fontAlgn="base">
              <a:spcBef>
                <a:spcPts val="0"/>
              </a:spcBef>
              <a:spcAft>
                <a:spcPct val="0"/>
              </a:spcAft>
              <a:buClr>
                <a:srgbClr val="00A5E8"/>
              </a:buClr>
            </a:pPr>
            <a:r>
              <a:rPr lang="nl-BE" b="1" kern="0" dirty="0" smtClean="0">
                <a:latin typeface="+mn-lt"/>
                <a:cs typeface="Myriad Pro"/>
              </a:rPr>
              <a:t>VRV IV heat recovery outdoor unit </a:t>
            </a:r>
            <a:r>
              <a:rPr lang="nl-BE" sz="1600" dirty="0">
                <a:solidFill>
                  <a:schemeClr val="bg1">
                    <a:lumMod val="50000"/>
                  </a:schemeClr>
                </a:solidFill>
                <a:latin typeface="Calibri" panose="020F0502020204030204" pitchFamily="34" charset="0"/>
              </a:rPr>
              <a:t>(up </a:t>
            </a:r>
            <a:r>
              <a:rPr lang="nl-BE" sz="1600" dirty="0" err="1">
                <a:solidFill>
                  <a:schemeClr val="bg1">
                    <a:lumMod val="50000"/>
                  </a:schemeClr>
                </a:solidFill>
                <a:latin typeface="Calibri" panose="020F0502020204030204" pitchFamily="34" charset="0"/>
              </a:rPr>
              <a:t>to</a:t>
            </a:r>
            <a:r>
              <a:rPr lang="nl-BE" sz="1600" dirty="0">
                <a:solidFill>
                  <a:schemeClr val="bg1">
                    <a:lumMod val="50000"/>
                  </a:schemeClr>
                </a:solidFill>
                <a:latin typeface="Calibri" panose="020F0502020204030204" pitchFamily="34" charset="0"/>
              </a:rPr>
              <a:t> 54HP):</a:t>
            </a:r>
          </a:p>
          <a:p>
            <a:pPr lvl="1"/>
            <a:r>
              <a:rPr lang="nl-BE" dirty="0" err="1" smtClean="0">
                <a:solidFill>
                  <a:schemeClr val="bg1">
                    <a:lumMod val="50000"/>
                  </a:schemeClr>
                </a:solidFill>
                <a:latin typeface="Calibri" panose="020F0502020204030204" pitchFamily="34" charset="0"/>
              </a:rPr>
              <a:t>Can</a:t>
            </a:r>
            <a:r>
              <a:rPr lang="nl-BE" sz="1600" dirty="0" smtClean="0">
                <a:solidFill>
                  <a:schemeClr val="bg1">
                    <a:lumMod val="50000"/>
                  </a:schemeClr>
                </a:solidFill>
                <a:latin typeface="Calibri" panose="020F0502020204030204" pitchFamily="34" charset="0"/>
              </a:rPr>
              <a:t> combine </a:t>
            </a:r>
            <a:r>
              <a:rPr lang="nl-BE" sz="1600" dirty="0" err="1" smtClean="0">
                <a:solidFill>
                  <a:schemeClr val="bg1">
                    <a:lumMod val="50000"/>
                  </a:schemeClr>
                </a:solidFill>
                <a:latin typeface="Calibri" panose="020F0502020204030204" pitchFamily="34" charset="0"/>
              </a:rPr>
              <a:t>with</a:t>
            </a:r>
            <a:r>
              <a:rPr lang="nl-BE" sz="1600" dirty="0" smtClean="0">
                <a:solidFill>
                  <a:schemeClr val="bg1">
                    <a:lumMod val="50000"/>
                  </a:schemeClr>
                </a:solidFill>
                <a:latin typeface="Calibri" panose="020F0502020204030204" pitchFamily="34" charset="0"/>
              </a:rPr>
              <a:t> a mix of VRV indoor units </a:t>
            </a:r>
            <a:r>
              <a:rPr lang="nl-BE" sz="1600" dirty="0" err="1" smtClean="0">
                <a:solidFill>
                  <a:schemeClr val="bg1">
                    <a:lumMod val="50000"/>
                  </a:schemeClr>
                </a:solidFill>
                <a:latin typeface="Calibri" panose="020F0502020204030204" pitchFamily="34" charset="0"/>
              </a:rPr>
              <a:t>and</a:t>
            </a:r>
            <a:r>
              <a:rPr lang="nl-BE" sz="1600" dirty="0" smtClean="0">
                <a:solidFill>
                  <a:schemeClr val="bg1">
                    <a:lumMod val="50000"/>
                  </a:schemeClr>
                </a:solidFill>
                <a:latin typeface="Calibri" panose="020F0502020204030204" pitchFamily="34" charset="0"/>
              </a:rPr>
              <a:t> Air Handling Units </a:t>
            </a:r>
          </a:p>
          <a:p>
            <a:pPr fontAlgn="base">
              <a:spcBef>
                <a:spcPts val="0"/>
              </a:spcBef>
              <a:spcAft>
                <a:spcPct val="0"/>
              </a:spcAft>
              <a:buClr>
                <a:srgbClr val="00A5E8"/>
              </a:buClr>
            </a:pPr>
            <a:endParaRPr lang="nl-BE" b="1" kern="0" dirty="0" smtClean="0">
              <a:latin typeface="+mn-lt"/>
              <a:cs typeface="Myriad Pro"/>
            </a:endParaRPr>
          </a:p>
          <a:p>
            <a:pPr fontAlgn="base">
              <a:spcBef>
                <a:spcPts val="0"/>
              </a:spcBef>
              <a:spcAft>
                <a:spcPct val="0"/>
              </a:spcAft>
              <a:buClr>
                <a:srgbClr val="00A5E8"/>
              </a:buClr>
            </a:pPr>
            <a:r>
              <a:rPr lang="nl-BE" b="1" kern="0" dirty="0" smtClean="0">
                <a:latin typeface="+mn-lt"/>
                <a:cs typeface="Myriad Pro"/>
              </a:rPr>
              <a:t>VRV </a:t>
            </a:r>
            <a:r>
              <a:rPr lang="nl-BE" b="1" kern="0" dirty="0">
                <a:latin typeface="+mn-lt"/>
                <a:cs typeface="Myriad Pro"/>
              </a:rPr>
              <a:t>IV </a:t>
            </a:r>
            <a:r>
              <a:rPr lang="nl-BE" b="1" kern="0" dirty="0" err="1">
                <a:latin typeface="+mn-lt"/>
                <a:cs typeface="Myriad Pro"/>
              </a:rPr>
              <a:t>with</a:t>
            </a:r>
            <a:r>
              <a:rPr lang="nl-BE" b="1" kern="0" dirty="0">
                <a:latin typeface="+mn-lt"/>
                <a:cs typeface="Myriad Pro"/>
              </a:rPr>
              <a:t> </a:t>
            </a:r>
            <a:r>
              <a:rPr lang="nl-BE" b="1" kern="0" dirty="0" err="1">
                <a:latin typeface="+mn-lt"/>
                <a:cs typeface="Myriad Pro"/>
              </a:rPr>
              <a:t>continuous</a:t>
            </a:r>
            <a:r>
              <a:rPr lang="nl-BE" b="1" kern="0" dirty="0">
                <a:latin typeface="+mn-lt"/>
                <a:cs typeface="Myriad Pro"/>
              </a:rPr>
              <a:t> </a:t>
            </a:r>
            <a:r>
              <a:rPr lang="nl-BE" b="1" kern="0" dirty="0" err="1">
                <a:latin typeface="+mn-lt"/>
                <a:cs typeface="Myriad Pro"/>
              </a:rPr>
              <a:t>heating</a:t>
            </a:r>
            <a:r>
              <a:rPr lang="nl-BE" b="1" kern="0" dirty="0">
                <a:latin typeface="+mn-lt"/>
                <a:cs typeface="Myriad Pro"/>
              </a:rPr>
              <a:t> </a:t>
            </a:r>
            <a:r>
              <a:rPr lang="nl-BE" b="1" kern="0" dirty="0" err="1">
                <a:latin typeface="+mn-lt"/>
                <a:cs typeface="Myriad Pro"/>
              </a:rPr>
              <a:t>during</a:t>
            </a:r>
            <a:r>
              <a:rPr lang="nl-BE" b="1" kern="0" dirty="0">
                <a:latin typeface="+mn-lt"/>
                <a:cs typeface="Myriad Pro"/>
              </a:rPr>
              <a:t> </a:t>
            </a:r>
            <a:r>
              <a:rPr lang="nl-BE" b="1" kern="0" dirty="0" err="1">
                <a:latin typeface="+mn-lt"/>
                <a:cs typeface="Myriad Pro"/>
              </a:rPr>
              <a:t>defrost</a:t>
            </a:r>
            <a:r>
              <a:rPr lang="nl-BE" b="1" kern="0" dirty="0">
                <a:latin typeface="+mn-lt"/>
                <a:cs typeface="Myriad Pro"/>
              </a:rPr>
              <a:t> means no draft feeling</a:t>
            </a:r>
            <a:endParaRPr lang="en-GB" b="1" kern="0" dirty="0">
              <a:latin typeface="+mn-lt"/>
              <a:cs typeface="Myriad Pro"/>
            </a:endParaRPr>
          </a:p>
        </p:txBody>
      </p:sp>
    </p:spTree>
    <p:extLst>
      <p:ext uri="{BB962C8B-B14F-4D97-AF65-F5344CB8AC3E}">
        <p14:creationId xmlns:p14="http://schemas.microsoft.com/office/powerpoint/2010/main" val="289485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Cover presentation">
  <a:themeElements>
    <a:clrScheme name="Aangepast 7">
      <a:dk1>
        <a:sysClr val="windowText" lastClr="000000"/>
      </a:dk1>
      <a:lt1>
        <a:sysClr val="window" lastClr="FFFFFF"/>
      </a:lt1>
      <a:dk2>
        <a:srgbClr val="505150"/>
      </a:dk2>
      <a:lt2>
        <a:srgbClr val="41B3DC"/>
      </a:lt2>
      <a:accent1>
        <a:srgbClr val="0083C3"/>
      </a:accent1>
      <a:accent2>
        <a:srgbClr val="D85929"/>
      </a:accent2>
      <a:accent3>
        <a:srgbClr val="F3B24A"/>
      </a:accent3>
      <a:accent4>
        <a:srgbClr val="1B6177"/>
      </a:accent4>
      <a:accent5>
        <a:srgbClr val="A09C8F"/>
      </a:accent5>
      <a:accent6>
        <a:srgbClr val="9DD4E7"/>
      </a:accent6>
      <a:hlink>
        <a:srgbClr val="617628"/>
      </a:hlink>
      <a:folHlink>
        <a:srgbClr val="AD1221"/>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angepast ontwerp">
  <a:themeElements>
    <a:clrScheme name="Aangepast 7">
      <a:dk1>
        <a:sysClr val="windowText" lastClr="000000"/>
      </a:dk1>
      <a:lt1>
        <a:sysClr val="window" lastClr="FFFFFF"/>
      </a:lt1>
      <a:dk2>
        <a:srgbClr val="505150"/>
      </a:dk2>
      <a:lt2>
        <a:srgbClr val="41B3DC"/>
      </a:lt2>
      <a:accent1>
        <a:srgbClr val="0083C3"/>
      </a:accent1>
      <a:accent2>
        <a:srgbClr val="D85929"/>
      </a:accent2>
      <a:accent3>
        <a:srgbClr val="F3B24A"/>
      </a:accent3>
      <a:accent4>
        <a:srgbClr val="1B6177"/>
      </a:accent4>
      <a:accent5>
        <a:srgbClr val="A09C8F"/>
      </a:accent5>
      <a:accent6>
        <a:srgbClr val="9DD4E7"/>
      </a:accent6>
      <a:hlink>
        <a:srgbClr val="617628"/>
      </a:hlink>
      <a:folHlink>
        <a:srgbClr val="AD1221"/>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ank you">
  <a:themeElements>
    <a:clrScheme name="Aangepast 7">
      <a:dk1>
        <a:sysClr val="windowText" lastClr="000000"/>
      </a:dk1>
      <a:lt1>
        <a:sysClr val="window" lastClr="FFFFFF"/>
      </a:lt1>
      <a:dk2>
        <a:srgbClr val="505150"/>
      </a:dk2>
      <a:lt2>
        <a:srgbClr val="41B3DC"/>
      </a:lt2>
      <a:accent1>
        <a:srgbClr val="0083C3"/>
      </a:accent1>
      <a:accent2>
        <a:srgbClr val="D85929"/>
      </a:accent2>
      <a:accent3>
        <a:srgbClr val="F3B24A"/>
      </a:accent3>
      <a:accent4>
        <a:srgbClr val="1B6177"/>
      </a:accent4>
      <a:accent5>
        <a:srgbClr val="A09C8F"/>
      </a:accent5>
      <a:accent6>
        <a:srgbClr val="9DD4E7"/>
      </a:accent6>
      <a:hlink>
        <a:srgbClr val="617628"/>
      </a:hlink>
      <a:folHlink>
        <a:srgbClr val="AD1221"/>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Daikin EXTERNAL Template">
  <a:themeElements>
    <a:clrScheme name="Corporate/General 1">
      <a:dk1>
        <a:srgbClr val="000000"/>
      </a:dk1>
      <a:lt1>
        <a:srgbClr val="FFFFFF"/>
      </a:lt1>
      <a:dk2>
        <a:srgbClr val="705143"/>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fontScheme name="Corporate/Gener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92C9"/>
          </a:solidFill>
          <a:prstDash val="solid"/>
          <a:round/>
          <a:headEnd type="none" w="med" len="med"/>
          <a:tailEnd type="arrow" w="med"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92C9"/>
          </a:solidFill>
          <a:prstDash val="solid"/>
          <a:round/>
          <a:headEnd type="none" w="med" len="med"/>
          <a:tailEnd type="arrow" w="med"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Corporate/General 1">
        <a:dk1>
          <a:srgbClr val="000000"/>
        </a:dk1>
        <a:lt1>
          <a:srgbClr val="FFFFFF"/>
        </a:lt1>
        <a:dk2>
          <a:srgbClr val="705143"/>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aikin EXTERNAL Template">
  <a:themeElements>
    <a:clrScheme name="Corporate/General 1">
      <a:dk1>
        <a:srgbClr val="000000"/>
      </a:dk1>
      <a:lt1>
        <a:srgbClr val="FFFFFF"/>
      </a:lt1>
      <a:dk2>
        <a:srgbClr val="705143"/>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fontScheme name="Corporate/Gener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92C9"/>
          </a:solidFill>
          <a:prstDash val="solid"/>
          <a:round/>
          <a:headEnd type="none" w="med" len="med"/>
          <a:tailEnd type="arrow" w="med"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92C9"/>
          </a:solidFill>
          <a:prstDash val="solid"/>
          <a:round/>
          <a:headEnd type="none" w="med" len="med"/>
          <a:tailEnd type="arrow" w="med"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Corporate/General 1">
        <a:dk1>
          <a:srgbClr val="000000"/>
        </a:dk1>
        <a:lt1>
          <a:srgbClr val="FFFFFF"/>
        </a:lt1>
        <a:dk2>
          <a:srgbClr val="705143"/>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Lay-out">
  <a:themeElements>
    <a:clrScheme name="Daikin">
      <a:dk1>
        <a:srgbClr val="FFFFFF"/>
      </a:dk1>
      <a:lt1>
        <a:srgbClr val="0083C1"/>
      </a:lt1>
      <a:dk2>
        <a:srgbClr val="2D2D2F"/>
      </a:dk2>
      <a:lt2>
        <a:srgbClr val="7F7F7F"/>
      </a:lt2>
      <a:accent1>
        <a:srgbClr val="00CCFF"/>
      </a:accent1>
      <a:accent2>
        <a:srgbClr val="FFC000"/>
      </a:accent2>
      <a:accent3>
        <a:srgbClr val="E96E1F"/>
      </a:accent3>
      <a:accent4>
        <a:srgbClr val="C00000"/>
      </a:accent4>
      <a:accent5>
        <a:srgbClr val="7030A0"/>
      </a:accent5>
      <a:accent6>
        <a:srgbClr val="00B050"/>
      </a:accent6>
      <a:hlink>
        <a:srgbClr val="0083C1"/>
      </a:hlink>
      <a:folHlink>
        <a:srgbClr val="40C1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B3BD31"/>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themeOverride>
</file>

<file path=ppt/theme/themeOverride2.xml><?xml version="1.0" encoding="utf-8"?>
<a:themeOverride xmlns:a="http://schemas.openxmlformats.org/drawingml/2006/main">
  <a:clrScheme name="">
    <a:dk1>
      <a:srgbClr val="000000"/>
    </a:dk1>
    <a:lt1>
      <a:srgbClr val="FFFFFF"/>
    </a:lt1>
    <a:dk2>
      <a:srgbClr val="B3BD31"/>
    </a:dk2>
    <a:lt2>
      <a:srgbClr val="BCB8AF"/>
    </a:lt2>
    <a:accent1>
      <a:srgbClr val="705143"/>
    </a:accent1>
    <a:accent2>
      <a:srgbClr val="B3BD31"/>
    </a:accent2>
    <a:accent3>
      <a:srgbClr val="FFFFFF"/>
    </a:accent3>
    <a:accent4>
      <a:srgbClr val="000000"/>
    </a:accent4>
    <a:accent5>
      <a:srgbClr val="BBB3B0"/>
    </a:accent5>
    <a:accent6>
      <a:srgbClr val="A2AB2B"/>
    </a:accent6>
    <a:hlink>
      <a:srgbClr val="B3BD31"/>
    </a:hlink>
    <a:folHlink>
      <a:srgbClr val="BFA471"/>
    </a:folHlink>
  </a:clrScheme>
</a:themeOverride>
</file>

<file path=docProps/app.xml><?xml version="1.0" encoding="utf-8"?>
<Properties xmlns="http://schemas.openxmlformats.org/officeDocument/2006/extended-properties" xmlns:vt="http://schemas.openxmlformats.org/officeDocument/2006/docPropsVTypes">
  <Template/>
  <TotalTime>29916</TotalTime>
  <Words>7180</Words>
  <Application>Microsoft Office PowerPoint</Application>
  <PresentationFormat>Presentación en pantalla (4:3)</PresentationFormat>
  <Paragraphs>833</Paragraphs>
  <Slides>37</Slides>
  <Notes>37</Notes>
  <HiddenSlides>0</HiddenSlides>
  <MMClips>0</MMClips>
  <ScaleCrop>false</ScaleCrop>
  <HeadingPairs>
    <vt:vector size="6" baseType="variant">
      <vt:variant>
        <vt:lpstr>Fuentes usadas</vt:lpstr>
      </vt:variant>
      <vt:variant>
        <vt:i4>10</vt:i4>
      </vt:variant>
      <vt:variant>
        <vt:lpstr>Tema</vt:lpstr>
      </vt:variant>
      <vt:variant>
        <vt:i4>7</vt:i4>
      </vt:variant>
      <vt:variant>
        <vt:lpstr>Títulos de diapositiva</vt:lpstr>
      </vt:variant>
      <vt:variant>
        <vt:i4>37</vt:i4>
      </vt:variant>
    </vt:vector>
  </HeadingPairs>
  <TitlesOfParts>
    <vt:vector size="54" baseType="lpstr">
      <vt:lpstr>MS PGothic</vt:lpstr>
      <vt:lpstr>Arial</vt:lpstr>
      <vt:lpstr>Calibri</vt:lpstr>
      <vt:lpstr>Frutiger LT 55 Roman</vt:lpstr>
      <vt:lpstr>Geneva</vt:lpstr>
      <vt:lpstr>Lucida Grande</vt:lpstr>
      <vt:lpstr>Myriad Pro</vt:lpstr>
      <vt:lpstr>Segoe UI</vt:lpstr>
      <vt:lpstr>Wingdings</vt:lpstr>
      <vt:lpstr>Wingdings 3</vt:lpstr>
      <vt:lpstr>Cover presentation</vt:lpstr>
      <vt:lpstr>Aangepast ontwerp</vt:lpstr>
      <vt:lpstr>Custom Design</vt:lpstr>
      <vt:lpstr>Thank you</vt:lpstr>
      <vt:lpstr>Daikin EXTERNAL Template</vt:lpstr>
      <vt:lpstr>1_Daikin EXTERNAL Template</vt:lpstr>
      <vt:lpstr>Lay-out</vt:lpstr>
      <vt:lpstr>Presentación de PowerPoint</vt:lpstr>
      <vt:lpstr>Presentación de PowerPoint</vt:lpstr>
      <vt:lpstr>Presentación de PowerPoint</vt:lpstr>
      <vt:lpstr>What is an AHU?</vt:lpstr>
      <vt:lpstr>Applications of Daikin AHU</vt:lpstr>
      <vt:lpstr>Presentación de PowerPoint</vt:lpstr>
      <vt:lpstr>Merits of connecting an AHU to ERQ or VRV IV outdoor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System layout 1:  Key component: the DX coil with interlaced circuiting</vt:lpstr>
      <vt:lpstr>Presentación de PowerPoint</vt:lpstr>
      <vt:lpstr>Presentación de PowerPoint</vt:lpstr>
      <vt:lpstr>I-Touch Manager II control of  Air Handling Units</vt:lpstr>
      <vt:lpstr>Presentación de PowerPoint</vt:lpstr>
      <vt:lpstr>Presentación de PowerPoint</vt:lpstr>
      <vt:lpstr>Presentación de PowerPoint</vt:lpstr>
      <vt:lpstr>Sales arguments review</vt:lpstr>
      <vt:lpstr>Presentación de PowerPoint</vt:lpstr>
    </vt:vector>
  </TitlesOfParts>
  <Company>Daikin Europe NV</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Strategy FY11: MLT 2011-2013</dc:title>
  <dc:creator>Sana Hamdani</dc:creator>
  <cp:lastModifiedBy>Ezequiel Martinez</cp:lastModifiedBy>
  <cp:revision>1878</cp:revision>
  <cp:lastPrinted>2013-10-21T14:40:52Z</cp:lastPrinted>
  <dcterms:created xsi:type="dcterms:W3CDTF">2013-08-23T14:54:27Z</dcterms:created>
  <dcterms:modified xsi:type="dcterms:W3CDTF">2015-12-01T18:03:42Z</dcterms:modified>
</cp:coreProperties>
</file>