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8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0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1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2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3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  <p:sldMasterId id="2147483681" r:id="rId5"/>
    <p:sldMasterId id="2147483696" r:id="rId6"/>
    <p:sldMasterId id="2147483711" r:id="rId7"/>
    <p:sldMasterId id="2147483726" r:id="rId8"/>
    <p:sldMasterId id="2147483741" r:id="rId9"/>
    <p:sldMasterId id="2147483754" r:id="rId10"/>
    <p:sldMasterId id="2147483769" r:id="rId11"/>
    <p:sldMasterId id="2147483784" r:id="rId12"/>
    <p:sldMasterId id="2147483799" r:id="rId13"/>
    <p:sldMasterId id="2147483812" r:id="rId14"/>
    <p:sldMasterId id="2147483827" r:id="rId15"/>
    <p:sldMasterId id="2147483842" r:id="rId16"/>
    <p:sldMasterId id="2147483857" r:id="rId17"/>
  </p:sldMasterIdLst>
  <p:notesMasterIdLst>
    <p:notesMasterId r:id="rId25"/>
  </p:notesMasterIdLst>
  <p:handoutMasterIdLst>
    <p:handoutMasterId r:id="rId26"/>
  </p:handoutMasterIdLst>
  <p:sldIdLst>
    <p:sldId id="596" r:id="rId18"/>
    <p:sldId id="577" r:id="rId19"/>
    <p:sldId id="578" r:id="rId20"/>
    <p:sldId id="579" r:id="rId21"/>
    <p:sldId id="581" r:id="rId22"/>
    <p:sldId id="595" r:id="rId23"/>
    <p:sldId id="585" r:id="rId24"/>
  </p:sldIdLst>
  <p:sldSz cx="9144000" cy="6858000" type="screen4x3"/>
  <p:notesSz cx="9926638" cy="6797675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0000"/>
    <a:srgbClr val="0099FF"/>
    <a:srgbClr val="FF66FF"/>
    <a:srgbClr val="00CC00"/>
    <a:srgbClr val="00FF00"/>
    <a:srgbClr val="33CC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20" autoAdjust="0"/>
    <p:restoredTop sz="91554" autoAdjust="0"/>
  </p:normalViewPr>
  <p:slideViewPr>
    <p:cSldViewPr>
      <p:cViewPr varScale="1">
        <p:scale>
          <a:sx n="67" d="100"/>
          <a:sy n="67" d="100"/>
        </p:scale>
        <p:origin x="-5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4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3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625" cy="340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endParaRPr lang="en-US" altLang="zh-CN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013" y="0"/>
            <a:ext cx="4302625" cy="340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 altLang="zh-CN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7410"/>
            <a:ext cx="4302625" cy="340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endParaRPr lang="en-US" altLang="zh-CN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013" y="6457410"/>
            <a:ext cx="4302625" cy="340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AD1DFFDA-1DC6-4A84-85A1-D25549C193EC}" type="slidenum">
              <a:rPr lang="en-US" altLang="zh-CN"/>
              <a:pPr/>
              <a:t>‹Nº›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0842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16534" cy="334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kumimoji="0" sz="1200" b="0"/>
            </a:lvl1pPr>
          </a:lstStyle>
          <a:p>
            <a:endParaRPr lang="en-US" altLang="zh-CN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0105" y="0"/>
            <a:ext cx="4316534" cy="334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b="0"/>
            </a:lvl1pPr>
          </a:lstStyle>
          <a:p>
            <a:endParaRPr lang="en-US" altLang="zh-CN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54375" y="501650"/>
            <a:ext cx="3417888" cy="2562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95888" y="3231967"/>
            <a:ext cx="7334863" cy="3064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62846"/>
            <a:ext cx="4316534" cy="334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kumimoji="0" sz="1200" b="0"/>
            </a:lvl1pPr>
          </a:lstStyle>
          <a:p>
            <a:endParaRPr lang="en-US" altLang="zh-CN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0105" y="6462846"/>
            <a:ext cx="4316534" cy="334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b="0"/>
            </a:lvl1pPr>
          </a:lstStyle>
          <a:p>
            <a:fld id="{ABB7590E-885F-4E23-BA31-4A97FB1D914B}" type="slidenum">
              <a:rPr lang="en-US" altLang="zh-CN"/>
              <a:pPr/>
              <a:t>‹Nº›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661323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D52063-9941-48C4-81DC-C607EA47FD9B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3900" y="509588"/>
            <a:ext cx="3400425" cy="2549525"/>
          </a:xfrm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597" y="3228842"/>
            <a:ext cx="7939449" cy="3058844"/>
          </a:xfrm>
          <a:noFill/>
          <a:ln w="9525"/>
        </p:spPr>
        <p:txBody>
          <a:bodyPr/>
          <a:lstStyle/>
          <a:p>
            <a:pPr defTabSz="91705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260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58E34D-740D-414C-985D-23A79F922524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3900" y="509588"/>
            <a:ext cx="3400425" cy="2549525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597" y="3228842"/>
            <a:ext cx="7939449" cy="3058844"/>
          </a:xfrm>
          <a:noFill/>
          <a:ln w="9525"/>
        </p:spPr>
        <p:txBody>
          <a:bodyPr/>
          <a:lstStyle/>
          <a:p>
            <a:pPr defTabSz="91705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2736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52B64-6A34-41B3-9AB4-02138E3CDC67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3900" y="509588"/>
            <a:ext cx="3400425" cy="2549525"/>
          </a:xfrm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597" y="3228842"/>
            <a:ext cx="7939449" cy="3058844"/>
          </a:xfrm>
          <a:noFill/>
          <a:ln w="9525"/>
        </p:spPr>
        <p:txBody>
          <a:bodyPr anchor="t"/>
          <a:lstStyle/>
          <a:p>
            <a:pPr defTabSz="917052"/>
            <a:r>
              <a:rPr lang="en-US" dirty="0" smtClean="0"/>
              <a:t>Where is the 12V comes from? (to energize the Relay)</a:t>
            </a:r>
          </a:p>
        </p:txBody>
      </p:sp>
    </p:spTree>
    <p:extLst>
      <p:ext uri="{BB962C8B-B14F-4D97-AF65-F5344CB8AC3E}">
        <p14:creationId xmlns:p14="http://schemas.microsoft.com/office/powerpoint/2010/main" val="850937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B4D1F8-15D1-421C-938C-904913F9BBC7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3900" y="509588"/>
            <a:ext cx="3400425" cy="2549525"/>
          </a:xfrm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3597" y="3228842"/>
            <a:ext cx="7939449" cy="3058844"/>
          </a:xfrm>
          <a:noFill/>
          <a:ln w="9525"/>
        </p:spPr>
        <p:txBody>
          <a:bodyPr/>
          <a:lstStyle/>
          <a:p>
            <a:pPr defTabSz="91705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0787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 sz="2400"/>
            </a:lvl1pPr>
            <a:lvl2pPr>
              <a:buClr>
                <a:schemeClr val="tx2"/>
              </a:buClr>
              <a:defRPr sz="1800"/>
            </a:lvl2pPr>
            <a:lvl3pPr>
              <a:buClr>
                <a:schemeClr val="tx2"/>
              </a:buClr>
              <a:buFont typeface="Arial" pitchFamily="34" charset="0"/>
              <a:buChar char="•"/>
              <a:defRPr sz="1600"/>
            </a:lvl3pPr>
            <a:lvl4pPr>
              <a:buClr>
                <a:schemeClr val="tx2"/>
              </a:buClr>
              <a:buFont typeface="Courier New" pitchFamily="49" charset="0"/>
              <a:buChar char="o"/>
              <a:defRPr sz="1400"/>
            </a:lvl4pPr>
            <a:lvl5pPr>
              <a:buClr>
                <a:schemeClr val="tx2"/>
              </a:buClr>
              <a:buFont typeface="Wingdings" pitchFamily="2" charset="2"/>
              <a:buChar char="q"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SG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4450"/>
            <a:ext cx="2019300" cy="497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5905500" cy="497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4450"/>
            <a:ext cx="80772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827088"/>
            <a:ext cx="8277225" cy="94615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827088"/>
            <a:ext cx="4062413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827088"/>
            <a:ext cx="4062412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80010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62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0" y="1600200"/>
            <a:ext cx="396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0" y="3733800"/>
            <a:ext cx="396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42201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27013"/>
            <a:ext cx="80010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96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0" y="1600200"/>
            <a:ext cx="396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733800"/>
            <a:ext cx="396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3733800"/>
            <a:ext cx="396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99095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12311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S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4450"/>
            <a:ext cx="2019300" cy="497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5905500" cy="497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4450"/>
            <a:ext cx="80772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827088"/>
            <a:ext cx="8277225" cy="9461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827088"/>
            <a:ext cx="4062413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827088"/>
            <a:ext cx="4062412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/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S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827087"/>
            <a:ext cx="8277225" cy="57003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4450"/>
            <a:ext cx="2019300" cy="497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5905500" cy="497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4450"/>
            <a:ext cx="80772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827088"/>
            <a:ext cx="8277225" cy="9461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827088"/>
            <a:ext cx="4062413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827088"/>
            <a:ext cx="4062412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/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S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827087"/>
            <a:ext cx="8277225" cy="57003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4450"/>
            <a:ext cx="2019300" cy="497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5905500" cy="497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4450"/>
            <a:ext cx="80772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827088"/>
            <a:ext cx="8277225" cy="9461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827088"/>
            <a:ext cx="4062413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827088"/>
            <a:ext cx="4062412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/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S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827087"/>
            <a:ext cx="8277225" cy="57003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4450"/>
            <a:ext cx="2019300" cy="497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5905500" cy="497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4450"/>
            <a:ext cx="80772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827088"/>
            <a:ext cx="8277225" cy="9461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827088"/>
            <a:ext cx="4062413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827088"/>
            <a:ext cx="4062412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9122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343" y1="5217" x2="17343" y2="5217"/>
                        <a14:foregroundMark x1="31181" y1="5217" x2="31181" y2="5217"/>
                        <a14:foregroundMark x1="43911" y1="6609" x2="43911" y2="6609"/>
                        <a14:foregroundMark x1="54982" y1="6261" x2="54982" y2="6261"/>
                        <a14:foregroundMark x1="73063" y1="11478" x2="73063" y2="11478"/>
                        <a14:foregroundMark x1="84133" y1="5565" x2="84133" y2="5565"/>
                        <a14:backgroundMark x1="29705" y1="8174" x2="29705" y2="81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283" y="2767307"/>
            <a:ext cx="1247435" cy="132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379751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763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259632" y="58614"/>
            <a:ext cx="7632848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4000" b="1" i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79512" y="692696"/>
            <a:ext cx="8784976" cy="72008"/>
          </a:xfrm>
          <a:prstGeom prst="rect">
            <a:avLst/>
          </a:prstGeom>
          <a:gradFill flip="none" rotWithShape="1">
            <a:gsLst>
              <a:gs pos="15000">
                <a:schemeClr val="bg1">
                  <a:lumMod val="85000"/>
                  <a:lumOff val="15000"/>
                </a:schemeClr>
              </a:gs>
              <a:gs pos="0">
                <a:schemeClr val="bg1"/>
              </a:gs>
              <a:gs pos="81241">
                <a:schemeClr val="bg1">
                  <a:lumMod val="65000"/>
                  <a:lumOff val="35000"/>
                </a:schemeClr>
              </a:gs>
              <a:gs pos="63000">
                <a:schemeClr val="bg1">
                  <a:lumMod val="75000"/>
                  <a:lumOff val="25000"/>
                </a:schemeClr>
              </a:gs>
              <a:gs pos="40000">
                <a:schemeClr val="bg1">
                  <a:lumMod val="75000"/>
                  <a:lumOff val="25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7504" y="75401"/>
            <a:ext cx="665567" cy="492443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800" b="1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Top</a:t>
            </a:r>
            <a:r>
              <a:rPr lang="en-US" sz="800" b="1" baseline="0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 Secret</a:t>
            </a:r>
          </a:p>
          <a:p>
            <a:r>
              <a:rPr lang="en-US" sz="800" b="1" baseline="0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Secret</a:t>
            </a:r>
          </a:p>
          <a:p>
            <a:r>
              <a:rPr lang="en-US" sz="800" b="1" baseline="0" dirty="0" smtClean="0">
                <a:latin typeface="Arial Narrow" pitchFamily="34" charset="0"/>
              </a:rPr>
              <a:t>Internal Use</a:t>
            </a:r>
          </a:p>
          <a:p>
            <a:r>
              <a:rPr lang="en-US" sz="800" b="1" baseline="0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Public</a:t>
            </a:r>
            <a:endParaRPr lang="en-US" sz="800" b="1" dirty="0">
              <a:solidFill>
                <a:schemeClr val="tx1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051" name="Picture 3" descr="C:\Users\wongts\Desktop\Cap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7" b="99409" l="630" r="99370">
                        <a14:foregroundMark x1="16597" y1="28937" x2="16597" y2="28937"/>
                        <a14:foregroundMark x1="17227" y1="8071" x2="17227" y2="8071"/>
                        <a14:foregroundMark x1="27101" y1="7087" x2="27101" y2="7087"/>
                        <a14:foregroundMark x1="46849" y1="7874" x2="46849" y2="7874"/>
                        <a14:foregroundMark x1="57563" y1="7677" x2="57563" y2="7677"/>
                        <a14:foregroundMark x1="72899" y1="7677" x2="72899" y2="7677"/>
                        <a14:foregroundMark x1="88235" y1="6890" x2="88235" y2="6890"/>
                        <a14:backgroundMark x1="29622" y1="8465" x2="29622" y2="8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1" y="60012"/>
            <a:ext cx="490261" cy="52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32631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178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4244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065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11915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36807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857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7336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869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6270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/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S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827087"/>
            <a:ext cx="8277225" cy="57003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4450"/>
            <a:ext cx="2019300" cy="497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5905500" cy="497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4450"/>
            <a:ext cx="80772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827088"/>
            <a:ext cx="8277225" cy="9461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827088"/>
            <a:ext cx="4062413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827088"/>
            <a:ext cx="4062412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/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S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827087"/>
            <a:ext cx="8277225" cy="57003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4450"/>
            <a:ext cx="2019300" cy="497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5905500" cy="497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4450"/>
            <a:ext cx="80772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827088"/>
            <a:ext cx="8277225" cy="9461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827088"/>
            <a:ext cx="4062413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827088"/>
            <a:ext cx="4062412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/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S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827087"/>
            <a:ext cx="8277225" cy="57003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4450"/>
            <a:ext cx="2019300" cy="497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5905500" cy="497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4450"/>
            <a:ext cx="80772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827088"/>
            <a:ext cx="8277225" cy="9461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827088"/>
            <a:ext cx="4062413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827088"/>
            <a:ext cx="4062412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9122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343" y1="5217" x2="17343" y2="5217"/>
                        <a14:foregroundMark x1="31181" y1="5217" x2="31181" y2="5217"/>
                        <a14:foregroundMark x1="43911" y1="6609" x2="43911" y2="6609"/>
                        <a14:foregroundMark x1="54982" y1="6261" x2="54982" y2="6261"/>
                        <a14:foregroundMark x1="73063" y1="11478" x2="73063" y2="11478"/>
                        <a14:foregroundMark x1="84133" y1="5565" x2="84133" y2="5565"/>
                        <a14:backgroundMark x1="29705" y1="8174" x2="29705" y2="81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283" y="2767307"/>
            <a:ext cx="1247435" cy="132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379751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7631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259632" y="58614"/>
            <a:ext cx="7632848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4000" b="1" i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79512" y="692696"/>
            <a:ext cx="8784976" cy="72008"/>
          </a:xfrm>
          <a:prstGeom prst="rect">
            <a:avLst/>
          </a:prstGeom>
          <a:gradFill flip="none" rotWithShape="1">
            <a:gsLst>
              <a:gs pos="15000">
                <a:schemeClr val="bg1">
                  <a:lumMod val="85000"/>
                  <a:lumOff val="15000"/>
                </a:schemeClr>
              </a:gs>
              <a:gs pos="0">
                <a:schemeClr val="bg1"/>
              </a:gs>
              <a:gs pos="81241">
                <a:schemeClr val="bg1">
                  <a:lumMod val="65000"/>
                  <a:lumOff val="35000"/>
                </a:schemeClr>
              </a:gs>
              <a:gs pos="63000">
                <a:schemeClr val="bg1">
                  <a:lumMod val="75000"/>
                  <a:lumOff val="25000"/>
                </a:schemeClr>
              </a:gs>
              <a:gs pos="40000">
                <a:schemeClr val="bg1">
                  <a:lumMod val="75000"/>
                  <a:lumOff val="25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7504" y="75401"/>
            <a:ext cx="665567" cy="492443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800" b="1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Top</a:t>
            </a:r>
            <a:r>
              <a:rPr lang="en-US" sz="800" b="1" baseline="0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 Secret</a:t>
            </a:r>
          </a:p>
          <a:p>
            <a:r>
              <a:rPr lang="en-US" sz="800" b="1" baseline="0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Secret</a:t>
            </a:r>
          </a:p>
          <a:p>
            <a:r>
              <a:rPr lang="en-US" sz="800" b="1" baseline="0" dirty="0" smtClean="0">
                <a:latin typeface="Arial Narrow" pitchFamily="34" charset="0"/>
              </a:rPr>
              <a:t>Internal Use</a:t>
            </a:r>
          </a:p>
          <a:p>
            <a:r>
              <a:rPr lang="en-US" sz="800" b="1" baseline="0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Public</a:t>
            </a:r>
            <a:endParaRPr lang="en-US" sz="800" b="1" dirty="0">
              <a:solidFill>
                <a:schemeClr val="tx1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051" name="Picture 3" descr="C:\Users\wongts\Desktop\Cap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7" b="99409" l="630" r="99370">
                        <a14:foregroundMark x1="16597" y1="28937" x2="16597" y2="28937"/>
                        <a14:foregroundMark x1="17227" y1="8071" x2="17227" y2="8071"/>
                        <a14:foregroundMark x1="27101" y1="7087" x2="27101" y2="7087"/>
                        <a14:foregroundMark x1="46849" y1="7874" x2="46849" y2="7874"/>
                        <a14:foregroundMark x1="57563" y1="7677" x2="57563" y2="7677"/>
                        <a14:foregroundMark x1="72899" y1="7677" x2="72899" y2="7677"/>
                        <a14:foregroundMark x1="88235" y1="6890" x2="88235" y2="6890"/>
                        <a14:backgroundMark x1="29622" y1="8465" x2="29622" y2="8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1" y="60012"/>
            <a:ext cx="490261" cy="52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32631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1781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42446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0650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11915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36807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8570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7336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8692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6270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/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S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827087"/>
            <a:ext cx="8277225" cy="57003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4450"/>
            <a:ext cx="2019300" cy="497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5905500" cy="497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4450"/>
            <a:ext cx="80772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827088"/>
            <a:ext cx="8277225" cy="9461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827088"/>
            <a:ext cx="4062413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827088"/>
            <a:ext cx="4062412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/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S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827087"/>
            <a:ext cx="8277225" cy="57003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4450"/>
            <a:ext cx="2019300" cy="497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5905500" cy="497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4450"/>
            <a:ext cx="80772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827088"/>
            <a:ext cx="8277225" cy="9461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827088"/>
            <a:ext cx="4062413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827088"/>
            <a:ext cx="4062412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>
                <a:solidFill>
                  <a:srgbClr val="002060"/>
                </a:solidFill>
                <a:effectLst/>
              </a:defRPr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0805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i="0"/>
            </a:lvl1pPr>
          </a:lstStyle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S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827087"/>
            <a:ext cx="8277225" cy="57003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dirty="0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4450"/>
            <a:ext cx="2019300" cy="497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5905500" cy="497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4450"/>
            <a:ext cx="80772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827088"/>
            <a:ext cx="8277225" cy="9461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916862" cy="360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827088"/>
            <a:ext cx="4062413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827088"/>
            <a:ext cx="4062412" cy="946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9122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343" y1="5217" x2="17343" y2="5217"/>
                        <a14:foregroundMark x1="31181" y1="5217" x2="31181" y2="5217"/>
                        <a14:foregroundMark x1="43911" y1="6609" x2="43911" y2="6609"/>
                        <a14:foregroundMark x1="54982" y1="6261" x2="54982" y2="6261"/>
                        <a14:foregroundMark x1="73063" y1="11478" x2="73063" y2="11478"/>
                        <a14:foregroundMark x1="84133" y1="5565" x2="84133" y2="5565"/>
                        <a14:backgroundMark x1="29705" y1="8174" x2="29705" y2="81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283" y="2767307"/>
            <a:ext cx="1247435" cy="132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379751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7631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259632" y="58614"/>
            <a:ext cx="7632848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4000" b="1" i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79512" y="692696"/>
            <a:ext cx="8784976" cy="72008"/>
          </a:xfrm>
          <a:prstGeom prst="rect">
            <a:avLst/>
          </a:prstGeom>
          <a:gradFill flip="none" rotWithShape="1">
            <a:gsLst>
              <a:gs pos="15000">
                <a:schemeClr val="bg1">
                  <a:lumMod val="85000"/>
                  <a:lumOff val="15000"/>
                </a:schemeClr>
              </a:gs>
              <a:gs pos="0">
                <a:schemeClr val="bg1"/>
              </a:gs>
              <a:gs pos="81241">
                <a:schemeClr val="bg1">
                  <a:lumMod val="65000"/>
                  <a:lumOff val="35000"/>
                </a:schemeClr>
              </a:gs>
              <a:gs pos="63000">
                <a:schemeClr val="bg1">
                  <a:lumMod val="75000"/>
                  <a:lumOff val="25000"/>
                </a:schemeClr>
              </a:gs>
              <a:gs pos="40000">
                <a:schemeClr val="bg1">
                  <a:lumMod val="75000"/>
                  <a:lumOff val="25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7504" y="75401"/>
            <a:ext cx="665567" cy="492443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800" b="1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Top</a:t>
            </a:r>
            <a:r>
              <a:rPr lang="en-US" sz="800" b="1" baseline="0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 Secret</a:t>
            </a:r>
          </a:p>
          <a:p>
            <a:r>
              <a:rPr lang="en-US" sz="800" b="1" baseline="0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Secret</a:t>
            </a:r>
          </a:p>
          <a:p>
            <a:r>
              <a:rPr lang="en-US" sz="800" b="1" baseline="0" dirty="0" smtClean="0">
                <a:latin typeface="Arial Narrow" pitchFamily="34" charset="0"/>
              </a:rPr>
              <a:t>Internal Use</a:t>
            </a:r>
          </a:p>
          <a:p>
            <a:r>
              <a:rPr lang="en-US" sz="800" b="1" baseline="0" dirty="0" smtClean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</a:rPr>
              <a:t>Public</a:t>
            </a:r>
            <a:endParaRPr lang="en-US" sz="800" b="1" dirty="0">
              <a:solidFill>
                <a:schemeClr val="tx1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051" name="Picture 3" descr="C:\Users\wongts\Desktop\Cap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7" b="99409" l="630" r="99370">
                        <a14:foregroundMark x1="16597" y1="28937" x2="16597" y2="28937"/>
                        <a14:foregroundMark x1="17227" y1="8071" x2="17227" y2="8071"/>
                        <a14:foregroundMark x1="27101" y1="7087" x2="27101" y2="7087"/>
                        <a14:foregroundMark x1="46849" y1="7874" x2="46849" y2="7874"/>
                        <a14:foregroundMark x1="57563" y1="7677" x2="57563" y2="7677"/>
                        <a14:foregroundMark x1="72899" y1="7677" x2="72899" y2="7677"/>
                        <a14:foregroundMark x1="88235" y1="6890" x2="88235" y2="6890"/>
                        <a14:backgroundMark x1="29622" y1="8465" x2="29622" y2="8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1" y="60012"/>
            <a:ext cx="490261" cy="52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32631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1781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42446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0650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11915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36807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8570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7336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8692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62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32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46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60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6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00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14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40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5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54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68.xml"/><Relationship Id="rId16" Type="http://schemas.openxmlformats.org/officeDocument/2006/relationships/hyperlink" Target="http://www.daikin.co.jp/" TargetMode="Externa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2285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931" y="116310"/>
            <a:ext cx="8020837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692696"/>
            <a:ext cx="8277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07504" y="548681"/>
            <a:ext cx="8957265" cy="74171"/>
          </a:xfrm>
          <a:prstGeom prst="rect">
            <a:avLst/>
          </a:prstGeom>
          <a:gradFill rotWithShape="0">
            <a:gsLst>
              <a:gs pos="0">
                <a:srgbClr val="99CCFF">
                  <a:lumMod val="93000"/>
                  <a:lumOff val="7000"/>
                </a:srgbClr>
              </a:gs>
              <a:gs pos="50000">
                <a:srgbClr val="D0E8F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SG" dirty="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715314" y="6667455"/>
            <a:ext cx="34945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eaLnBrk="0" hangingPunct="0"/>
            <a:r>
              <a:rPr kumimoji="0" lang="en-US" altLang="zh-CN" sz="800" b="1" dirty="0">
                <a:solidFill>
                  <a:schemeClr val="tx1"/>
                </a:solidFill>
                <a:latin typeface="Calibri" pitchFamily="34" charset="0"/>
              </a:rPr>
              <a:t>Page </a:t>
            </a:r>
            <a:fld id="{F89EE62F-BE10-4813-BE4A-79A773C90EC8}" type="slidenum">
              <a:rPr kumimoji="0" lang="en-US" altLang="zh-CN" sz="800" b="1">
                <a:solidFill>
                  <a:schemeClr val="tx1"/>
                </a:solidFill>
                <a:latin typeface="Calibri" pitchFamily="34" charset="0"/>
              </a:rPr>
              <a:pPr eaLnBrk="0" hangingPunct="0"/>
              <a:t>‹Nº›</a:t>
            </a:fld>
            <a:endParaRPr kumimoji="0" lang="en-US" altLang="zh-CN" sz="8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683568" y="71438"/>
            <a:ext cx="360363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600" i="1" dirty="0">
                <a:solidFill>
                  <a:srgbClr val="3366FF"/>
                </a:solidFill>
                <a:latin typeface="Arial Black" pitchFamily="34" charset="0"/>
                <a:ea typeface="MS Gothic" pitchFamily="49" charset="-128"/>
              </a:rPr>
              <a:t>DAIKIN</a:t>
            </a: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 rot="5400000">
            <a:off x="683568" y="161925"/>
            <a:ext cx="323850" cy="323850"/>
          </a:xfrm>
          <a:prstGeom prst="rtTriangle">
            <a:avLst/>
          </a:prstGeom>
          <a:solidFill>
            <a:srgbClr val="00CC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 rot="5400000">
            <a:off x="683568" y="161925"/>
            <a:ext cx="161925" cy="161925"/>
          </a:xfrm>
          <a:prstGeom prst="rtTriangle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-36512" y="2704"/>
            <a:ext cx="661120" cy="54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 eaLnBrk="0" hangingPunct="0"/>
            <a:r>
              <a:rPr lang="en-GB" sz="700" b="0" dirty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TOP SECRET</a:t>
            </a:r>
            <a:br>
              <a:rPr lang="en-GB" sz="700" b="0" dirty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</a:br>
            <a:r>
              <a:rPr lang="en-GB" sz="700" b="1" dirty="0">
                <a:solidFill>
                  <a:schemeClr val="tx1"/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SECRET</a:t>
            </a:r>
            <a:r>
              <a:rPr lang="en-GB" sz="700" b="1" dirty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/>
            </a:r>
            <a:br>
              <a:rPr lang="en-GB" sz="700" b="1" dirty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</a:br>
            <a:r>
              <a:rPr lang="en-GB" sz="700" b="1" kern="1200" dirty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INTERNAL </a:t>
            </a:r>
            <a:r>
              <a:rPr lang="en-GB" sz="700" b="1" kern="1200" dirty="0" smtClean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USE</a:t>
            </a:r>
          </a:p>
          <a:p>
            <a:pPr algn="r" eaLnBrk="0" hangingPunct="0"/>
            <a:r>
              <a:rPr lang="en-GB" sz="700" b="1" dirty="0" smtClean="0">
                <a:solidFill>
                  <a:schemeClr val="tx1"/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 </a:t>
            </a:r>
            <a:r>
              <a:rPr lang="en-GB" sz="700" b="0" dirty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  <a:ea typeface="Geneva" pitchFamily="1" charset="-128"/>
                <a:cs typeface="Arial" pitchFamily="34" charset="0"/>
              </a:rPr>
              <a:t>PUBLIC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 sz="2000" b="1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Arial" charset="0"/>
        <a:buChar char="-"/>
        <a:defRPr sz="1600" b="1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•"/>
        <a:defRPr sz="2400" b="1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000" b="1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000" b="1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16" cstate="print"/>
          <a:stretch>
            <a:fillRect/>
          </a:stretch>
        </p:blipFill>
        <p:spPr bwMode="auto">
          <a:xfrm>
            <a:off x="0" y="0"/>
            <a:ext cx="9144000" cy="76057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087" y="115888"/>
            <a:ext cx="7309747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27088"/>
            <a:ext cx="8277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endParaRPr lang="en-US" altLang="zh-CN" dirty="0" smtClean="0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33388" y="574675"/>
            <a:ext cx="8277225" cy="144463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SG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243888" y="6453188"/>
            <a:ext cx="6762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kumimoji="0" lang="en-US" altLang="zh-CN" sz="1000" b="1">
                <a:solidFill>
                  <a:schemeClr val="accent2"/>
                </a:solidFill>
                <a:latin typeface="Calibri" pitchFamily="34" charset="0"/>
              </a:rPr>
              <a:t>Page </a:t>
            </a:r>
            <a:fld id="{FED4495B-2A28-4BA7-9D51-D16A66DB2B10}" type="slidenum">
              <a:rPr kumimoji="0" lang="en-US" altLang="zh-CN" sz="1000" b="1">
                <a:solidFill>
                  <a:schemeClr val="accent2"/>
                </a:solidFill>
                <a:latin typeface="Calibri" pitchFamily="34" charset="0"/>
              </a:rPr>
              <a:pPr eaLnBrk="0" hangingPunct="0">
                <a:defRPr/>
              </a:pPr>
              <a:t>‹Nº›</a:t>
            </a:fld>
            <a:endParaRPr kumimoji="0" lang="en-US" altLang="zh-CN" sz="1400" b="1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431800" y="71438"/>
            <a:ext cx="360363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600" i="1">
                <a:solidFill>
                  <a:srgbClr val="3366FF"/>
                </a:solidFill>
                <a:latin typeface="Arial Black" pitchFamily="34" charset="0"/>
                <a:ea typeface="MS Gothic" pitchFamily="49" charset="-128"/>
              </a:rPr>
              <a:t>DAIKIN</a:t>
            </a: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 rot="5400000">
            <a:off x="431800" y="161925"/>
            <a:ext cx="323850" cy="323850"/>
          </a:xfrm>
          <a:prstGeom prst="rtTriangle">
            <a:avLst/>
          </a:prstGeom>
          <a:solidFill>
            <a:srgbClr val="00CC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 rot="5400000">
            <a:off x="431800" y="161925"/>
            <a:ext cx="161925" cy="161925"/>
          </a:xfrm>
          <a:prstGeom prst="rtTriangle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5130" name="Picture 2" descr="C:\Documents and Settings\wongts\My Documents\My Pictures\corpstruct_07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136835" y="175177"/>
            <a:ext cx="875692" cy="30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000" b="1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1600" b="1">
          <a:solidFill>
            <a:schemeClr val="tx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400" b="1">
          <a:solidFill>
            <a:schemeClr val="tx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200" b="1" baseline="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000" b="1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9144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prstClr val="black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3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9538" y="61913"/>
            <a:ext cx="533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31551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27088"/>
            <a:ext cx="8277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endParaRPr lang="en-US" altLang="zh-CN" dirty="0" smtClean="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612384" y="11332"/>
            <a:ext cx="548227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kumimoji="0" lang="en-US" altLang="zh-CN" sz="2000" b="1" dirty="0" smtClean="0">
                <a:solidFill>
                  <a:srgbClr val="0000CC"/>
                </a:solidFill>
                <a:latin typeface="Calibri" pitchFamily="34" charset="0"/>
              </a:rPr>
              <a:t> </a:t>
            </a:r>
            <a:fld id="{FED4495B-2A28-4BA7-9D51-D16A66DB2B10}" type="slidenum">
              <a:rPr kumimoji="0" lang="en-US" altLang="zh-CN" sz="2000" b="1">
                <a:solidFill>
                  <a:srgbClr val="0000CC"/>
                </a:solidFill>
                <a:latin typeface="Calibri" pitchFamily="34" charset="0"/>
              </a:rPr>
              <a:pPr eaLnBrk="0" hangingPunct="0">
                <a:defRPr/>
              </a:pPr>
              <a:t>‹Nº›</a:t>
            </a:fld>
            <a:endParaRPr kumimoji="0" lang="en-US" altLang="zh-CN" sz="3600" b="1" dirty="0">
              <a:solidFill>
                <a:srgbClr val="0000CC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i="0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800"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600" b="1" baseline="0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9144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prstClr val="black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3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9538" y="61913"/>
            <a:ext cx="533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31551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27088"/>
            <a:ext cx="8277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endParaRPr lang="en-US" altLang="zh-CN" dirty="0" smtClean="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612384" y="11332"/>
            <a:ext cx="548227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kumimoji="0" lang="en-US" altLang="zh-CN" sz="2000" b="1" dirty="0" smtClean="0">
                <a:solidFill>
                  <a:srgbClr val="0000CC"/>
                </a:solidFill>
                <a:latin typeface="Calibri" pitchFamily="34" charset="0"/>
              </a:rPr>
              <a:t> </a:t>
            </a:r>
            <a:fld id="{FED4495B-2A28-4BA7-9D51-D16A66DB2B10}" type="slidenum">
              <a:rPr kumimoji="0" lang="en-US" altLang="zh-CN" sz="2000" b="1">
                <a:solidFill>
                  <a:srgbClr val="0000CC"/>
                </a:solidFill>
                <a:latin typeface="Calibri" pitchFamily="34" charset="0"/>
              </a:rPr>
              <a:pPr eaLnBrk="0" hangingPunct="0">
                <a:defRPr/>
              </a:pPr>
              <a:t>‹Nº›</a:t>
            </a:fld>
            <a:endParaRPr kumimoji="0" lang="en-US" altLang="zh-CN" sz="3600" b="1" dirty="0">
              <a:solidFill>
                <a:srgbClr val="0000CC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i="0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800"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600" b="1" baseline="0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9144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prstClr val="black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3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9538" y="61913"/>
            <a:ext cx="533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31551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27088"/>
            <a:ext cx="8277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endParaRPr lang="en-US" altLang="zh-CN" dirty="0" smtClean="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612384" y="11332"/>
            <a:ext cx="548227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kumimoji="0" lang="en-US" altLang="zh-CN" sz="2000" b="1" dirty="0" smtClean="0">
                <a:solidFill>
                  <a:srgbClr val="0000CC"/>
                </a:solidFill>
                <a:latin typeface="Calibri" pitchFamily="34" charset="0"/>
              </a:rPr>
              <a:t> </a:t>
            </a:r>
            <a:fld id="{FED4495B-2A28-4BA7-9D51-D16A66DB2B10}" type="slidenum">
              <a:rPr kumimoji="0" lang="en-US" altLang="zh-CN" sz="2000" b="1">
                <a:solidFill>
                  <a:srgbClr val="0000CC"/>
                </a:solidFill>
                <a:latin typeface="Calibri" pitchFamily="34" charset="0"/>
              </a:rPr>
              <a:pPr eaLnBrk="0" hangingPunct="0">
                <a:defRPr/>
              </a:pPr>
              <a:t>‹Nº›</a:t>
            </a:fld>
            <a:endParaRPr kumimoji="0" lang="en-US" altLang="zh-CN" sz="3600" b="1" dirty="0">
              <a:solidFill>
                <a:srgbClr val="0000CC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i="0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800"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600" b="1" baseline="0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062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36712"/>
            <a:ext cx="8229600" cy="5289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378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9144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prstClr val="black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3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9538" y="61913"/>
            <a:ext cx="533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31551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27088"/>
            <a:ext cx="8277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endParaRPr lang="en-US" altLang="zh-CN" dirty="0" smtClean="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612384" y="11332"/>
            <a:ext cx="548227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kumimoji="0" lang="en-US" altLang="zh-CN" sz="2000" b="1" dirty="0" smtClean="0">
                <a:solidFill>
                  <a:srgbClr val="0000CC"/>
                </a:solidFill>
                <a:latin typeface="Calibri" pitchFamily="34" charset="0"/>
              </a:rPr>
              <a:t> </a:t>
            </a:r>
            <a:fld id="{FED4495B-2A28-4BA7-9D51-D16A66DB2B10}" type="slidenum">
              <a:rPr kumimoji="0" lang="en-US" altLang="zh-CN" sz="2000" b="1">
                <a:solidFill>
                  <a:srgbClr val="0000CC"/>
                </a:solidFill>
                <a:latin typeface="Calibri" pitchFamily="34" charset="0"/>
              </a:rPr>
              <a:pPr eaLnBrk="0" hangingPunct="0">
                <a:defRPr/>
              </a:pPr>
              <a:t>‹Nº›</a:t>
            </a:fld>
            <a:endParaRPr kumimoji="0" lang="en-US" altLang="zh-CN" sz="3600" b="1" dirty="0">
              <a:solidFill>
                <a:srgbClr val="0000CC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i="0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800"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600" b="1" baseline="0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9144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prstClr val="black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3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9538" y="61913"/>
            <a:ext cx="533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31551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27088"/>
            <a:ext cx="8277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endParaRPr lang="en-US" altLang="zh-CN" dirty="0" smtClean="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612384" y="11332"/>
            <a:ext cx="548227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kumimoji="0" lang="en-US" altLang="zh-CN" sz="2000" b="1" dirty="0" smtClean="0">
                <a:solidFill>
                  <a:srgbClr val="0000CC"/>
                </a:solidFill>
                <a:latin typeface="Calibri" pitchFamily="34" charset="0"/>
              </a:rPr>
              <a:t> </a:t>
            </a:r>
            <a:fld id="{FED4495B-2A28-4BA7-9D51-D16A66DB2B10}" type="slidenum">
              <a:rPr kumimoji="0" lang="en-US" altLang="zh-CN" sz="2000" b="1">
                <a:solidFill>
                  <a:srgbClr val="0000CC"/>
                </a:solidFill>
                <a:latin typeface="Calibri" pitchFamily="34" charset="0"/>
              </a:rPr>
              <a:pPr eaLnBrk="0" hangingPunct="0">
                <a:defRPr/>
              </a:pPr>
              <a:t>‹Nº›</a:t>
            </a:fld>
            <a:endParaRPr kumimoji="0" lang="en-US" altLang="zh-CN" sz="3600" b="1" dirty="0">
              <a:solidFill>
                <a:srgbClr val="0000CC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i="0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800"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600" b="1" baseline="0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9144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prstClr val="black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3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9538" y="61913"/>
            <a:ext cx="533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31551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27088"/>
            <a:ext cx="8277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endParaRPr lang="en-US" altLang="zh-CN" dirty="0" smtClean="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612384" y="11332"/>
            <a:ext cx="548227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kumimoji="0" lang="en-US" altLang="zh-CN" sz="2000" b="1" dirty="0" smtClean="0">
                <a:solidFill>
                  <a:srgbClr val="0000CC"/>
                </a:solidFill>
                <a:latin typeface="Calibri" pitchFamily="34" charset="0"/>
              </a:rPr>
              <a:t> </a:t>
            </a:r>
            <a:fld id="{FED4495B-2A28-4BA7-9D51-D16A66DB2B10}" type="slidenum">
              <a:rPr kumimoji="0" lang="en-US" altLang="zh-CN" sz="2000" b="1">
                <a:solidFill>
                  <a:srgbClr val="0000CC"/>
                </a:solidFill>
                <a:latin typeface="Calibri" pitchFamily="34" charset="0"/>
              </a:rPr>
              <a:pPr eaLnBrk="0" hangingPunct="0">
                <a:defRPr/>
              </a:pPr>
              <a:t>‹Nº›</a:t>
            </a:fld>
            <a:endParaRPr kumimoji="0" lang="en-US" altLang="zh-CN" sz="3600" b="1" dirty="0">
              <a:solidFill>
                <a:srgbClr val="0000CC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i="0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800"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600" b="1" baseline="0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062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36712"/>
            <a:ext cx="8229600" cy="5289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378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9144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prstClr val="black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3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9538" y="61913"/>
            <a:ext cx="533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31551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27088"/>
            <a:ext cx="8277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endParaRPr lang="en-US" altLang="zh-CN" dirty="0" smtClean="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612384" y="11332"/>
            <a:ext cx="548227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kumimoji="0" lang="en-US" altLang="zh-CN" sz="2000" b="1" dirty="0" smtClean="0">
                <a:solidFill>
                  <a:srgbClr val="0000CC"/>
                </a:solidFill>
                <a:latin typeface="Calibri" pitchFamily="34" charset="0"/>
              </a:rPr>
              <a:t> </a:t>
            </a:r>
            <a:fld id="{FED4495B-2A28-4BA7-9D51-D16A66DB2B10}" type="slidenum">
              <a:rPr kumimoji="0" lang="en-US" altLang="zh-CN" sz="2000" b="1">
                <a:solidFill>
                  <a:srgbClr val="0000CC"/>
                </a:solidFill>
                <a:latin typeface="Calibri" pitchFamily="34" charset="0"/>
              </a:rPr>
              <a:pPr eaLnBrk="0" hangingPunct="0">
                <a:defRPr/>
              </a:pPr>
              <a:t>‹Nº›</a:t>
            </a:fld>
            <a:endParaRPr kumimoji="0" lang="en-US" altLang="zh-CN" sz="3600" b="1" dirty="0">
              <a:solidFill>
                <a:srgbClr val="0000CC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i="0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800"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600" b="1" baseline="0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9144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prstClr val="black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3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9538" y="61913"/>
            <a:ext cx="533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31551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27088"/>
            <a:ext cx="8277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endParaRPr lang="en-US" altLang="zh-CN" dirty="0" smtClean="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612384" y="11332"/>
            <a:ext cx="548227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kumimoji="0" lang="en-US" altLang="zh-CN" sz="2000" b="1" dirty="0" smtClean="0">
                <a:solidFill>
                  <a:srgbClr val="0000CC"/>
                </a:solidFill>
                <a:latin typeface="Calibri" pitchFamily="34" charset="0"/>
              </a:rPr>
              <a:t> </a:t>
            </a:r>
            <a:fld id="{FED4495B-2A28-4BA7-9D51-D16A66DB2B10}" type="slidenum">
              <a:rPr kumimoji="0" lang="en-US" altLang="zh-CN" sz="2000" b="1">
                <a:solidFill>
                  <a:srgbClr val="0000CC"/>
                </a:solidFill>
                <a:latin typeface="Calibri" pitchFamily="34" charset="0"/>
              </a:rPr>
              <a:pPr eaLnBrk="0" hangingPunct="0">
                <a:defRPr/>
              </a:pPr>
              <a:t>‹Nº›</a:t>
            </a:fld>
            <a:endParaRPr kumimoji="0" lang="en-US" altLang="zh-CN" sz="3600" b="1" dirty="0">
              <a:solidFill>
                <a:srgbClr val="0000CC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i="0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800"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600" b="1" baseline="0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788276"/>
            <a:ext cx="9144000" cy="6069724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25000">
                <a:srgbClr val="21D6E0"/>
              </a:gs>
              <a:gs pos="75000">
                <a:srgbClr val="0087E6"/>
              </a:gs>
              <a:gs pos="75000">
                <a:srgbClr val="0000C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prstClr val="black"/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13" name="Picture 17" descr="DAIKI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9538" y="61913"/>
            <a:ext cx="533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31551" y="115887"/>
            <a:ext cx="8112197" cy="49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827088"/>
            <a:ext cx="8277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endParaRPr lang="en-US" altLang="zh-CN" dirty="0" smtClean="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612384" y="11332"/>
            <a:ext cx="548227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kumimoji="0" lang="en-US" altLang="zh-CN" sz="2000" b="1" dirty="0" smtClean="0">
                <a:solidFill>
                  <a:srgbClr val="0000CC"/>
                </a:solidFill>
                <a:latin typeface="Calibri" pitchFamily="34" charset="0"/>
              </a:rPr>
              <a:t> </a:t>
            </a:r>
            <a:fld id="{FED4495B-2A28-4BA7-9D51-D16A66DB2B10}" type="slidenum">
              <a:rPr kumimoji="0" lang="en-US" altLang="zh-CN" sz="2000" b="1">
                <a:solidFill>
                  <a:srgbClr val="0000CC"/>
                </a:solidFill>
                <a:latin typeface="Calibri" pitchFamily="34" charset="0"/>
              </a:rPr>
              <a:pPr eaLnBrk="0" hangingPunct="0">
                <a:defRPr/>
              </a:pPr>
              <a:t>‹Nº›</a:t>
            </a:fld>
            <a:endParaRPr kumimoji="0" lang="en-US" altLang="zh-CN" sz="3600" b="1" dirty="0">
              <a:solidFill>
                <a:srgbClr val="0000CC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i="0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 i="1">
          <a:solidFill>
            <a:srgbClr val="3366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800" b="1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Arial" pitchFamily="34" charset="0"/>
        <a:buChar char="•"/>
        <a:defRPr sz="2000" b="1">
          <a:solidFill>
            <a:schemeClr val="bg1"/>
          </a:solidFill>
          <a:latin typeface="Arial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800" b="1">
          <a:solidFill>
            <a:schemeClr val="bg1"/>
          </a:solidFill>
          <a:latin typeface="Arial" charset="0"/>
        </a:defRPr>
      </a:lvl3pPr>
      <a:lvl4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600" b="1" baseline="0">
          <a:solidFill>
            <a:schemeClr val="bg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sz="2800" b="1">
          <a:solidFill>
            <a:schemeClr val="bg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00"/>
        </a:buClr>
        <a:buFont typeface="Wingdings" pitchFamily="2" charset="2"/>
        <a:buChar char="§"/>
        <a:defRPr b="1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062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36712"/>
            <a:ext cx="8229600" cy="5289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DC94B-FE7D-4A00-A054-B1BBC941DF90}" type="datetimeFigureOut">
              <a:rPr lang="en-US" smtClean="0"/>
              <a:pPr/>
              <a:t>7/6/2016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BEB1E-28CC-4585-B7B1-AEB78DBDAD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378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Control Accessories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3837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685800" y="1447800"/>
            <a:ext cx="716280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/>
            <a:endParaRPr lang="en-US" sz="1800" b="1">
              <a:solidFill>
                <a:srgbClr val="FFFF00"/>
              </a:solidFill>
              <a:cs typeface="Times New Roman" pitchFamily="18" charset="0"/>
            </a:endParaRPr>
          </a:p>
          <a:p>
            <a:pPr eaLnBrk="1" hangingPunct="1"/>
            <a:endParaRPr lang="en-US" sz="1800" b="1">
              <a:solidFill>
                <a:srgbClr val="FFFF00"/>
              </a:solidFill>
            </a:endParaRP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877888" y="4165600"/>
            <a:ext cx="64135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457200" indent="-457200" eaLnBrk="1" hangingPunct="1">
              <a:buFontTx/>
              <a:buAutoNum type="arabicPeriod"/>
            </a:pPr>
            <a:endParaRPr lang="en-US" sz="1800" b="1">
              <a:solidFill>
                <a:srgbClr val="FFFF00"/>
              </a:solidFill>
            </a:endParaRPr>
          </a:p>
          <a:p>
            <a:pPr marL="457200" indent="-457200" eaLnBrk="1" hangingPunct="1">
              <a:buFontTx/>
              <a:buAutoNum type="arabicPeriod"/>
            </a:pPr>
            <a:endParaRPr lang="en-US" sz="1800" b="1">
              <a:solidFill>
                <a:srgbClr val="FFFF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Accessory- </a:t>
            </a:r>
            <a:r>
              <a:rPr lang="en-US" dirty="0" smtClean="0"/>
              <a:t>G-Way</a:t>
            </a:r>
            <a:endParaRPr lang="en-MY" dirty="0"/>
          </a:p>
        </p:txBody>
      </p:sp>
      <p:sp>
        <p:nvSpPr>
          <p:cNvPr id="1154053" name="Rectangle 5"/>
          <p:cNvSpPr>
            <a:spLocks noGrp="1" noChangeArrowheads="1"/>
          </p:cNvSpPr>
          <p:nvPr>
            <p:ph idx="4294967295"/>
          </p:nvPr>
        </p:nvSpPr>
        <p:spPr>
          <a:xfrm>
            <a:off x="1018852" y="1484784"/>
            <a:ext cx="7945636" cy="3989387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Clr>
                <a:schemeClr val="tx2"/>
              </a:buClr>
              <a:buSzPct val="120000"/>
              <a:defRPr/>
            </a:pPr>
            <a:r>
              <a:rPr lang="en-US" sz="1800" b="0" dirty="0" smtClean="0">
                <a:latin typeface="Arial" pitchFamily="34" charset="0"/>
                <a:cs typeface="Arial" pitchFamily="34" charset="0"/>
              </a:rPr>
              <a:t>Remote control (ON/OFF) of FCU via BMS.</a:t>
            </a:r>
          </a:p>
          <a:p>
            <a:pPr marL="609600" indent="-609600">
              <a:lnSpc>
                <a:spcPct val="90000"/>
              </a:lnSpc>
              <a:buClr>
                <a:schemeClr val="tx2"/>
              </a:buClr>
              <a:buSzPct val="120000"/>
              <a:defRPr/>
            </a:pPr>
            <a:endParaRPr lang="en-US" sz="1800" b="0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90000"/>
              </a:lnSpc>
              <a:buClr>
                <a:schemeClr val="tx2"/>
              </a:buClr>
              <a:buSzPct val="120000"/>
              <a:defRPr/>
            </a:pPr>
            <a:r>
              <a:rPr lang="en-US" sz="1800" b="0" dirty="0" smtClean="0">
                <a:latin typeface="Arial" pitchFamily="34" charset="0"/>
                <a:cs typeface="Arial" pitchFamily="34" charset="0"/>
              </a:rPr>
              <a:t>Unit error indication via BMS and wired control panel .</a:t>
            </a:r>
          </a:p>
          <a:p>
            <a:pPr marL="609600" indent="-609600">
              <a:lnSpc>
                <a:spcPct val="90000"/>
              </a:lnSpc>
              <a:buClr>
                <a:schemeClr val="tx2"/>
              </a:buClr>
              <a:buSzPct val="120000"/>
              <a:defRPr/>
            </a:pPr>
            <a:endParaRPr lang="en-US" sz="1800" b="0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90000"/>
              </a:lnSpc>
              <a:buClr>
                <a:schemeClr val="tx2"/>
              </a:buClr>
              <a:buSzPct val="120000"/>
              <a:defRPr/>
            </a:pPr>
            <a:r>
              <a:rPr lang="en-US" sz="1800" b="0" dirty="0" smtClean="0">
                <a:latin typeface="Arial" pitchFamily="34" charset="0"/>
                <a:cs typeface="Arial" pitchFamily="34" charset="0"/>
              </a:rPr>
              <a:t>Unit operation status monitoring via  BMS.</a:t>
            </a:r>
          </a:p>
          <a:p>
            <a:pPr marL="609600" indent="-609600">
              <a:lnSpc>
                <a:spcPct val="90000"/>
              </a:lnSpc>
              <a:buClr>
                <a:schemeClr val="tx2"/>
              </a:buClr>
              <a:buSzPct val="120000"/>
              <a:defRPr/>
            </a:pPr>
            <a:endParaRPr lang="en-US" sz="1800" b="0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90000"/>
              </a:lnSpc>
              <a:buClr>
                <a:schemeClr val="tx2"/>
              </a:buClr>
              <a:buSzPct val="120000"/>
              <a:defRPr/>
            </a:pPr>
            <a:r>
              <a:rPr lang="en-US" sz="1800" b="0" dirty="0" smtClean="0">
                <a:latin typeface="Arial" pitchFamily="34" charset="0"/>
                <a:cs typeface="Arial" pitchFamily="34" charset="0"/>
              </a:rPr>
              <a:t>Maximum point to point communication bus up to 1000m.</a:t>
            </a:r>
          </a:p>
          <a:p>
            <a:pPr marL="609600" indent="-609600">
              <a:lnSpc>
                <a:spcPct val="90000"/>
              </a:lnSpc>
              <a:buClr>
                <a:schemeClr val="tx2"/>
              </a:buClr>
              <a:buSzPct val="120000"/>
              <a:defRPr/>
            </a:pPr>
            <a:endParaRPr lang="en-US" sz="1800" b="0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90000"/>
              </a:lnSpc>
              <a:buClr>
                <a:schemeClr val="tx2"/>
              </a:buClr>
              <a:buSzPct val="120000"/>
              <a:defRPr/>
            </a:pPr>
            <a:r>
              <a:rPr lang="en-US" sz="1800" b="0" dirty="0" smtClean="0">
                <a:latin typeface="Arial" pitchFamily="34" charset="0"/>
                <a:cs typeface="Arial" pitchFamily="34" charset="0"/>
              </a:rPr>
              <a:t>DIP switch setting for control or monitoring function.</a:t>
            </a:r>
          </a:p>
          <a:p>
            <a:pPr marL="609600" indent="-609600">
              <a:lnSpc>
                <a:spcPct val="90000"/>
              </a:lnSpc>
              <a:buClr>
                <a:schemeClr val="tx2"/>
              </a:buClr>
              <a:buSzPct val="120000"/>
              <a:defRPr/>
            </a:pPr>
            <a:endParaRPr lang="en-US" sz="1800" b="0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90000"/>
              </a:lnSpc>
              <a:buClr>
                <a:schemeClr val="tx2"/>
              </a:buClr>
              <a:buSzPct val="120000"/>
              <a:defRPr/>
            </a:pPr>
            <a:r>
              <a:rPr lang="en-US" sz="1800" b="0" dirty="0" smtClean="0">
                <a:latin typeface="Arial" pitchFamily="34" charset="0"/>
                <a:cs typeface="Arial" pitchFamily="34" charset="0"/>
              </a:rPr>
              <a:t>User retains the ability to control the other settings.</a:t>
            </a:r>
          </a:p>
          <a:p>
            <a:pPr marL="609600" indent="-609600">
              <a:lnSpc>
                <a:spcPct val="90000"/>
              </a:lnSpc>
              <a:buFontTx/>
              <a:buNone/>
              <a:defRPr/>
            </a:pPr>
            <a:r>
              <a:rPr lang="en-US" sz="1800" b="0" dirty="0" smtClean="0">
                <a:latin typeface="Arial" pitchFamily="34" charset="0"/>
                <a:cs typeface="Arial" pitchFamily="34" charset="0"/>
              </a:rPr>
              <a:t>        (MODE, FAN SPEED, AIR SWING, TIMER, SET TEMPERATURE etc).</a:t>
            </a:r>
          </a:p>
          <a:p>
            <a:pPr marL="609600" indent="-609600">
              <a:lnSpc>
                <a:spcPct val="90000"/>
              </a:lnSpc>
              <a:buFontTx/>
              <a:buNone/>
              <a:defRPr/>
            </a:pPr>
            <a:endParaRPr lang="en-US" sz="1800" b="0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90000"/>
              </a:lnSpc>
              <a:defRPr/>
            </a:pPr>
            <a:endParaRPr lang="en-US" sz="18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43272" y="908720"/>
            <a:ext cx="8077200" cy="66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Ø"/>
            </a:pPr>
            <a:r>
              <a:rPr kumimoji="0" lang="en-US" altLang="zh-CN" b="0" dirty="0" smtClean="0">
                <a:latin typeface="Arial" charset="0"/>
              </a:rPr>
              <a:t>Specification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685800" y="1447800"/>
            <a:ext cx="716280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/>
            <a:endParaRPr lang="en-US" sz="1800" b="1">
              <a:solidFill>
                <a:srgbClr val="FFFF00"/>
              </a:solidFill>
              <a:cs typeface="Times New Roman" pitchFamily="18" charset="0"/>
            </a:endParaRPr>
          </a:p>
          <a:p>
            <a:pPr eaLnBrk="1" hangingPunct="1"/>
            <a:endParaRPr lang="en-US" sz="1800" b="1">
              <a:solidFill>
                <a:srgbClr val="FFFF00"/>
              </a:solidFill>
            </a:endParaRPr>
          </a:p>
        </p:txBody>
      </p:sp>
      <p:sp>
        <p:nvSpPr>
          <p:cNvPr id="1156100" name="Text Box 4"/>
          <p:cNvSpPr txBox="1">
            <a:spLocks noChangeArrowheads="1"/>
          </p:cNvSpPr>
          <p:nvPr/>
        </p:nvSpPr>
        <p:spPr bwMode="auto">
          <a:xfrm>
            <a:off x="1260475" y="1758057"/>
            <a:ext cx="6853223" cy="197592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457200" indent="-457200" algn="l" eaLnBrk="1" hangingPunct="1">
              <a:lnSpc>
                <a:spcPct val="140000"/>
              </a:lnSpc>
              <a:buFont typeface="Wingdings" pitchFamily="2" charset="2"/>
              <a:buChar char="§"/>
              <a:defRPr/>
            </a:pPr>
            <a:r>
              <a:rPr lang="en-US" sz="1800" b="0" dirty="0">
                <a:latin typeface="Arial" pitchFamily="34" charset="0"/>
                <a:cs typeface="Arial" pitchFamily="34" charset="0"/>
              </a:rPr>
              <a:t>The G-way system consists of :</a:t>
            </a:r>
          </a:p>
          <a:p>
            <a:pPr marL="457200" indent="-457200" eaLnBrk="1" hangingPunct="1">
              <a:lnSpc>
                <a:spcPct val="120000"/>
              </a:lnSpc>
              <a:defRPr/>
            </a:pPr>
            <a:endParaRPr lang="en-US" sz="1800" b="0" dirty="0">
              <a:latin typeface="Arial" pitchFamily="34" charset="0"/>
              <a:cs typeface="Arial" pitchFamily="34" charset="0"/>
            </a:endParaRPr>
          </a:p>
          <a:p>
            <a:pPr marL="914400" lvl="1" indent="-457200" algn="l">
              <a:lnSpc>
                <a:spcPct val="140000"/>
              </a:lnSpc>
              <a:buClr>
                <a:schemeClr val="tx2"/>
              </a:buClr>
              <a:buSzPct val="120000"/>
              <a:buFontTx/>
              <a:buChar char="•"/>
              <a:defRPr/>
            </a:pPr>
            <a:r>
              <a:rPr lang="en-US" sz="1800" b="0" dirty="0">
                <a:latin typeface="Arial" pitchFamily="34" charset="0"/>
                <a:cs typeface="Arial" pitchFamily="34" charset="0"/>
              </a:rPr>
              <a:t>Main Board controller (U1.4 / W1V3 / </a:t>
            </a:r>
            <a:r>
              <a:rPr lang="en-US" sz="1800" b="0" dirty="0" smtClean="0">
                <a:latin typeface="Arial" pitchFamily="34" charset="0"/>
                <a:cs typeface="Arial" pitchFamily="34" charset="0"/>
              </a:rPr>
              <a:t>L208A / U1SB125)</a:t>
            </a:r>
            <a:endParaRPr lang="en-US" sz="1800" b="0" dirty="0">
              <a:latin typeface="Arial" pitchFamily="34" charset="0"/>
              <a:cs typeface="Arial" pitchFamily="34" charset="0"/>
            </a:endParaRPr>
          </a:p>
          <a:p>
            <a:pPr marL="914400" lvl="1" indent="-457200" algn="l">
              <a:lnSpc>
                <a:spcPct val="140000"/>
              </a:lnSpc>
              <a:buClr>
                <a:schemeClr val="tx2"/>
              </a:buClr>
              <a:buSzPct val="120000"/>
              <a:buFontTx/>
              <a:buChar char="•"/>
              <a:defRPr/>
            </a:pPr>
            <a:r>
              <a:rPr lang="en-US" sz="1800" b="0" dirty="0">
                <a:latin typeface="Arial" pitchFamily="34" charset="0"/>
                <a:cs typeface="Arial" pitchFamily="34" charset="0"/>
              </a:rPr>
              <a:t>Display control panel (wired / wireless controller)</a:t>
            </a:r>
          </a:p>
          <a:p>
            <a:pPr marL="914400" lvl="1" indent="-457200" algn="l">
              <a:lnSpc>
                <a:spcPct val="140000"/>
              </a:lnSpc>
              <a:buClr>
                <a:schemeClr val="tx2"/>
              </a:buClr>
              <a:buSzPct val="120000"/>
              <a:buFontTx/>
              <a:buChar char="•"/>
              <a:defRPr/>
            </a:pPr>
            <a:r>
              <a:rPr lang="en-US" sz="1800" b="0" dirty="0">
                <a:latin typeface="Arial" pitchFamily="34" charset="0"/>
                <a:cs typeface="Arial" pitchFamily="34" charset="0"/>
              </a:rPr>
              <a:t>G-way controller 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43272" y="1248550"/>
            <a:ext cx="8077200" cy="66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Ø"/>
            </a:pPr>
            <a:r>
              <a:rPr kumimoji="0" lang="en-US" altLang="zh-CN" b="0" dirty="0" smtClean="0">
                <a:latin typeface="Arial" charset="0"/>
              </a:rPr>
              <a:t>Specification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Accessory- G-Way</a:t>
            </a:r>
            <a:endParaRPr lang="en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147" name="Text Box 3"/>
          <p:cNvSpPr txBox="1">
            <a:spLocks noChangeArrowheads="1"/>
          </p:cNvSpPr>
          <p:nvPr/>
        </p:nvSpPr>
        <p:spPr bwMode="auto">
          <a:xfrm>
            <a:off x="1404938" y="2593305"/>
            <a:ext cx="18732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3600" b="1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152400" y="4066778"/>
            <a:ext cx="1217613" cy="514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 b="1" dirty="0">
                <a:latin typeface="Tahoma" pitchFamily="34" charset="0"/>
                <a:cs typeface="Times New Roman" pitchFamily="18" charset="0"/>
              </a:rPr>
              <a:t>To </a:t>
            </a:r>
            <a:r>
              <a:rPr lang="en-US" sz="1200" b="1" dirty="0" smtClean="0">
                <a:latin typeface="Tahoma" pitchFamily="34" charset="0"/>
                <a:cs typeface="Times New Roman" pitchFamily="18" charset="0"/>
              </a:rPr>
              <a:t> Main Board</a:t>
            </a:r>
            <a:endParaRPr lang="en-US" sz="1200" b="1" dirty="0">
              <a:latin typeface="Tahoma" pitchFamily="34" charset="0"/>
              <a:cs typeface="Times New Roman" pitchFamily="18" charset="0"/>
            </a:endParaRPr>
          </a:p>
          <a:p>
            <a:endParaRPr lang="en-US" sz="1200" b="1" dirty="0">
              <a:latin typeface="Tahoma" pitchFamily="34" charset="0"/>
            </a:endParaRP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1485900" y="2193255"/>
            <a:ext cx="3019425" cy="3298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US" sz="2400">
              <a:ln>
                <a:solidFill>
                  <a:schemeClr val="tx1"/>
                </a:solidFill>
              </a:ln>
              <a:latin typeface="Times New Roman" pitchFamily="18" charset="0"/>
            </a:endParaRP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1717675" y="2764755"/>
            <a:ext cx="155575" cy="4572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1717675" y="3907755"/>
            <a:ext cx="233363" cy="5715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16" name="Rectangle 8"/>
          <p:cNvSpPr>
            <a:spLocks noChangeArrowheads="1"/>
          </p:cNvSpPr>
          <p:nvPr/>
        </p:nvSpPr>
        <p:spPr bwMode="auto">
          <a:xfrm rot="5400000">
            <a:off x="2245518" y="4299074"/>
            <a:ext cx="233363" cy="4572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3033713" y="3679155"/>
            <a:ext cx="619125" cy="2286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3033713" y="4136355"/>
            <a:ext cx="619125" cy="2286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4040188" y="2764755"/>
            <a:ext cx="23177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0" name="Text Box 12"/>
          <p:cNvSpPr txBox="1">
            <a:spLocks noChangeArrowheads="1"/>
          </p:cNvSpPr>
          <p:nvPr/>
        </p:nvSpPr>
        <p:spPr bwMode="auto">
          <a:xfrm>
            <a:off x="2057400" y="4715792"/>
            <a:ext cx="1162050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Dip Switch</a:t>
            </a:r>
          </a:p>
          <a:p>
            <a:endParaRPr lang="en-US" sz="1200" b="1">
              <a:latin typeface="Tahoma" pitchFamily="34" charset="0"/>
            </a:endParaRPr>
          </a:p>
        </p:txBody>
      </p:sp>
      <p:sp>
        <p:nvSpPr>
          <p:cNvPr id="68621" name="Text Box 13"/>
          <p:cNvSpPr txBox="1">
            <a:spLocks noChangeArrowheads="1"/>
          </p:cNvSpPr>
          <p:nvPr/>
        </p:nvSpPr>
        <p:spPr bwMode="auto">
          <a:xfrm>
            <a:off x="4891088" y="3548980"/>
            <a:ext cx="1006475" cy="652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Dry Contact Output 1</a:t>
            </a:r>
          </a:p>
          <a:p>
            <a:endParaRPr lang="en-US" sz="1200" b="1">
              <a:latin typeface="Tahoma" pitchFamily="34" charset="0"/>
            </a:endParaRPr>
          </a:p>
        </p:txBody>
      </p:sp>
      <p:sp>
        <p:nvSpPr>
          <p:cNvPr id="68622" name="Text Box 14"/>
          <p:cNvSpPr txBox="1">
            <a:spLocks noChangeArrowheads="1"/>
          </p:cNvSpPr>
          <p:nvPr/>
        </p:nvSpPr>
        <p:spPr bwMode="auto">
          <a:xfrm>
            <a:off x="2182813" y="3679155"/>
            <a:ext cx="8509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RELAY1</a:t>
            </a:r>
          </a:p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 </a:t>
            </a:r>
          </a:p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RELAY2</a:t>
            </a:r>
          </a:p>
          <a:p>
            <a:endParaRPr lang="en-US" sz="1200" b="1">
              <a:latin typeface="Tahoma" pitchFamily="34" charset="0"/>
            </a:endParaRPr>
          </a:p>
        </p:txBody>
      </p:sp>
      <p:sp>
        <p:nvSpPr>
          <p:cNvPr id="68623" name="Text Box 15"/>
          <p:cNvSpPr txBox="1">
            <a:spLocks noChangeArrowheads="1"/>
          </p:cNvSpPr>
          <p:nvPr/>
        </p:nvSpPr>
        <p:spPr bwMode="auto">
          <a:xfrm>
            <a:off x="4891088" y="2748880"/>
            <a:ext cx="1006475" cy="614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Dry Contact</a:t>
            </a:r>
          </a:p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Input</a:t>
            </a:r>
          </a:p>
          <a:p>
            <a:endParaRPr lang="en-US" sz="1200" b="1">
              <a:latin typeface="Tahoma" pitchFamily="34" charset="0"/>
            </a:endParaRPr>
          </a:p>
        </p:txBody>
      </p:sp>
      <p:sp>
        <p:nvSpPr>
          <p:cNvPr id="68624" name="Line 16"/>
          <p:cNvSpPr>
            <a:spLocks noChangeShapeType="1"/>
          </p:cNvSpPr>
          <p:nvPr/>
        </p:nvSpPr>
        <p:spPr bwMode="auto">
          <a:xfrm flipH="1">
            <a:off x="1098550" y="2993355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8625" name="Line 17"/>
          <p:cNvSpPr>
            <a:spLocks noChangeShapeType="1"/>
          </p:cNvSpPr>
          <p:nvPr/>
        </p:nvSpPr>
        <p:spPr bwMode="auto">
          <a:xfrm flipH="1">
            <a:off x="1370013" y="4250655"/>
            <a:ext cx="347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8626" name="Rectangle 18"/>
          <p:cNvSpPr>
            <a:spLocks noChangeArrowheads="1"/>
          </p:cNvSpPr>
          <p:nvPr/>
        </p:nvSpPr>
        <p:spPr bwMode="auto">
          <a:xfrm>
            <a:off x="4040188" y="3336255"/>
            <a:ext cx="231775" cy="6699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7" name="Text Box 19"/>
          <p:cNvSpPr txBox="1">
            <a:spLocks noChangeArrowheads="1"/>
          </p:cNvSpPr>
          <p:nvPr/>
        </p:nvSpPr>
        <p:spPr bwMode="auto">
          <a:xfrm>
            <a:off x="4891088" y="4234780"/>
            <a:ext cx="1006475" cy="728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Dry Contact Output 2</a:t>
            </a:r>
          </a:p>
          <a:p>
            <a:endParaRPr lang="en-US" sz="1200" b="1">
              <a:latin typeface="Tahoma" pitchFamily="34" charset="0"/>
            </a:endParaRPr>
          </a:p>
        </p:txBody>
      </p: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247650" y="2650455"/>
            <a:ext cx="850900" cy="865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To Wired Control Panel</a:t>
            </a:r>
          </a:p>
          <a:p>
            <a:endParaRPr lang="en-US" sz="1200" b="1">
              <a:latin typeface="Tahoma" pitchFamily="34" charset="0"/>
            </a:endParaRPr>
          </a:p>
        </p:txBody>
      </p:sp>
      <p:sp>
        <p:nvSpPr>
          <p:cNvPr id="68629" name="Line 21"/>
          <p:cNvSpPr>
            <a:spLocks noChangeShapeType="1"/>
          </p:cNvSpPr>
          <p:nvPr/>
        </p:nvSpPr>
        <p:spPr bwMode="auto">
          <a:xfrm>
            <a:off x="4040188" y="2977480"/>
            <a:ext cx="2317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0" name="Line 22"/>
          <p:cNvSpPr>
            <a:spLocks noChangeShapeType="1"/>
          </p:cNvSpPr>
          <p:nvPr/>
        </p:nvSpPr>
        <p:spPr bwMode="auto">
          <a:xfrm>
            <a:off x="4040188" y="3548980"/>
            <a:ext cx="2317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1" name="Line 23"/>
          <p:cNvSpPr>
            <a:spLocks noChangeShapeType="1"/>
          </p:cNvSpPr>
          <p:nvPr/>
        </p:nvSpPr>
        <p:spPr bwMode="auto">
          <a:xfrm>
            <a:off x="4040188" y="3777580"/>
            <a:ext cx="2317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2" name="Rectangle 24"/>
          <p:cNvSpPr>
            <a:spLocks noChangeArrowheads="1"/>
          </p:cNvSpPr>
          <p:nvPr/>
        </p:nvSpPr>
        <p:spPr bwMode="auto">
          <a:xfrm>
            <a:off x="4040188" y="4120480"/>
            <a:ext cx="23177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3" name="Line 25"/>
          <p:cNvSpPr>
            <a:spLocks noChangeShapeType="1"/>
          </p:cNvSpPr>
          <p:nvPr/>
        </p:nvSpPr>
        <p:spPr bwMode="auto">
          <a:xfrm>
            <a:off x="4040188" y="4349080"/>
            <a:ext cx="2317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4" name="Line 26"/>
          <p:cNvSpPr>
            <a:spLocks noChangeShapeType="1"/>
          </p:cNvSpPr>
          <p:nvPr/>
        </p:nvSpPr>
        <p:spPr bwMode="auto">
          <a:xfrm>
            <a:off x="4040188" y="4577680"/>
            <a:ext cx="2317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5" name="Text Box 27"/>
          <p:cNvSpPr txBox="1">
            <a:spLocks noChangeArrowheads="1"/>
          </p:cNvSpPr>
          <p:nvPr/>
        </p:nvSpPr>
        <p:spPr bwMode="auto">
          <a:xfrm>
            <a:off x="3692525" y="4887242"/>
            <a:ext cx="1006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Terminal         Blocks</a:t>
            </a:r>
          </a:p>
          <a:p>
            <a:endParaRPr lang="en-US" sz="1200" b="1">
              <a:latin typeface="Tahoma" pitchFamily="34" charset="0"/>
            </a:endParaRPr>
          </a:p>
        </p:txBody>
      </p:sp>
      <p:sp>
        <p:nvSpPr>
          <p:cNvPr id="68636" name="Oval 28"/>
          <p:cNvSpPr>
            <a:spLocks noChangeArrowheads="1"/>
          </p:cNvSpPr>
          <p:nvPr/>
        </p:nvSpPr>
        <p:spPr bwMode="auto">
          <a:xfrm>
            <a:off x="4117975" y="2863180"/>
            <a:ext cx="77788" cy="1143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7" name="Oval 29"/>
          <p:cNvSpPr>
            <a:spLocks noChangeArrowheads="1"/>
          </p:cNvSpPr>
          <p:nvPr/>
        </p:nvSpPr>
        <p:spPr bwMode="auto">
          <a:xfrm>
            <a:off x="4117975" y="3091780"/>
            <a:ext cx="77788" cy="1143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8" name="Oval 30"/>
          <p:cNvSpPr>
            <a:spLocks noChangeArrowheads="1"/>
          </p:cNvSpPr>
          <p:nvPr/>
        </p:nvSpPr>
        <p:spPr bwMode="auto">
          <a:xfrm flipV="1">
            <a:off x="4117975" y="3434680"/>
            <a:ext cx="77788" cy="1143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9" name="Oval 31"/>
          <p:cNvSpPr>
            <a:spLocks noChangeArrowheads="1"/>
          </p:cNvSpPr>
          <p:nvPr/>
        </p:nvSpPr>
        <p:spPr bwMode="auto">
          <a:xfrm>
            <a:off x="4117975" y="3663280"/>
            <a:ext cx="77788" cy="1143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0" name="Oval 32"/>
          <p:cNvSpPr>
            <a:spLocks noChangeArrowheads="1"/>
          </p:cNvSpPr>
          <p:nvPr/>
        </p:nvSpPr>
        <p:spPr bwMode="auto">
          <a:xfrm>
            <a:off x="4117975" y="3891880"/>
            <a:ext cx="77788" cy="1143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1" name="Oval 33"/>
          <p:cNvSpPr>
            <a:spLocks noChangeArrowheads="1"/>
          </p:cNvSpPr>
          <p:nvPr/>
        </p:nvSpPr>
        <p:spPr bwMode="auto">
          <a:xfrm>
            <a:off x="4117975" y="4234780"/>
            <a:ext cx="77788" cy="1143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2" name="Oval 34"/>
          <p:cNvSpPr>
            <a:spLocks noChangeArrowheads="1"/>
          </p:cNvSpPr>
          <p:nvPr/>
        </p:nvSpPr>
        <p:spPr bwMode="auto">
          <a:xfrm>
            <a:off x="4117975" y="4463380"/>
            <a:ext cx="77788" cy="1143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3" name="Oval 35"/>
          <p:cNvSpPr>
            <a:spLocks noChangeArrowheads="1"/>
          </p:cNvSpPr>
          <p:nvPr/>
        </p:nvSpPr>
        <p:spPr bwMode="auto">
          <a:xfrm>
            <a:off x="4117975" y="4691980"/>
            <a:ext cx="77788" cy="1143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4" name="Rectangle 36"/>
          <p:cNvSpPr>
            <a:spLocks noChangeArrowheads="1"/>
          </p:cNvSpPr>
          <p:nvPr/>
        </p:nvSpPr>
        <p:spPr bwMode="auto">
          <a:xfrm>
            <a:off x="6440488" y="2177380"/>
            <a:ext cx="2398712" cy="3314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5" name="Text Box 37"/>
          <p:cNvSpPr txBox="1">
            <a:spLocks noChangeArrowheads="1"/>
          </p:cNvSpPr>
          <p:nvPr/>
        </p:nvSpPr>
        <p:spPr bwMode="auto">
          <a:xfrm>
            <a:off x="1570038" y="5606380"/>
            <a:ext cx="262096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000" b="0" dirty="0">
                <a:latin typeface="Arial" pitchFamily="34" charset="0"/>
                <a:cs typeface="Arial" pitchFamily="34" charset="0"/>
              </a:rPr>
              <a:t>G-way Controller</a:t>
            </a:r>
            <a:endParaRPr lang="en-US" sz="24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646" name="AutoShape 38"/>
          <p:cNvSpPr>
            <a:spLocks noChangeArrowheads="1"/>
          </p:cNvSpPr>
          <p:nvPr/>
        </p:nvSpPr>
        <p:spPr bwMode="auto">
          <a:xfrm>
            <a:off x="7291388" y="2748880"/>
            <a:ext cx="387350" cy="3429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7" name="AutoShape 39"/>
          <p:cNvSpPr>
            <a:spLocks noChangeArrowheads="1"/>
          </p:cNvSpPr>
          <p:nvPr/>
        </p:nvSpPr>
        <p:spPr bwMode="auto">
          <a:xfrm>
            <a:off x="7291388" y="3548980"/>
            <a:ext cx="387350" cy="3429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8" name="AutoShape 40"/>
          <p:cNvSpPr>
            <a:spLocks noChangeArrowheads="1"/>
          </p:cNvSpPr>
          <p:nvPr/>
        </p:nvSpPr>
        <p:spPr bwMode="auto">
          <a:xfrm>
            <a:off x="7291388" y="4349080"/>
            <a:ext cx="387350" cy="3429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49" name="Line 41"/>
          <p:cNvSpPr>
            <a:spLocks noChangeShapeType="1"/>
          </p:cNvSpPr>
          <p:nvPr/>
        </p:nvSpPr>
        <p:spPr bwMode="auto">
          <a:xfrm>
            <a:off x="4271963" y="4463380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0" name="Line 42"/>
          <p:cNvSpPr>
            <a:spLocks noChangeShapeType="1"/>
          </p:cNvSpPr>
          <p:nvPr/>
        </p:nvSpPr>
        <p:spPr bwMode="auto">
          <a:xfrm>
            <a:off x="4271963" y="4691980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1" name="Line 43"/>
          <p:cNvSpPr>
            <a:spLocks noChangeShapeType="1"/>
          </p:cNvSpPr>
          <p:nvPr/>
        </p:nvSpPr>
        <p:spPr bwMode="auto">
          <a:xfrm>
            <a:off x="5897563" y="446338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2" name="Line 44"/>
          <p:cNvSpPr>
            <a:spLocks noChangeShapeType="1"/>
          </p:cNvSpPr>
          <p:nvPr/>
        </p:nvSpPr>
        <p:spPr bwMode="auto">
          <a:xfrm>
            <a:off x="5897563" y="457768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3" name="Line 45"/>
          <p:cNvSpPr>
            <a:spLocks noChangeShapeType="1"/>
          </p:cNvSpPr>
          <p:nvPr/>
        </p:nvSpPr>
        <p:spPr bwMode="auto">
          <a:xfrm>
            <a:off x="4271963" y="3663280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4" name="Line 46"/>
          <p:cNvSpPr>
            <a:spLocks noChangeShapeType="1"/>
          </p:cNvSpPr>
          <p:nvPr/>
        </p:nvSpPr>
        <p:spPr bwMode="auto">
          <a:xfrm>
            <a:off x="4271963" y="3891880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5" name="Line 47"/>
          <p:cNvSpPr>
            <a:spLocks noChangeShapeType="1"/>
          </p:cNvSpPr>
          <p:nvPr/>
        </p:nvSpPr>
        <p:spPr bwMode="auto">
          <a:xfrm>
            <a:off x="5897563" y="366328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6" name="Line 48"/>
          <p:cNvSpPr>
            <a:spLocks noChangeShapeType="1"/>
          </p:cNvSpPr>
          <p:nvPr/>
        </p:nvSpPr>
        <p:spPr bwMode="auto">
          <a:xfrm>
            <a:off x="5897563" y="377758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7" name="Line 49"/>
          <p:cNvSpPr>
            <a:spLocks noChangeShapeType="1"/>
          </p:cNvSpPr>
          <p:nvPr/>
        </p:nvSpPr>
        <p:spPr bwMode="auto">
          <a:xfrm>
            <a:off x="4271963" y="2863180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8" name="Line 50"/>
          <p:cNvSpPr>
            <a:spLocks noChangeShapeType="1"/>
          </p:cNvSpPr>
          <p:nvPr/>
        </p:nvSpPr>
        <p:spPr bwMode="auto">
          <a:xfrm>
            <a:off x="4271963" y="3091780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59" name="Line 51"/>
          <p:cNvSpPr>
            <a:spLocks noChangeShapeType="1"/>
          </p:cNvSpPr>
          <p:nvPr/>
        </p:nvSpPr>
        <p:spPr bwMode="auto">
          <a:xfrm>
            <a:off x="5897563" y="286318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60" name="Line 52"/>
          <p:cNvSpPr>
            <a:spLocks noChangeShapeType="1"/>
          </p:cNvSpPr>
          <p:nvPr/>
        </p:nvSpPr>
        <p:spPr bwMode="auto">
          <a:xfrm>
            <a:off x="5897563" y="2977480"/>
            <a:ext cx="139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61" name="Text Box 53"/>
          <p:cNvSpPr txBox="1">
            <a:spLocks noChangeArrowheads="1"/>
          </p:cNvSpPr>
          <p:nvPr/>
        </p:nvSpPr>
        <p:spPr bwMode="auto">
          <a:xfrm>
            <a:off x="7754938" y="3548980"/>
            <a:ext cx="1006475" cy="652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Unit On/Off Indicator</a:t>
            </a:r>
          </a:p>
          <a:p>
            <a:endParaRPr lang="en-US" sz="1200" b="1">
              <a:latin typeface="Tahoma" pitchFamily="34" charset="0"/>
            </a:endParaRPr>
          </a:p>
        </p:txBody>
      </p:sp>
      <p:sp>
        <p:nvSpPr>
          <p:cNvPr id="68662" name="Text Box 54"/>
          <p:cNvSpPr txBox="1">
            <a:spLocks noChangeArrowheads="1"/>
          </p:cNvSpPr>
          <p:nvPr/>
        </p:nvSpPr>
        <p:spPr bwMode="auto">
          <a:xfrm>
            <a:off x="7754938" y="2748880"/>
            <a:ext cx="1006475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Dry Contact Switch</a:t>
            </a:r>
          </a:p>
          <a:p>
            <a:endParaRPr lang="en-US" sz="1200" b="1">
              <a:latin typeface="Tahoma" pitchFamily="34" charset="0"/>
            </a:endParaRPr>
          </a:p>
        </p:txBody>
      </p:sp>
      <p:sp>
        <p:nvSpPr>
          <p:cNvPr id="68663" name="Text Box 55"/>
          <p:cNvSpPr txBox="1">
            <a:spLocks noChangeArrowheads="1"/>
          </p:cNvSpPr>
          <p:nvPr/>
        </p:nvSpPr>
        <p:spPr bwMode="auto">
          <a:xfrm>
            <a:off x="7754938" y="4349080"/>
            <a:ext cx="1006475" cy="538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Unit Error Indicator</a:t>
            </a:r>
          </a:p>
          <a:p>
            <a:endParaRPr lang="en-US" sz="1200" b="1">
              <a:latin typeface="Tahoma" pitchFamily="34" charset="0"/>
            </a:endParaRPr>
          </a:p>
        </p:txBody>
      </p:sp>
      <p:sp>
        <p:nvSpPr>
          <p:cNvPr id="68664" name="Text Box 56"/>
          <p:cNvSpPr txBox="1">
            <a:spLocks noChangeArrowheads="1"/>
          </p:cNvSpPr>
          <p:nvPr/>
        </p:nvSpPr>
        <p:spPr bwMode="auto">
          <a:xfrm>
            <a:off x="7445375" y="5606380"/>
            <a:ext cx="89058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000" b="0" dirty="0">
                <a:latin typeface="Arial" pitchFamily="34" charset="0"/>
                <a:cs typeface="Arial" pitchFamily="34" charset="0"/>
              </a:rPr>
              <a:t>BMS</a:t>
            </a:r>
          </a:p>
          <a:p>
            <a:endParaRPr lang="en-US" sz="24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58201" name="AutoShape 57"/>
          <p:cNvSpPr>
            <a:spLocks noChangeArrowheads="1"/>
          </p:cNvSpPr>
          <p:nvPr/>
        </p:nvSpPr>
        <p:spPr bwMode="auto">
          <a:xfrm rot="10800000">
            <a:off x="4665662" y="1577002"/>
            <a:ext cx="2133600" cy="914400"/>
          </a:xfrm>
          <a:prstGeom prst="wedgeRectCallout">
            <a:avLst>
              <a:gd name="adj1" fmla="val 104163"/>
              <a:gd name="adj2" fmla="val -169446"/>
            </a:avLst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rot="10800000"/>
          <a:lstStyle/>
          <a:p>
            <a:pPr algn="ctr" eaLnBrk="1" hangingPunct="1">
              <a:defRPr/>
            </a:pPr>
            <a:r>
              <a:rPr lang="en-US" sz="1800" b="1" dirty="0">
                <a:latin typeface="Arial" pitchFamily="34" charset="0"/>
                <a:cs typeface="Arial" pitchFamily="34" charset="0"/>
              </a:rPr>
              <a:t>Relay rating:</a:t>
            </a:r>
          </a:p>
          <a:p>
            <a:pPr algn="ctr" eaLnBrk="1" hangingPunct="1">
              <a:defRPr/>
            </a:pPr>
            <a:r>
              <a:rPr lang="en-US" sz="1800" b="1" dirty="0">
                <a:latin typeface="Arial" pitchFamily="34" charset="0"/>
                <a:cs typeface="Arial" pitchFamily="34" charset="0"/>
              </a:rPr>
              <a:t>30VDC, 3A</a:t>
            </a:r>
          </a:p>
          <a:p>
            <a:pPr algn="ctr" eaLnBrk="1" hangingPunct="1">
              <a:defRPr/>
            </a:pPr>
            <a:r>
              <a:rPr lang="en-US" sz="1800" b="1" dirty="0">
                <a:latin typeface="Arial" pitchFamily="34" charset="0"/>
                <a:cs typeface="Arial" pitchFamily="34" charset="0"/>
              </a:rPr>
              <a:t>250VAC, 2A</a:t>
            </a:r>
          </a:p>
        </p:txBody>
      </p:sp>
      <p:sp>
        <p:nvSpPr>
          <p:cNvPr id="1158202" name="Text Box 58"/>
          <p:cNvSpPr txBox="1">
            <a:spLocks noChangeArrowheads="1"/>
          </p:cNvSpPr>
          <p:nvPr/>
        </p:nvSpPr>
        <p:spPr bwMode="auto">
          <a:xfrm>
            <a:off x="3657600" y="4563392"/>
            <a:ext cx="45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900" b="1">
                <a:effectLst>
                  <a:outerShdw blurRad="38100" dist="38100" dir="2700000" algn="tl">
                    <a:srgbClr val="000000"/>
                  </a:outerShdw>
                </a:effectLst>
              </a:rPr>
              <a:t>COM</a:t>
            </a:r>
          </a:p>
        </p:txBody>
      </p:sp>
      <p:sp>
        <p:nvSpPr>
          <p:cNvPr id="1158203" name="Text Box 59"/>
          <p:cNvSpPr txBox="1">
            <a:spLocks noChangeArrowheads="1"/>
          </p:cNvSpPr>
          <p:nvPr/>
        </p:nvSpPr>
        <p:spPr bwMode="auto">
          <a:xfrm>
            <a:off x="3733800" y="4334792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900" b="1">
                <a:effectLst>
                  <a:outerShdw blurRad="38100" dist="38100" dir="2700000" algn="tl">
                    <a:srgbClr val="000000"/>
                  </a:outerShdw>
                </a:effectLst>
              </a:rPr>
              <a:t>NO</a:t>
            </a:r>
          </a:p>
        </p:txBody>
      </p:sp>
      <p:sp>
        <p:nvSpPr>
          <p:cNvPr id="1158204" name="Text Box 60"/>
          <p:cNvSpPr txBox="1">
            <a:spLocks noChangeArrowheads="1"/>
          </p:cNvSpPr>
          <p:nvPr/>
        </p:nvSpPr>
        <p:spPr bwMode="auto">
          <a:xfrm>
            <a:off x="3733800" y="4106192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900" b="1">
                <a:effectLst>
                  <a:outerShdw blurRad="38100" dist="38100" dir="2700000" algn="tl">
                    <a:srgbClr val="000000"/>
                  </a:outerShdw>
                </a:effectLst>
              </a:rPr>
              <a:t>NC</a:t>
            </a:r>
          </a:p>
        </p:txBody>
      </p:sp>
      <p:sp>
        <p:nvSpPr>
          <p:cNvPr id="1158205" name="Text Box 61"/>
          <p:cNvSpPr txBox="1">
            <a:spLocks noChangeArrowheads="1"/>
          </p:cNvSpPr>
          <p:nvPr/>
        </p:nvSpPr>
        <p:spPr bwMode="auto">
          <a:xfrm>
            <a:off x="3657600" y="3801392"/>
            <a:ext cx="45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900" b="1">
                <a:effectLst>
                  <a:outerShdw blurRad="38100" dist="38100" dir="2700000" algn="tl">
                    <a:srgbClr val="000000"/>
                  </a:outerShdw>
                </a:effectLst>
              </a:rPr>
              <a:t>COM</a:t>
            </a:r>
          </a:p>
        </p:txBody>
      </p:sp>
      <p:sp>
        <p:nvSpPr>
          <p:cNvPr id="1158206" name="Text Box 62"/>
          <p:cNvSpPr txBox="1">
            <a:spLocks noChangeArrowheads="1"/>
          </p:cNvSpPr>
          <p:nvPr/>
        </p:nvSpPr>
        <p:spPr bwMode="auto">
          <a:xfrm>
            <a:off x="3733800" y="3572792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900" b="1">
                <a:effectLst>
                  <a:outerShdw blurRad="38100" dist="38100" dir="2700000" algn="tl">
                    <a:srgbClr val="000000"/>
                  </a:outerShdw>
                </a:effectLst>
              </a:rPr>
              <a:t>NO</a:t>
            </a:r>
          </a:p>
        </p:txBody>
      </p:sp>
      <p:sp>
        <p:nvSpPr>
          <p:cNvPr id="1158207" name="Text Box 63"/>
          <p:cNvSpPr txBox="1">
            <a:spLocks noChangeArrowheads="1"/>
          </p:cNvSpPr>
          <p:nvPr/>
        </p:nvSpPr>
        <p:spPr bwMode="auto">
          <a:xfrm>
            <a:off x="3733800" y="3344192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900" b="1">
                <a:effectLst>
                  <a:outerShdw blurRad="38100" dist="38100" dir="2700000" algn="tl">
                    <a:srgbClr val="000000"/>
                  </a:outerShdw>
                </a:effectLst>
              </a:rPr>
              <a:t>NC</a:t>
            </a:r>
          </a:p>
        </p:txBody>
      </p:sp>
      <p:sp>
        <p:nvSpPr>
          <p:cNvPr id="68672" name="Line 64"/>
          <p:cNvSpPr>
            <a:spLocks noChangeShapeType="1"/>
          </p:cNvSpPr>
          <p:nvPr/>
        </p:nvSpPr>
        <p:spPr bwMode="auto">
          <a:xfrm>
            <a:off x="4572000" y="5553992"/>
            <a:ext cx="1828800" cy="0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58209" name="Text Box 65"/>
          <p:cNvSpPr txBox="1">
            <a:spLocks noChangeArrowheads="1"/>
          </p:cNvSpPr>
          <p:nvPr/>
        </p:nvSpPr>
        <p:spPr bwMode="auto">
          <a:xfrm>
            <a:off x="4953000" y="5553992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1800" b="1" dirty="0" smtClean="0"/>
              <a:t>960m</a:t>
            </a:r>
            <a:endParaRPr lang="en-US" sz="1800" b="1" dirty="0"/>
          </a:p>
        </p:txBody>
      </p:sp>
      <p:sp>
        <p:nvSpPr>
          <p:cNvPr id="68674" name="Text Box 66"/>
          <p:cNvSpPr txBox="1">
            <a:spLocks noChangeArrowheads="1"/>
          </p:cNvSpPr>
          <p:nvPr/>
        </p:nvSpPr>
        <p:spPr bwMode="auto">
          <a:xfrm>
            <a:off x="1828800" y="2810792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CN2</a:t>
            </a:r>
          </a:p>
          <a:p>
            <a:endParaRPr lang="en-US" sz="1200" b="1">
              <a:latin typeface="Tahoma" pitchFamily="34" charset="0"/>
            </a:endParaRPr>
          </a:p>
        </p:txBody>
      </p:sp>
      <p:sp>
        <p:nvSpPr>
          <p:cNvPr id="68675" name="Text Box 67"/>
          <p:cNvSpPr txBox="1">
            <a:spLocks noChangeArrowheads="1"/>
          </p:cNvSpPr>
          <p:nvPr/>
        </p:nvSpPr>
        <p:spPr bwMode="auto">
          <a:xfrm>
            <a:off x="1600200" y="3648992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 b="1">
                <a:latin typeface="Tahoma" pitchFamily="34" charset="0"/>
                <a:cs typeface="Times New Roman" pitchFamily="18" charset="0"/>
              </a:rPr>
              <a:t>CN1</a:t>
            </a:r>
          </a:p>
          <a:p>
            <a:endParaRPr lang="en-US" sz="1200" b="1"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Accessory- G-Way</a:t>
            </a:r>
            <a:endParaRPr lang="en-MY" dirty="0"/>
          </a:p>
        </p:txBody>
      </p:sp>
      <p:sp>
        <p:nvSpPr>
          <p:cNvPr id="69" name="Rectangle 3"/>
          <p:cNvSpPr>
            <a:spLocks noChangeArrowheads="1"/>
          </p:cNvSpPr>
          <p:nvPr/>
        </p:nvSpPr>
        <p:spPr bwMode="auto">
          <a:xfrm>
            <a:off x="743272" y="908720"/>
            <a:ext cx="8077200" cy="66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Ø"/>
            </a:pPr>
            <a:r>
              <a:rPr kumimoji="0" lang="en-US" altLang="zh-CN" b="0" dirty="0" smtClean="0">
                <a:latin typeface="Arial" charset="0"/>
              </a:rPr>
              <a:t>Specification</a:t>
            </a:r>
          </a:p>
          <a:p>
            <a:pPr marL="800100" lvl="1" indent="-342900" algn="l" eaLnBrk="0" hangingPunct="0"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§"/>
            </a:pPr>
            <a:r>
              <a:rPr kumimoji="0" lang="en-US" altLang="zh-CN" b="0" dirty="0" smtClean="0">
                <a:latin typeface="Arial" charset="0"/>
              </a:rPr>
              <a:t>Connection diagram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820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Accessory- G-Way</a:t>
            </a:r>
            <a:endParaRPr lang="en-MY" dirty="0"/>
          </a:p>
        </p:txBody>
      </p:sp>
      <p:graphicFrame>
        <p:nvGraphicFramePr>
          <p:cNvPr id="11266" name="Object 3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775999977"/>
              </p:ext>
            </p:extLst>
          </p:nvPr>
        </p:nvGraphicFramePr>
        <p:xfrm>
          <a:off x="2555776" y="1909266"/>
          <a:ext cx="3429000" cy="306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0" name="Bitmap Image" r:id="rId4" imgW="3809524" imgH="3400900" progId="Paint.Picture">
                  <p:embed/>
                </p:oleObj>
              </mc:Choice>
              <mc:Fallback>
                <p:oleObj name="Bitmap Image" r:id="rId4" imgW="3809524" imgH="340090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1909266"/>
                        <a:ext cx="3429000" cy="306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2267" name="Group 27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626133739"/>
              </p:ext>
            </p:extLst>
          </p:nvPr>
        </p:nvGraphicFramePr>
        <p:xfrm>
          <a:off x="734169" y="5134312"/>
          <a:ext cx="8077200" cy="14630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096000"/>
                <a:gridCol w="1981200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50000"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Types of Operation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50000"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DSW2 Setting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50000"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Control &amp; Monitor (Ext. Switch Closed = ON A/C)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50000"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0000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50000"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Control &amp; Monitor (Ext. Switch Open = ON A/C)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50000"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0010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50000"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Monitoring only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50000"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0001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84" name="Oval 21"/>
          <p:cNvSpPr>
            <a:spLocks noChangeArrowheads="1"/>
          </p:cNvSpPr>
          <p:nvPr/>
        </p:nvSpPr>
        <p:spPr bwMode="auto">
          <a:xfrm>
            <a:off x="3429000" y="3637260"/>
            <a:ext cx="1066800" cy="762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85" name="Text Box 22"/>
          <p:cNvSpPr txBox="1">
            <a:spLocks noChangeArrowheads="1"/>
          </p:cNvSpPr>
          <p:nvPr/>
        </p:nvSpPr>
        <p:spPr bwMode="auto">
          <a:xfrm>
            <a:off x="3505200" y="4399260"/>
            <a:ext cx="990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</a:rPr>
              <a:t>DSW2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43272" y="908720"/>
            <a:ext cx="807720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Ø"/>
            </a:pPr>
            <a:r>
              <a:rPr kumimoji="0" lang="en-US" altLang="zh-CN" b="0" dirty="0" smtClean="0">
                <a:latin typeface="Arial" charset="0"/>
              </a:rPr>
              <a:t>Specification</a:t>
            </a:r>
          </a:p>
          <a:p>
            <a:pPr marL="800100" lvl="1" indent="-342900" algn="l" eaLnBrk="0" hangingPunct="0"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§"/>
            </a:pPr>
            <a:r>
              <a:rPr kumimoji="0" lang="en-US" altLang="zh-CN" b="0" dirty="0" smtClean="0">
                <a:latin typeface="Arial" charset="0"/>
              </a:rPr>
              <a:t>Hardware configuration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Accessory- G-Way</a:t>
            </a:r>
          </a:p>
        </p:txBody>
      </p:sp>
      <p:sp>
        <p:nvSpPr>
          <p:cNvPr id="6" name="Rectangle 5"/>
          <p:cNvSpPr/>
          <p:nvPr/>
        </p:nvSpPr>
        <p:spPr>
          <a:xfrm>
            <a:off x="1127920" y="2117174"/>
            <a:ext cx="76328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 pitchFamily="34" charset="0"/>
              <a:buChar char="•"/>
            </a:pPr>
            <a:r>
              <a:rPr lang="en-US" sz="1800" b="0" dirty="0" smtClean="0">
                <a:latin typeface="Arial" pitchFamily="34" charset="0"/>
                <a:cs typeface="Arial" pitchFamily="34" charset="0"/>
              </a:rPr>
              <a:t>When DSW2 is set to 0000 or 0010, FCU can only be ON/OFF via BMS. No display control panel/handset will be able to ON/OFF the FCU. However when FCU is ON, FCU parameters are set-able using display control panel/handset.</a:t>
            </a:r>
          </a:p>
          <a:p>
            <a:pPr marL="285750" indent="-285750" algn="l">
              <a:buFont typeface="Arial" pitchFamily="34" charset="0"/>
              <a:buChar char="•"/>
            </a:pPr>
            <a:endParaRPr lang="en-US" sz="1800" b="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800" b="0" dirty="0" smtClean="0">
                <a:latin typeface="Arial" pitchFamily="34" charset="0"/>
                <a:cs typeface="Arial" pitchFamily="34" charset="0"/>
              </a:rPr>
              <a:t>When DSW2 is set to 0001, FCU can be ON/OFF using display control panel/handset and BMS cannot ON/OFF the unit. However all three settings allow for monitoring of the alarm or operation status of the FCU (ON/OFF)</a:t>
            </a:r>
            <a:endParaRPr lang="en-US" sz="18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95536" y="1181070"/>
            <a:ext cx="807720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Ø"/>
            </a:pPr>
            <a:r>
              <a:rPr kumimoji="0" lang="en-US" altLang="zh-CN" b="0" dirty="0" smtClean="0">
                <a:latin typeface="Arial" charset="0"/>
              </a:rPr>
              <a:t>Specification</a:t>
            </a:r>
          </a:p>
          <a:p>
            <a:pPr marL="800100" lvl="1" indent="-342900" algn="l" eaLnBrk="0" hangingPunct="0"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§"/>
            </a:pPr>
            <a:r>
              <a:rPr kumimoji="0" lang="en-US" altLang="zh-CN" b="0" dirty="0" smtClean="0">
                <a:latin typeface="Arial" charset="0"/>
              </a:rPr>
              <a:t>Hardware configuration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3000372"/>
            <a:ext cx="7772400" cy="754063"/>
          </a:xfrm>
        </p:spPr>
        <p:txBody>
          <a:bodyPr/>
          <a:lstStyle/>
          <a:p>
            <a:pPr algn="ctr"/>
            <a:r>
              <a:rPr lang="en-US" sz="4000" dirty="0" smtClean="0">
                <a:latin typeface="+mn-lt"/>
              </a:rPr>
              <a:t>Thank you</a:t>
            </a:r>
            <a:endParaRPr lang="en-US" sz="4000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aikin Secre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ck 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Black 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Black 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7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8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9_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YL - White backgroun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OYL - 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YL - 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YL - 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Black Daiki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CB1F0A58DD934EA8194AAC0FD8921F" ma:contentTypeVersion="0" ma:contentTypeDescription="Create a new document." ma:contentTypeScope="" ma:versionID="d945f9cff17f788ce20773c59ce9def8">
  <xsd:schema xmlns:xsd="http://www.w3.org/2001/XMLSchema" xmlns:p="http://schemas.microsoft.com/office/2006/metadata/properties" targetNamespace="http://schemas.microsoft.com/office/2006/metadata/properties" ma:root="true" ma:fieldsID="6118807b0c2d99f937790622a3bf9b8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Service Rquest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5979B0C-3477-4853-B818-3E83D3F04A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06E4A3-09B6-4D85-9B99-17E3A3C8FB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60581F41-49D5-45F1-B6DE-EE5EF06EA145}">
  <ds:schemaRefs>
    <ds:schemaRef ds:uri="http://purl.org/dc/terms/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elements/1.1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Daikin Secret Theme</Template>
  <TotalTime>9697</TotalTime>
  <Words>321</Words>
  <Application>Microsoft Office PowerPoint</Application>
  <PresentationFormat>Presentación en pantalla (4:3)</PresentationFormat>
  <Paragraphs>78</Paragraphs>
  <Slides>7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14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22" baseType="lpstr">
      <vt:lpstr>Daikin Secret Theme</vt:lpstr>
      <vt:lpstr>Black Daikin Theme</vt:lpstr>
      <vt:lpstr>1_Daikin Theme</vt:lpstr>
      <vt:lpstr>2_Daikin Theme</vt:lpstr>
      <vt:lpstr>3_Daikin Theme</vt:lpstr>
      <vt:lpstr>1_Black Daikin Theme</vt:lpstr>
      <vt:lpstr>4_Daikin Theme</vt:lpstr>
      <vt:lpstr>5_Daikin Theme</vt:lpstr>
      <vt:lpstr>6_Daikin Theme</vt:lpstr>
      <vt:lpstr>2_Black Daikin Theme</vt:lpstr>
      <vt:lpstr>7_Daikin Theme</vt:lpstr>
      <vt:lpstr>8_Daikin Theme</vt:lpstr>
      <vt:lpstr>9_Daikin Theme</vt:lpstr>
      <vt:lpstr>3_Black Daikin Theme</vt:lpstr>
      <vt:lpstr>Bitmap Image</vt:lpstr>
      <vt:lpstr>Control Accessories</vt:lpstr>
      <vt:lpstr>Control Accessory- G-Way</vt:lpstr>
      <vt:lpstr>Control Accessory- G-Way</vt:lpstr>
      <vt:lpstr>Control Accessory- G-Way</vt:lpstr>
      <vt:lpstr>Control Accessory- G-Way</vt:lpstr>
      <vt:lpstr>Control Accessory- G-Way</vt:lpstr>
      <vt:lpstr>Thank you</vt:lpstr>
    </vt:vector>
  </TitlesOfParts>
  <Company>oylm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chansk</dc:creator>
  <cp:lastModifiedBy>Ezequiel Martinez</cp:lastModifiedBy>
  <cp:revision>340</cp:revision>
  <cp:lastPrinted>2013-06-28T11:40:42Z</cp:lastPrinted>
  <dcterms:created xsi:type="dcterms:W3CDTF">2007-04-30T06:42:55Z</dcterms:created>
  <dcterms:modified xsi:type="dcterms:W3CDTF">2016-07-06T16:33:38Z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0x01010099CB1F0A58DD934EA8194AAC0FD8921F</vt:lpwstr>
  </property>
</Properties>
</file>