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392" r:id="rId2"/>
    <p:sldId id="257" r:id="rId3"/>
    <p:sldId id="349" r:id="rId4"/>
    <p:sldId id="353" r:id="rId5"/>
    <p:sldId id="356" r:id="rId6"/>
    <p:sldId id="345" r:id="rId7"/>
    <p:sldId id="363" r:id="rId8"/>
    <p:sldId id="348" r:id="rId9"/>
    <p:sldId id="347" r:id="rId10"/>
    <p:sldId id="350" r:id="rId11"/>
    <p:sldId id="351" r:id="rId12"/>
    <p:sldId id="352" r:id="rId13"/>
    <p:sldId id="369" r:id="rId14"/>
    <p:sldId id="361" r:id="rId15"/>
    <p:sldId id="365" r:id="rId16"/>
    <p:sldId id="366" r:id="rId17"/>
    <p:sldId id="367" r:id="rId18"/>
    <p:sldId id="368" r:id="rId19"/>
    <p:sldId id="362" r:id="rId20"/>
    <p:sldId id="370" r:id="rId21"/>
    <p:sldId id="354" r:id="rId22"/>
    <p:sldId id="371" r:id="rId23"/>
    <p:sldId id="373" r:id="rId24"/>
    <p:sldId id="374" r:id="rId25"/>
    <p:sldId id="382" r:id="rId26"/>
    <p:sldId id="383" r:id="rId27"/>
    <p:sldId id="380" r:id="rId28"/>
    <p:sldId id="381" r:id="rId29"/>
    <p:sldId id="385" r:id="rId30"/>
    <p:sldId id="375" r:id="rId31"/>
    <p:sldId id="376" r:id="rId32"/>
    <p:sldId id="298" r:id="rId33"/>
    <p:sldId id="406" r:id="rId34"/>
    <p:sldId id="408" r:id="rId35"/>
    <p:sldId id="407" r:id="rId36"/>
    <p:sldId id="377" r:id="rId37"/>
    <p:sldId id="403" r:id="rId38"/>
    <p:sldId id="404" r:id="rId39"/>
    <p:sldId id="300" r:id="rId40"/>
    <p:sldId id="322" r:id="rId41"/>
    <p:sldId id="299" r:id="rId42"/>
    <p:sldId id="355" r:id="rId43"/>
    <p:sldId id="302" r:id="rId44"/>
    <p:sldId id="323" r:id="rId45"/>
    <p:sldId id="304" r:id="rId46"/>
    <p:sldId id="305" r:id="rId47"/>
    <p:sldId id="324" r:id="rId48"/>
    <p:sldId id="320" r:id="rId49"/>
    <p:sldId id="307" r:id="rId50"/>
    <p:sldId id="321" r:id="rId51"/>
    <p:sldId id="325" r:id="rId52"/>
    <p:sldId id="310" r:id="rId53"/>
    <p:sldId id="311" r:id="rId54"/>
    <p:sldId id="312" r:id="rId55"/>
    <p:sldId id="313" r:id="rId56"/>
    <p:sldId id="314" r:id="rId57"/>
    <p:sldId id="326" r:id="rId58"/>
    <p:sldId id="315" r:id="rId59"/>
    <p:sldId id="318" r:id="rId60"/>
    <p:sldId id="335" r:id="rId61"/>
    <p:sldId id="336" r:id="rId62"/>
    <p:sldId id="339" r:id="rId63"/>
    <p:sldId id="340" r:id="rId64"/>
    <p:sldId id="341" r:id="rId65"/>
    <p:sldId id="342" r:id="rId66"/>
    <p:sldId id="317" r:id="rId67"/>
    <p:sldId id="327" r:id="rId68"/>
    <p:sldId id="329" r:id="rId69"/>
    <p:sldId id="331" r:id="rId70"/>
    <p:sldId id="330" r:id="rId71"/>
    <p:sldId id="332" r:id="rId72"/>
    <p:sldId id="333" r:id="rId73"/>
    <p:sldId id="328" r:id="rId74"/>
    <p:sldId id="357" r:id="rId75"/>
    <p:sldId id="270" r:id="rId76"/>
    <p:sldId id="394" r:id="rId77"/>
    <p:sldId id="393" r:id="rId78"/>
    <p:sldId id="273" r:id="rId79"/>
    <p:sldId id="401" r:id="rId80"/>
    <p:sldId id="400" r:id="rId81"/>
    <p:sldId id="274" r:id="rId82"/>
    <p:sldId id="398" r:id="rId83"/>
    <p:sldId id="275" r:id="rId84"/>
    <p:sldId id="396" r:id="rId85"/>
    <p:sldId id="402" r:id="rId86"/>
    <p:sldId id="386" r:id="rId87"/>
  </p:sldIdLst>
  <p:sldSz cx="12192000" cy="6858000"/>
  <p:notesSz cx="6735763" cy="9866313"/>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F7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C6CED6D-CEC9-40BF-95E1-72EEBCD5FEA0}" type="datetimeFigureOut">
              <a:rPr lang="es-AR" smtClean="0"/>
              <a:t>30/10/2018</a:t>
            </a:fld>
            <a:endParaRPr lang="es-AR"/>
          </a:p>
        </p:txBody>
      </p:sp>
      <p:sp>
        <p:nvSpPr>
          <p:cNvPr id="4" name="Marcador de imagen de diapositiva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861031BD-DA05-482D-9C7B-E8C011DB930E}" type="slidenum">
              <a:rPr lang="es-AR" smtClean="0"/>
              <a:t>‹Nº›</a:t>
            </a:fld>
            <a:endParaRPr lang="es-AR"/>
          </a:p>
        </p:txBody>
      </p:sp>
    </p:spTree>
    <p:extLst>
      <p:ext uri="{BB962C8B-B14F-4D97-AF65-F5344CB8AC3E}">
        <p14:creationId xmlns:p14="http://schemas.microsoft.com/office/powerpoint/2010/main" val="1060766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87529-60BF-47C9-AAD6-5454B58189A2}" type="slidenum">
              <a:rPr lang="en-US" altLang="es-AR"/>
              <a:pPr/>
              <a:t>2</a:t>
            </a:fld>
            <a:endParaRPr lang="en-US" altLang="es-AR"/>
          </a:p>
        </p:txBody>
      </p:sp>
      <p:sp>
        <p:nvSpPr>
          <p:cNvPr id="314370"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4371"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3123874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09AD1-A899-4E94-8A5E-FECDD824CA22}" type="slidenum">
              <a:rPr lang="en-US" altLang="es-AR"/>
              <a:pPr/>
              <a:t>3</a:t>
            </a:fld>
            <a:endParaRPr lang="en-US" altLang="es-AR"/>
          </a:p>
        </p:txBody>
      </p:sp>
      <p:sp>
        <p:nvSpPr>
          <p:cNvPr id="444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444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3728872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7A1F2C-04D6-4307-A2F6-F14C4A68E354}" type="slidenum">
              <a:rPr lang="en-US" altLang="es-AR"/>
              <a:pPr/>
              <a:t>4</a:t>
            </a:fld>
            <a:endParaRPr lang="en-US" altLang="es-AR"/>
          </a:p>
        </p:txBody>
      </p:sp>
      <p:sp>
        <p:nvSpPr>
          <p:cNvPr id="360450"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60451"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4057482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5</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841439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24</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689547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25</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454833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26</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667316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27</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860387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29</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924854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30</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719340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31</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738667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F3AF7C-85F3-4E1C-A707-C72D9C84C08A}" type="slidenum">
              <a:rPr lang="en-US" altLang="es-AR"/>
              <a:pPr/>
              <a:t>32</a:t>
            </a:fld>
            <a:endParaRPr lang="en-US" altLang="es-AR"/>
          </a:p>
        </p:txBody>
      </p:sp>
      <p:sp>
        <p:nvSpPr>
          <p:cNvPr id="471042"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1043"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54106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33</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320180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34</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481352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35</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575937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36</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1263041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37</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1635686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38</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156258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39</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1928679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40</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3771451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41</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2788002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42</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284200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43</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2879533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44</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4222696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45</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652194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46</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3256439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47</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664855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48</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802660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49</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031485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50</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617276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51</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42272064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52</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137198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53</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703035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54</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242935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55</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931497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56</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941561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57</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2981044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58</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80115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59</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0795853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60</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692158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a:cs typeface="Cordia New" panose="020B0304020202020204" pitchFamily="34" charset="-34"/>
            </a:endParaRP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DB6846E-0577-4BEE-B48C-E66970664BFF}" type="slidenum">
              <a:rPr lang="ja-JP" altLang="th-TH"/>
              <a:pPr/>
              <a:t>62</a:t>
            </a:fld>
            <a:endParaRPr lang="th-TH" altLang="ja-JP"/>
          </a:p>
        </p:txBody>
      </p:sp>
    </p:spTree>
    <p:extLst>
      <p:ext uri="{BB962C8B-B14F-4D97-AF65-F5344CB8AC3E}">
        <p14:creationId xmlns:p14="http://schemas.microsoft.com/office/powerpoint/2010/main" val="3026687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a:cs typeface="Cordia New" panose="020B0304020202020204" pitchFamily="34" charset="-34"/>
            </a:endParaRPr>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1A18A8A-13C3-4B1C-B5B8-D44BEB932C6F}" type="slidenum">
              <a:rPr lang="ja-JP" altLang="th-TH"/>
              <a:pPr/>
              <a:t>63</a:t>
            </a:fld>
            <a:endParaRPr lang="th-TH" altLang="ja-JP"/>
          </a:p>
        </p:txBody>
      </p:sp>
    </p:spTree>
    <p:extLst>
      <p:ext uri="{BB962C8B-B14F-4D97-AF65-F5344CB8AC3E}">
        <p14:creationId xmlns:p14="http://schemas.microsoft.com/office/powerpoint/2010/main" val="2189096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a:cs typeface="Cordia New" panose="020B0304020202020204" pitchFamily="34" charset="-34"/>
            </a:endParaRPr>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F5EAEFE-76B3-4CD4-B1EA-BEA551CA0B37}" type="slidenum">
              <a:rPr lang="ja-JP" altLang="th-TH"/>
              <a:pPr/>
              <a:t>64</a:t>
            </a:fld>
            <a:endParaRPr lang="th-TH" altLang="ja-JP"/>
          </a:p>
        </p:txBody>
      </p:sp>
    </p:spTree>
    <p:extLst>
      <p:ext uri="{BB962C8B-B14F-4D97-AF65-F5344CB8AC3E}">
        <p14:creationId xmlns:p14="http://schemas.microsoft.com/office/powerpoint/2010/main" val="3366768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ja-JP" altLang="en-US">
              <a:cs typeface="Cordia New" panose="020B0304020202020204" pitchFamily="34" charset="-34"/>
            </a:endParaRPr>
          </a:p>
        </p:txBody>
      </p:sp>
      <p:sp>
        <p:nvSpPr>
          <p:cNvPr id="131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38188" indent="-284163">
              <a:defRPr>
                <a:solidFill>
                  <a:schemeClr val="tx1"/>
                </a:solidFill>
                <a:latin typeface="Calibri" panose="020F0502020204030204" pitchFamily="34" charset="0"/>
              </a:defRPr>
            </a:lvl2pPr>
            <a:lvl3pPr marL="1136650" indent="-227013">
              <a:defRPr>
                <a:solidFill>
                  <a:schemeClr val="tx1"/>
                </a:solidFill>
                <a:latin typeface="Calibri" panose="020F0502020204030204" pitchFamily="34" charset="0"/>
              </a:defRPr>
            </a:lvl3pPr>
            <a:lvl4pPr marL="1592263" indent="-227013">
              <a:defRPr>
                <a:solidFill>
                  <a:schemeClr val="tx1"/>
                </a:solidFill>
                <a:latin typeface="Calibri" panose="020F0502020204030204" pitchFamily="34" charset="0"/>
              </a:defRPr>
            </a:lvl4pPr>
            <a:lvl5pPr marL="2047875" indent="-227013">
              <a:defRPr>
                <a:solidFill>
                  <a:schemeClr val="tx1"/>
                </a:solidFill>
                <a:latin typeface="Calibri" panose="020F0502020204030204" pitchFamily="34" charset="0"/>
              </a:defRPr>
            </a:lvl5pPr>
            <a:lvl6pPr marL="2505075" indent="-227013" fontAlgn="base">
              <a:spcBef>
                <a:spcPct val="0"/>
              </a:spcBef>
              <a:spcAft>
                <a:spcPct val="0"/>
              </a:spcAft>
              <a:defRPr>
                <a:solidFill>
                  <a:schemeClr val="tx1"/>
                </a:solidFill>
                <a:latin typeface="Calibri" panose="020F0502020204030204" pitchFamily="34" charset="0"/>
              </a:defRPr>
            </a:lvl6pPr>
            <a:lvl7pPr marL="2962275" indent="-227013" fontAlgn="base">
              <a:spcBef>
                <a:spcPct val="0"/>
              </a:spcBef>
              <a:spcAft>
                <a:spcPct val="0"/>
              </a:spcAft>
              <a:defRPr>
                <a:solidFill>
                  <a:schemeClr val="tx1"/>
                </a:solidFill>
                <a:latin typeface="Calibri" panose="020F0502020204030204" pitchFamily="34" charset="0"/>
              </a:defRPr>
            </a:lvl7pPr>
            <a:lvl8pPr marL="3419475" indent="-227013" fontAlgn="base">
              <a:spcBef>
                <a:spcPct val="0"/>
              </a:spcBef>
              <a:spcAft>
                <a:spcPct val="0"/>
              </a:spcAft>
              <a:defRPr>
                <a:solidFill>
                  <a:schemeClr val="tx1"/>
                </a:solidFill>
                <a:latin typeface="Calibri" panose="020F0502020204030204" pitchFamily="34" charset="0"/>
              </a:defRPr>
            </a:lvl8pPr>
            <a:lvl9pPr marL="3876675" indent="-227013" fontAlgn="base">
              <a:spcBef>
                <a:spcPct val="0"/>
              </a:spcBef>
              <a:spcAft>
                <a:spcPct val="0"/>
              </a:spcAft>
              <a:defRPr>
                <a:solidFill>
                  <a:schemeClr val="tx1"/>
                </a:solidFill>
                <a:latin typeface="Calibri" panose="020F0502020204030204" pitchFamily="34" charset="0"/>
              </a:defRPr>
            </a:lvl9pPr>
          </a:lstStyle>
          <a:p>
            <a:fld id="{4BAC1711-0EE7-4AC2-9D72-05B437351C39}" type="slidenum">
              <a:rPr lang="ja-JP" altLang="th-TH"/>
              <a:pPr/>
              <a:t>65</a:t>
            </a:fld>
            <a:endParaRPr lang="th-TH" altLang="ja-JP"/>
          </a:p>
        </p:txBody>
      </p:sp>
    </p:spTree>
    <p:extLst>
      <p:ext uri="{BB962C8B-B14F-4D97-AF65-F5344CB8AC3E}">
        <p14:creationId xmlns:p14="http://schemas.microsoft.com/office/powerpoint/2010/main" val="39969983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66</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981417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67</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1660713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68</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21373469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50C42-8E17-45E4-B42A-F23EA42E4564}" type="slidenum">
              <a:rPr lang="en-US" altLang="es-AR"/>
              <a:pPr/>
              <a:t>69</a:t>
            </a:fld>
            <a:endParaRPr lang="en-US" altLang="es-AR"/>
          </a:p>
        </p:txBody>
      </p:sp>
      <p:sp>
        <p:nvSpPr>
          <p:cNvPr id="473090"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473091"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These are the 7 basic steps of the system design. The process basically involves selecting units and then checking that they will satisfy the cooling requirements after corrections are made for the design conditions, combination ratio and length and orientation of refrigerant piping.</a:t>
            </a:r>
          </a:p>
          <a:p>
            <a:r>
              <a:rPr lang="en-US" altLang="es-AR">
                <a:latin typeface="Arial" panose="020B0604020202020204" pitchFamily="34" charset="0"/>
              </a:rPr>
              <a:t>Finally small adjustments can be made depending on the customers needs.</a:t>
            </a:r>
          </a:p>
        </p:txBody>
      </p:sp>
    </p:spTree>
    <p:extLst>
      <p:ext uri="{BB962C8B-B14F-4D97-AF65-F5344CB8AC3E}">
        <p14:creationId xmlns:p14="http://schemas.microsoft.com/office/powerpoint/2010/main" val="25404997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70</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6281885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71</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2643750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72</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1179698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60493-07B2-4557-AC6A-A4F3C9E4C281}" type="slidenum">
              <a:rPr lang="en-US" altLang="es-AR"/>
              <a:pPr/>
              <a:t>73</a:t>
            </a:fld>
            <a:endParaRPr lang="en-US" altLang="es-AR"/>
          </a:p>
        </p:txBody>
      </p:sp>
      <p:sp>
        <p:nvSpPr>
          <p:cNvPr id="509954" name="Rectangle 2"/>
          <p:cNvSpPr>
            <a:spLocks noGrp="1" noRot="1" noChangeAspect="1" noChangeArrowheads="1"/>
          </p:cNvSpPr>
          <p:nvPr>
            <p:ph type="sldImg"/>
          </p:nvPr>
        </p:nvSpPr>
        <p:spPr bwMode="auto">
          <a:xfrm>
            <a:off x="177800" y="784225"/>
            <a:ext cx="6691313" cy="3763963"/>
          </a:xfrm>
          <a:prstGeom prst="rect">
            <a:avLst/>
          </a:prstGeom>
          <a:solidFill>
            <a:srgbClr val="FFFFFF"/>
          </a:solidFill>
          <a:ln>
            <a:solidFill>
              <a:srgbClr val="000000"/>
            </a:solidFill>
            <a:miter lim="800000"/>
            <a:headEnd/>
            <a:tailEnd/>
          </a:ln>
        </p:spPr>
      </p:sp>
      <p:sp>
        <p:nvSpPr>
          <p:cNvPr id="509955" name="Rectangle 3"/>
          <p:cNvSpPr>
            <a:spLocks noGrp="1" noChangeArrowheads="1"/>
          </p:cNvSpPr>
          <p:nvPr>
            <p:ph type="body" idx="1"/>
          </p:nvPr>
        </p:nvSpPr>
        <p:spPr bwMode="auto">
          <a:xfrm>
            <a:off x="949556" y="4861214"/>
            <a:ext cx="5145375" cy="4549467"/>
          </a:xfrm>
          <a:prstGeom prst="rect">
            <a:avLst/>
          </a:prstGeom>
          <a:solidFill>
            <a:srgbClr val="FFFFFF"/>
          </a:solidFill>
          <a:ln>
            <a:solidFill>
              <a:srgbClr val="000000"/>
            </a:solidFill>
            <a:miter lim="800000"/>
            <a:headEnd/>
            <a:tailEnd/>
          </a:ln>
        </p:spPr>
        <p:txBody>
          <a:bodyPr/>
          <a:lstStyle/>
          <a:p>
            <a:r>
              <a:rPr lang="en-US" altLang="es-AR">
                <a:latin typeface="Arial" panose="020B0604020202020204" pitchFamily="34" charset="0"/>
              </a:rPr>
              <a:t>The following is an outline of the VRV selection procedure including aspects to be considered and factors which will effect the actual available capacity from the system.</a:t>
            </a:r>
          </a:p>
          <a:p>
            <a:endParaRPr lang="en-US" altLang="es-AR">
              <a:latin typeface="Arial" panose="020B0604020202020204" pitchFamily="34" charset="0"/>
            </a:endParaRPr>
          </a:p>
        </p:txBody>
      </p:sp>
    </p:spTree>
    <p:extLst>
      <p:ext uri="{BB962C8B-B14F-4D97-AF65-F5344CB8AC3E}">
        <p14:creationId xmlns:p14="http://schemas.microsoft.com/office/powerpoint/2010/main" val="31736375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74</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6762916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1331FE-7DEC-4D3F-9A9A-BEA1E5BDB4CA}" type="slidenum">
              <a:rPr lang="en-US" altLang="es-AR"/>
              <a:pPr/>
              <a:t>75</a:t>
            </a:fld>
            <a:endParaRPr lang="en-US" altLang="es-AR"/>
          </a:p>
        </p:txBody>
      </p:sp>
      <p:sp>
        <p:nvSpPr>
          <p:cNvPr id="463874"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463875"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7596785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lgn="ctr" defTabSz="944563">
              <a:defRPr b="1">
                <a:solidFill>
                  <a:schemeClr val="tx1"/>
                </a:solidFill>
                <a:latin typeface="Arial" panose="020B0604020202020204" pitchFamily="34" charset="0"/>
                <a:ea typeface="ＭＳ Ｐゴシック" panose="020B0600070205080204" pitchFamily="34" charset="-128"/>
              </a:defRPr>
            </a:lvl1pPr>
            <a:lvl2pPr marL="742950" indent="-285750" algn="ctr" defTabSz="944563">
              <a:defRPr b="1">
                <a:solidFill>
                  <a:schemeClr val="tx1"/>
                </a:solidFill>
                <a:latin typeface="Arial" panose="020B0604020202020204" pitchFamily="34" charset="0"/>
                <a:ea typeface="ＭＳ Ｐゴシック" panose="020B0600070205080204" pitchFamily="34" charset="-128"/>
              </a:defRPr>
            </a:lvl2pPr>
            <a:lvl3pPr marL="1143000" indent="-228600" algn="ctr" defTabSz="944563">
              <a:defRPr b="1">
                <a:solidFill>
                  <a:schemeClr val="tx1"/>
                </a:solidFill>
                <a:latin typeface="Arial" panose="020B0604020202020204" pitchFamily="34" charset="0"/>
                <a:ea typeface="ＭＳ Ｐゴシック" panose="020B0600070205080204" pitchFamily="34" charset="-128"/>
              </a:defRPr>
            </a:lvl3pPr>
            <a:lvl4pPr marL="1600200" indent="-228600" algn="ctr" defTabSz="944563">
              <a:defRPr b="1">
                <a:solidFill>
                  <a:schemeClr val="tx1"/>
                </a:solidFill>
                <a:latin typeface="Arial" panose="020B0604020202020204" pitchFamily="34" charset="0"/>
                <a:ea typeface="ＭＳ Ｐゴシック" panose="020B0600070205080204" pitchFamily="34" charset="-128"/>
              </a:defRPr>
            </a:lvl4pPr>
            <a:lvl5pPr marL="2057400" indent="-228600" algn="ctr" defTabSz="944563">
              <a:defRPr b="1">
                <a:solidFill>
                  <a:schemeClr val="tx1"/>
                </a:solidFill>
                <a:latin typeface="Arial" panose="020B0604020202020204" pitchFamily="34" charset="0"/>
                <a:ea typeface="ＭＳ Ｐゴシック" panose="020B0600070205080204" pitchFamily="34" charset="-128"/>
              </a:defRPr>
            </a:lvl5pPr>
            <a:lvl6pPr marL="2514600" indent="-228600" algn="ctr" defTabSz="9445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9445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9445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944563"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CA683C05-77CB-45EA-BB4E-926D16A7A842}" type="slidenum">
              <a:rPr lang="en-US" altLang="es-AR" b="0">
                <a:latin typeface="Times New Roman" panose="02020603050405020304" pitchFamily="18" charset="0"/>
              </a:rPr>
              <a:pPr algn="r"/>
              <a:t>77</a:t>
            </a:fld>
            <a:endParaRPr lang="en-US" altLang="es-AR" b="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4300" y="760413"/>
            <a:ext cx="6769100" cy="3808412"/>
          </a:xfrm>
          <a:solidFill>
            <a:srgbClr val="FFFFFF"/>
          </a:solidFill>
          <a:ln/>
        </p:spPr>
      </p:sp>
      <p:sp>
        <p:nvSpPr>
          <p:cNvPr id="56324" name="Rectangle 3"/>
          <p:cNvSpPr>
            <a:spLocks noGrp="1" noChangeArrowheads="1"/>
          </p:cNvSpPr>
          <p:nvPr>
            <p:ph type="body" idx="1"/>
          </p:nvPr>
        </p:nvSpPr>
        <p:spPr>
          <a:xfrm>
            <a:off x="933965" y="4823531"/>
            <a:ext cx="5129782" cy="4570021"/>
          </a:xfrm>
          <a:solidFill>
            <a:srgbClr val="FFFFFF"/>
          </a:solidFill>
          <a:ln>
            <a:solidFill>
              <a:srgbClr val="000000"/>
            </a:solidFill>
            <a:miter lim="800000"/>
            <a:headEnd/>
            <a:tailEnd/>
          </a:ln>
        </p:spPr>
        <p:txBody>
          <a:bodyPr lIns="92720" tIns="46360" rIns="92720" bIns="46360"/>
          <a:lstStyle/>
          <a:p>
            <a:pPr eaLnBrk="1" hangingPunct="1"/>
            <a:r>
              <a:rPr lang="en-US" altLang="es-AR">
                <a:latin typeface="Arial" panose="020B0604020202020204" pitchFamily="34" charset="0"/>
              </a:rPr>
              <a:t>To simplify the piping work Daikin provides a range of Refnet joints and headers which are designed to enable smooth refrigerant flow in even the largest of systems.</a:t>
            </a:r>
          </a:p>
        </p:txBody>
      </p:sp>
    </p:spTree>
    <p:extLst>
      <p:ext uri="{BB962C8B-B14F-4D97-AF65-F5344CB8AC3E}">
        <p14:creationId xmlns:p14="http://schemas.microsoft.com/office/powerpoint/2010/main" val="30143820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E26B90-4681-40C8-9744-0AB92F7F19E2}" type="slidenum">
              <a:rPr lang="en-US" altLang="es-AR"/>
              <a:pPr/>
              <a:t>78</a:t>
            </a:fld>
            <a:endParaRPr lang="en-US" altLang="es-AR"/>
          </a:p>
        </p:txBody>
      </p:sp>
      <p:sp>
        <p:nvSpPr>
          <p:cNvPr id="230402" name="Rectangle 2"/>
          <p:cNvSpPr>
            <a:spLocks noGrp="1" noRot="1" noChangeAspect="1" noChangeArrowheads="1"/>
          </p:cNvSpPr>
          <p:nvPr>
            <p:ph type="sldImg"/>
          </p:nvPr>
        </p:nvSpPr>
        <p:spPr bwMode="auto">
          <a:xfrm>
            <a:off x="114300" y="760413"/>
            <a:ext cx="6769100" cy="3808412"/>
          </a:xfrm>
          <a:prstGeom prst="rect">
            <a:avLst/>
          </a:prstGeom>
          <a:solidFill>
            <a:srgbClr val="FFFFFF"/>
          </a:solidFill>
          <a:ln>
            <a:solidFill>
              <a:srgbClr val="000000"/>
            </a:solidFill>
            <a:miter lim="800000"/>
            <a:headEnd/>
            <a:tailEnd/>
          </a:ln>
        </p:spPr>
      </p:sp>
      <p:sp>
        <p:nvSpPr>
          <p:cNvPr id="230403" name="Rectangle 3"/>
          <p:cNvSpPr>
            <a:spLocks noGrp="1" noChangeArrowheads="1"/>
          </p:cNvSpPr>
          <p:nvPr>
            <p:ph type="body" idx="1"/>
          </p:nvPr>
        </p:nvSpPr>
        <p:spPr bwMode="auto">
          <a:xfrm>
            <a:off x="933965" y="4823531"/>
            <a:ext cx="5129782" cy="4570021"/>
          </a:xfrm>
          <a:prstGeom prst="rect">
            <a:avLst/>
          </a:prstGeom>
          <a:solidFill>
            <a:srgbClr val="FFFFFF"/>
          </a:solidFill>
          <a:ln>
            <a:solidFill>
              <a:srgbClr val="000000"/>
            </a:solidFill>
            <a:miter lim="800000"/>
            <a:headEnd/>
            <a:tailEnd/>
          </a:ln>
        </p:spPr>
        <p:txBody>
          <a:bodyPr lIns="92720" tIns="46360" rIns="92720" bIns="46360"/>
          <a:lstStyle/>
          <a:p>
            <a:r>
              <a:rPr lang="en-US" altLang="es-AR">
                <a:latin typeface="Arial" panose="020B0604020202020204" pitchFamily="34" charset="0"/>
              </a:rPr>
              <a:t>Refnet joints are generally used when the indoor units to be connected are spread out. Refnet headers are only used when the units to be connected are in close vicinity. This is because long runs of thin pipes from the Refnet header could effect the refrigerant flow.</a:t>
            </a:r>
          </a:p>
        </p:txBody>
      </p:sp>
    </p:spTree>
    <p:extLst>
      <p:ext uri="{BB962C8B-B14F-4D97-AF65-F5344CB8AC3E}">
        <p14:creationId xmlns:p14="http://schemas.microsoft.com/office/powerpoint/2010/main" val="9052888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79</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35529657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1331FE-7DEC-4D3F-9A9A-BEA1E5BDB4CA}" type="slidenum">
              <a:rPr lang="en-US" altLang="es-AR"/>
              <a:pPr/>
              <a:t>80</a:t>
            </a:fld>
            <a:endParaRPr lang="en-US" altLang="es-AR"/>
          </a:p>
        </p:txBody>
      </p:sp>
      <p:sp>
        <p:nvSpPr>
          <p:cNvPr id="463874"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463875"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1586867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B42097-E639-4CD0-A283-1B5C847F9738}" type="slidenum">
              <a:rPr lang="en-US" altLang="es-AR"/>
              <a:pPr/>
              <a:t>81</a:t>
            </a:fld>
            <a:endParaRPr lang="en-US" altLang="es-AR"/>
          </a:p>
        </p:txBody>
      </p:sp>
      <p:sp>
        <p:nvSpPr>
          <p:cNvPr id="232450" name="Rectangle 2"/>
          <p:cNvSpPr>
            <a:spLocks noGrp="1" noRot="1" noChangeAspect="1" noChangeArrowheads="1"/>
          </p:cNvSpPr>
          <p:nvPr>
            <p:ph type="sldImg"/>
          </p:nvPr>
        </p:nvSpPr>
        <p:spPr bwMode="auto">
          <a:xfrm>
            <a:off x="114300" y="760413"/>
            <a:ext cx="6769100" cy="3808412"/>
          </a:xfrm>
          <a:prstGeom prst="rect">
            <a:avLst/>
          </a:prstGeom>
          <a:solidFill>
            <a:srgbClr val="FFFFFF"/>
          </a:solidFill>
          <a:ln>
            <a:solidFill>
              <a:srgbClr val="000000"/>
            </a:solidFill>
            <a:miter lim="800000"/>
            <a:headEnd/>
            <a:tailEnd/>
          </a:ln>
        </p:spPr>
      </p:sp>
      <p:sp>
        <p:nvSpPr>
          <p:cNvPr id="232451" name="Rectangle 3"/>
          <p:cNvSpPr>
            <a:spLocks noGrp="1" noChangeArrowheads="1"/>
          </p:cNvSpPr>
          <p:nvPr>
            <p:ph type="body" idx="1"/>
          </p:nvPr>
        </p:nvSpPr>
        <p:spPr bwMode="auto">
          <a:xfrm>
            <a:off x="933965" y="4823531"/>
            <a:ext cx="5129782" cy="4570021"/>
          </a:xfrm>
          <a:prstGeom prst="rect">
            <a:avLst/>
          </a:prstGeom>
          <a:solidFill>
            <a:srgbClr val="FFFFFF"/>
          </a:solidFill>
          <a:ln>
            <a:solidFill>
              <a:srgbClr val="000000"/>
            </a:solidFill>
            <a:miter lim="800000"/>
            <a:headEnd/>
            <a:tailEnd/>
          </a:ln>
        </p:spPr>
        <p:txBody>
          <a:bodyPr lIns="92720" tIns="46360" rIns="92720" bIns="46360"/>
          <a:lstStyle/>
          <a:p>
            <a:r>
              <a:rPr lang="en-US" altLang="es-AR">
                <a:latin typeface="Arial" panose="020B0604020202020204" pitchFamily="34" charset="0"/>
              </a:rPr>
              <a:t>The size of joints and headers can be found by obtaining the total capacity index of downstream indoor units and then applying this to tables found in the Engineering data book to give the model number of the appropriate joint or header.</a:t>
            </a:r>
            <a:endParaRPr lang="en-US" altLang="es-AR"/>
          </a:p>
        </p:txBody>
      </p:sp>
    </p:spTree>
    <p:extLst>
      <p:ext uri="{BB962C8B-B14F-4D97-AF65-F5344CB8AC3E}">
        <p14:creationId xmlns:p14="http://schemas.microsoft.com/office/powerpoint/2010/main" val="35579298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82</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21704789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983688-34A2-4470-AA3A-831CC886AA2E}" type="slidenum">
              <a:rPr lang="en-US" altLang="es-AR"/>
              <a:pPr/>
              <a:t>83</a:t>
            </a:fld>
            <a:endParaRPr lang="en-US" altLang="es-AR"/>
          </a:p>
        </p:txBody>
      </p:sp>
      <p:sp>
        <p:nvSpPr>
          <p:cNvPr id="234498" name="Rectangle 2"/>
          <p:cNvSpPr>
            <a:spLocks noGrp="1" noRot="1" noChangeAspect="1" noChangeArrowheads="1"/>
          </p:cNvSpPr>
          <p:nvPr>
            <p:ph type="sldImg"/>
          </p:nvPr>
        </p:nvSpPr>
        <p:spPr bwMode="auto">
          <a:xfrm>
            <a:off x="114300" y="760413"/>
            <a:ext cx="6769100" cy="3808412"/>
          </a:xfrm>
          <a:prstGeom prst="rect">
            <a:avLst/>
          </a:prstGeom>
          <a:solidFill>
            <a:srgbClr val="FFFFFF"/>
          </a:solidFill>
          <a:ln>
            <a:solidFill>
              <a:srgbClr val="000000"/>
            </a:solidFill>
            <a:miter lim="800000"/>
            <a:headEnd/>
            <a:tailEnd/>
          </a:ln>
        </p:spPr>
      </p:sp>
      <p:sp>
        <p:nvSpPr>
          <p:cNvPr id="234499" name="Rectangle 3"/>
          <p:cNvSpPr>
            <a:spLocks noGrp="1" noChangeArrowheads="1"/>
          </p:cNvSpPr>
          <p:nvPr>
            <p:ph type="body" idx="1"/>
          </p:nvPr>
        </p:nvSpPr>
        <p:spPr bwMode="auto">
          <a:xfrm>
            <a:off x="933965" y="4823531"/>
            <a:ext cx="5129782" cy="4570021"/>
          </a:xfrm>
          <a:prstGeom prst="rect">
            <a:avLst/>
          </a:prstGeom>
          <a:solidFill>
            <a:srgbClr val="FFFFFF"/>
          </a:solidFill>
          <a:ln>
            <a:solidFill>
              <a:srgbClr val="000000"/>
            </a:solidFill>
            <a:miter lim="800000"/>
            <a:headEnd/>
            <a:tailEnd/>
          </a:ln>
        </p:spPr>
        <p:txBody>
          <a:bodyPr lIns="92720" tIns="46360" rIns="92720" bIns="46360"/>
          <a:lstStyle/>
          <a:p>
            <a:r>
              <a:rPr lang="en-US" altLang="es-AR">
                <a:latin typeface="Arial" panose="020B0604020202020204" pitchFamily="34" charset="0"/>
              </a:rPr>
              <a:t>The same process is used to obtain the size of refrigerant piping to be used between joints and headers.</a:t>
            </a:r>
          </a:p>
          <a:p>
            <a:r>
              <a:rPr lang="en-US" altLang="es-AR">
                <a:latin typeface="Arial" panose="020B0604020202020204" pitchFamily="34" charset="0"/>
              </a:rPr>
              <a:t>Please note that the size of pipe connections to indoor and outdoor units are decided by the size of the unit and are listed both in the specifications sheet and in tables in the Engineering data.</a:t>
            </a:r>
          </a:p>
        </p:txBody>
      </p:sp>
    </p:spTree>
    <p:extLst>
      <p:ext uri="{BB962C8B-B14F-4D97-AF65-F5344CB8AC3E}">
        <p14:creationId xmlns:p14="http://schemas.microsoft.com/office/powerpoint/2010/main" val="20568607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84</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40569190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85</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11613705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9E094-1487-4450-B51B-D0B43ACEFA86}" type="slidenum">
              <a:rPr lang="en-US" altLang="es-AR"/>
              <a:pPr/>
              <a:t>86</a:t>
            </a:fld>
            <a:endParaRPr lang="en-US" altLang="es-AR"/>
          </a:p>
        </p:txBody>
      </p:sp>
      <p:sp>
        <p:nvSpPr>
          <p:cNvPr id="316418" name="Rectangle 2"/>
          <p:cNvSpPr>
            <a:spLocks noGrp="1" noRot="1" noChangeAspect="1" noChangeArrowheads="1"/>
          </p:cNvSpPr>
          <p:nvPr>
            <p:ph type="sldImg"/>
          </p:nvPr>
        </p:nvSpPr>
        <p:spPr bwMode="auto">
          <a:xfrm>
            <a:off x="160338" y="787400"/>
            <a:ext cx="6715125" cy="37782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09017" y="4802976"/>
            <a:ext cx="5129782" cy="4566596"/>
          </a:xfrm>
          <a:prstGeom prst="rect">
            <a:avLst/>
          </a:prstGeom>
          <a:solidFill>
            <a:srgbClr val="FFFFFF"/>
          </a:solidFill>
          <a:ln>
            <a:solidFill>
              <a:srgbClr val="000000"/>
            </a:solidFill>
            <a:miter lim="800000"/>
            <a:headEnd/>
            <a:tailEnd/>
          </a:ln>
        </p:spPr>
        <p:txBody>
          <a:bodyPr lIns="92720" tIns="46360" rIns="92720" bIns="46360"/>
          <a:lstStyle/>
          <a:p>
            <a:endParaRPr lang="es-ES" altLang="es-AR"/>
          </a:p>
        </p:txBody>
      </p:sp>
    </p:spTree>
    <p:extLst>
      <p:ext uri="{BB962C8B-B14F-4D97-AF65-F5344CB8AC3E}">
        <p14:creationId xmlns:p14="http://schemas.microsoft.com/office/powerpoint/2010/main" val="401943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AR"/>
          </a:p>
        </p:txBody>
      </p:sp>
      <p:sp>
        <p:nvSpPr>
          <p:cNvPr id="4" name="Marcador de fecha 3"/>
          <p:cNvSpPr>
            <a:spLocks noGrp="1"/>
          </p:cNvSpPr>
          <p:nvPr>
            <p:ph type="dt" sz="half" idx="10"/>
          </p:nvPr>
        </p:nvSpPr>
        <p:spPr/>
        <p:txBody>
          <a:bodyPr/>
          <a:lstStyle/>
          <a:p>
            <a:fld id="{762F3157-7BCB-41F6-BAFA-CC393EC4F6AA}" type="datetimeFigureOut">
              <a:rPr lang="es-AR" smtClean="0"/>
              <a:t>30/10/2018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263079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762F3157-7BCB-41F6-BAFA-CC393EC4F6AA}" type="datetimeFigureOut">
              <a:rPr lang="es-AR" smtClean="0"/>
              <a:t>30/10/2018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3119704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762F3157-7BCB-41F6-BAFA-CC393EC4F6AA}" type="datetimeFigureOut">
              <a:rPr lang="es-AR" smtClean="0"/>
              <a:t>30/10/2018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3963642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762F3157-7BCB-41F6-BAFA-CC393EC4F6AA}" type="datetimeFigureOut">
              <a:rPr lang="es-AR" smtClean="0"/>
              <a:t>30/10/2018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1774888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762F3157-7BCB-41F6-BAFA-CC393EC4F6AA}" type="datetimeFigureOut">
              <a:rPr lang="es-AR" smtClean="0"/>
              <a:t>30/10/2018</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182747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762F3157-7BCB-41F6-BAFA-CC393EC4F6AA}" type="datetimeFigureOut">
              <a:rPr lang="es-AR" smtClean="0"/>
              <a:t>30/10/2018</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384036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62F3157-7BCB-41F6-BAFA-CC393EC4F6AA}" type="datetimeFigureOut">
              <a:rPr lang="es-AR" smtClean="0"/>
              <a:t>30/10/2018</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2204113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762F3157-7BCB-41F6-BAFA-CC393EC4F6AA}" type="datetimeFigureOut">
              <a:rPr lang="es-AR" smtClean="0"/>
              <a:t>30/10/2018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126202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762F3157-7BCB-41F6-BAFA-CC393EC4F6AA}" type="datetimeFigureOut">
              <a:rPr lang="es-AR" smtClean="0"/>
              <a:t>30/10/2018</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781017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762F3157-7BCB-41F6-BAFA-CC393EC4F6AA}" type="datetimeFigureOut">
              <a:rPr lang="es-AR" smtClean="0"/>
              <a:t>30/10/2018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1836947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762F3157-7BCB-41F6-BAFA-CC393EC4F6AA}" type="datetimeFigureOut">
              <a:rPr lang="es-AR" smtClean="0"/>
              <a:t>30/10/2018</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ADEE61B3-13ED-450F-9918-B8C3DB1D7930}" type="slidenum">
              <a:rPr lang="es-AR" smtClean="0"/>
              <a:t>‹Nº›</a:t>
            </a:fld>
            <a:endParaRPr lang="es-AR"/>
          </a:p>
        </p:txBody>
      </p:sp>
    </p:spTree>
    <p:extLst>
      <p:ext uri="{BB962C8B-B14F-4D97-AF65-F5344CB8AC3E}">
        <p14:creationId xmlns:p14="http://schemas.microsoft.com/office/powerpoint/2010/main" val="74941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F3157-7BCB-41F6-BAFA-CC393EC4F6AA}" type="datetimeFigureOut">
              <a:rPr lang="es-AR" smtClean="0"/>
              <a:t>30/10/2018</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E61B3-13ED-450F-9918-B8C3DB1D7930}" type="slidenum">
              <a:rPr lang="es-AR" smtClean="0"/>
              <a:t>‹Nº›</a:t>
            </a:fld>
            <a:endParaRPr lang="es-AR"/>
          </a:p>
        </p:txBody>
      </p:sp>
    </p:spTree>
    <p:extLst>
      <p:ext uri="{BB962C8B-B14F-4D97-AF65-F5344CB8AC3E}">
        <p14:creationId xmlns:p14="http://schemas.microsoft.com/office/powerpoint/2010/main" val="2675754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png"/><Relationship Id="rId4" Type="http://schemas.openxmlformats.org/officeDocument/2006/relationships/image" Target="../media/image37.emf"/></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emf"/></Relationships>
</file>

<file path=ppt/slides/_rels/slide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png"/><Relationship Id="rId4" Type="http://schemas.openxmlformats.org/officeDocument/2006/relationships/image" Target="../media/image37.emf"/></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7.emf"/><Relationship Id="rId4" Type="http://schemas.openxmlformats.org/officeDocument/2006/relationships/image" Target="../media/image46.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9.jpeg"/><Relationship Id="rId5" Type="http://schemas.openxmlformats.org/officeDocument/2006/relationships/image" Target="../media/image48.wmf"/><Relationship Id="rId4" Type="http://schemas.openxmlformats.org/officeDocument/2006/relationships/oleObject" Target="../embeddings/oleObject1.bin"/></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emf"/></Relationships>
</file>

<file path=ppt/slides/_rels/slide5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53.emf"/><Relationship Id="rId4" Type="http://schemas.openxmlformats.org/officeDocument/2006/relationships/image" Target="../media/image52.emf"/></Relationships>
</file>

<file path=ppt/slides/_rels/slide5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59.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62.emf"/><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63.emf"/><Relationship Id="rId4" Type="http://schemas.openxmlformats.org/officeDocument/2006/relationships/oleObject" Target="../embeddings/oleObject3.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64.emf"/><Relationship Id="rId4" Type="http://schemas.openxmlformats.org/officeDocument/2006/relationships/oleObject" Target="../embeddings/oleObject4.bin"/></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image" Target="../media/image66.emf"/><Relationship Id="rId7" Type="http://schemas.openxmlformats.org/officeDocument/2006/relationships/image" Target="../media/image69.emf"/><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8.emf"/><Relationship Id="rId5" Type="http://schemas.openxmlformats.org/officeDocument/2006/relationships/image" Target="../media/image67.emf"/><Relationship Id="rId4" Type="http://schemas.openxmlformats.org/officeDocument/2006/relationships/image" Target="../media/image40.jpeg"/><Relationship Id="rId9" Type="http://schemas.openxmlformats.org/officeDocument/2006/relationships/image" Target="../media/image71.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3.emf"/></Relationships>
</file>

<file path=ppt/slides/_rels/slide7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75.emf"/><Relationship Id="rId4" Type="http://schemas.openxmlformats.org/officeDocument/2006/relationships/image" Target="../media/image74.emf"/></Relationships>
</file>

<file path=ppt/slides/_rels/slide7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48.wmf"/><Relationship Id="rId4" Type="http://schemas.openxmlformats.org/officeDocument/2006/relationships/oleObject" Target="../embeddings/oleObject1.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7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6.xml"/><Relationship Id="rId7"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audio" Target="file:///C:\WINDOWS\Desktop\Daikin's%20VRV\Sound%20Files\30.wav" TargetMode="Externa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jpeg"/></Relationships>
</file>

<file path=ppt/slides/_rels/slide79.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audio" Target="file:///\\SERVIDOR\GLOBAL$\Shared\Ventas\Presentaciones\Daikin's%20VRV\Data\31.wav" TargetMode="External"/><Relationship Id="rId6" Type="http://schemas.openxmlformats.org/officeDocument/2006/relationships/image" Target="../media/image85.png"/><Relationship Id="rId5" Type="http://schemas.openxmlformats.org/officeDocument/2006/relationships/image" Target="../media/image81.png"/><Relationship Id="rId4" Type="http://schemas.openxmlformats.org/officeDocument/2006/relationships/image" Target="../media/image82.jpeg"/></Relationships>
</file>

<file path=ppt/slides/_rels/slide8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emf"/></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audio" Target="file:///C:\WINDOWS\Desktop\Daikin's%20VRV\Sound%20Files\32.wav" TargetMode="External"/><Relationship Id="rId6" Type="http://schemas.openxmlformats.org/officeDocument/2006/relationships/image" Target="../media/image90.png"/><Relationship Id="rId5" Type="http://schemas.openxmlformats.org/officeDocument/2006/relationships/image" Target="../media/image81.png"/><Relationship Id="rId4" Type="http://schemas.openxmlformats.org/officeDocument/2006/relationships/image" Target="../media/image82.jpeg"/></Relationships>
</file>

<file path=ppt/slides/_rels/slide84.xml.rels><?xml version="1.0" encoding="UTF-8" standalone="yes"?>
<Relationships xmlns="http://schemas.openxmlformats.org/package/2006/relationships"><Relationship Id="rId3" Type="http://schemas.openxmlformats.org/officeDocument/2006/relationships/image" Target="../media/image91.emf"/><Relationship Id="rId7" Type="http://schemas.openxmlformats.org/officeDocument/2006/relationships/image" Target="../media/image95.emf"/><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94.emf"/><Relationship Id="rId5" Type="http://schemas.openxmlformats.org/officeDocument/2006/relationships/image" Target="../media/image93.emf"/><Relationship Id="rId4" Type="http://schemas.openxmlformats.org/officeDocument/2006/relationships/image" Target="../media/image92.emf"/></Relationships>
</file>

<file path=ppt/slides/_rels/slide85.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image" Target="../media/image93.emf"/><Relationship Id="rId7" Type="http://schemas.openxmlformats.org/officeDocument/2006/relationships/image" Target="../media/image99.emf"/><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98.emf"/><Relationship Id="rId5" Type="http://schemas.openxmlformats.org/officeDocument/2006/relationships/image" Target="../media/image97.emf"/><Relationship Id="rId4" Type="http://schemas.openxmlformats.org/officeDocument/2006/relationships/image" Target="../media/image96.emf"/></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n"/>
              <a:defRPr kumimoji="1" sz="2400" b="1">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Wingdings" panose="05000000000000000000" pitchFamily="2" charset="2"/>
              <a:buChar char="Ø"/>
              <a:defRPr kumimoji="1" sz="20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Arial" panose="020B0604020202020204" pitchFamily="34" charset="0"/>
              <a:buChar char="•"/>
              <a:defRPr kumimoji="1">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FontTx/>
              <a:buNone/>
            </a:pPr>
            <a:fld id="{C8E777B3-F16D-44E7-9E6B-DFEE1D15D31D}" type="slidenum">
              <a:rPr lang="ja-JP" altLang="en-US" sz="1200" b="0">
                <a:solidFill>
                  <a:srgbClr val="898989"/>
                </a:solidFill>
              </a:rPr>
              <a:pPr>
                <a:spcBef>
                  <a:spcPct val="0"/>
                </a:spcBef>
                <a:buFontTx/>
                <a:buNone/>
              </a:pPr>
              <a:t>1</a:t>
            </a:fld>
            <a:endParaRPr lang="ja-JP" altLang="en-US" sz="1200" b="0">
              <a:solidFill>
                <a:srgbClr val="898989"/>
              </a:solidFill>
            </a:endParaRPr>
          </a:p>
        </p:txBody>
      </p:sp>
      <p:sp>
        <p:nvSpPr>
          <p:cNvPr id="10243" name="Rectangle 2"/>
          <p:cNvSpPr>
            <a:spLocks noGrp="1"/>
          </p:cNvSpPr>
          <p:nvPr>
            <p:ph type="ctrTitle"/>
          </p:nvPr>
        </p:nvSpPr>
        <p:spPr>
          <a:xfrm>
            <a:off x="1508125" y="6061076"/>
            <a:ext cx="9145588" cy="720725"/>
          </a:xfrm>
        </p:spPr>
        <p:txBody>
          <a:bodyPr>
            <a:normAutofit fontScale="90000"/>
          </a:bodyPr>
          <a:lstStyle/>
          <a:p>
            <a:pPr marL="381000"/>
            <a:r>
              <a:rPr lang="en-US" altLang="ja-JP" sz="3600" dirty="0">
                <a:solidFill>
                  <a:srgbClr val="5F5F5F"/>
                </a:solidFill>
              </a:rPr>
              <a:t>CURSO PDS-01 VRV XPRESS (SOFTWARE DE DISEÑO)</a:t>
            </a:r>
          </a:p>
        </p:txBody>
      </p:sp>
      <p:pic>
        <p:nvPicPr>
          <p:cNvPr id="10244" name="Picture 2" descr="http://wcec.ucdavis.edu/wp-content/uploads/2013/02/Daikin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5301" y="115888"/>
            <a:ext cx="6118225"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5189" y="1939925"/>
            <a:ext cx="7920037"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784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rrowheads="1"/>
          </p:cNvSpPr>
          <p:nvPr/>
        </p:nvSpPr>
        <p:spPr bwMode="auto">
          <a:xfrm>
            <a:off x="1972491" y="677139"/>
            <a:ext cx="8125097"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PROCEDIMIENTO DE SELECCIÓN DEL SISTEMA VRV</a:t>
            </a:r>
            <a:endParaRPr lang="en-US" altLang="es-AR" sz="3200" b="1" dirty="0">
              <a:latin typeface="Tahoma" panose="020B0604030504040204" pitchFamily="34" charset="0"/>
            </a:endParaRP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4468" y="1655868"/>
            <a:ext cx="7441142" cy="4979375"/>
          </a:xfrm>
          <a:prstGeom prst="rect">
            <a:avLst/>
          </a:prstGeom>
        </p:spPr>
      </p:pic>
    </p:spTree>
    <p:extLst>
      <p:ext uri="{BB962C8B-B14F-4D97-AF65-F5344CB8AC3E}">
        <p14:creationId xmlns:p14="http://schemas.microsoft.com/office/powerpoint/2010/main" val="3604522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2201091" y="833887"/>
            <a:ext cx="8125097"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PROCEDIMIENTO DE SELECCIÓN DEL SISTEMA VRV (VRV XPRESS)</a:t>
            </a:r>
            <a:endParaRPr lang="en-US" altLang="es-AR" sz="3200" b="1" dirty="0">
              <a:latin typeface="Tahoma" panose="020B0604030504040204" pitchFamily="34" charset="0"/>
            </a:endParaRPr>
          </a:p>
        </p:txBody>
      </p:sp>
      <p:pic>
        <p:nvPicPr>
          <p:cNvPr id="6" name="Imagen 5"/>
          <p:cNvPicPr>
            <a:picLocks noChangeAspect="1"/>
          </p:cNvPicPr>
          <p:nvPr/>
        </p:nvPicPr>
        <p:blipFill>
          <a:blip r:embed="rId3"/>
          <a:stretch>
            <a:fillRect/>
          </a:stretch>
        </p:blipFill>
        <p:spPr>
          <a:xfrm>
            <a:off x="953875" y="2357767"/>
            <a:ext cx="10619527" cy="3048750"/>
          </a:xfrm>
          <a:prstGeom prst="rect">
            <a:avLst/>
          </a:prstGeom>
        </p:spPr>
      </p:pic>
      <p:sp>
        <p:nvSpPr>
          <p:cNvPr id="8" name="Text Box 3"/>
          <p:cNvSpPr txBox="1">
            <a:spLocks noChangeArrowheads="1"/>
          </p:cNvSpPr>
          <p:nvPr/>
        </p:nvSpPr>
        <p:spPr bwMode="auto">
          <a:xfrm>
            <a:off x="3029762" y="5739302"/>
            <a:ext cx="668900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buFont typeface="Wingdings" panose="05000000000000000000" pitchFamily="2" charset="2"/>
              <a:buChar char="ü"/>
            </a:pPr>
            <a:r>
              <a:rPr lang="en-US" altLang="es-AR" sz="2400" dirty="0">
                <a:latin typeface="Tahoma" panose="020B0604030504040204" pitchFamily="34" charset="0"/>
              </a:rPr>
              <a:t> Xpress 8.5.0 – DIL 13.2.2 </a:t>
            </a:r>
            <a:r>
              <a:rPr lang="en-US" altLang="es-AR" sz="2400" dirty="0" err="1">
                <a:latin typeface="Tahoma" panose="020B0604030504040204" pitchFamily="34" charset="0"/>
              </a:rPr>
              <a:t>LatinAmerica</a:t>
            </a:r>
            <a:r>
              <a:rPr lang="en-US" altLang="es-AR" sz="2400" dirty="0">
                <a:latin typeface="Tahoma" panose="020B0604030504040204" pitchFamily="34" charset="0"/>
              </a:rPr>
              <a:t> 50Hz</a:t>
            </a:r>
          </a:p>
        </p:txBody>
      </p:sp>
    </p:spTree>
    <p:extLst>
      <p:ext uri="{BB962C8B-B14F-4D97-AF65-F5344CB8AC3E}">
        <p14:creationId xmlns:p14="http://schemas.microsoft.com/office/powerpoint/2010/main" val="381513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9426" name="Text Box 2"/>
          <p:cNvSpPr txBox="1">
            <a:spLocks noChangeArrowheads="1"/>
          </p:cNvSpPr>
          <p:nvPr/>
        </p:nvSpPr>
        <p:spPr bwMode="auto">
          <a:xfrm>
            <a:off x="4517571" y="3863470"/>
            <a:ext cx="292825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90000"/>
              </a:lnSpc>
              <a:spcBef>
                <a:spcPct val="20000"/>
              </a:spcBef>
            </a:pPr>
            <a:r>
              <a:rPr lang="es-AR" altLang="es-AR" sz="2800" dirty="0">
                <a:latin typeface="Tahoma" panose="020B0604030504040204" pitchFamily="34" charset="0"/>
              </a:rPr>
              <a:t>Como se instala?</a:t>
            </a:r>
            <a:endParaRPr lang="en-US" altLang="es-AR" sz="2800" dirty="0">
              <a:latin typeface="Tahoma" panose="020B0604030504040204" pitchFamily="34" charset="0"/>
            </a:endParaRPr>
          </a:p>
        </p:txBody>
      </p:sp>
      <p:sp>
        <p:nvSpPr>
          <p:cNvPr id="359427" name="Text Box 3"/>
          <p:cNvSpPr txBox="1">
            <a:spLocks noChangeArrowheads="1"/>
          </p:cNvSpPr>
          <p:nvPr/>
        </p:nvSpPr>
        <p:spPr bwMode="auto">
          <a:xfrm>
            <a:off x="1752600" y="4532314"/>
            <a:ext cx="8458200"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lnSpc>
                <a:spcPct val="90000"/>
              </a:lnSpc>
              <a:spcBef>
                <a:spcPct val="20000"/>
              </a:spcBef>
              <a:buFont typeface="Wingdings" panose="05000000000000000000" pitchFamily="2" charset="2"/>
              <a:buChar char="ü"/>
            </a:pPr>
            <a:r>
              <a:rPr lang="en-US" altLang="es-AR" sz="2400" dirty="0" err="1">
                <a:latin typeface="Tahoma" panose="020B0604030504040204" pitchFamily="34" charset="0"/>
              </a:rPr>
              <a:t>Hacer</a:t>
            </a:r>
            <a:r>
              <a:rPr lang="en-US" altLang="es-AR" sz="2400" dirty="0">
                <a:latin typeface="Tahoma" panose="020B0604030504040204" pitchFamily="34" charset="0"/>
              </a:rPr>
              <a:t> </a:t>
            </a:r>
            <a:r>
              <a:rPr lang="en-US" altLang="es-AR" sz="2400" dirty="0" err="1">
                <a:latin typeface="Tahoma" panose="020B0604030504040204" pitchFamily="34" charset="0"/>
              </a:rPr>
              <a:t>doble</a:t>
            </a:r>
            <a:r>
              <a:rPr lang="en-US" altLang="es-AR" sz="2400" dirty="0">
                <a:latin typeface="Tahoma" panose="020B0604030504040204" pitchFamily="34" charset="0"/>
              </a:rPr>
              <a:t> click </a:t>
            </a:r>
            <a:r>
              <a:rPr lang="en-US" altLang="es-AR" sz="2400" dirty="0" err="1">
                <a:latin typeface="Tahoma" panose="020B0604030504040204" pitchFamily="34" charset="0"/>
              </a:rPr>
              <a:t>en</a:t>
            </a:r>
            <a:r>
              <a:rPr lang="en-US" altLang="es-AR" sz="2400" dirty="0">
                <a:latin typeface="Tahoma" panose="020B0604030504040204" pitchFamily="34" charset="0"/>
              </a:rPr>
              <a:t> “      VRV_Xpress.exe” (no </a:t>
            </a:r>
            <a:r>
              <a:rPr lang="en-US" altLang="es-AR" sz="2400" dirty="0" err="1">
                <a:latin typeface="Tahoma" panose="020B0604030504040204" pitchFamily="34" charset="0"/>
              </a:rPr>
              <a:t>necesita</a:t>
            </a:r>
            <a:r>
              <a:rPr lang="en-US" altLang="es-AR" sz="2400" dirty="0">
                <a:latin typeface="Tahoma" panose="020B0604030504040204" pitchFamily="34" charset="0"/>
              </a:rPr>
              <a:t> de </a:t>
            </a:r>
            <a:r>
              <a:rPr lang="en-US" altLang="es-AR" sz="2400" dirty="0" err="1">
                <a:latin typeface="Tahoma" panose="020B0604030504040204" pitchFamily="34" charset="0"/>
              </a:rPr>
              <a:t>ningún</a:t>
            </a:r>
            <a:r>
              <a:rPr lang="en-US" altLang="es-AR" sz="2400" dirty="0">
                <a:latin typeface="Tahoma" panose="020B0604030504040204" pitchFamily="34" charset="0"/>
              </a:rPr>
              <a:t> ID </a:t>
            </a:r>
            <a:r>
              <a:rPr lang="en-US" altLang="es-AR" sz="2400" dirty="0" err="1">
                <a:latin typeface="Tahoma" panose="020B0604030504040204" pitchFamily="34" charset="0"/>
              </a:rPr>
              <a:t>ni</a:t>
            </a:r>
            <a:r>
              <a:rPr lang="en-US" altLang="es-AR" sz="2400" dirty="0">
                <a:latin typeface="Tahoma" panose="020B0604030504040204" pitchFamily="34" charset="0"/>
              </a:rPr>
              <a:t> Password para </a:t>
            </a:r>
            <a:r>
              <a:rPr lang="en-US" altLang="es-AR" sz="2400" dirty="0" err="1">
                <a:latin typeface="Tahoma" panose="020B0604030504040204" pitchFamily="34" charset="0"/>
              </a:rPr>
              <a:t>su</a:t>
            </a:r>
            <a:r>
              <a:rPr lang="en-US" altLang="es-AR" sz="2400" dirty="0">
                <a:latin typeface="Tahoma" panose="020B0604030504040204" pitchFamily="34" charset="0"/>
              </a:rPr>
              <a:t> </a:t>
            </a:r>
            <a:r>
              <a:rPr lang="en-US" altLang="es-AR" sz="2400" dirty="0" err="1">
                <a:latin typeface="Tahoma" panose="020B0604030504040204" pitchFamily="34" charset="0"/>
              </a:rPr>
              <a:t>instalación</a:t>
            </a:r>
            <a:r>
              <a:rPr lang="en-US" altLang="es-AR" sz="2400" dirty="0">
                <a:latin typeface="Tahoma" panose="020B0604030504040204" pitchFamily="34" charset="0"/>
              </a:rPr>
              <a:t>), </a:t>
            </a:r>
            <a:r>
              <a:rPr lang="en-US" altLang="es-AR" sz="2400" dirty="0" err="1">
                <a:latin typeface="Tahoma" panose="020B0604030504040204" pitchFamily="34" charset="0"/>
              </a:rPr>
              <a:t>crear</a:t>
            </a:r>
            <a:r>
              <a:rPr lang="en-US" altLang="es-AR" sz="2400" dirty="0">
                <a:latin typeface="Tahoma" panose="020B0604030504040204" pitchFamily="34" charset="0"/>
              </a:rPr>
              <a:t> </a:t>
            </a:r>
            <a:r>
              <a:rPr lang="en-US" altLang="es-AR" sz="2400" dirty="0" err="1">
                <a:latin typeface="Tahoma" panose="020B0604030504040204" pitchFamily="34" charset="0"/>
              </a:rPr>
              <a:t>luego</a:t>
            </a:r>
            <a:r>
              <a:rPr lang="en-US" altLang="es-AR" sz="2400" dirty="0">
                <a:latin typeface="Tahoma" panose="020B0604030504040204" pitchFamily="34" charset="0"/>
              </a:rPr>
              <a:t> un </a:t>
            </a:r>
            <a:r>
              <a:rPr lang="en-US" altLang="es-AR" sz="2400" dirty="0" err="1">
                <a:latin typeface="Tahoma" panose="020B0604030504040204" pitchFamily="34" charset="0"/>
              </a:rPr>
              <a:t>acceso</a:t>
            </a:r>
            <a:r>
              <a:rPr lang="en-US" altLang="es-AR" sz="2400" dirty="0">
                <a:latin typeface="Tahoma" panose="020B0604030504040204" pitchFamily="34" charset="0"/>
              </a:rPr>
              <a:t> </a:t>
            </a:r>
            <a:r>
              <a:rPr lang="en-US" altLang="es-AR" sz="2400" dirty="0" err="1">
                <a:latin typeface="Tahoma" panose="020B0604030504040204" pitchFamily="34" charset="0"/>
              </a:rPr>
              <a:t>directo</a:t>
            </a:r>
            <a:r>
              <a:rPr lang="en-US" altLang="es-AR" sz="2400" dirty="0">
                <a:latin typeface="Tahoma" panose="020B0604030504040204" pitchFamily="34" charset="0"/>
              </a:rPr>
              <a:t> y </a:t>
            </a:r>
            <a:r>
              <a:rPr lang="en-US" altLang="es-AR" sz="2400" dirty="0" err="1">
                <a:latin typeface="Tahoma" panose="020B0604030504040204" pitchFamily="34" charset="0"/>
              </a:rPr>
              <a:t>queda</a:t>
            </a:r>
            <a:r>
              <a:rPr lang="en-US" altLang="es-AR" sz="2400" dirty="0">
                <a:latin typeface="Tahoma" panose="020B0604030504040204" pitchFamily="34" charset="0"/>
              </a:rPr>
              <a:t> </a:t>
            </a:r>
            <a:r>
              <a:rPr lang="en-US" altLang="es-AR" sz="2400" dirty="0" err="1">
                <a:latin typeface="Tahoma" panose="020B0604030504040204" pitchFamily="34" charset="0"/>
              </a:rPr>
              <a:t>listo</a:t>
            </a:r>
            <a:r>
              <a:rPr lang="en-US" altLang="es-AR" sz="2400" dirty="0">
                <a:latin typeface="Tahoma" panose="020B0604030504040204" pitchFamily="34" charset="0"/>
              </a:rPr>
              <a:t> para </a:t>
            </a:r>
            <a:r>
              <a:rPr lang="en-US" altLang="es-AR" sz="2400" dirty="0" err="1">
                <a:latin typeface="Tahoma" panose="020B0604030504040204" pitchFamily="34" charset="0"/>
              </a:rPr>
              <a:t>trabajar</a:t>
            </a:r>
            <a:endParaRPr lang="en-US" altLang="es-AR" sz="2400" dirty="0">
              <a:latin typeface="Tahoma" panose="020B0604030504040204" pitchFamily="34" charset="0"/>
            </a:endParaRPr>
          </a:p>
        </p:txBody>
      </p:sp>
      <p:sp>
        <p:nvSpPr>
          <p:cNvPr id="359428" name="Text Box 4"/>
          <p:cNvSpPr txBox="1">
            <a:spLocks noChangeArrowheads="1"/>
          </p:cNvSpPr>
          <p:nvPr/>
        </p:nvSpPr>
        <p:spPr bwMode="auto">
          <a:xfrm>
            <a:off x="3368040" y="901020"/>
            <a:ext cx="553212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90000"/>
              </a:lnSpc>
              <a:spcBef>
                <a:spcPct val="20000"/>
              </a:spcBef>
            </a:pPr>
            <a:r>
              <a:rPr lang="es-AR" altLang="es-AR" sz="2800" dirty="0">
                <a:latin typeface="Tahoma" panose="020B0604030504040204" pitchFamily="34" charset="0"/>
              </a:rPr>
              <a:t>Necesidades mínimas del Sistema</a:t>
            </a:r>
            <a:endParaRPr lang="en-US" altLang="es-AR" sz="2800" dirty="0">
              <a:latin typeface="Tahoma" panose="020B0604030504040204" pitchFamily="34" charset="0"/>
            </a:endParaRPr>
          </a:p>
        </p:txBody>
      </p:sp>
      <p:sp>
        <p:nvSpPr>
          <p:cNvPr id="359429" name="Text Box 5"/>
          <p:cNvSpPr txBox="1">
            <a:spLocks noChangeArrowheads="1"/>
          </p:cNvSpPr>
          <p:nvPr/>
        </p:nvSpPr>
        <p:spPr bwMode="auto">
          <a:xfrm>
            <a:off x="1752600" y="1554164"/>
            <a:ext cx="8763000" cy="2049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1" hangingPunct="1">
              <a:lnSpc>
                <a:spcPct val="90000"/>
              </a:lnSpc>
              <a:spcBef>
                <a:spcPct val="20000"/>
              </a:spcBef>
              <a:buFont typeface="Wingdings" panose="05000000000000000000" pitchFamily="2" charset="2"/>
              <a:buChar char="ü"/>
            </a:pPr>
            <a:r>
              <a:rPr lang="en-US" altLang="es-AR" sz="2400" dirty="0">
                <a:latin typeface="Tahoma" panose="020B0604030504040204" pitchFamily="34" charset="0"/>
              </a:rPr>
              <a:t>Windows 7 o superior.</a:t>
            </a:r>
          </a:p>
          <a:p>
            <a:pPr algn="l" eaLnBrk="1" hangingPunct="1">
              <a:lnSpc>
                <a:spcPct val="90000"/>
              </a:lnSpc>
              <a:spcBef>
                <a:spcPct val="20000"/>
              </a:spcBef>
              <a:buFont typeface="Wingdings" panose="05000000000000000000" pitchFamily="2" charset="2"/>
              <a:buChar char="ü"/>
            </a:pPr>
            <a:r>
              <a:rPr lang="en-US" altLang="es-AR" sz="2400" dirty="0">
                <a:latin typeface="Tahoma" panose="020B0604030504040204" pitchFamily="34" charset="0"/>
              </a:rPr>
              <a:t>Memoria del disco </a:t>
            </a:r>
            <a:r>
              <a:rPr lang="en-US" altLang="es-AR" sz="2400" dirty="0" err="1">
                <a:latin typeface="Tahoma" panose="020B0604030504040204" pitchFamily="34" charset="0"/>
              </a:rPr>
              <a:t>duro</a:t>
            </a:r>
            <a:r>
              <a:rPr lang="en-US" altLang="es-AR" sz="2400" dirty="0">
                <a:latin typeface="Tahoma" panose="020B0604030504040204" pitchFamily="34" charset="0"/>
              </a:rPr>
              <a:t> </a:t>
            </a:r>
            <a:r>
              <a:rPr lang="en-US" altLang="es-AR" sz="2400" dirty="0" err="1">
                <a:latin typeface="Tahoma" panose="020B0604030504040204" pitchFamily="34" charset="0"/>
              </a:rPr>
              <a:t>mínima</a:t>
            </a:r>
            <a:r>
              <a:rPr lang="en-US" altLang="es-AR" sz="2400" dirty="0">
                <a:latin typeface="Tahoma" panose="020B0604030504040204" pitchFamily="34" charset="0"/>
              </a:rPr>
              <a:t> 10MB.</a:t>
            </a:r>
          </a:p>
          <a:p>
            <a:pPr algn="l" eaLnBrk="1" hangingPunct="1">
              <a:lnSpc>
                <a:spcPct val="90000"/>
              </a:lnSpc>
              <a:spcBef>
                <a:spcPct val="20000"/>
              </a:spcBef>
              <a:buFont typeface="Wingdings" panose="05000000000000000000" pitchFamily="2" charset="2"/>
              <a:buChar char="ü"/>
            </a:pPr>
            <a:r>
              <a:rPr lang="en-US" altLang="es-AR" sz="2400" dirty="0" err="1">
                <a:latin typeface="Tahoma" panose="020B0604030504040204" pitchFamily="34" charset="0"/>
              </a:rPr>
              <a:t>Lectora</a:t>
            </a:r>
            <a:r>
              <a:rPr lang="en-US" altLang="es-AR" sz="2400" dirty="0">
                <a:latin typeface="Tahoma" panose="020B0604030504040204" pitchFamily="34" charset="0"/>
              </a:rPr>
              <a:t> de CD/DVD o Puerto USB.</a:t>
            </a:r>
          </a:p>
          <a:p>
            <a:pPr algn="l" eaLnBrk="1" hangingPunct="1">
              <a:lnSpc>
                <a:spcPct val="90000"/>
              </a:lnSpc>
              <a:spcBef>
                <a:spcPct val="20000"/>
              </a:spcBef>
              <a:buFont typeface="Wingdings" panose="05000000000000000000" pitchFamily="2" charset="2"/>
              <a:buChar char="ü"/>
            </a:pPr>
            <a:r>
              <a:rPr lang="en-US" altLang="es-AR" sz="2400" dirty="0" err="1">
                <a:latin typeface="Tahoma" panose="020B0604030504040204" pitchFamily="34" charset="0"/>
              </a:rPr>
              <a:t>Pantalla</a:t>
            </a:r>
            <a:r>
              <a:rPr lang="en-US" altLang="es-AR" sz="2400" dirty="0">
                <a:latin typeface="Tahoma" panose="020B0604030504040204" pitchFamily="34" charset="0"/>
              </a:rPr>
              <a:t> con </a:t>
            </a:r>
            <a:r>
              <a:rPr lang="en-US" altLang="es-AR" sz="2400" dirty="0" err="1">
                <a:latin typeface="Tahoma" panose="020B0604030504040204" pitchFamily="34" charset="0"/>
              </a:rPr>
              <a:t>resoluci</a:t>
            </a:r>
            <a:r>
              <a:rPr lang="es-AR" altLang="es-AR" sz="2400" dirty="0" err="1">
                <a:latin typeface="Tahoma" panose="020B0604030504040204" pitchFamily="34" charset="0"/>
              </a:rPr>
              <a:t>ó</a:t>
            </a:r>
            <a:r>
              <a:rPr lang="en-US" altLang="es-AR" sz="2400" dirty="0">
                <a:latin typeface="Tahoma" panose="020B0604030504040204" pitchFamily="34" charset="0"/>
              </a:rPr>
              <a:t>n </a:t>
            </a:r>
            <a:r>
              <a:rPr lang="en-US" altLang="es-AR" sz="2400" dirty="0" err="1">
                <a:latin typeface="Tahoma" panose="020B0604030504040204" pitchFamily="34" charset="0"/>
              </a:rPr>
              <a:t>mínima</a:t>
            </a:r>
            <a:r>
              <a:rPr lang="en-US" altLang="es-AR" sz="2400" dirty="0">
                <a:latin typeface="Tahoma" panose="020B0604030504040204" pitchFamily="34" charset="0"/>
              </a:rPr>
              <a:t> 800 x 600 </a:t>
            </a:r>
            <a:r>
              <a:rPr lang="en-US" altLang="es-AR" sz="2400" dirty="0" err="1">
                <a:latin typeface="Tahoma" panose="020B0604030504040204" pitchFamily="34" charset="0"/>
              </a:rPr>
              <a:t>puntos</a:t>
            </a:r>
            <a:r>
              <a:rPr lang="en-US" altLang="es-AR" sz="2400" dirty="0">
                <a:latin typeface="Tahoma" panose="020B0604030504040204" pitchFamily="34" charset="0"/>
              </a:rPr>
              <a:t> o m</a:t>
            </a:r>
            <a:r>
              <a:rPr lang="es-AR" altLang="es-AR" sz="2400" dirty="0">
                <a:latin typeface="Tahoma" panose="020B0604030504040204" pitchFamily="34" charset="0"/>
              </a:rPr>
              <a:t>á</a:t>
            </a:r>
            <a:r>
              <a:rPr lang="en-US" altLang="es-AR" sz="2400" dirty="0">
                <a:latin typeface="Tahoma" panose="020B0604030504040204" pitchFamily="34" charset="0"/>
              </a:rPr>
              <a:t>s.</a:t>
            </a:r>
          </a:p>
          <a:p>
            <a:pPr algn="l" eaLnBrk="1" hangingPunct="1">
              <a:lnSpc>
                <a:spcPct val="90000"/>
              </a:lnSpc>
              <a:spcBef>
                <a:spcPct val="20000"/>
              </a:spcBef>
              <a:buFont typeface="Wingdings" panose="05000000000000000000" pitchFamily="2" charset="2"/>
              <a:buChar char="ü"/>
            </a:pPr>
            <a:r>
              <a:rPr lang="en-US" altLang="es-AR" sz="2400" dirty="0" err="1">
                <a:latin typeface="Tahoma" panose="020B0604030504040204" pitchFamily="34" charset="0"/>
              </a:rPr>
              <a:t>Impresora</a:t>
            </a:r>
            <a:r>
              <a:rPr lang="en-US" altLang="es-AR" sz="2400" dirty="0">
                <a:latin typeface="Tahoma" panose="020B0604030504040204" pitchFamily="34" charset="0"/>
              </a:rPr>
              <a:t>. </a:t>
            </a:r>
          </a:p>
        </p:txBody>
      </p:sp>
      <p:pic>
        <p:nvPicPr>
          <p:cNvPr id="1741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3975" y="4532314"/>
            <a:ext cx="404613" cy="42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18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690144" y="1812875"/>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2</a:t>
            </a:r>
          </a:p>
        </p:txBody>
      </p:sp>
      <p:sp>
        <p:nvSpPr>
          <p:cNvPr id="472068" name="Text Box 4"/>
          <p:cNvSpPr txBox="1">
            <a:spLocks noChangeArrowheads="1"/>
          </p:cNvSpPr>
          <p:nvPr/>
        </p:nvSpPr>
        <p:spPr bwMode="auto">
          <a:xfrm>
            <a:off x="690144" y="3115312"/>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3</a:t>
            </a:r>
          </a:p>
        </p:txBody>
      </p:sp>
      <p:sp>
        <p:nvSpPr>
          <p:cNvPr id="472069" name="Text Box 5"/>
          <p:cNvSpPr txBox="1">
            <a:spLocks noChangeArrowheads="1"/>
          </p:cNvSpPr>
          <p:nvPr/>
        </p:nvSpPr>
        <p:spPr bwMode="auto">
          <a:xfrm>
            <a:off x="690144" y="4120611"/>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4</a:t>
            </a:r>
          </a:p>
        </p:txBody>
      </p:sp>
      <p:sp>
        <p:nvSpPr>
          <p:cNvPr id="472070" name="Text Box 6"/>
          <p:cNvSpPr txBox="1">
            <a:spLocks noChangeArrowheads="1"/>
          </p:cNvSpPr>
          <p:nvPr/>
        </p:nvSpPr>
        <p:spPr bwMode="auto">
          <a:xfrm>
            <a:off x="690144" y="4698505"/>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5</a:t>
            </a:r>
          </a:p>
        </p:txBody>
      </p:sp>
      <p:sp>
        <p:nvSpPr>
          <p:cNvPr id="472071" name="Text Box 7"/>
          <p:cNvSpPr txBox="1">
            <a:spLocks noChangeArrowheads="1"/>
          </p:cNvSpPr>
          <p:nvPr/>
        </p:nvSpPr>
        <p:spPr bwMode="auto">
          <a:xfrm>
            <a:off x="690144" y="5472663"/>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6</a:t>
            </a:r>
          </a:p>
        </p:txBody>
      </p:sp>
      <p:sp>
        <p:nvSpPr>
          <p:cNvPr id="472072" name="Text Box 8"/>
          <p:cNvSpPr txBox="1">
            <a:spLocks noChangeArrowheads="1"/>
          </p:cNvSpPr>
          <p:nvPr/>
        </p:nvSpPr>
        <p:spPr bwMode="auto">
          <a:xfrm>
            <a:off x="690144" y="6159411"/>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7</a:t>
            </a:r>
          </a:p>
        </p:txBody>
      </p:sp>
      <p:grpSp>
        <p:nvGrpSpPr>
          <p:cNvPr id="472073" name="Group 9"/>
          <p:cNvGrpSpPr>
            <a:grpSpLocks/>
          </p:cNvGrpSpPr>
          <p:nvPr/>
        </p:nvGrpSpPr>
        <p:grpSpPr bwMode="auto">
          <a:xfrm>
            <a:off x="2146659" y="544093"/>
            <a:ext cx="8830495" cy="533400"/>
            <a:chOff x="1056" y="0"/>
            <a:chExt cx="3888" cy="336"/>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(Xpress):</a:t>
              </a:r>
            </a:p>
          </p:txBody>
        </p:sp>
      </p:grpSp>
      <p:sp>
        <p:nvSpPr>
          <p:cNvPr id="472077" name="Text Box 13"/>
          <p:cNvSpPr txBox="1">
            <a:spLocks noChangeArrowheads="1"/>
          </p:cNvSpPr>
          <p:nvPr/>
        </p:nvSpPr>
        <p:spPr bwMode="auto">
          <a:xfrm>
            <a:off x="1909344" y="1830338"/>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 y </a:t>
            </a:r>
            <a:r>
              <a:rPr lang="en-US" altLang="es-AR" sz="1400" b="1" dirty="0" err="1">
                <a:latin typeface="Tahoma" panose="020B0604030504040204" pitchFamily="34" charset="0"/>
              </a:rPr>
              <a:t>calor</a:t>
            </a:r>
            <a:r>
              <a:rPr lang="en-US" altLang="es-AR" sz="1400" b="1" dirty="0">
                <a:latin typeface="Tahoma" panose="020B0604030504040204" pitchFamily="34" charset="0"/>
              </a:rPr>
              <a:t>.</a:t>
            </a:r>
          </a:p>
        </p:txBody>
      </p:sp>
      <p:grpSp>
        <p:nvGrpSpPr>
          <p:cNvPr id="3" name="Grupo 2"/>
          <p:cNvGrpSpPr/>
          <p:nvPr/>
        </p:nvGrpSpPr>
        <p:grpSpPr>
          <a:xfrm>
            <a:off x="1909344" y="1210489"/>
            <a:ext cx="6248400" cy="576938"/>
            <a:chOff x="2288171" y="1210489"/>
            <a:chExt cx="6248400" cy="576938"/>
          </a:xfrm>
        </p:grpSpPr>
        <p:sp>
          <p:nvSpPr>
            <p:cNvPr id="472076" name="Text Box 12"/>
            <p:cNvSpPr txBox="1">
              <a:spLocks noChangeArrowheads="1"/>
            </p:cNvSpPr>
            <p:nvPr/>
          </p:nvSpPr>
          <p:spPr bwMode="auto">
            <a:xfrm>
              <a:off x="2288171" y="1210489"/>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Ingresar</a:t>
              </a:r>
              <a:r>
                <a:rPr lang="en-US" altLang="es-AR" sz="1400" b="1" dirty="0">
                  <a:latin typeface="Tahoma" panose="020B0604030504040204" pitchFamily="34" charset="0"/>
                </a:rPr>
                <a:t> </a:t>
              </a:r>
              <a:r>
                <a:rPr lang="en-US" altLang="es-AR" sz="1400" b="1" dirty="0" err="1">
                  <a:latin typeface="Tahoma" panose="020B0604030504040204" pitchFamily="34" charset="0"/>
                </a:rPr>
                <a:t>datos</a:t>
              </a:r>
              <a:r>
                <a:rPr lang="en-US" altLang="es-AR" sz="1400" b="1" dirty="0">
                  <a:latin typeface="Tahoma" panose="020B0604030504040204" pitchFamily="34" charset="0"/>
                </a:rPr>
                <a:t> del </a:t>
              </a:r>
              <a:r>
                <a:rPr lang="en-US" altLang="es-AR" sz="1400" b="1" dirty="0" err="1">
                  <a:latin typeface="Tahoma" panose="020B0604030504040204" pitchFamily="34" charset="0"/>
                </a:rPr>
                <a:t>proyecto</a:t>
              </a:r>
              <a:r>
                <a:rPr lang="en-US" altLang="es-AR" sz="1400" b="1" dirty="0">
                  <a:latin typeface="Tahoma" panose="020B0604030504040204" pitchFamily="34" charset="0"/>
                </a:rPr>
                <a:t>.</a:t>
              </a:r>
            </a:p>
          </p:txBody>
        </p:sp>
        <p:sp>
          <p:nvSpPr>
            <p:cNvPr id="472080" name="Line 16"/>
            <p:cNvSpPr>
              <a:spLocks noChangeShapeType="1"/>
            </p:cNvSpPr>
            <p:nvPr/>
          </p:nvSpPr>
          <p:spPr bwMode="auto">
            <a:xfrm>
              <a:off x="5416726" y="1525490"/>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b="1"/>
            </a:p>
          </p:txBody>
        </p:sp>
      </p:grpSp>
      <p:sp>
        <p:nvSpPr>
          <p:cNvPr id="472082" name="Text Box 18"/>
          <p:cNvSpPr txBox="1">
            <a:spLocks noChangeArrowheads="1"/>
          </p:cNvSpPr>
          <p:nvPr/>
        </p:nvSpPr>
        <p:spPr bwMode="auto">
          <a:xfrm>
            <a:off x="1909344" y="3109326"/>
            <a:ext cx="6248400" cy="523220"/>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Conectar</a:t>
            </a:r>
            <a:r>
              <a:rPr lang="en-US" altLang="es-AR" sz="1400" b="1" dirty="0">
                <a:latin typeface="Tahoma" panose="020B0604030504040204" pitchFamily="34" charset="0"/>
              </a:rPr>
              <a:t>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 (y </a:t>
            </a:r>
            <a:r>
              <a:rPr lang="en-US" altLang="es-AR" sz="1400" b="1" dirty="0" err="1">
                <a:latin typeface="Tahoma" panose="020B0604030504040204" pitchFamily="34" charset="0"/>
              </a:rPr>
              <a:t>cajas</a:t>
            </a:r>
            <a:r>
              <a:rPr lang="en-US" altLang="es-AR" sz="1400" b="1" dirty="0">
                <a:latin typeface="Tahoma" panose="020B0604030504040204" pitchFamily="34" charset="0"/>
              </a:rPr>
              <a:t> BS para Heat Recovery) a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sistema</a:t>
            </a:r>
            <a:r>
              <a:rPr lang="en-US" altLang="es-AR" sz="1400" b="1" dirty="0">
                <a:latin typeface="Tahoma" panose="020B0604030504040204" pitchFamily="34" charset="0"/>
              </a:rPr>
              <a:t>.</a:t>
            </a:r>
          </a:p>
        </p:txBody>
      </p:sp>
      <p:sp>
        <p:nvSpPr>
          <p:cNvPr id="472088" name="Text Box 24"/>
          <p:cNvSpPr txBox="1">
            <a:spLocks noChangeArrowheads="1"/>
          </p:cNvSpPr>
          <p:nvPr/>
        </p:nvSpPr>
        <p:spPr bwMode="auto">
          <a:xfrm>
            <a:off x="1922407" y="5459514"/>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Seleccionar</a:t>
            </a:r>
            <a:r>
              <a:rPr lang="en-US" altLang="es-AR" sz="1400" b="1" dirty="0">
                <a:latin typeface="Tahoma" panose="020B0604030504040204" pitchFamily="34" charset="0"/>
              </a:rPr>
              <a:t> el control </a:t>
            </a:r>
            <a:r>
              <a:rPr lang="en-US" altLang="es-AR" sz="1400" b="1" dirty="0" err="1">
                <a:latin typeface="Tahoma" panose="020B0604030504040204" pitchFamily="34" charset="0"/>
              </a:rPr>
              <a:t>centralizado</a:t>
            </a:r>
            <a:r>
              <a:rPr lang="en-US" altLang="es-AR" sz="1400" b="1" dirty="0">
                <a:latin typeface="Tahoma" panose="020B0604030504040204" pitchFamily="34" charset="0"/>
              </a:rPr>
              <a:t>.</a:t>
            </a:r>
          </a:p>
        </p:txBody>
      </p:sp>
      <p:sp>
        <p:nvSpPr>
          <p:cNvPr id="472090" name="Line 26"/>
          <p:cNvSpPr>
            <a:spLocks noChangeShapeType="1"/>
          </p:cNvSpPr>
          <p:nvPr/>
        </p:nvSpPr>
        <p:spPr bwMode="auto">
          <a:xfrm>
            <a:off x="5037899" y="2138114"/>
            <a:ext cx="0" cy="97121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flipH="1">
            <a:off x="5037899" y="3653445"/>
            <a:ext cx="0" cy="46716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698851" y="1220690"/>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1</a:t>
            </a:r>
          </a:p>
        </p:txBody>
      </p:sp>
      <p:sp>
        <p:nvSpPr>
          <p:cNvPr id="25" name="Text Box 17"/>
          <p:cNvSpPr txBox="1">
            <a:spLocks noChangeArrowheads="1"/>
          </p:cNvSpPr>
          <p:nvPr/>
        </p:nvSpPr>
        <p:spPr bwMode="auto">
          <a:xfrm>
            <a:off x="1904988" y="4701004"/>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sym typeface="Monotype Sorts" pitchFamily="2" charset="2"/>
              </a:rPr>
              <a:t>Definir</a:t>
            </a:r>
            <a:r>
              <a:rPr lang="en-US" altLang="es-AR" sz="1400" b="1" dirty="0">
                <a:latin typeface="Tahoma" panose="020B0604030504040204" pitchFamily="34" charset="0"/>
                <a:sym typeface="Monotype Sorts" pitchFamily="2" charset="2"/>
              </a:rPr>
              <a:t> el </a:t>
            </a:r>
            <a:r>
              <a:rPr lang="en-US" altLang="es-AR" sz="1400" b="1" dirty="0" err="1">
                <a:latin typeface="Tahoma" panose="020B0604030504040204" pitchFamily="34" charset="0"/>
                <a:sym typeface="Monotype Sorts" pitchFamily="2" charset="2"/>
              </a:rPr>
              <a:t>diagrama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cableado</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sp>
        <p:nvSpPr>
          <p:cNvPr id="27" name="Text Box 13"/>
          <p:cNvSpPr txBox="1">
            <a:spLocks noChangeArrowheads="1"/>
          </p:cNvSpPr>
          <p:nvPr/>
        </p:nvSpPr>
        <p:spPr bwMode="auto">
          <a:xfrm>
            <a:off x="1918051" y="4098934"/>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Definir</a:t>
            </a:r>
            <a:r>
              <a:rPr lang="en-US" altLang="es-AR" sz="1400" b="1" dirty="0">
                <a:latin typeface="Tahoma" panose="020B0604030504040204" pitchFamily="34" charset="0"/>
              </a:rPr>
              <a:t> el </a:t>
            </a:r>
            <a:r>
              <a:rPr lang="en-US" altLang="es-AR" sz="1400" b="1" dirty="0" err="1">
                <a:latin typeface="Tahoma" panose="020B0604030504040204" pitchFamily="34" charset="0"/>
              </a:rPr>
              <a:t>diagrama</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rPr>
              <a:t> .</a:t>
            </a:r>
          </a:p>
        </p:txBody>
      </p:sp>
      <p:sp>
        <p:nvSpPr>
          <p:cNvPr id="29" name="Text Box 17"/>
          <p:cNvSpPr txBox="1">
            <a:spLocks noChangeArrowheads="1"/>
          </p:cNvSpPr>
          <p:nvPr/>
        </p:nvSpPr>
        <p:spPr bwMode="auto">
          <a:xfrm>
            <a:off x="1913695" y="6146636"/>
            <a:ext cx="6248400" cy="307777"/>
          </a:xfrm>
          <a:prstGeom prst="rect">
            <a:avLst/>
          </a:prstGeom>
          <a:noFill/>
          <a:ln w="28575">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Obtener</a:t>
            </a:r>
            <a:r>
              <a:rPr lang="en-US" altLang="es-AR" sz="1400" b="1" dirty="0">
                <a:latin typeface="Tahoma" panose="020B0604030504040204" pitchFamily="34" charset="0"/>
              </a:rPr>
              <a:t> el </a:t>
            </a:r>
            <a:r>
              <a:rPr lang="en-US" altLang="es-AR" sz="1400" b="1" dirty="0" err="1">
                <a:latin typeface="Tahoma" panose="020B0604030504040204" pitchFamily="34" charset="0"/>
              </a:rPr>
              <a:t>reporte</a:t>
            </a:r>
            <a:r>
              <a:rPr lang="en-US" altLang="es-AR" sz="1400" b="1" dirty="0">
                <a:latin typeface="Tahoma" panose="020B0604030504040204" pitchFamily="34" charset="0"/>
              </a:rPr>
              <a:t> final.</a:t>
            </a:r>
          </a:p>
        </p:txBody>
      </p:sp>
      <p:sp>
        <p:nvSpPr>
          <p:cNvPr id="30" name="Line 27"/>
          <p:cNvSpPr>
            <a:spLocks noChangeShapeType="1"/>
          </p:cNvSpPr>
          <p:nvPr/>
        </p:nvSpPr>
        <p:spPr bwMode="auto">
          <a:xfrm>
            <a:off x="5046607" y="577978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 name="CuadroTexto 1"/>
          <p:cNvSpPr txBox="1"/>
          <p:nvPr/>
        </p:nvSpPr>
        <p:spPr>
          <a:xfrm>
            <a:off x="8170807" y="1094355"/>
            <a:ext cx="3912336" cy="461665"/>
          </a:xfrm>
          <a:prstGeom prst="rect">
            <a:avLst/>
          </a:prstGeom>
          <a:noFill/>
        </p:spPr>
        <p:txBody>
          <a:bodyPr wrap="square" rtlCol="0">
            <a:spAutoFit/>
          </a:bodyPr>
          <a:lstStyle/>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Información del proyecto.</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Tipo de refrigerante / 50Hz (Datos fijos). </a:t>
            </a:r>
          </a:p>
        </p:txBody>
      </p:sp>
      <p:sp>
        <p:nvSpPr>
          <p:cNvPr id="31" name="CuadroTexto 30"/>
          <p:cNvSpPr txBox="1"/>
          <p:nvPr/>
        </p:nvSpPr>
        <p:spPr>
          <a:xfrm>
            <a:off x="8166451" y="1586389"/>
            <a:ext cx="3912336" cy="1384995"/>
          </a:xfrm>
          <a:prstGeom prst="rect">
            <a:avLst/>
          </a:prstGeom>
          <a:noFill/>
        </p:spPr>
        <p:txBody>
          <a:bodyPr wrap="square" rtlCol="0">
            <a:spAutoFit/>
          </a:bodyPr>
          <a:lstStyle/>
          <a:p>
            <a:r>
              <a:rPr lang="es-AR" sz="1200" dirty="0">
                <a:latin typeface="Tahoma" panose="020B0604030504040204" pitchFamily="34" charset="0"/>
                <a:ea typeface="Tahoma" panose="020B0604030504040204" pitchFamily="34" charset="0"/>
                <a:cs typeface="Tahoma" panose="020B0604030504040204" pitchFamily="34" charset="0"/>
              </a:rPr>
              <a:t>(1) Selección automática</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Tipo unidad interior (familia).</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Capacidad requerida (por Balance Térmico).</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Condiciones interiores de diseño.</a:t>
            </a:r>
          </a:p>
          <a:p>
            <a:r>
              <a:rPr lang="es-AR" sz="1200" dirty="0">
                <a:latin typeface="Tahoma" panose="020B0604030504040204" pitchFamily="34" charset="0"/>
                <a:ea typeface="Tahoma" panose="020B0604030504040204" pitchFamily="34" charset="0"/>
                <a:cs typeface="Tahoma" panose="020B0604030504040204" pitchFamily="34" charset="0"/>
              </a:rPr>
              <a:t>(2) Selección manual</a:t>
            </a:r>
          </a:p>
          <a:p>
            <a:pPr marL="171450" indent="-1714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   Unidades interiores por modelo.</a:t>
            </a:r>
          </a:p>
          <a:p>
            <a:pPr marL="171450" indent="-1714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   Condiciones interiores de diseño. </a:t>
            </a:r>
          </a:p>
        </p:txBody>
      </p:sp>
      <p:sp>
        <p:nvSpPr>
          <p:cNvPr id="32" name="CuadroTexto 31"/>
          <p:cNvSpPr txBox="1"/>
          <p:nvPr/>
        </p:nvSpPr>
        <p:spPr>
          <a:xfrm>
            <a:off x="8154468" y="2971054"/>
            <a:ext cx="3924319" cy="1015663"/>
          </a:xfrm>
          <a:prstGeom prst="rect">
            <a:avLst/>
          </a:prstGeom>
          <a:noFill/>
        </p:spPr>
        <p:txBody>
          <a:bodyPr wrap="square" rtlCol="0">
            <a:spAutoFit/>
          </a:bodyPr>
          <a:lstStyle/>
          <a:p>
            <a:r>
              <a:rPr lang="es-AR" sz="1200" dirty="0">
                <a:latin typeface="Tahoma" panose="020B0604030504040204" pitchFamily="34" charset="0"/>
                <a:ea typeface="Tahoma" panose="020B0604030504040204" pitchFamily="34" charset="0"/>
                <a:cs typeface="Tahoma" panose="020B0604030504040204" pitchFamily="34" charset="0"/>
              </a:rPr>
              <a:t>Definición de los agrupamientos.</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Tipo de unidad exterior (Serie, familia).</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Rango de conexión (%).</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Condiciones exteriores de diseño unidad exterior.</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Longitud de cañerías y diferencia de altura. </a:t>
            </a:r>
          </a:p>
        </p:txBody>
      </p:sp>
      <p:sp>
        <p:nvSpPr>
          <p:cNvPr id="33" name="CuadroTexto 32"/>
          <p:cNvSpPr txBox="1"/>
          <p:nvPr/>
        </p:nvSpPr>
        <p:spPr>
          <a:xfrm>
            <a:off x="8166451" y="4042212"/>
            <a:ext cx="3912336" cy="461665"/>
          </a:xfrm>
          <a:prstGeom prst="rect">
            <a:avLst/>
          </a:prstGeom>
          <a:noFill/>
        </p:spPr>
        <p:txBody>
          <a:bodyPr wrap="square" rtlCol="0">
            <a:spAutoFit/>
          </a:bodyPr>
          <a:lstStyle/>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Selección de los REFNETS.</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Determinación de los diámetros de cañerías. </a:t>
            </a:r>
          </a:p>
        </p:txBody>
      </p:sp>
      <p:sp>
        <p:nvSpPr>
          <p:cNvPr id="34" name="Line 29"/>
          <p:cNvSpPr>
            <a:spLocks noChangeShapeType="1"/>
          </p:cNvSpPr>
          <p:nvPr/>
        </p:nvSpPr>
        <p:spPr bwMode="auto">
          <a:xfrm>
            <a:off x="5046607" y="442138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35" name="CuadroTexto 34"/>
          <p:cNvSpPr txBox="1"/>
          <p:nvPr/>
        </p:nvSpPr>
        <p:spPr>
          <a:xfrm>
            <a:off x="8175158" y="4704069"/>
            <a:ext cx="3912336" cy="276999"/>
          </a:xfrm>
          <a:prstGeom prst="rect">
            <a:avLst/>
          </a:prstGeom>
          <a:noFill/>
        </p:spPr>
        <p:txBody>
          <a:bodyPr wrap="square" rtlCol="0">
            <a:spAutoFit/>
          </a:bodyPr>
          <a:lstStyle/>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Para el control por grupos. </a:t>
            </a:r>
          </a:p>
        </p:txBody>
      </p:sp>
      <p:sp>
        <p:nvSpPr>
          <p:cNvPr id="36" name="Line 27"/>
          <p:cNvSpPr>
            <a:spLocks noChangeShapeType="1"/>
          </p:cNvSpPr>
          <p:nvPr/>
        </p:nvSpPr>
        <p:spPr bwMode="auto">
          <a:xfrm flipH="1">
            <a:off x="5046606" y="5007631"/>
            <a:ext cx="0" cy="46716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37" name="CuadroTexto 36"/>
          <p:cNvSpPr txBox="1"/>
          <p:nvPr/>
        </p:nvSpPr>
        <p:spPr>
          <a:xfrm>
            <a:off x="8170802" y="5470426"/>
            <a:ext cx="3912336" cy="276999"/>
          </a:xfrm>
          <a:prstGeom prst="rect">
            <a:avLst/>
          </a:prstGeom>
          <a:noFill/>
        </p:spPr>
        <p:txBody>
          <a:bodyPr wrap="square" rtlCol="0">
            <a:spAutoFit/>
          </a:bodyPr>
          <a:lstStyle/>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Para el control centralizado. </a:t>
            </a:r>
          </a:p>
        </p:txBody>
      </p:sp>
      <p:sp>
        <p:nvSpPr>
          <p:cNvPr id="38" name="CuadroTexto 37"/>
          <p:cNvSpPr txBox="1"/>
          <p:nvPr/>
        </p:nvSpPr>
        <p:spPr>
          <a:xfrm>
            <a:off x="8179509" y="6093094"/>
            <a:ext cx="3912336" cy="646331"/>
          </a:xfrm>
          <a:prstGeom prst="rect">
            <a:avLst/>
          </a:prstGeom>
          <a:noFill/>
        </p:spPr>
        <p:txBody>
          <a:bodyPr wrap="square" rtlCol="0">
            <a:spAutoFit/>
          </a:bodyPr>
          <a:lstStyle/>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Formato RTF.</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Formato CSV.</a:t>
            </a:r>
          </a:p>
          <a:p>
            <a:pPr marL="285750" indent="-285750">
              <a:buFont typeface="Arial" panose="020B0604020202020204" pitchFamily="34" charset="0"/>
              <a:buChar char="•"/>
            </a:pPr>
            <a:r>
              <a:rPr lang="es-AR" sz="1200" dirty="0">
                <a:latin typeface="Tahoma" panose="020B0604030504040204" pitchFamily="34" charset="0"/>
                <a:ea typeface="Tahoma" panose="020B0604030504040204" pitchFamily="34" charset="0"/>
                <a:cs typeface="Tahoma" panose="020B0604030504040204" pitchFamily="34" charset="0"/>
              </a:rPr>
              <a:t>Formato DXF. </a:t>
            </a:r>
          </a:p>
        </p:txBody>
      </p:sp>
    </p:spTree>
    <p:extLst>
      <p:ext uri="{BB962C8B-B14F-4D97-AF65-F5344CB8AC3E}">
        <p14:creationId xmlns:p14="http://schemas.microsoft.com/office/powerpoint/2010/main" val="889236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8" name="Grupo 7"/>
          <p:cNvGrpSpPr/>
          <p:nvPr/>
        </p:nvGrpSpPr>
        <p:grpSpPr>
          <a:xfrm>
            <a:off x="774700" y="1044719"/>
            <a:ext cx="7679602" cy="860281"/>
            <a:chOff x="774700" y="1044719"/>
            <a:chExt cx="7679602" cy="860281"/>
          </a:xfrm>
        </p:grpSpPr>
        <p:sp>
          <p:nvSpPr>
            <p:cNvPr id="2" name="Rectángulo 1"/>
            <p:cNvSpPr/>
            <p:nvPr/>
          </p:nvSpPr>
          <p:spPr>
            <a:xfrm>
              <a:off x="774700" y="1574800"/>
              <a:ext cx="4559300" cy="330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6" name="Conector recto de flecha 5"/>
            <p:cNvCxnSpPr/>
            <p:nvPr/>
          </p:nvCxnSpPr>
          <p:spPr>
            <a:xfrm flipV="1">
              <a:off x="5334000" y="1219200"/>
              <a:ext cx="469900" cy="355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5710794" y="1044719"/>
              <a:ext cx="2743508" cy="369332"/>
            </a:xfrm>
            <a:prstGeom prst="rect">
              <a:avLst/>
            </a:prstGeom>
            <a:noFill/>
          </p:spPr>
          <p:txBody>
            <a:bodyPr wrap="none" rtlCol="0">
              <a:spAutoFit/>
            </a:bodyPr>
            <a:lstStyle/>
            <a:p>
              <a:r>
                <a:rPr lang="es-AR" b="1" dirty="0">
                  <a:solidFill>
                    <a:srgbClr val="FF0000"/>
                  </a:solidFill>
                </a:rPr>
                <a:t>BARRA DE HERRAMIENTAS</a:t>
              </a:r>
            </a:p>
          </p:txBody>
        </p:sp>
      </p:grpSp>
    </p:spTree>
    <p:extLst>
      <p:ext uri="{BB962C8B-B14F-4D97-AF65-F5344CB8AC3E}">
        <p14:creationId xmlns:p14="http://schemas.microsoft.com/office/powerpoint/2010/main" val="339612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85836"/>
            <a:ext cx="10126271" cy="5381897"/>
          </a:xfrm>
          <a:prstGeom prst="rect">
            <a:avLst/>
          </a:prstGeom>
        </p:spPr>
      </p:pic>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12" name="Grupo 11"/>
          <p:cNvGrpSpPr/>
          <p:nvPr/>
        </p:nvGrpSpPr>
        <p:grpSpPr>
          <a:xfrm>
            <a:off x="1981200" y="1381333"/>
            <a:ext cx="8344988" cy="4741395"/>
            <a:chOff x="1981200" y="1381333"/>
            <a:chExt cx="8344988" cy="4741395"/>
          </a:xfrm>
        </p:grpSpPr>
        <p:sp>
          <p:nvSpPr>
            <p:cNvPr id="4" name="Elipse 3"/>
            <p:cNvSpPr/>
            <p:nvPr/>
          </p:nvSpPr>
          <p:spPr>
            <a:xfrm>
              <a:off x="1981200" y="1381333"/>
              <a:ext cx="850900" cy="8255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0" name="Conector recto de flecha 9"/>
            <p:cNvCxnSpPr>
              <a:stCxn id="4" idx="5"/>
            </p:cNvCxnSpPr>
            <p:nvPr/>
          </p:nvCxnSpPr>
          <p:spPr>
            <a:xfrm>
              <a:off x="2707489" y="2085941"/>
              <a:ext cx="1610511" cy="210209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4267736" y="4091403"/>
              <a:ext cx="6058452" cy="2031325"/>
            </a:xfrm>
            <a:prstGeom prst="rect">
              <a:avLst/>
            </a:prstGeom>
            <a:noFill/>
          </p:spPr>
          <p:txBody>
            <a:bodyPr wrap="square" rtlCol="0">
              <a:spAutoFit/>
            </a:bodyPr>
            <a:lstStyle/>
            <a:p>
              <a:r>
                <a:rPr lang="es-AR" b="1" dirty="0">
                  <a:solidFill>
                    <a:srgbClr val="FF0000"/>
                  </a:solidFill>
                </a:rPr>
                <a:t>Hay dos posibilidades:</a:t>
              </a:r>
            </a:p>
            <a:p>
              <a:pPr marL="342900" indent="-342900">
                <a:buAutoNum type="arabicPeriod"/>
              </a:pPr>
              <a:r>
                <a:rPr lang="es-AR" b="1" dirty="0">
                  <a:solidFill>
                    <a:srgbClr val="FF0000"/>
                  </a:solidFill>
                </a:rPr>
                <a:t>Al importar un archivo de proyecto </a:t>
              </a:r>
              <a:r>
                <a:rPr lang="es-AR" b="1" dirty="0" err="1">
                  <a:solidFill>
                    <a:srgbClr val="FF0000"/>
                  </a:solidFill>
                </a:rPr>
                <a:t>Xpress</a:t>
              </a:r>
              <a:r>
                <a:rPr lang="es-AR" b="1" dirty="0">
                  <a:solidFill>
                    <a:srgbClr val="FF0000"/>
                  </a:solidFill>
                </a:rPr>
                <a:t>, el proyecto que esté actualmente abierto se combinará con el proyecto importado (*.</a:t>
              </a:r>
              <a:r>
                <a:rPr lang="es-AR" b="1" dirty="0" err="1">
                  <a:solidFill>
                    <a:srgbClr val="FF0000"/>
                  </a:solidFill>
                </a:rPr>
                <a:t>vrv</a:t>
              </a:r>
              <a:r>
                <a:rPr lang="es-AR" b="1" dirty="0">
                  <a:solidFill>
                    <a:srgbClr val="FF0000"/>
                  </a:solidFill>
                </a:rPr>
                <a:t>).</a:t>
              </a:r>
            </a:p>
            <a:p>
              <a:pPr marL="342900" indent="-342900">
                <a:buAutoNum type="arabicPeriod"/>
              </a:pPr>
              <a:r>
                <a:rPr lang="es-AR" b="1" dirty="0">
                  <a:solidFill>
                    <a:srgbClr val="FF0000"/>
                  </a:solidFill>
                </a:rPr>
                <a:t>Al importar un proyecto VRV </a:t>
              </a:r>
              <a:r>
                <a:rPr lang="es-AR" b="1" dirty="0" err="1">
                  <a:solidFill>
                    <a:srgbClr val="FF0000"/>
                  </a:solidFill>
                </a:rPr>
                <a:t>Xpress</a:t>
              </a:r>
              <a:r>
                <a:rPr lang="es-AR" b="1" dirty="0">
                  <a:solidFill>
                    <a:srgbClr val="FF0000"/>
                  </a:solidFill>
                </a:rPr>
                <a:t> por agua (</a:t>
              </a:r>
              <a:r>
                <a:rPr lang="es-AR" b="1" dirty="0" err="1">
                  <a:solidFill>
                    <a:srgbClr val="FF0000"/>
                  </a:solidFill>
                </a:rPr>
                <a:t>Water</a:t>
              </a:r>
              <a:r>
                <a:rPr lang="es-AR" b="1" dirty="0">
                  <a:solidFill>
                    <a:srgbClr val="FF0000"/>
                  </a:solidFill>
                </a:rPr>
                <a:t>), el programa convertirá automáticamente cada unidad exterior </a:t>
              </a:r>
              <a:r>
                <a:rPr lang="es-AR" b="1" dirty="0" err="1">
                  <a:solidFill>
                    <a:srgbClr val="FF0000"/>
                  </a:solidFill>
                </a:rPr>
                <a:t>water</a:t>
              </a:r>
              <a:r>
                <a:rPr lang="es-AR" b="1" dirty="0">
                  <a:solidFill>
                    <a:srgbClr val="FF0000"/>
                  </a:solidFill>
                </a:rPr>
                <a:t> en condensada por aire.</a:t>
              </a:r>
            </a:p>
          </p:txBody>
        </p:sp>
      </p:grpSp>
    </p:spTree>
    <p:extLst>
      <p:ext uri="{BB962C8B-B14F-4D97-AF65-F5344CB8AC3E}">
        <p14:creationId xmlns:p14="http://schemas.microsoft.com/office/powerpoint/2010/main" val="122343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6"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8" name="Grupo 7"/>
          <p:cNvGrpSpPr/>
          <p:nvPr/>
        </p:nvGrpSpPr>
        <p:grpSpPr>
          <a:xfrm>
            <a:off x="3723861" y="1311965"/>
            <a:ext cx="8468139" cy="5546035"/>
            <a:chOff x="3723861" y="1311965"/>
            <a:chExt cx="8468139" cy="5546035"/>
          </a:xfrm>
        </p:grpSpPr>
        <p:pic>
          <p:nvPicPr>
            <p:cNvPr id="4" name="Imagen 3"/>
            <p:cNvPicPr>
              <a:picLocks noChangeAspect="1"/>
            </p:cNvPicPr>
            <p:nvPr/>
          </p:nvPicPr>
          <p:blipFill>
            <a:blip r:embed="rId3"/>
            <a:stretch>
              <a:fillRect/>
            </a:stretch>
          </p:blipFill>
          <p:spPr>
            <a:xfrm>
              <a:off x="6987424" y="1469635"/>
              <a:ext cx="5204576" cy="5388365"/>
            </a:xfrm>
            <a:prstGeom prst="rect">
              <a:avLst/>
            </a:prstGeom>
          </p:spPr>
        </p:pic>
        <p:sp>
          <p:nvSpPr>
            <p:cNvPr id="2" name="Elipse 1"/>
            <p:cNvSpPr/>
            <p:nvPr/>
          </p:nvSpPr>
          <p:spPr>
            <a:xfrm>
              <a:off x="3723861" y="1311965"/>
              <a:ext cx="834887" cy="7553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 name="Conector recto de flecha 6"/>
            <p:cNvCxnSpPr>
              <a:stCxn id="2" idx="5"/>
            </p:cNvCxnSpPr>
            <p:nvPr/>
          </p:nvCxnSpPr>
          <p:spPr>
            <a:xfrm>
              <a:off x="4436482" y="1956717"/>
              <a:ext cx="2550942" cy="9852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950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7"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9" name="Imagen 8"/>
          <p:cNvPicPr>
            <a:picLocks noChangeAspect="1"/>
          </p:cNvPicPr>
          <p:nvPr/>
        </p:nvPicPr>
        <p:blipFill>
          <a:blip r:embed="rId3"/>
          <a:stretch>
            <a:fillRect/>
          </a:stretch>
        </p:blipFill>
        <p:spPr>
          <a:xfrm>
            <a:off x="6987424" y="1469635"/>
            <a:ext cx="5204576" cy="5388365"/>
          </a:xfrm>
          <a:prstGeom prst="rect">
            <a:avLst/>
          </a:prstGeom>
        </p:spPr>
      </p:pic>
      <p:grpSp>
        <p:nvGrpSpPr>
          <p:cNvPr id="4" name="Grupo 3"/>
          <p:cNvGrpSpPr/>
          <p:nvPr/>
        </p:nvGrpSpPr>
        <p:grpSpPr>
          <a:xfrm>
            <a:off x="742121" y="1502607"/>
            <a:ext cx="7407966" cy="5355393"/>
            <a:chOff x="742121" y="1502607"/>
            <a:chExt cx="7407966" cy="5355393"/>
          </a:xfrm>
        </p:grpSpPr>
        <p:pic>
          <p:nvPicPr>
            <p:cNvPr id="6" name="Imagen 5"/>
            <p:cNvPicPr>
              <a:picLocks noChangeAspect="1"/>
            </p:cNvPicPr>
            <p:nvPr/>
          </p:nvPicPr>
          <p:blipFill>
            <a:blip r:embed="rId4"/>
            <a:stretch>
              <a:fillRect/>
            </a:stretch>
          </p:blipFill>
          <p:spPr>
            <a:xfrm>
              <a:off x="742121" y="2611481"/>
              <a:ext cx="4081670" cy="4246519"/>
            </a:xfrm>
            <a:prstGeom prst="rect">
              <a:avLst/>
            </a:prstGeom>
          </p:spPr>
        </p:pic>
        <p:sp>
          <p:nvSpPr>
            <p:cNvPr id="10" name="Elipse 9"/>
            <p:cNvSpPr/>
            <p:nvPr/>
          </p:nvSpPr>
          <p:spPr>
            <a:xfrm>
              <a:off x="7315200" y="1502607"/>
              <a:ext cx="834887" cy="7553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1" name="Conector recto de flecha 10"/>
            <p:cNvCxnSpPr/>
            <p:nvPr/>
          </p:nvCxnSpPr>
          <p:spPr>
            <a:xfrm flipH="1">
              <a:off x="4823791" y="2014330"/>
              <a:ext cx="2504661" cy="11396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778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6"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7" name="Imagen 6"/>
          <p:cNvPicPr>
            <a:picLocks noChangeAspect="1"/>
          </p:cNvPicPr>
          <p:nvPr/>
        </p:nvPicPr>
        <p:blipFill>
          <a:blip r:embed="rId3"/>
          <a:stretch>
            <a:fillRect/>
          </a:stretch>
        </p:blipFill>
        <p:spPr>
          <a:xfrm>
            <a:off x="6987424" y="1469635"/>
            <a:ext cx="5204576" cy="5388365"/>
          </a:xfrm>
          <a:prstGeom prst="rect">
            <a:avLst/>
          </a:prstGeom>
        </p:spPr>
      </p:pic>
      <p:grpSp>
        <p:nvGrpSpPr>
          <p:cNvPr id="4" name="Grupo 3"/>
          <p:cNvGrpSpPr/>
          <p:nvPr/>
        </p:nvGrpSpPr>
        <p:grpSpPr>
          <a:xfrm>
            <a:off x="611050" y="1476103"/>
            <a:ext cx="8123237" cy="5381897"/>
            <a:chOff x="611050" y="1476103"/>
            <a:chExt cx="8123237" cy="5381897"/>
          </a:xfrm>
        </p:grpSpPr>
        <p:pic>
          <p:nvPicPr>
            <p:cNvPr id="2" name="Imagen 1"/>
            <p:cNvPicPr>
              <a:picLocks noChangeAspect="1"/>
            </p:cNvPicPr>
            <p:nvPr/>
          </p:nvPicPr>
          <p:blipFill>
            <a:blip r:embed="rId4"/>
            <a:stretch>
              <a:fillRect/>
            </a:stretch>
          </p:blipFill>
          <p:spPr>
            <a:xfrm>
              <a:off x="611050" y="2628900"/>
              <a:ext cx="4078295" cy="4229100"/>
            </a:xfrm>
            <a:prstGeom prst="rect">
              <a:avLst/>
            </a:prstGeom>
          </p:spPr>
        </p:pic>
        <p:sp>
          <p:nvSpPr>
            <p:cNvPr id="8" name="Elipse 7"/>
            <p:cNvSpPr/>
            <p:nvPr/>
          </p:nvSpPr>
          <p:spPr>
            <a:xfrm>
              <a:off x="7899400" y="1476103"/>
              <a:ext cx="834887" cy="7553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9" name="Conector recto de flecha 8"/>
            <p:cNvCxnSpPr/>
            <p:nvPr/>
          </p:nvCxnSpPr>
          <p:spPr>
            <a:xfrm flipH="1">
              <a:off x="4689345" y="1987826"/>
              <a:ext cx="3223308" cy="14030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384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7"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8" name="Imagen 7"/>
          <p:cNvPicPr>
            <a:picLocks noChangeAspect="1"/>
          </p:cNvPicPr>
          <p:nvPr/>
        </p:nvPicPr>
        <p:blipFill>
          <a:blip r:embed="rId3"/>
          <a:stretch>
            <a:fillRect/>
          </a:stretch>
        </p:blipFill>
        <p:spPr>
          <a:xfrm>
            <a:off x="6987424" y="1469635"/>
            <a:ext cx="5204576" cy="5388365"/>
          </a:xfrm>
          <a:prstGeom prst="rect">
            <a:avLst/>
          </a:prstGeom>
        </p:spPr>
      </p:pic>
      <p:grpSp>
        <p:nvGrpSpPr>
          <p:cNvPr id="11" name="Grupo 10"/>
          <p:cNvGrpSpPr/>
          <p:nvPr/>
        </p:nvGrpSpPr>
        <p:grpSpPr>
          <a:xfrm>
            <a:off x="1287380" y="1587500"/>
            <a:ext cx="7894720" cy="5283608"/>
            <a:chOff x="1287380" y="1587500"/>
            <a:chExt cx="7894720" cy="5283608"/>
          </a:xfrm>
        </p:grpSpPr>
        <p:pic>
          <p:nvPicPr>
            <p:cNvPr id="6" name="Imagen 5"/>
            <p:cNvPicPr>
              <a:picLocks noChangeAspect="1"/>
            </p:cNvPicPr>
            <p:nvPr/>
          </p:nvPicPr>
          <p:blipFill>
            <a:blip r:embed="rId4"/>
            <a:stretch>
              <a:fillRect/>
            </a:stretch>
          </p:blipFill>
          <p:spPr>
            <a:xfrm>
              <a:off x="1287380" y="2628899"/>
              <a:ext cx="4110668" cy="4242209"/>
            </a:xfrm>
            <a:prstGeom prst="rect">
              <a:avLst/>
            </a:prstGeom>
          </p:spPr>
        </p:pic>
        <p:sp>
          <p:nvSpPr>
            <p:cNvPr id="2" name="Elipse 1"/>
            <p:cNvSpPr/>
            <p:nvPr/>
          </p:nvSpPr>
          <p:spPr>
            <a:xfrm>
              <a:off x="8547100" y="1587500"/>
              <a:ext cx="635000" cy="5969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4" name="Conector recto de flecha 3"/>
            <p:cNvCxnSpPr>
              <a:stCxn id="2" idx="3"/>
            </p:cNvCxnSpPr>
            <p:nvPr/>
          </p:nvCxnSpPr>
          <p:spPr>
            <a:xfrm flipH="1">
              <a:off x="5398048" y="2096986"/>
              <a:ext cx="3242046" cy="11796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291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6"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8" name="Imagen 7"/>
          <p:cNvPicPr>
            <a:picLocks noChangeAspect="1"/>
          </p:cNvPicPr>
          <p:nvPr/>
        </p:nvPicPr>
        <p:blipFill>
          <a:blip r:embed="rId3"/>
          <a:stretch>
            <a:fillRect/>
          </a:stretch>
        </p:blipFill>
        <p:spPr>
          <a:xfrm>
            <a:off x="6987424" y="1469635"/>
            <a:ext cx="5204576" cy="5388365"/>
          </a:xfrm>
          <a:prstGeom prst="rect">
            <a:avLst/>
          </a:prstGeom>
        </p:spPr>
      </p:pic>
      <p:grpSp>
        <p:nvGrpSpPr>
          <p:cNvPr id="9" name="Grupo 8"/>
          <p:cNvGrpSpPr/>
          <p:nvPr/>
        </p:nvGrpSpPr>
        <p:grpSpPr>
          <a:xfrm>
            <a:off x="776514" y="1663700"/>
            <a:ext cx="8811986" cy="5194300"/>
            <a:chOff x="776514" y="1663700"/>
            <a:chExt cx="8811986" cy="5194300"/>
          </a:xfrm>
        </p:grpSpPr>
        <p:pic>
          <p:nvPicPr>
            <p:cNvPr id="7" name="Imagen 6"/>
            <p:cNvPicPr>
              <a:picLocks noChangeAspect="1"/>
            </p:cNvPicPr>
            <p:nvPr/>
          </p:nvPicPr>
          <p:blipFill>
            <a:blip r:embed="rId4"/>
            <a:stretch>
              <a:fillRect/>
            </a:stretch>
          </p:blipFill>
          <p:spPr>
            <a:xfrm>
              <a:off x="776514" y="2583558"/>
              <a:ext cx="4128194" cy="4274442"/>
            </a:xfrm>
            <a:prstGeom prst="rect">
              <a:avLst/>
            </a:prstGeom>
          </p:spPr>
        </p:pic>
        <p:sp>
          <p:nvSpPr>
            <p:cNvPr id="2" name="Elipse 1"/>
            <p:cNvSpPr/>
            <p:nvPr/>
          </p:nvSpPr>
          <p:spPr>
            <a:xfrm>
              <a:off x="9093200" y="1663700"/>
              <a:ext cx="495300" cy="4445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4" name="Conector recto de flecha 3"/>
            <p:cNvCxnSpPr/>
            <p:nvPr/>
          </p:nvCxnSpPr>
          <p:spPr>
            <a:xfrm flipH="1">
              <a:off x="4904708" y="1917700"/>
              <a:ext cx="4163092" cy="12065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433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85836"/>
            <a:ext cx="10126271" cy="5381897"/>
          </a:xfrm>
          <a:prstGeom prst="rect">
            <a:avLst/>
          </a:prstGeom>
        </p:spPr>
      </p:pic>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14" name="Grupo 13"/>
          <p:cNvGrpSpPr/>
          <p:nvPr/>
        </p:nvGrpSpPr>
        <p:grpSpPr>
          <a:xfrm>
            <a:off x="446265" y="1408843"/>
            <a:ext cx="10463587" cy="5272747"/>
            <a:chOff x="446265" y="1408843"/>
            <a:chExt cx="10463587" cy="5272747"/>
          </a:xfrm>
        </p:grpSpPr>
        <p:sp>
          <p:nvSpPr>
            <p:cNvPr id="4" name="Elipse 3"/>
            <p:cNvSpPr/>
            <p:nvPr/>
          </p:nvSpPr>
          <p:spPr>
            <a:xfrm>
              <a:off x="4495800" y="1408843"/>
              <a:ext cx="711200" cy="6715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0" name="Conector recto de flecha 9"/>
            <p:cNvCxnSpPr>
              <a:stCxn id="4" idx="3"/>
            </p:cNvCxnSpPr>
            <p:nvPr/>
          </p:nvCxnSpPr>
          <p:spPr>
            <a:xfrm flipH="1">
              <a:off x="2946401" y="1982015"/>
              <a:ext cx="1653552" cy="154719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4851400" y="4375599"/>
              <a:ext cx="6058452" cy="923330"/>
            </a:xfrm>
            <a:prstGeom prst="rect">
              <a:avLst/>
            </a:prstGeom>
            <a:noFill/>
          </p:spPr>
          <p:txBody>
            <a:bodyPr wrap="square" rtlCol="0">
              <a:spAutoFit/>
            </a:bodyPr>
            <a:lstStyle/>
            <a:p>
              <a:r>
                <a:rPr lang="es-AR" b="1" dirty="0">
                  <a:solidFill>
                    <a:srgbClr val="FF0000"/>
                  </a:solidFill>
                </a:rPr>
                <a:t>Muestra la fecha de vencimiento, el número de versión del software y la base de datos, y la licencia del software. Busca actualizaciones del software.</a:t>
              </a:r>
            </a:p>
          </p:txBody>
        </p:sp>
        <p:pic>
          <p:nvPicPr>
            <p:cNvPr id="8" name="Imagen 7"/>
            <p:cNvPicPr>
              <a:picLocks noChangeAspect="1"/>
            </p:cNvPicPr>
            <p:nvPr/>
          </p:nvPicPr>
          <p:blipFill>
            <a:blip r:embed="rId3"/>
            <a:stretch>
              <a:fillRect/>
            </a:stretch>
          </p:blipFill>
          <p:spPr>
            <a:xfrm>
              <a:off x="446265" y="3529209"/>
              <a:ext cx="4428571" cy="3152381"/>
            </a:xfrm>
            <a:prstGeom prst="rect">
              <a:avLst/>
            </a:prstGeom>
          </p:spPr>
        </p:pic>
      </p:grpSp>
    </p:spTree>
    <p:extLst>
      <p:ext uri="{BB962C8B-B14F-4D97-AF65-F5344CB8AC3E}">
        <p14:creationId xmlns:p14="http://schemas.microsoft.com/office/powerpoint/2010/main" val="419407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100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p>
          <a:p>
            <a:pPr algn="ctr" eaLnBrk="1" hangingPunct="1">
              <a:lnSpc>
                <a:spcPct val="90000"/>
              </a:lnSpc>
              <a:spcBef>
                <a:spcPct val="20000"/>
              </a:spcBef>
            </a:pPr>
            <a:r>
              <a:rPr lang="es-AR" altLang="es-AR" sz="2800" b="1" dirty="0">
                <a:latin typeface="Tahoma" panose="020B0604030504040204" pitchFamily="34" charset="0"/>
              </a:rPr>
              <a:t>ACTUALIZACIÓN AUTOMÁTICA</a:t>
            </a:r>
            <a:endParaRPr lang="en-US" altLang="es-AR" sz="2800" b="1" dirty="0">
              <a:latin typeface="Tahoma" panose="020B0604030504040204" pitchFamily="34" charset="0"/>
            </a:endParaRPr>
          </a:p>
        </p:txBody>
      </p:sp>
      <p:pic>
        <p:nvPicPr>
          <p:cNvPr id="4" name="Imagen 3"/>
          <p:cNvPicPr>
            <a:picLocks noChangeAspect="1"/>
          </p:cNvPicPr>
          <p:nvPr/>
        </p:nvPicPr>
        <p:blipFill>
          <a:blip r:embed="rId3"/>
          <a:stretch>
            <a:fillRect/>
          </a:stretch>
        </p:blipFill>
        <p:spPr>
          <a:xfrm>
            <a:off x="4077234" y="3837229"/>
            <a:ext cx="3695238" cy="2161905"/>
          </a:xfrm>
          <a:prstGeom prst="rect">
            <a:avLst/>
          </a:prstGeom>
        </p:spPr>
      </p:pic>
    </p:spTree>
    <p:extLst>
      <p:ext uri="{BB962C8B-B14F-4D97-AF65-F5344CB8AC3E}">
        <p14:creationId xmlns:p14="http://schemas.microsoft.com/office/powerpoint/2010/main" val="4124119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100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p>
          <a:p>
            <a:pPr algn="ctr" eaLnBrk="1" hangingPunct="1">
              <a:lnSpc>
                <a:spcPct val="90000"/>
              </a:lnSpc>
              <a:spcBef>
                <a:spcPct val="20000"/>
              </a:spcBef>
            </a:pPr>
            <a:r>
              <a:rPr lang="es-AR" altLang="es-AR" sz="2800" b="1" dirty="0">
                <a:latin typeface="Tahoma" panose="020B0604030504040204" pitchFamily="34" charset="0"/>
              </a:rPr>
              <a:t>ACTUALIZACIÓN AUTOMÁTICA</a:t>
            </a:r>
            <a:endParaRPr lang="en-US" altLang="es-AR" sz="2800" b="1" dirty="0">
              <a:latin typeface="Tahoma" panose="020B0604030504040204" pitchFamily="34" charset="0"/>
            </a:endParaRPr>
          </a:p>
        </p:txBody>
      </p:sp>
      <p:pic>
        <p:nvPicPr>
          <p:cNvPr id="6" name="Imagen 5"/>
          <p:cNvPicPr>
            <a:picLocks noChangeAspect="1"/>
          </p:cNvPicPr>
          <p:nvPr/>
        </p:nvPicPr>
        <p:blipFill>
          <a:blip r:embed="rId3"/>
          <a:stretch>
            <a:fillRect/>
          </a:stretch>
        </p:blipFill>
        <p:spPr>
          <a:xfrm>
            <a:off x="3758375" y="1854152"/>
            <a:ext cx="4179125" cy="5003848"/>
          </a:xfrm>
          <a:prstGeom prst="rect">
            <a:avLst/>
          </a:prstGeom>
        </p:spPr>
      </p:pic>
    </p:spTree>
    <p:extLst>
      <p:ext uri="{BB962C8B-B14F-4D97-AF65-F5344CB8AC3E}">
        <p14:creationId xmlns:p14="http://schemas.microsoft.com/office/powerpoint/2010/main" val="2312946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100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p>
          <a:p>
            <a:pPr algn="ctr" eaLnBrk="1" hangingPunct="1">
              <a:lnSpc>
                <a:spcPct val="90000"/>
              </a:lnSpc>
              <a:spcBef>
                <a:spcPct val="20000"/>
              </a:spcBef>
            </a:pPr>
            <a:r>
              <a:rPr lang="es-AR" altLang="es-AR" sz="2800" b="1" dirty="0">
                <a:latin typeface="Tahoma" panose="020B0604030504040204" pitchFamily="34" charset="0"/>
              </a:rPr>
              <a:t>ACTUALIZACIÓN AUTOMÁTICA</a:t>
            </a:r>
            <a:endParaRPr lang="en-US" altLang="es-AR" sz="2800" b="1" dirty="0">
              <a:latin typeface="Tahoma" panose="020B0604030504040204" pitchFamily="34" charset="0"/>
            </a:endParaRPr>
          </a:p>
        </p:txBody>
      </p:sp>
      <p:pic>
        <p:nvPicPr>
          <p:cNvPr id="7" name="Imagen 6"/>
          <p:cNvPicPr>
            <a:picLocks noChangeAspect="1"/>
          </p:cNvPicPr>
          <p:nvPr/>
        </p:nvPicPr>
        <p:blipFill>
          <a:blip r:embed="rId3"/>
          <a:stretch>
            <a:fillRect/>
          </a:stretch>
        </p:blipFill>
        <p:spPr>
          <a:xfrm>
            <a:off x="3762277" y="1819690"/>
            <a:ext cx="4234752" cy="5038310"/>
          </a:xfrm>
          <a:prstGeom prst="rect">
            <a:avLst/>
          </a:prstGeom>
        </p:spPr>
      </p:pic>
    </p:spTree>
    <p:extLst>
      <p:ext uri="{BB962C8B-B14F-4D97-AF65-F5344CB8AC3E}">
        <p14:creationId xmlns:p14="http://schemas.microsoft.com/office/powerpoint/2010/main" val="2572195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100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p>
          <a:p>
            <a:pPr algn="ctr" eaLnBrk="1" hangingPunct="1">
              <a:lnSpc>
                <a:spcPct val="90000"/>
              </a:lnSpc>
              <a:spcBef>
                <a:spcPct val="20000"/>
              </a:spcBef>
            </a:pPr>
            <a:r>
              <a:rPr lang="es-AR" altLang="es-AR" sz="2800" b="1" dirty="0">
                <a:latin typeface="Tahoma" panose="020B0604030504040204" pitchFamily="34" charset="0"/>
              </a:rPr>
              <a:t>ACTUALIZACIÓN AUTOMÁTICA</a:t>
            </a:r>
            <a:endParaRPr lang="en-US" altLang="es-AR" sz="2800" b="1" dirty="0">
              <a:latin typeface="Tahoma" panose="020B0604030504040204" pitchFamily="34" charset="0"/>
            </a:endParaRPr>
          </a:p>
        </p:txBody>
      </p:sp>
      <p:pic>
        <p:nvPicPr>
          <p:cNvPr id="6" name="Imagen 5"/>
          <p:cNvPicPr>
            <a:picLocks noChangeAspect="1"/>
          </p:cNvPicPr>
          <p:nvPr/>
        </p:nvPicPr>
        <p:blipFill>
          <a:blip r:embed="rId3"/>
          <a:stretch>
            <a:fillRect/>
          </a:stretch>
        </p:blipFill>
        <p:spPr>
          <a:xfrm>
            <a:off x="3742654" y="1814732"/>
            <a:ext cx="4190658" cy="5043268"/>
          </a:xfrm>
          <a:prstGeom prst="rect">
            <a:avLst/>
          </a:prstGeom>
        </p:spPr>
      </p:pic>
    </p:spTree>
    <p:extLst>
      <p:ext uri="{BB962C8B-B14F-4D97-AF65-F5344CB8AC3E}">
        <p14:creationId xmlns:p14="http://schemas.microsoft.com/office/powerpoint/2010/main" val="2942725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100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p>
          <a:p>
            <a:pPr algn="ctr" eaLnBrk="1" hangingPunct="1">
              <a:lnSpc>
                <a:spcPct val="90000"/>
              </a:lnSpc>
              <a:spcBef>
                <a:spcPct val="20000"/>
              </a:spcBef>
            </a:pPr>
            <a:r>
              <a:rPr lang="es-AR" altLang="es-AR" sz="2800" b="1" dirty="0">
                <a:latin typeface="Tahoma" panose="020B0604030504040204" pitchFamily="34" charset="0"/>
              </a:rPr>
              <a:t>ACTUALIZACIÓN AUTOMÁTICA</a:t>
            </a:r>
            <a:endParaRPr lang="en-US" altLang="es-AR" sz="2800" b="1" dirty="0">
              <a:latin typeface="Tahoma" panose="020B0604030504040204" pitchFamily="34" charset="0"/>
            </a:endParaRPr>
          </a:p>
        </p:txBody>
      </p:sp>
      <p:pic>
        <p:nvPicPr>
          <p:cNvPr id="2" name="Imagen 1"/>
          <p:cNvPicPr>
            <a:picLocks noChangeAspect="1"/>
          </p:cNvPicPr>
          <p:nvPr/>
        </p:nvPicPr>
        <p:blipFill>
          <a:blip r:embed="rId3"/>
          <a:stretch>
            <a:fillRect/>
          </a:stretch>
        </p:blipFill>
        <p:spPr>
          <a:xfrm>
            <a:off x="3836807" y="1843435"/>
            <a:ext cx="4409524" cy="4380952"/>
          </a:xfrm>
          <a:prstGeom prst="rect">
            <a:avLst/>
          </a:prstGeom>
        </p:spPr>
      </p:pic>
    </p:spTree>
    <p:extLst>
      <p:ext uri="{BB962C8B-B14F-4D97-AF65-F5344CB8AC3E}">
        <p14:creationId xmlns:p14="http://schemas.microsoft.com/office/powerpoint/2010/main" val="4272088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10" name="Grupo 9"/>
          <p:cNvGrpSpPr/>
          <p:nvPr/>
        </p:nvGrpSpPr>
        <p:grpSpPr>
          <a:xfrm>
            <a:off x="774700" y="1082819"/>
            <a:ext cx="6224220" cy="1088881"/>
            <a:chOff x="774700" y="1082819"/>
            <a:chExt cx="6224220" cy="1088881"/>
          </a:xfrm>
        </p:grpSpPr>
        <p:sp>
          <p:nvSpPr>
            <p:cNvPr id="6" name="Rectángulo 5"/>
            <p:cNvSpPr/>
            <p:nvPr/>
          </p:nvSpPr>
          <p:spPr>
            <a:xfrm>
              <a:off x="774700" y="1841500"/>
              <a:ext cx="4559300" cy="330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 name="Conector recto de flecha 6"/>
            <p:cNvCxnSpPr/>
            <p:nvPr/>
          </p:nvCxnSpPr>
          <p:spPr>
            <a:xfrm flipV="1">
              <a:off x="5334000" y="1358900"/>
              <a:ext cx="495300" cy="482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CuadroTexto 7"/>
            <p:cNvSpPr txBox="1"/>
            <p:nvPr/>
          </p:nvSpPr>
          <p:spPr>
            <a:xfrm>
              <a:off x="5761594" y="1082819"/>
              <a:ext cx="1237326" cy="369332"/>
            </a:xfrm>
            <a:prstGeom prst="rect">
              <a:avLst/>
            </a:prstGeom>
            <a:noFill/>
          </p:spPr>
          <p:txBody>
            <a:bodyPr wrap="none" rtlCol="0">
              <a:spAutoFit/>
            </a:bodyPr>
            <a:lstStyle/>
            <a:p>
              <a:r>
                <a:rPr lang="es-AR" b="1" dirty="0">
                  <a:solidFill>
                    <a:srgbClr val="FF0000"/>
                  </a:solidFill>
                </a:rPr>
                <a:t>ETIQUETAS</a:t>
              </a:r>
            </a:p>
          </p:txBody>
        </p:sp>
      </p:grpSp>
      <p:grpSp>
        <p:nvGrpSpPr>
          <p:cNvPr id="4" name="Grupo 3"/>
          <p:cNvGrpSpPr/>
          <p:nvPr/>
        </p:nvGrpSpPr>
        <p:grpSpPr>
          <a:xfrm>
            <a:off x="6471077" y="2119455"/>
            <a:ext cx="2922482" cy="673840"/>
            <a:chOff x="6471077" y="2119455"/>
            <a:chExt cx="2922482" cy="673840"/>
          </a:xfrm>
        </p:grpSpPr>
        <p:pic>
          <p:nvPicPr>
            <p:cNvPr id="9" name="Imagen 8"/>
            <p:cNvPicPr>
              <a:picLocks noChangeAspect="1"/>
            </p:cNvPicPr>
            <p:nvPr/>
          </p:nvPicPr>
          <p:blipFill>
            <a:blip r:embed="rId3"/>
            <a:stretch>
              <a:fillRect/>
            </a:stretch>
          </p:blipFill>
          <p:spPr>
            <a:xfrm>
              <a:off x="6471077" y="2223169"/>
              <a:ext cx="209524" cy="161905"/>
            </a:xfrm>
            <a:prstGeom prst="rect">
              <a:avLst/>
            </a:prstGeom>
          </p:spPr>
        </p:pic>
        <p:pic>
          <p:nvPicPr>
            <p:cNvPr id="11" name="Imagen 10"/>
            <p:cNvPicPr>
              <a:picLocks noChangeAspect="1"/>
            </p:cNvPicPr>
            <p:nvPr/>
          </p:nvPicPr>
          <p:blipFill>
            <a:blip r:embed="rId4"/>
            <a:stretch>
              <a:fillRect/>
            </a:stretch>
          </p:blipFill>
          <p:spPr>
            <a:xfrm>
              <a:off x="6493296" y="2502277"/>
              <a:ext cx="161905" cy="161905"/>
            </a:xfrm>
            <a:prstGeom prst="rect">
              <a:avLst/>
            </a:prstGeom>
          </p:spPr>
        </p:pic>
        <p:sp>
          <p:nvSpPr>
            <p:cNvPr id="2" name="CuadroTexto 1"/>
            <p:cNvSpPr txBox="1"/>
            <p:nvPr/>
          </p:nvSpPr>
          <p:spPr>
            <a:xfrm>
              <a:off x="6680601" y="2119455"/>
              <a:ext cx="2331087" cy="369332"/>
            </a:xfrm>
            <a:prstGeom prst="rect">
              <a:avLst/>
            </a:prstGeom>
            <a:noFill/>
          </p:spPr>
          <p:txBody>
            <a:bodyPr wrap="none" rtlCol="0">
              <a:spAutoFit/>
            </a:bodyPr>
            <a:lstStyle/>
            <a:p>
              <a:r>
                <a:rPr lang="es-AR" b="1" dirty="0">
                  <a:solidFill>
                    <a:srgbClr val="FF0000"/>
                  </a:solidFill>
                </a:rPr>
                <a:t>ETIQUETA HABILITADA</a:t>
              </a:r>
            </a:p>
          </p:txBody>
        </p:sp>
        <p:sp>
          <p:nvSpPr>
            <p:cNvPr id="12" name="CuadroTexto 11"/>
            <p:cNvSpPr txBox="1"/>
            <p:nvPr/>
          </p:nvSpPr>
          <p:spPr>
            <a:xfrm>
              <a:off x="6697628" y="2423963"/>
              <a:ext cx="2695931" cy="369332"/>
            </a:xfrm>
            <a:prstGeom prst="rect">
              <a:avLst/>
            </a:prstGeom>
            <a:noFill/>
          </p:spPr>
          <p:txBody>
            <a:bodyPr wrap="none" rtlCol="0">
              <a:spAutoFit/>
            </a:bodyPr>
            <a:lstStyle/>
            <a:p>
              <a:r>
                <a:rPr lang="es-AR" b="1" dirty="0">
                  <a:solidFill>
                    <a:srgbClr val="FF0000"/>
                  </a:solidFill>
                </a:rPr>
                <a:t>ETIQUETA DESHABILITADA</a:t>
              </a:r>
            </a:p>
          </p:txBody>
        </p:sp>
      </p:grpSp>
    </p:spTree>
    <p:extLst>
      <p:ext uri="{BB962C8B-B14F-4D97-AF65-F5344CB8AC3E}">
        <p14:creationId xmlns:p14="http://schemas.microsoft.com/office/powerpoint/2010/main" val="34168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12" name="Grupo 11"/>
          <p:cNvGrpSpPr/>
          <p:nvPr/>
        </p:nvGrpSpPr>
        <p:grpSpPr>
          <a:xfrm>
            <a:off x="1574800" y="1796534"/>
            <a:ext cx="10515600" cy="1200329"/>
            <a:chOff x="1574800" y="1796534"/>
            <a:chExt cx="10515600" cy="1200329"/>
          </a:xfrm>
        </p:grpSpPr>
        <p:sp>
          <p:nvSpPr>
            <p:cNvPr id="4" name="Rectángulo 3"/>
            <p:cNvSpPr/>
            <p:nvPr/>
          </p:nvSpPr>
          <p:spPr>
            <a:xfrm>
              <a:off x="1574800" y="2044700"/>
              <a:ext cx="4445000" cy="5968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CuadroTexto 1"/>
            <p:cNvSpPr txBox="1"/>
            <p:nvPr/>
          </p:nvSpPr>
          <p:spPr>
            <a:xfrm>
              <a:off x="6641566" y="1796534"/>
              <a:ext cx="5448834" cy="1200329"/>
            </a:xfrm>
            <a:prstGeom prst="rect">
              <a:avLst/>
            </a:prstGeom>
            <a:noFill/>
          </p:spPr>
          <p:txBody>
            <a:bodyPr wrap="square" rtlCol="0">
              <a:spAutoFit/>
            </a:bodyPr>
            <a:lstStyle/>
            <a:p>
              <a:r>
                <a:rPr lang="es-AR" b="1" dirty="0">
                  <a:solidFill>
                    <a:srgbClr val="FF0000"/>
                  </a:solidFill>
                </a:rPr>
                <a:t>INFORMACIÓN DEL PROYECTO</a:t>
              </a:r>
            </a:p>
            <a:p>
              <a:r>
                <a:rPr lang="es-AR" b="1" dirty="0">
                  <a:solidFill>
                    <a:srgbClr val="FF0000"/>
                  </a:solidFill>
                </a:rPr>
                <a:t>Para guardar un proyecto o crear un informe, se deberán completar todos los cuadros excepto el de “Revisión” que es opcional. </a:t>
              </a:r>
            </a:p>
          </p:txBody>
        </p:sp>
        <p:cxnSp>
          <p:nvCxnSpPr>
            <p:cNvPr id="11" name="Conector recto de flecha 10"/>
            <p:cNvCxnSpPr>
              <a:stCxn id="4" idx="3"/>
            </p:cNvCxnSpPr>
            <p:nvPr/>
          </p:nvCxnSpPr>
          <p:spPr>
            <a:xfrm flipV="1">
              <a:off x="6019800" y="2044700"/>
              <a:ext cx="698500" cy="2984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Rectángulo 12"/>
          <p:cNvSpPr/>
          <p:nvPr/>
        </p:nvSpPr>
        <p:spPr>
          <a:xfrm>
            <a:off x="889533" y="2692399"/>
            <a:ext cx="1222657" cy="6731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21" name="Grupo 20"/>
          <p:cNvGrpSpPr/>
          <p:nvPr/>
        </p:nvGrpSpPr>
        <p:grpSpPr>
          <a:xfrm>
            <a:off x="2162991" y="2705099"/>
            <a:ext cx="7626554" cy="2662281"/>
            <a:chOff x="2162991" y="2705099"/>
            <a:chExt cx="7626554" cy="2662281"/>
          </a:xfrm>
        </p:grpSpPr>
        <p:sp>
          <p:nvSpPr>
            <p:cNvPr id="14" name="Rectángulo 13"/>
            <p:cNvSpPr/>
            <p:nvPr/>
          </p:nvSpPr>
          <p:spPr>
            <a:xfrm>
              <a:off x="2162991" y="2705099"/>
              <a:ext cx="4440475" cy="5207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6" name="Conector recto de flecha 15"/>
            <p:cNvCxnSpPr/>
            <p:nvPr/>
          </p:nvCxnSpPr>
          <p:spPr>
            <a:xfrm>
              <a:off x="3260035" y="3210196"/>
              <a:ext cx="185530" cy="10611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2737732" y="4167051"/>
              <a:ext cx="7051813" cy="1200329"/>
            </a:xfrm>
            <a:prstGeom prst="rect">
              <a:avLst/>
            </a:prstGeom>
            <a:noFill/>
          </p:spPr>
          <p:txBody>
            <a:bodyPr wrap="square" rtlCol="0">
              <a:spAutoFit/>
            </a:bodyPr>
            <a:lstStyle/>
            <a:p>
              <a:r>
                <a:rPr lang="es-AR" b="1" dirty="0">
                  <a:solidFill>
                    <a:srgbClr val="FF0000"/>
                  </a:solidFill>
                </a:rPr>
                <a:t>INSTRUCCIÓN</a:t>
              </a:r>
            </a:p>
            <a:p>
              <a:r>
                <a:rPr lang="es-AR" b="1" dirty="0">
                  <a:solidFill>
                    <a:srgbClr val="FF0000"/>
                  </a:solidFill>
                </a:rPr>
                <a:t>Común para todas las páginas y ventanas. Se muestra una breve descripción de la instrucción o acción a realizar en esa etiqueta actualmente activada (</a:t>
              </a:r>
              <a:r>
                <a:rPr lang="es-AR" b="1" dirty="0" err="1">
                  <a:solidFill>
                    <a:srgbClr val="FF0000"/>
                  </a:solidFill>
                </a:rPr>
                <a:t>Indoor</a:t>
              </a:r>
              <a:r>
                <a:rPr lang="es-AR" b="1" dirty="0">
                  <a:solidFill>
                    <a:srgbClr val="FF0000"/>
                  </a:solidFill>
                </a:rPr>
                <a:t> </a:t>
              </a:r>
              <a:r>
                <a:rPr lang="es-AR" b="1" dirty="0" err="1">
                  <a:solidFill>
                    <a:srgbClr val="FF0000"/>
                  </a:solidFill>
                </a:rPr>
                <a:t>unit</a:t>
              </a:r>
              <a:r>
                <a:rPr lang="es-AR" b="1" dirty="0">
                  <a:solidFill>
                    <a:srgbClr val="FF0000"/>
                  </a:solidFill>
                </a:rPr>
                <a:t>, </a:t>
              </a:r>
              <a:r>
                <a:rPr lang="es-AR" b="1" dirty="0" err="1">
                  <a:solidFill>
                    <a:srgbClr val="FF0000"/>
                  </a:solidFill>
                </a:rPr>
                <a:t>Outdoor</a:t>
              </a:r>
              <a:r>
                <a:rPr lang="es-AR" b="1" dirty="0">
                  <a:solidFill>
                    <a:srgbClr val="FF0000"/>
                  </a:solidFill>
                </a:rPr>
                <a:t> </a:t>
              </a:r>
              <a:r>
                <a:rPr lang="es-AR" b="1" dirty="0" err="1">
                  <a:solidFill>
                    <a:srgbClr val="FF0000"/>
                  </a:solidFill>
                </a:rPr>
                <a:t>unit</a:t>
              </a:r>
              <a:r>
                <a:rPr lang="es-AR" b="1" dirty="0">
                  <a:solidFill>
                    <a:srgbClr val="FF0000"/>
                  </a:solidFill>
                </a:rPr>
                <a:t>, </a:t>
              </a:r>
              <a:r>
                <a:rPr lang="es-AR" b="1" dirty="0" err="1">
                  <a:solidFill>
                    <a:srgbClr val="FF0000"/>
                  </a:solidFill>
                </a:rPr>
                <a:t>Piping</a:t>
              </a:r>
              <a:r>
                <a:rPr lang="es-AR" b="1" dirty="0">
                  <a:solidFill>
                    <a:srgbClr val="FF0000"/>
                  </a:solidFill>
                </a:rPr>
                <a:t>, etc.).</a:t>
              </a:r>
            </a:p>
          </p:txBody>
        </p:sp>
      </p:grpSp>
    </p:spTree>
    <p:extLst>
      <p:ext uri="{BB962C8B-B14F-4D97-AF65-F5344CB8AC3E}">
        <p14:creationId xmlns:p14="http://schemas.microsoft.com/office/powerpoint/2010/main" val="38443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434" y="1476103"/>
            <a:ext cx="10126271" cy="5381897"/>
          </a:xfrm>
          <a:prstGeom prst="rect">
            <a:avLst/>
          </a:prstGeom>
        </p:spPr>
      </p:pic>
      <p:sp>
        <p:nvSpPr>
          <p:cNvPr id="6"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grpSp>
        <p:nvGrpSpPr>
          <p:cNvPr id="9" name="Grupo 8"/>
          <p:cNvGrpSpPr/>
          <p:nvPr/>
        </p:nvGrpSpPr>
        <p:grpSpPr>
          <a:xfrm>
            <a:off x="6385823" y="2933700"/>
            <a:ext cx="4718882" cy="3581400"/>
            <a:chOff x="6385823" y="2933700"/>
            <a:chExt cx="4718882" cy="3581400"/>
          </a:xfrm>
        </p:grpSpPr>
        <p:pic>
          <p:nvPicPr>
            <p:cNvPr id="2" name="Imagen 1"/>
            <p:cNvPicPr>
              <a:picLocks noChangeAspect="1"/>
            </p:cNvPicPr>
            <p:nvPr/>
          </p:nvPicPr>
          <p:blipFill>
            <a:blip r:embed="rId3"/>
            <a:stretch>
              <a:fillRect/>
            </a:stretch>
          </p:blipFill>
          <p:spPr>
            <a:xfrm>
              <a:off x="6385823" y="2933700"/>
              <a:ext cx="3331949" cy="3581400"/>
            </a:xfrm>
            <a:prstGeom prst="rect">
              <a:avLst/>
            </a:prstGeom>
          </p:spPr>
        </p:pic>
        <p:sp>
          <p:nvSpPr>
            <p:cNvPr id="4" name="Elipse 3"/>
            <p:cNvSpPr/>
            <p:nvPr/>
          </p:nvSpPr>
          <p:spPr>
            <a:xfrm>
              <a:off x="10706100" y="3213100"/>
              <a:ext cx="398605" cy="3683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 name="Conector recto de flecha 7"/>
            <p:cNvCxnSpPr>
              <a:stCxn id="4" idx="3"/>
            </p:cNvCxnSpPr>
            <p:nvPr/>
          </p:nvCxnSpPr>
          <p:spPr>
            <a:xfrm flipH="1">
              <a:off x="9717772" y="3527464"/>
              <a:ext cx="1046702" cy="6395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411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2" name="Imagen 1"/>
          <p:cNvPicPr>
            <a:picLocks noChangeAspect="1"/>
          </p:cNvPicPr>
          <p:nvPr/>
        </p:nvPicPr>
        <p:blipFill>
          <a:blip r:embed="rId2"/>
          <a:stretch>
            <a:fillRect/>
          </a:stretch>
        </p:blipFill>
        <p:spPr>
          <a:xfrm>
            <a:off x="827313" y="990600"/>
            <a:ext cx="10872652" cy="5867400"/>
          </a:xfrm>
          <a:prstGeom prst="rect">
            <a:avLst/>
          </a:prstGeom>
        </p:spPr>
      </p:pic>
      <p:grpSp>
        <p:nvGrpSpPr>
          <p:cNvPr id="16" name="Grupo 15"/>
          <p:cNvGrpSpPr/>
          <p:nvPr/>
        </p:nvGrpSpPr>
        <p:grpSpPr>
          <a:xfrm>
            <a:off x="952500" y="1606371"/>
            <a:ext cx="10536283" cy="4934129"/>
            <a:chOff x="952500" y="1606371"/>
            <a:chExt cx="10536283" cy="4934129"/>
          </a:xfrm>
        </p:grpSpPr>
        <p:sp>
          <p:nvSpPr>
            <p:cNvPr id="4" name="Rectángulo 3"/>
            <p:cNvSpPr/>
            <p:nvPr/>
          </p:nvSpPr>
          <p:spPr>
            <a:xfrm>
              <a:off x="952500" y="2806700"/>
              <a:ext cx="10325100" cy="3733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CuadroTexto 10"/>
            <p:cNvSpPr txBox="1"/>
            <p:nvPr/>
          </p:nvSpPr>
          <p:spPr>
            <a:xfrm>
              <a:off x="7539083" y="1606371"/>
              <a:ext cx="3949700" cy="1200329"/>
            </a:xfrm>
            <a:prstGeom prst="rect">
              <a:avLst/>
            </a:prstGeom>
            <a:noFill/>
          </p:spPr>
          <p:txBody>
            <a:bodyPr wrap="square" rtlCol="0">
              <a:spAutoFit/>
            </a:bodyPr>
            <a:lstStyle/>
            <a:p>
              <a:r>
                <a:rPr lang="es-AR" b="1" dirty="0">
                  <a:solidFill>
                    <a:srgbClr val="FF0000"/>
                  </a:solidFill>
                </a:rPr>
                <a:t>VENTANA INTERIORES</a:t>
              </a:r>
            </a:p>
            <a:p>
              <a:r>
                <a:rPr lang="es-AR" b="1" dirty="0">
                  <a:solidFill>
                    <a:srgbClr val="FF0000"/>
                  </a:solidFill>
                </a:rPr>
                <a:t>Muestra una descripción de las unidades interiores y cajas VAN seleccionadas.</a:t>
              </a:r>
            </a:p>
          </p:txBody>
        </p:sp>
        <p:cxnSp>
          <p:nvCxnSpPr>
            <p:cNvPr id="13" name="Conector recto de flecha 12"/>
            <p:cNvCxnSpPr>
              <a:stCxn id="4" idx="0"/>
              <a:endCxn id="11" idx="1"/>
            </p:cNvCxnSpPr>
            <p:nvPr/>
          </p:nvCxnSpPr>
          <p:spPr>
            <a:xfrm flipV="1">
              <a:off x="6115050" y="2206536"/>
              <a:ext cx="1424033" cy="6001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upo 24"/>
          <p:cNvGrpSpPr/>
          <p:nvPr/>
        </p:nvGrpSpPr>
        <p:grpSpPr>
          <a:xfrm>
            <a:off x="827313" y="5372100"/>
            <a:ext cx="10872652" cy="1460500"/>
            <a:chOff x="827313" y="5372100"/>
            <a:chExt cx="10872652" cy="1460500"/>
          </a:xfrm>
        </p:grpSpPr>
        <p:sp>
          <p:nvSpPr>
            <p:cNvPr id="18" name="Rectángulo 17"/>
            <p:cNvSpPr/>
            <p:nvPr/>
          </p:nvSpPr>
          <p:spPr>
            <a:xfrm>
              <a:off x="827313" y="6604000"/>
              <a:ext cx="10872652"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CuadroTexto 18"/>
            <p:cNvSpPr txBox="1"/>
            <p:nvPr/>
          </p:nvSpPr>
          <p:spPr>
            <a:xfrm>
              <a:off x="2006601" y="5372100"/>
              <a:ext cx="8915400" cy="923330"/>
            </a:xfrm>
            <a:prstGeom prst="rect">
              <a:avLst/>
            </a:prstGeom>
            <a:noFill/>
          </p:spPr>
          <p:txBody>
            <a:bodyPr wrap="square" rtlCol="0">
              <a:spAutoFit/>
            </a:bodyPr>
            <a:lstStyle/>
            <a:p>
              <a:r>
                <a:rPr lang="es-AR" b="1" dirty="0">
                  <a:solidFill>
                    <a:srgbClr val="FF0000"/>
                  </a:solidFill>
                </a:rPr>
                <a:t>BARRA DE INFORMACIÓN</a:t>
              </a:r>
            </a:p>
            <a:p>
              <a:r>
                <a:rPr lang="es-AR" b="1" dirty="0">
                  <a:solidFill>
                    <a:srgbClr val="FF0000"/>
                  </a:solidFill>
                </a:rPr>
                <a:t>Común a todas las páginas y ventanas, aparece información y advertencia sobre el elemento seleccionado. El color del fondo cambia a ROJO ante una advertencia.</a:t>
              </a:r>
            </a:p>
          </p:txBody>
        </p:sp>
        <p:cxnSp>
          <p:nvCxnSpPr>
            <p:cNvPr id="21" name="Conector recto de flecha 20"/>
            <p:cNvCxnSpPr/>
            <p:nvPr/>
          </p:nvCxnSpPr>
          <p:spPr>
            <a:xfrm>
              <a:off x="4851400" y="6295430"/>
              <a:ext cx="635000" cy="4482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829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1091" y="559564"/>
            <a:ext cx="8125097"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PANTALLA PRINCIPAL</a:t>
            </a:r>
            <a:endParaRPr lang="en-US" altLang="es-AR" sz="3200" b="1" dirty="0">
              <a:latin typeface="Tahoma" panose="020B0604030504040204" pitchFamily="34" charset="0"/>
            </a:endParaRPr>
          </a:p>
        </p:txBody>
      </p:sp>
      <p:pic>
        <p:nvPicPr>
          <p:cNvPr id="2" name="Imagen 1"/>
          <p:cNvPicPr>
            <a:picLocks noChangeAspect="1"/>
          </p:cNvPicPr>
          <p:nvPr/>
        </p:nvPicPr>
        <p:blipFill>
          <a:blip r:embed="rId2"/>
          <a:stretch>
            <a:fillRect/>
          </a:stretch>
        </p:blipFill>
        <p:spPr>
          <a:xfrm>
            <a:off x="827313" y="990600"/>
            <a:ext cx="10872652" cy="5867400"/>
          </a:xfrm>
          <a:prstGeom prst="rect">
            <a:avLst/>
          </a:prstGeom>
        </p:spPr>
      </p:pic>
      <p:grpSp>
        <p:nvGrpSpPr>
          <p:cNvPr id="8" name="Grupo 7"/>
          <p:cNvGrpSpPr/>
          <p:nvPr/>
        </p:nvGrpSpPr>
        <p:grpSpPr>
          <a:xfrm>
            <a:off x="8091532" y="3086100"/>
            <a:ext cx="3608433" cy="1977430"/>
            <a:chOff x="8091532" y="3086100"/>
            <a:chExt cx="3608433" cy="1977430"/>
          </a:xfrm>
        </p:grpSpPr>
        <p:sp>
          <p:nvSpPr>
            <p:cNvPr id="11" name="CuadroTexto 10"/>
            <p:cNvSpPr txBox="1"/>
            <p:nvPr/>
          </p:nvSpPr>
          <p:spPr>
            <a:xfrm>
              <a:off x="8091532" y="4140200"/>
              <a:ext cx="3390900" cy="923330"/>
            </a:xfrm>
            <a:prstGeom prst="rect">
              <a:avLst/>
            </a:prstGeom>
            <a:noFill/>
          </p:spPr>
          <p:txBody>
            <a:bodyPr wrap="square" rtlCol="0">
              <a:spAutoFit/>
            </a:bodyPr>
            <a:lstStyle/>
            <a:p>
              <a:r>
                <a:rPr lang="es-AR" b="1" dirty="0">
                  <a:solidFill>
                    <a:srgbClr val="FF0000"/>
                  </a:solidFill>
                </a:rPr>
                <a:t>BOTONES DE COMANDO</a:t>
              </a:r>
            </a:p>
            <a:p>
              <a:r>
                <a:rPr lang="es-AR" b="1" dirty="0">
                  <a:solidFill>
                    <a:srgbClr val="FF0000"/>
                  </a:solidFill>
                </a:rPr>
                <a:t>Permite Agregar, Editar y Eliminar unidades interiores y cajas VAM.</a:t>
              </a:r>
            </a:p>
          </p:txBody>
        </p:sp>
        <p:sp>
          <p:nvSpPr>
            <p:cNvPr id="5" name="Rectángulo 4"/>
            <p:cNvSpPr/>
            <p:nvPr/>
          </p:nvSpPr>
          <p:spPr>
            <a:xfrm>
              <a:off x="11264900" y="3086100"/>
              <a:ext cx="435065" cy="10541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 name="Conector recto de flecha 6"/>
            <p:cNvCxnSpPr>
              <a:stCxn id="5" idx="1"/>
            </p:cNvCxnSpPr>
            <p:nvPr/>
          </p:nvCxnSpPr>
          <p:spPr>
            <a:xfrm flipH="1">
              <a:off x="10477500" y="3613150"/>
              <a:ext cx="787400" cy="6286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upo 14"/>
          <p:cNvGrpSpPr/>
          <p:nvPr/>
        </p:nvGrpSpPr>
        <p:grpSpPr>
          <a:xfrm>
            <a:off x="2499489" y="5063530"/>
            <a:ext cx="9200476" cy="1502370"/>
            <a:chOff x="2499489" y="5063530"/>
            <a:chExt cx="9200476" cy="1502370"/>
          </a:xfrm>
        </p:grpSpPr>
        <p:sp>
          <p:nvSpPr>
            <p:cNvPr id="9" name="Rectángulo 8"/>
            <p:cNvSpPr/>
            <p:nvPr/>
          </p:nvSpPr>
          <p:spPr>
            <a:xfrm>
              <a:off x="11264900" y="5943600"/>
              <a:ext cx="435065" cy="6223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CuadroTexto 9"/>
            <p:cNvSpPr txBox="1"/>
            <p:nvPr/>
          </p:nvSpPr>
          <p:spPr>
            <a:xfrm>
              <a:off x="2499489" y="5063530"/>
              <a:ext cx="8320912" cy="1200329"/>
            </a:xfrm>
            <a:prstGeom prst="rect">
              <a:avLst/>
            </a:prstGeom>
            <a:noFill/>
          </p:spPr>
          <p:txBody>
            <a:bodyPr wrap="square" rtlCol="0">
              <a:spAutoFit/>
            </a:bodyPr>
            <a:lstStyle/>
            <a:p>
              <a:r>
                <a:rPr lang="es-AR" b="1" dirty="0">
                  <a:solidFill>
                    <a:srgbClr val="FF0000"/>
                  </a:solidFill>
                </a:rPr>
                <a:t>IMPORTAR/EXPORTAR</a:t>
              </a:r>
            </a:p>
            <a:p>
              <a:r>
                <a:rPr lang="es-AR" b="1" dirty="0">
                  <a:solidFill>
                    <a:srgbClr val="FF0000"/>
                  </a:solidFill>
                </a:rPr>
                <a:t>Permite importar y/o exportar archivos </a:t>
              </a:r>
              <a:r>
                <a:rPr lang="es-AR" b="1" dirty="0" err="1">
                  <a:solidFill>
                    <a:srgbClr val="FF0000"/>
                  </a:solidFill>
                </a:rPr>
                <a:t>csv</a:t>
              </a:r>
              <a:r>
                <a:rPr lang="es-AR" b="1" dirty="0">
                  <a:solidFill>
                    <a:srgbClr val="FF0000"/>
                  </a:solidFill>
                </a:rPr>
                <a:t> que contienen información sobre unidades interiores y cajas VAM, pero escritos bajo una estructura definida. ¡ATENCIÓN CON ESTA HERRAMIENTA, NO SIEMPRE SEGURA!</a:t>
              </a:r>
            </a:p>
          </p:txBody>
        </p:sp>
        <p:cxnSp>
          <p:nvCxnSpPr>
            <p:cNvPr id="14" name="Conector recto de flecha 13"/>
            <p:cNvCxnSpPr/>
            <p:nvPr/>
          </p:nvCxnSpPr>
          <p:spPr>
            <a:xfrm>
              <a:off x="9753600" y="5943600"/>
              <a:ext cx="1511300" cy="3202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991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22301" y="559564"/>
            <a:ext cx="115697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 (MANUAL)</a:t>
            </a:r>
            <a:endParaRPr lang="en-US" altLang="es-AR" sz="3200" b="1" dirty="0">
              <a:latin typeface="Tahoma" panose="020B0604030504040204" pitchFamily="34" charset="0"/>
            </a:endParaRPr>
          </a:p>
        </p:txBody>
      </p:sp>
      <p:pic>
        <p:nvPicPr>
          <p:cNvPr id="3" name="Imagen 2"/>
          <p:cNvPicPr>
            <a:picLocks noChangeAspect="1"/>
          </p:cNvPicPr>
          <p:nvPr/>
        </p:nvPicPr>
        <p:blipFill>
          <a:blip r:embed="rId3"/>
          <a:stretch>
            <a:fillRect/>
          </a:stretch>
        </p:blipFill>
        <p:spPr>
          <a:xfrm>
            <a:off x="823138" y="1029410"/>
            <a:ext cx="10759262" cy="5828590"/>
          </a:xfrm>
          <a:prstGeom prst="rect">
            <a:avLst/>
          </a:prstGeom>
        </p:spPr>
      </p:pic>
      <p:pic>
        <p:nvPicPr>
          <p:cNvPr id="6" name="Imagen 5"/>
          <p:cNvPicPr>
            <a:picLocks noChangeAspect="1"/>
          </p:cNvPicPr>
          <p:nvPr/>
        </p:nvPicPr>
        <p:blipFill>
          <a:blip r:embed="rId4"/>
          <a:stretch>
            <a:fillRect/>
          </a:stretch>
        </p:blipFill>
        <p:spPr>
          <a:xfrm>
            <a:off x="471180" y="1714500"/>
            <a:ext cx="4968605" cy="5143500"/>
          </a:xfrm>
          <a:prstGeom prst="rect">
            <a:avLst/>
          </a:prstGeom>
        </p:spPr>
      </p:pic>
      <p:sp>
        <p:nvSpPr>
          <p:cNvPr id="10" name="Elipse 9"/>
          <p:cNvSpPr/>
          <p:nvPr/>
        </p:nvSpPr>
        <p:spPr>
          <a:xfrm>
            <a:off x="3771900" y="1193800"/>
            <a:ext cx="939800" cy="279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Elipse 20"/>
          <p:cNvSpPr/>
          <p:nvPr/>
        </p:nvSpPr>
        <p:spPr>
          <a:xfrm>
            <a:off x="1828800" y="1943100"/>
            <a:ext cx="939800" cy="279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3" name="Elipse 22"/>
          <p:cNvSpPr/>
          <p:nvPr/>
        </p:nvSpPr>
        <p:spPr>
          <a:xfrm>
            <a:off x="622300" y="3403600"/>
            <a:ext cx="685800" cy="647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7" name="Conector recto de flecha 16"/>
          <p:cNvCxnSpPr>
            <a:stCxn id="10" idx="2"/>
            <a:endCxn id="21" idx="7"/>
          </p:cNvCxnSpPr>
          <p:nvPr/>
        </p:nvCxnSpPr>
        <p:spPr>
          <a:xfrm flipH="1">
            <a:off x="2630969" y="1333500"/>
            <a:ext cx="1140931" cy="6505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a:stCxn id="21" idx="4"/>
            <a:endCxn id="23" idx="7"/>
          </p:cNvCxnSpPr>
          <p:nvPr/>
        </p:nvCxnSpPr>
        <p:spPr>
          <a:xfrm flipH="1">
            <a:off x="1207667" y="2222500"/>
            <a:ext cx="1091033" cy="12759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n 26"/>
          <p:cNvPicPr>
            <a:picLocks noChangeAspect="1"/>
          </p:cNvPicPr>
          <p:nvPr/>
        </p:nvPicPr>
        <p:blipFill>
          <a:blip r:embed="rId5"/>
          <a:stretch>
            <a:fillRect/>
          </a:stretch>
        </p:blipFill>
        <p:spPr>
          <a:xfrm>
            <a:off x="5791743" y="2424371"/>
            <a:ext cx="4057143" cy="4142857"/>
          </a:xfrm>
          <a:prstGeom prst="rect">
            <a:avLst/>
          </a:prstGeom>
        </p:spPr>
      </p:pic>
      <p:sp>
        <p:nvSpPr>
          <p:cNvPr id="28" name="Elipse 27"/>
          <p:cNvSpPr/>
          <p:nvPr/>
        </p:nvSpPr>
        <p:spPr>
          <a:xfrm>
            <a:off x="11087100" y="3048000"/>
            <a:ext cx="469900" cy="4504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30" name="Conector recto de flecha 29"/>
          <p:cNvCxnSpPr/>
          <p:nvPr/>
        </p:nvCxnSpPr>
        <p:spPr>
          <a:xfrm flipH="1" flipV="1">
            <a:off x="9861586" y="2860476"/>
            <a:ext cx="1200114" cy="3907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21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animBg="1"/>
      <p:bldP spid="23"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823138" y="1029410"/>
            <a:ext cx="10759262" cy="5828590"/>
          </a:xfrm>
          <a:prstGeom prst="rect">
            <a:avLst/>
          </a:prstGeom>
        </p:spPr>
      </p:pic>
      <p:cxnSp>
        <p:nvCxnSpPr>
          <p:cNvPr id="7" name="Conector recto de flecha 6"/>
          <p:cNvCxnSpPr/>
          <p:nvPr/>
        </p:nvCxnSpPr>
        <p:spPr>
          <a:xfrm flipH="1">
            <a:off x="10553700" y="3314700"/>
            <a:ext cx="628650" cy="1404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Elipse 4"/>
          <p:cNvSpPr/>
          <p:nvPr/>
        </p:nvSpPr>
        <p:spPr>
          <a:xfrm>
            <a:off x="11182350" y="3048764"/>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p:cNvPicPr>
            <a:picLocks noChangeAspect="1"/>
          </p:cNvPicPr>
          <p:nvPr/>
        </p:nvPicPr>
        <p:blipFill>
          <a:blip r:embed="rId4"/>
          <a:stretch>
            <a:fillRect/>
          </a:stretch>
        </p:blipFill>
        <p:spPr>
          <a:xfrm>
            <a:off x="6490207" y="2335471"/>
            <a:ext cx="4057143" cy="4142857"/>
          </a:xfrm>
          <a:prstGeom prst="rect">
            <a:avLst/>
          </a:prstGeom>
        </p:spPr>
      </p:pic>
      <p:sp>
        <p:nvSpPr>
          <p:cNvPr id="11" name="Elipse 10"/>
          <p:cNvSpPr/>
          <p:nvPr/>
        </p:nvSpPr>
        <p:spPr>
          <a:xfrm>
            <a:off x="6610350" y="3251964"/>
            <a:ext cx="132715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CuadroTexto 11"/>
          <p:cNvSpPr txBox="1"/>
          <p:nvPr/>
        </p:nvSpPr>
        <p:spPr>
          <a:xfrm>
            <a:off x="1003542" y="3575137"/>
            <a:ext cx="5460757" cy="1200329"/>
          </a:xfrm>
          <a:prstGeom prst="rect">
            <a:avLst/>
          </a:prstGeom>
          <a:noFill/>
        </p:spPr>
        <p:txBody>
          <a:bodyPr wrap="square" rtlCol="0">
            <a:spAutoFit/>
          </a:bodyPr>
          <a:lstStyle/>
          <a:p>
            <a:r>
              <a:rPr lang="es-AR" b="1" dirty="0">
                <a:solidFill>
                  <a:srgbClr val="FF0000"/>
                </a:solidFill>
              </a:rPr>
              <a:t>NOTA: Aunque hayamos seleccionado la forma “manual” en “Preferencias”, hasta tanto no se tilde este casillero, la selección de las unidades interiores seguirá siendo en forma automática!</a:t>
            </a:r>
          </a:p>
        </p:txBody>
      </p:sp>
      <p:sp>
        <p:nvSpPr>
          <p:cNvPr id="13" name="Text Box 2"/>
          <p:cNvSpPr txBox="1">
            <a:spLocks noChangeArrowheads="1"/>
          </p:cNvSpPr>
          <p:nvPr/>
        </p:nvSpPr>
        <p:spPr bwMode="auto">
          <a:xfrm>
            <a:off x="622301" y="559564"/>
            <a:ext cx="115697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 (MANUAL)</a:t>
            </a:r>
            <a:endParaRPr lang="en-US" altLang="es-AR" sz="3200" b="1" dirty="0">
              <a:latin typeface="Tahoma" panose="020B0604030504040204" pitchFamily="34" charset="0"/>
            </a:endParaRPr>
          </a:p>
        </p:txBody>
      </p:sp>
    </p:spTree>
    <p:extLst>
      <p:ext uri="{BB962C8B-B14F-4D97-AF65-F5344CB8AC3E}">
        <p14:creationId xmlns:p14="http://schemas.microsoft.com/office/powerpoint/2010/main" val="400441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823138" y="1029410"/>
            <a:ext cx="10759262" cy="5828590"/>
          </a:xfrm>
          <a:prstGeom prst="rect">
            <a:avLst/>
          </a:prstGeom>
        </p:spPr>
      </p:pic>
      <p:cxnSp>
        <p:nvCxnSpPr>
          <p:cNvPr id="7" name="Conector recto de flecha 6"/>
          <p:cNvCxnSpPr/>
          <p:nvPr/>
        </p:nvCxnSpPr>
        <p:spPr>
          <a:xfrm flipH="1">
            <a:off x="10553700" y="3314700"/>
            <a:ext cx="628650" cy="1404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Elipse 4"/>
          <p:cNvSpPr/>
          <p:nvPr/>
        </p:nvSpPr>
        <p:spPr>
          <a:xfrm>
            <a:off x="11182350" y="3048764"/>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p:cNvPicPr>
            <a:picLocks noChangeAspect="1"/>
          </p:cNvPicPr>
          <p:nvPr/>
        </p:nvPicPr>
        <p:blipFill>
          <a:blip r:embed="rId4"/>
          <a:stretch>
            <a:fillRect/>
          </a:stretch>
        </p:blipFill>
        <p:spPr>
          <a:xfrm>
            <a:off x="6490207" y="2335471"/>
            <a:ext cx="4057143" cy="4142857"/>
          </a:xfrm>
          <a:prstGeom prst="rect">
            <a:avLst/>
          </a:prstGeom>
        </p:spPr>
      </p:pic>
      <p:sp>
        <p:nvSpPr>
          <p:cNvPr id="9" name="Elipse 8"/>
          <p:cNvSpPr/>
          <p:nvPr/>
        </p:nvSpPr>
        <p:spPr>
          <a:xfrm>
            <a:off x="6650445" y="3251964"/>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1" name="Conector recto de flecha 10"/>
          <p:cNvCxnSpPr/>
          <p:nvPr/>
        </p:nvCxnSpPr>
        <p:spPr>
          <a:xfrm flipH="1">
            <a:off x="5359907" y="3517900"/>
            <a:ext cx="1263650" cy="3884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5"/>
          <a:stretch>
            <a:fillRect/>
          </a:stretch>
        </p:blipFill>
        <p:spPr>
          <a:xfrm>
            <a:off x="1274193" y="2348935"/>
            <a:ext cx="4085714" cy="4142857"/>
          </a:xfrm>
          <a:prstGeom prst="rect">
            <a:avLst/>
          </a:prstGeom>
        </p:spPr>
      </p:pic>
      <p:sp>
        <p:nvSpPr>
          <p:cNvPr id="12" name="Elipse 11"/>
          <p:cNvSpPr/>
          <p:nvPr/>
        </p:nvSpPr>
        <p:spPr>
          <a:xfrm>
            <a:off x="1434438" y="3292388"/>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Elipse 12"/>
          <p:cNvSpPr/>
          <p:nvPr/>
        </p:nvSpPr>
        <p:spPr>
          <a:xfrm>
            <a:off x="1355875" y="4131067"/>
            <a:ext cx="2495915"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Elipse 13"/>
          <p:cNvSpPr/>
          <p:nvPr/>
        </p:nvSpPr>
        <p:spPr>
          <a:xfrm>
            <a:off x="1463782" y="4600913"/>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Elipse 14"/>
          <p:cNvSpPr/>
          <p:nvPr/>
        </p:nvSpPr>
        <p:spPr>
          <a:xfrm>
            <a:off x="1479679" y="5273959"/>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Text Box 2"/>
          <p:cNvSpPr txBox="1">
            <a:spLocks noChangeArrowheads="1"/>
          </p:cNvSpPr>
          <p:nvPr/>
        </p:nvSpPr>
        <p:spPr bwMode="auto">
          <a:xfrm>
            <a:off x="622301" y="559564"/>
            <a:ext cx="115697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 (MANUAL)</a:t>
            </a:r>
            <a:endParaRPr lang="en-US" altLang="es-AR" sz="3200" b="1" dirty="0">
              <a:latin typeface="Tahoma" panose="020B0604030504040204" pitchFamily="34" charset="0"/>
            </a:endParaRPr>
          </a:p>
        </p:txBody>
      </p:sp>
    </p:spTree>
    <p:extLst>
      <p:ext uri="{BB962C8B-B14F-4D97-AF65-F5344CB8AC3E}">
        <p14:creationId xmlns:p14="http://schemas.microsoft.com/office/powerpoint/2010/main" val="167104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734238" y="1058886"/>
            <a:ext cx="10733862" cy="5799114"/>
          </a:xfrm>
          <a:prstGeom prst="rect">
            <a:avLst/>
          </a:prstGeom>
        </p:spPr>
      </p:pic>
      <p:sp>
        <p:nvSpPr>
          <p:cNvPr id="5" name="Elipse 4"/>
          <p:cNvSpPr/>
          <p:nvPr/>
        </p:nvSpPr>
        <p:spPr>
          <a:xfrm>
            <a:off x="11004550" y="3048000"/>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 name="Conector recto de flecha 6"/>
          <p:cNvCxnSpPr>
            <a:stCxn id="5" idx="2"/>
          </p:cNvCxnSpPr>
          <p:nvPr/>
        </p:nvCxnSpPr>
        <p:spPr>
          <a:xfrm flipH="1">
            <a:off x="7810500" y="3251200"/>
            <a:ext cx="3194050" cy="5715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upo 17"/>
          <p:cNvGrpSpPr/>
          <p:nvPr/>
        </p:nvGrpSpPr>
        <p:grpSpPr>
          <a:xfrm>
            <a:off x="959446" y="1202624"/>
            <a:ext cx="6427396" cy="5352381"/>
            <a:chOff x="959446" y="1202624"/>
            <a:chExt cx="6427396" cy="5352381"/>
          </a:xfrm>
        </p:grpSpPr>
        <p:pic>
          <p:nvPicPr>
            <p:cNvPr id="13" name="Imagen 12"/>
            <p:cNvPicPr>
              <a:picLocks noChangeAspect="1"/>
            </p:cNvPicPr>
            <p:nvPr/>
          </p:nvPicPr>
          <p:blipFill>
            <a:blip r:embed="rId4"/>
            <a:stretch>
              <a:fillRect/>
            </a:stretch>
          </p:blipFill>
          <p:spPr>
            <a:xfrm>
              <a:off x="959446" y="1202624"/>
              <a:ext cx="3266667" cy="5352381"/>
            </a:xfrm>
            <a:prstGeom prst="rect">
              <a:avLst/>
            </a:prstGeom>
          </p:spPr>
        </p:pic>
        <p:sp>
          <p:nvSpPr>
            <p:cNvPr id="14" name="Rectángulo 13"/>
            <p:cNvSpPr/>
            <p:nvPr/>
          </p:nvSpPr>
          <p:spPr>
            <a:xfrm>
              <a:off x="4625961" y="3536950"/>
              <a:ext cx="2760881" cy="1968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6" name="Conector recto de flecha 15"/>
            <p:cNvCxnSpPr/>
            <p:nvPr/>
          </p:nvCxnSpPr>
          <p:spPr>
            <a:xfrm flipH="1" flipV="1">
              <a:off x="3898900" y="2946400"/>
              <a:ext cx="727061" cy="5905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upo 23"/>
          <p:cNvGrpSpPr/>
          <p:nvPr/>
        </p:nvGrpSpPr>
        <p:grpSpPr>
          <a:xfrm>
            <a:off x="4625961" y="3771900"/>
            <a:ext cx="1666810" cy="2004079"/>
            <a:chOff x="4625961" y="3771900"/>
            <a:chExt cx="1666810" cy="2004079"/>
          </a:xfrm>
        </p:grpSpPr>
        <p:pic>
          <p:nvPicPr>
            <p:cNvPr id="19" name="Imagen 18"/>
            <p:cNvPicPr>
              <a:picLocks noChangeAspect="1"/>
            </p:cNvPicPr>
            <p:nvPr/>
          </p:nvPicPr>
          <p:blipFill>
            <a:blip r:embed="rId5"/>
            <a:stretch>
              <a:fillRect/>
            </a:stretch>
          </p:blipFill>
          <p:spPr>
            <a:xfrm>
              <a:off x="5035628" y="4233122"/>
              <a:ext cx="1257143" cy="1542857"/>
            </a:xfrm>
            <a:prstGeom prst="rect">
              <a:avLst/>
            </a:prstGeom>
          </p:spPr>
        </p:pic>
        <p:sp>
          <p:nvSpPr>
            <p:cNvPr id="20" name="Rectángulo 19"/>
            <p:cNvSpPr/>
            <p:nvPr/>
          </p:nvSpPr>
          <p:spPr>
            <a:xfrm>
              <a:off x="4625961" y="3771900"/>
              <a:ext cx="1660539" cy="1865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2" name="Conector recto de flecha 21"/>
            <p:cNvCxnSpPr>
              <a:stCxn id="20" idx="2"/>
            </p:cNvCxnSpPr>
            <p:nvPr/>
          </p:nvCxnSpPr>
          <p:spPr>
            <a:xfrm>
              <a:off x="5456231" y="3958443"/>
              <a:ext cx="80969" cy="2746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Text Box 2"/>
          <p:cNvSpPr txBox="1">
            <a:spLocks noChangeArrowheads="1"/>
          </p:cNvSpPr>
          <p:nvPr/>
        </p:nvSpPr>
        <p:spPr bwMode="auto">
          <a:xfrm>
            <a:off x="622301" y="559564"/>
            <a:ext cx="115697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 (MANUAL)</a:t>
            </a:r>
            <a:endParaRPr lang="en-US" altLang="es-AR" sz="3200" b="1" dirty="0">
              <a:latin typeface="Tahoma" panose="020B0604030504040204" pitchFamily="34" charset="0"/>
            </a:endParaRPr>
          </a:p>
        </p:txBody>
      </p:sp>
    </p:spTree>
    <p:extLst>
      <p:ext uri="{BB962C8B-B14F-4D97-AF65-F5344CB8AC3E}">
        <p14:creationId xmlns:p14="http://schemas.microsoft.com/office/powerpoint/2010/main" val="221884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27313" y="990600"/>
            <a:ext cx="10872652" cy="5867400"/>
          </a:xfrm>
          <a:prstGeom prst="rect">
            <a:avLst/>
          </a:prstGeom>
        </p:spPr>
      </p:pic>
      <p:pic>
        <p:nvPicPr>
          <p:cNvPr id="12" name="Imagen 11"/>
          <p:cNvPicPr>
            <a:picLocks noChangeAspect="1"/>
          </p:cNvPicPr>
          <p:nvPr/>
        </p:nvPicPr>
        <p:blipFill>
          <a:blip r:embed="rId3"/>
          <a:stretch>
            <a:fillRect/>
          </a:stretch>
        </p:blipFill>
        <p:spPr>
          <a:xfrm>
            <a:off x="1503733" y="1526131"/>
            <a:ext cx="4886961" cy="5106600"/>
          </a:xfrm>
          <a:prstGeom prst="rect">
            <a:avLst/>
          </a:prstGeom>
        </p:spPr>
      </p:pic>
      <p:sp>
        <p:nvSpPr>
          <p:cNvPr id="4" name="Elipse 3"/>
          <p:cNvSpPr/>
          <p:nvPr/>
        </p:nvSpPr>
        <p:spPr>
          <a:xfrm>
            <a:off x="3771900" y="1095095"/>
            <a:ext cx="901700" cy="3196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Elipse 15"/>
          <p:cNvSpPr/>
          <p:nvPr/>
        </p:nvSpPr>
        <p:spPr>
          <a:xfrm>
            <a:off x="2755900" y="1755495"/>
            <a:ext cx="901700" cy="3196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Elipse 5"/>
          <p:cNvSpPr/>
          <p:nvPr/>
        </p:nvSpPr>
        <p:spPr>
          <a:xfrm>
            <a:off x="1663700" y="3327400"/>
            <a:ext cx="647700" cy="4893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8" name="Conector recto de flecha 17"/>
          <p:cNvCxnSpPr>
            <a:stCxn id="4" idx="3"/>
          </p:cNvCxnSpPr>
          <p:nvPr/>
        </p:nvCxnSpPr>
        <p:spPr>
          <a:xfrm flipH="1">
            <a:off x="3530600" y="1367917"/>
            <a:ext cx="373351" cy="3875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a:stCxn id="16" idx="3"/>
          </p:cNvCxnSpPr>
          <p:nvPr/>
        </p:nvCxnSpPr>
        <p:spPr>
          <a:xfrm flipH="1">
            <a:off x="1987550" y="2028317"/>
            <a:ext cx="900401" cy="129908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Elipse 20"/>
          <p:cNvSpPr/>
          <p:nvPr/>
        </p:nvSpPr>
        <p:spPr>
          <a:xfrm>
            <a:off x="11264900" y="3073400"/>
            <a:ext cx="409665"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3" name="Conector recto de flecha 22"/>
          <p:cNvCxnSpPr>
            <a:stCxn id="21" idx="2"/>
          </p:cNvCxnSpPr>
          <p:nvPr/>
        </p:nvCxnSpPr>
        <p:spPr>
          <a:xfrm flipH="1">
            <a:off x="10663084" y="3263900"/>
            <a:ext cx="601816" cy="635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6" name="Imagen 25"/>
          <p:cNvPicPr>
            <a:picLocks noChangeAspect="1"/>
          </p:cNvPicPr>
          <p:nvPr/>
        </p:nvPicPr>
        <p:blipFill>
          <a:blip r:embed="rId4"/>
          <a:stretch>
            <a:fillRect/>
          </a:stretch>
        </p:blipFill>
        <p:spPr>
          <a:xfrm>
            <a:off x="6605940" y="2518445"/>
            <a:ext cx="4057143" cy="4114286"/>
          </a:xfrm>
          <a:prstGeom prst="rect">
            <a:avLst/>
          </a:prstGeom>
        </p:spPr>
      </p:pic>
      <p:sp>
        <p:nvSpPr>
          <p:cNvPr id="13" name="Text Box 2"/>
          <p:cNvSpPr txBox="1">
            <a:spLocks noChangeArrowheads="1"/>
          </p:cNvSpPr>
          <p:nvPr/>
        </p:nvSpPr>
        <p:spPr bwMode="auto">
          <a:xfrm>
            <a:off x="939800" y="546864"/>
            <a:ext cx="1055369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 (AUTO)</a:t>
            </a:r>
            <a:endParaRPr lang="en-US" altLang="es-AR" sz="3200" b="1" dirty="0">
              <a:latin typeface="Tahoma" panose="020B0604030504040204" pitchFamily="34" charset="0"/>
            </a:endParaRPr>
          </a:p>
        </p:txBody>
      </p:sp>
      <p:sp>
        <p:nvSpPr>
          <p:cNvPr id="5" name="Elipse 4"/>
          <p:cNvSpPr/>
          <p:nvPr/>
        </p:nvSpPr>
        <p:spPr>
          <a:xfrm>
            <a:off x="8966200" y="6019800"/>
            <a:ext cx="876300" cy="36233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49218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6" grpId="0" animBg="1"/>
      <p:bldP spid="21"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883461" y="990601"/>
            <a:ext cx="10815045" cy="5867400"/>
          </a:xfrm>
          <a:prstGeom prst="rect">
            <a:avLst/>
          </a:prstGeom>
        </p:spPr>
      </p:pic>
      <p:sp>
        <p:nvSpPr>
          <p:cNvPr id="11" name="Text Box 2"/>
          <p:cNvSpPr txBox="1">
            <a:spLocks noChangeArrowheads="1"/>
          </p:cNvSpPr>
          <p:nvPr/>
        </p:nvSpPr>
        <p:spPr bwMode="auto">
          <a:xfrm>
            <a:off x="2201091" y="559564"/>
            <a:ext cx="900030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a:t>
            </a:r>
            <a:endParaRPr lang="en-US" altLang="es-AR" sz="3200" b="1" dirty="0">
              <a:latin typeface="Tahoma" panose="020B0604030504040204" pitchFamily="34" charset="0"/>
            </a:endParaRPr>
          </a:p>
        </p:txBody>
      </p:sp>
    </p:spTree>
    <p:extLst>
      <p:ext uri="{BB962C8B-B14F-4D97-AF65-F5344CB8AC3E}">
        <p14:creationId xmlns:p14="http://schemas.microsoft.com/office/powerpoint/2010/main" val="324376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883461" y="990601"/>
            <a:ext cx="10815045" cy="5867400"/>
          </a:xfrm>
          <a:prstGeom prst="rect">
            <a:avLst/>
          </a:prstGeom>
        </p:spPr>
      </p:pic>
      <p:sp>
        <p:nvSpPr>
          <p:cNvPr id="11" name="Text Box 2"/>
          <p:cNvSpPr txBox="1">
            <a:spLocks noChangeArrowheads="1"/>
          </p:cNvSpPr>
          <p:nvPr/>
        </p:nvSpPr>
        <p:spPr bwMode="auto">
          <a:xfrm>
            <a:off x="2201091" y="559564"/>
            <a:ext cx="900030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INTERIORES</a:t>
            </a:r>
            <a:endParaRPr lang="en-US" altLang="es-AR" sz="3200" b="1" dirty="0">
              <a:latin typeface="Tahoma" panose="020B0604030504040204" pitchFamily="34" charset="0"/>
            </a:endParaRPr>
          </a:p>
        </p:txBody>
      </p:sp>
      <p:sp>
        <p:nvSpPr>
          <p:cNvPr id="12" name="Elipse 11"/>
          <p:cNvSpPr/>
          <p:nvPr/>
        </p:nvSpPr>
        <p:spPr>
          <a:xfrm>
            <a:off x="11283950" y="3536950"/>
            <a:ext cx="393700" cy="406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3" name="Conector recto de flecha 12"/>
          <p:cNvCxnSpPr/>
          <p:nvPr/>
        </p:nvCxnSpPr>
        <p:spPr>
          <a:xfrm flipH="1">
            <a:off x="8070850" y="3740150"/>
            <a:ext cx="3194050" cy="5715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Imagen 13"/>
          <p:cNvPicPr>
            <a:picLocks noChangeAspect="1"/>
          </p:cNvPicPr>
          <p:nvPr/>
        </p:nvPicPr>
        <p:blipFill>
          <a:blip r:embed="rId4"/>
          <a:stretch>
            <a:fillRect/>
          </a:stretch>
        </p:blipFill>
        <p:spPr>
          <a:xfrm>
            <a:off x="4002380" y="2155863"/>
            <a:ext cx="4085714" cy="4123809"/>
          </a:xfrm>
          <a:prstGeom prst="rect">
            <a:avLst/>
          </a:prstGeom>
        </p:spPr>
      </p:pic>
      <p:cxnSp>
        <p:nvCxnSpPr>
          <p:cNvPr id="16" name="Conector recto de flecha 15"/>
          <p:cNvCxnSpPr/>
          <p:nvPr/>
        </p:nvCxnSpPr>
        <p:spPr>
          <a:xfrm flipV="1">
            <a:off x="1905000" y="3276600"/>
            <a:ext cx="296091" cy="4635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1069410" y="3733800"/>
            <a:ext cx="1967270" cy="369332"/>
          </a:xfrm>
          <a:prstGeom prst="rect">
            <a:avLst/>
          </a:prstGeom>
          <a:noFill/>
        </p:spPr>
        <p:txBody>
          <a:bodyPr wrap="none" rtlCol="0">
            <a:spAutoFit/>
          </a:bodyPr>
          <a:lstStyle/>
          <a:p>
            <a:r>
              <a:rPr lang="es-AR" b="1" dirty="0">
                <a:solidFill>
                  <a:srgbClr val="FF0000"/>
                </a:solidFill>
              </a:rPr>
              <a:t>DOBLE CLICK AQUÍ</a:t>
            </a:r>
          </a:p>
        </p:txBody>
      </p:sp>
      <p:cxnSp>
        <p:nvCxnSpPr>
          <p:cNvPr id="19" name="Conector recto de flecha 18"/>
          <p:cNvCxnSpPr/>
          <p:nvPr/>
        </p:nvCxnSpPr>
        <p:spPr>
          <a:xfrm>
            <a:off x="2996483" y="3924301"/>
            <a:ext cx="99316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0" name="Grupo 19"/>
          <p:cNvGrpSpPr/>
          <p:nvPr/>
        </p:nvGrpSpPr>
        <p:grpSpPr>
          <a:xfrm>
            <a:off x="6561419" y="2337711"/>
            <a:ext cx="4984750" cy="4333333"/>
            <a:chOff x="6413500" y="2208972"/>
            <a:chExt cx="4984750" cy="4333333"/>
          </a:xfrm>
        </p:grpSpPr>
        <p:pic>
          <p:nvPicPr>
            <p:cNvPr id="21" name="Imagen 20"/>
            <p:cNvPicPr>
              <a:picLocks noChangeAspect="1"/>
            </p:cNvPicPr>
            <p:nvPr/>
          </p:nvPicPr>
          <p:blipFill>
            <a:blip r:embed="rId5"/>
            <a:stretch>
              <a:fillRect/>
            </a:stretch>
          </p:blipFill>
          <p:spPr>
            <a:xfrm>
              <a:off x="7903012" y="2208972"/>
              <a:ext cx="3495238" cy="4333333"/>
            </a:xfrm>
            <a:prstGeom prst="rect">
              <a:avLst/>
            </a:prstGeom>
          </p:spPr>
        </p:pic>
        <p:sp>
          <p:nvSpPr>
            <p:cNvPr id="22" name="Elipse 21"/>
            <p:cNvSpPr/>
            <p:nvPr/>
          </p:nvSpPr>
          <p:spPr>
            <a:xfrm>
              <a:off x="6413500" y="2946400"/>
              <a:ext cx="1181100" cy="4191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3" name="Conector recto de flecha 22"/>
            <p:cNvCxnSpPr>
              <a:stCxn id="22" idx="6"/>
            </p:cNvCxnSpPr>
            <p:nvPr/>
          </p:nvCxnSpPr>
          <p:spPr>
            <a:xfrm flipV="1">
              <a:off x="7594600" y="2755900"/>
              <a:ext cx="558800" cy="400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427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172702" y="1000556"/>
            <a:ext cx="8374398" cy="4536643"/>
          </a:xfrm>
          <a:prstGeom prst="rect">
            <a:avLst/>
          </a:prstGeom>
        </p:spPr>
      </p:pic>
      <p:pic>
        <p:nvPicPr>
          <p:cNvPr id="4" name="Imagen 3"/>
          <p:cNvPicPr>
            <a:picLocks noChangeAspect="1"/>
          </p:cNvPicPr>
          <p:nvPr/>
        </p:nvPicPr>
        <p:blipFill>
          <a:blip r:embed="rId4"/>
          <a:stretch>
            <a:fillRect/>
          </a:stretch>
        </p:blipFill>
        <p:spPr>
          <a:xfrm>
            <a:off x="3613961" y="2156256"/>
            <a:ext cx="8362139" cy="4536644"/>
          </a:xfrm>
          <a:prstGeom prst="rect">
            <a:avLst/>
          </a:prstGeom>
        </p:spPr>
      </p:pic>
      <p:sp>
        <p:nvSpPr>
          <p:cNvPr id="5" name="Text Box 2"/>
          <p:cNvSpPr txBox="1">
            <a:spLocks noChangeArrowheads="1"/>
          </p:cNvSpPr>
          <p:nvPr/>
        </p:nvSpPr>
        <p:spPr bwMode="auto">
          <a:xfrm>
            <a:off x="2201091" y="559564"/>
            <a:ext cx="900030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VRV XPRESS: SELECCIÓN DE EXTERIORES</a:t>
            </a:r>
            <a:endParaRPr lang="en-US" altLang="es-AR" sz="3200" b="1" dirty="0">
              <a:latin typeface="Tahoma" panose="020B0604030504040204" pitchFamily="34" charset="0"/>
            </a:endParaRPr>
          </a:p>
        </p:txBody>
      </p:sp>
      <p:sp>
        <p:nvSpPr>
          <p:cNvPr id="6" name="Elipse 5"/>
          <p:cNvSpPr/>
          <p:nvPr/>
        </p:nvSpPr>
        <p:spPr>
          <a:xfrm>
            <a:off x="774700" y="1320800"/>
            <a:ext cx="812800" cy="266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Elipse 6"/>
          <p:cNvSpPr/>
          <p:nvPr/>
        </p:nvSpPr>
        <p:spPr>
          <a:xfrm>
            <a:off x="4229100" y="2463800"/>
            <a:ext cx="812800" cy="2667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9" name="Conector recto de flecha 8"/>
          <p:cNvCxnSpPr>
            <a:stCxn id="6" idx="5"/>
          </p:cNvCxnSpPr>
          <p:nvPr/>
        </p:nvCxnSpPr>
        <p:spPr>
          <a:xfrm>
            <a:off x="1468468" y="1548443"/>
            <a:ext cx="2366932" cy="22869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3934634" y="2730500"/>
            <a:ext cx="611966" cy="11049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2131688" y="4102100"/>
            <a:ext cx="8560905" cy="923330"/>
          </a:xfrm>
          <a:prstGeom prst="rect">
            <a:avLst/>
          </a:prstGeom>
          <a:noFill/>
        </p:spPr>
        <p:txBody>
          <a:bodyPr wrap="square" rtlCol="0">
            <a:spAutoFit/>
          </a:bodyPr>
          <a:lstStyle/>
          <a:p>
            <a:r>
              <a:rPr lang="es-AR" b="1" dirty="0">
                <a:solidFill>
                  <a:srgbClr val="FF0000"/>
                </a:solidFill>
              </a:rPr>
              <a:t>EN UNA ETIQUETA HABILITADA (     ) CUANDO SE INGRESA LA INFORMACIÓN MÍNIMA Y NECESARIA, SE HABILITA AUTOMÁTICAMENTE LA SIGUIENTE ETIQUETA QUE SE ENCONTRABA DESHABILITADA (    )</a:t>
            </a:r>
          </a:p>
        </p:txBody>
      </p:sp>
      <p:pic>
        <p:nvPicPr>
          <p:cNvPr id="14" name="Imagen 13"/>
          <p:cNvPicPr>
            <a:picLocks noChangeAspect="1"/>
          </p:cNvPicPr>
          <p:nvPr/>
        </p:nvPicPr>
        <p:blipFill>
          <a:blip r:embed="rId5"/>
          <a:stretch>
            <a:fillRect/>
          </a:stretch>
        </p:blipFill>
        <p:spPr>
          <a:xfrm>
            <a:off x="5315377" y="4194864"/>
            <a:ext cx="209524" cy="161905"/>
          </a:xfrm>
          <a:prstGeom prst="rect">
            <a:avLst/>
          </a:prstGeom>
        </p:spPr>
      </p:pic>
      <p:pic>
        <p:nvPicPr>
          <p:cNvPr id="15" name="Imagen 14"/>
          <p:cNvPicPr>
            <a:picLocks noChangeAspect="1"/>
          </p:cNvPicPr>
          <p:nvPr/>
        </p:nvPicPr>
        <p:blipFill>
          <a:blip r:embed="rId6"/>
          <a:stretch>
            <a:fillRect/>
          </a:stretch>
        </p:blipFill>
        <p:spPr>
          <a:xfrm>
            <a:off x="5246420" y="4752777"/>
            <a:ext cx="161905" cy="161905"/>
          </a:xfrm>
          <a:prstGeom prst="rect">
            <a:avLst/>
          </a:prstGeom>
        </p:spPr>
      </p:pic>
    </p:spTree>
    <p:extLst>
      <p:ext uri="{BB962C8B-B14F-4D97-AF65-F5344CB8AC3E}">
        <p14:creationId xmlns:p14="http://schemas.microsoft.com/office/powerpoint/2010/main" val="352707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972491" y="677139"/>
            <a:ext cx="8125097"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PROCEDIMIENTO DE SELECCIÓN DEL SISTEMA VRV</a:t>
            </a:r>
            <a:endParaRPr lang="en-US" altLang="es-AR" sz="3200" b="1" dirty="0">
              <a:latin typeface="Tahoma" panose="020B060403050404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079" y="2282835"/>
            <a:ext cx="5501149" cy="3660765"/>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748" y="2282835"/>
            <a:ext cx="5501150" cy="3660765"/>
          </a:xfrm>
          <a:prstGeom prst="rect">
            <a:avLst/>
          </a:prstGeom>
        </p:spPr>
      </p:pic>
      <p:sp>
        <p:nvSpPr>
          <p:cNvPr id="7" name="Text Box 2">
            <a:extLst>
              <a:ext uri="{FF2B5EF4-FFF2-40B4-BE49-F238E27FC236}">
                <a16:creationId xmlns:a16="http://schemas.microsoft.com/office/drawing/2014/main" id="{24378A4F-16CB-4F5B-B4BD-03B8B940285C}"/>
              </a:ext>
            </a:extLst>
          </p:cNvPr>
          <p:cNvSpPr txBox="1">
            <a:spLocks noChangeArrowheads="1"/>
          </p:cNvSpPr>
          <p:nvPr/>
        </p:nvSpPr>
        <p:spPr bwMode="auto">
          <a:xfrm>
            <a:off x="5324202" y="1698028"/>
            <a:ext cx="1421674"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lgn="ctr">
              <a:spcBef>
                <a:spcPct val="50000"/>
              </a:spcBef>
            </a:pPr>
            <a:r>
              <a:rPr lang="en-US" altLang="es-AR" sz="1400" b="1" dirty="0" err="1">
                <a:latin typeface="Tahoma" panose="020B0604030504040204" pitchFamily="34" charset="0"/>
              </a:rPr>
              <a:t>Pasos</a:t>
            </a:r>
            <a:r>
              <a:rPr lang="en-US" altLang="es-AR" sz="1400" b="1" dirty="0">
                <a:latin typeface="Tahoma" panose="020B0604030504040204" pitchFamily="34" charset="0"/>
              </a:rPr>
              <a:t> </a:t>
            </a:r>
            <a:r>
              <a:rPr lang="en-US" altLang="es-AR" sz="1400" b="1" dirty="0" err="1">
                <a:latin typeface="Tahoma" panose="020B0604030504040204" pitchFamily="34" charset="0"/>
              </a:rPr>
              <a:t>Previos</a:t>
            </a:r>
            <a:endParaRPr lang="en-US" altLang="es-AR" sz="1400" b="1" dirty="0">
              <a:latin typeface="Tahoma" panose="020B0604030504040204" pitchFamily="34" charset="0"/>
            </a:endParaRPr>
          </a:p>
        </p:txBody>
      </p:sp>
    </p:spTree>
    <p:extLst>
      <p:ext uri="{BB962C8B-B14F-4D97-AF65-F5344CB8AC3E}">
        <p14:creationId xmlns:p14="http://schemas.microsoft.com/office/powerpoint/2010/main" val="140143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854926" y="714097"/>
            <a:ext cx="1421674"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lgn="ctr">
              <a:spcBef>
                <a:spcPct val="50000"/>
              </a:spcBef>
            </a:pPr>
            <a:r>
              <a:rPr lang="en-US" altLang="es-AR" sz="1400" b="1" dirty="0" err="1">
                <a:latin typeface="Tahoma" panose="020B0604030504040204" pitchFamily="34" charset="0"/>
              </a:rPr>
              <a:t>Pasos</a:t>
            </a:r>
            <a:r>
              <a:rPr lang="en-US" altLang="es-AR" sz="1400" b="1" dirty="0">
                <a:latin typeface="Tahoma" panose="020B0604030504040204" pitchFamily="34" charset="0"/>
              </a:rPr>
              <a:t> </a:t>
            </a:r>
            <a:r>
              <a:rPr lang="en-US" altLang="es-AR" sz="1400" b="1" dirty="0" err="1">
                <a:latin typeface="Tahoma" panose="020B0604030504040204" pitchFamily="34" charset="0"/>
              </a:rPr>
              <a:t>Previos</a:t>
            </a:r>
            <a:endParaRPr lang="en-US" altLang="es-AR" sz="1400" b="1" dirty="0">
              <a:latin typeface="Tahoma" panose="020B0604030504040204" pitchFamily="34" charset="0"/>
            </a:endParaRP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lgn="ct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Cálculo</a:t>
            </a:r>
            <a:r>
              <a:rPr lang="en-US" altLang="es-AR" sz="1400" b="1" dirty="0">
                <a:latin typeface="Tahoma" panose="020B0604030504040204" pitchFamily="34" charset="0"/>
              </a:rPr>
              <a:t> de la </a:t>
            </a:r>
            <a:r>
              <a:rPr lang="en-US" altLang="es-AR" sz="1400" b="1" dirty="0" err="1">
                <a:latin typeface="Tahoma" panose="020B0604030504040204" pitchFamily="34" charset="0"/>
              </a:rPr>
              <a:t>Carga</a:t>
            </a:r>
            <a:r>
              <a:rPr lang="en-US" altLang="es-AR" sz="1400" b="1" dirty="0">
                <a:latin typeface="Tahoma" panose="020B0604030504040204" pitchFamily="34" charset="0"/>
              </a:rPr>
              <a:t> </a:t>
            </a:r>
            <a:r>
              <a:rPr lang="en-US" altLang="es-AR" sz="1400" b="1" dirty="0" err="1">
                <a:latin typeface="Tahoma" panose="020B0604030504040204" pitchFamily="34" charset="0"/>
              </a:rPr>
              <a:t>Térmica</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121226"/>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la </a:t>
            </a:r>
            <a:r>
              <a:rPr lang="en-US" altLang="es-AR" sz="1400" dirty="0" err="1">
                <a:latin typeface="Tahoma" panose="020B0604030504040204" pitchFamily="34" charset="0"/>
              </a:rPr>
              <a:t>aplicación</a:t>
            </a:r>
            <a:r>
              <a:rPr lang="en-US" altLang="es-AR" sz="1400" dirty="0">
                <a:latin typeface="Tahoma" panose="020B0604030504040204" pitchFamily="34" charset="0"/>
              </a:rPr>
              <a:t> o </a:t>
            </a:r>
            <a:r>
              <a:rPr lang="en-US" altLang="es-AR" sz="1400" dirty="0" err="1">
                <a:latin typeface="Tahoma" panose="020B0604030504040204" pitchFamily="34" charset="0"/>
              </a:rPr>
              <a:t>tipo</a:t>
            </a:r>
            <a:r>
              <a:rPr lang="en-US" altLang="es-AR" sz="1400" dirty="0">
                <a:latin typeface="Tahoma" panose="020B0604030504040204" pitchFamily="34" charset="0"/>
              </a:rPr>
              <a:t> de </a:t>
            </a:r>
            <a:r>
              <a:rPr lang="en-US" altLang="es-AR" sz="1400" dirty="0" err="1">
                <a:latin typeface="Tahoma" panose="020B0604030504040204" pitchFamily="34" charset="0"/>
              </a:rPr>
              <a:t>proyecto</a:t>
            </a:r>
            <a:r>
              <a:rPr lang="en-US" altLang="es-AR" sz="1400" dirty="0">
                <a:latin typeface="Tahoma" panose="020B0604030504040204" pitchFamily="34" charset="0"/>
              </a:rPr>
              <a:t>) y las </a:t>
            </a:r>
            <a:r>
              <a:rPr lang="en-US" altLang="es-AR" sz="1400" dirty="0" err="1">
                <a:latin typeface="Tahoma" panose="020B0604030504040204" pitchFamily="34" charset="0"/>
              </a:rPr>
              <a:t>exteriores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el </a:t>
            </a:r>
            <a:r>
              <a:rPr lang="en-US" altLang="es-AR" sz="1400" dirty="0" err="1">
                <a:latin typeface="Tahoma" panose="020B0604030504040204" pitchFamily="34" charset="0"/>
              </a:rPr>
              <a:t>lugar</a:t>
            </a:r>
            <a:r>
              <a:rPr lang="en-US" altLang="es-AR" sz="1400" dirty="0">
                <a:latin typeface="Tahoma" panose="020B0604030504040204" pitchFamily="34" charset="0"/>
              </a:rPr>
              <a:t> del </a:t>
            </a:r>
            <a:r>
              <a:rPr lang="en-US" altLang="es-AR" sz="1400" dirty="0" err="1">
                <a:latin typeface="Tahoma" panose="020B0604030504040204" pitchFamily="34" charset="0"/>
              </a:rPr>
              <a:t>proyecto</a:t>
            </a:r>
            <a:r>
              <a:rPr lang="en-US" altLang="es-AR" sz="1400" dirty="0">
                <a:latin typeface="Tahoma" panose="020B0604030504040204" pitchFamily="34" charset="0"/>
              </a:rPr>
              <a:t>), </a:t>
            </a:r>
            <a:r>
              <a:rPr lang="en-US" altLang="es-AR" sz="1400" dirty="0" err="1">
                <a:latin typeface="Tahoma" panose="020B0604030504040204" pitchFamily="34" charset="0"/>
              </a:rPr>
              <a:t>tanto</a:t>
            </a:r>
            <a:r>
              <a:rPr lang="en-US" altLang="es-AR" sz="1400" dirty="0">
                <a:latin typeface="Tahoma" panose="020B0604030504040204" pitchFamily="34" charset="0"/>
              </a:rPr>
              <a:t> para </a:t>
            </a:r>
            <a:r>
              <a:rPr lang="en-US" altLang="es-AR" sz="1400" dirty="0" err="1">
                <a:latin typeface="Tahoma" panose="020B0604030504040204" pitchFamily="34" charset="0"/>
              </a:rPr>
              <a:t>verano</a:t>
            </a:r>
            <a:r>
              <a:rPr lang="en-US" altLang="es-AR" sz="1400" dirty="0">
                <a:latin typeface="Tahoma" panose="020B0604030504040204" pitchFamily="34" charset="0"/>
              </a:rPr>
              <a:t> </a:t>
            </a:r>
            <a:r>
              <a:rPr lang="en-US" altLang="es-AR" sz="1400" dirty="0" err="1">
                <a:latin typeface="Tahoma" panose="020B0604030504040204" pitchFamily="34" charset="0"/>
              </a:rPr>
              <a:t>como</a:t>
            </a:r>
            <a:r>
              <a:rPr lang="en-US" altLang="es-AR" sz="1400" dirty="0">
                <a:latin typeface="Tahoma" panose="020B0604030504040204" pitchFamily="34" charset="0"/>
              </a:rPr>
              <a:t> para </a:t>
            </a:r>
            <a:r>
              <a:rPr lang="en-US" altLang="es-AR" sz="1400" dirty="0" err="1">
                <a:latin typeface="Tahoma" panose="020B0604030504040204" pitchFamily="34" charset="0"/>
              </a:rPr>
              <a:t>invierno</a:t>
            </a:r>
            <a:r>
              <a:rPr lang="en-US" altLang="es-AR" sz="1400" dirty="0">
                <a:latin typeface="Tahoma" panose="020B0604030504040204" pitchFamily="34" charset="0"/>
              </a:rPr>
              <a:t>.</a:t>
            </a:r>
          </a:p>
        </p:txBody>
      </p:sp>
      <p:sp>
        <p:nvSpPr>
          <p:cNvPr id="9" name="Text Box 12"/>
          <p:cNvSpPr txBox="1">
            <a:spLocks noChangeArrowheads="1"/>
          </p:cNvSpPr>
          <p:nvPr/>
        </p:nvSpPr>
        <p:spPr bwMode="auto">
          <a:xfrm>
            <a:off x="992777" y="2997939"/>
            <a:ext cx="1054172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capacidades</a:t>
            </a:r>
            <a:r>
              <a:rPr lang="en-US" altLang="es-AR" sz="1400" dirty="0">
                <a:latin typeface="Tahoma" panose="020B0604030504040204" pitchFamily="34" charset="0"/>
              </a:rPr>
              <a:t> </a:t>
            </a:r>
            <a:r>
              <a:rPr lang="en-US" altLang="es-AR" sz="1400" dirty="0" err="1">
                <a:latin typeface="Tahoma" panose="020B0604030504040204" pitchFamily="34" charset="0"/>
              </a:rPr>
              <a:t>requeridas</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Total (TC) y </a:t>
            </a:r>
            <a:r>
              <a:rPr lang="en-US" altLang="es-AR" sz="1400" dirty="0" err="1">
                <a:latin typeface="Tahoma" panose="020B0604030504040204" pitchFamily="34" charset="0"/>
              </a:rPr>
              <a:t>Calor</a:t>
            </a:r>
            <a:r>
              <a:rPr lang="en-US" altLang="es-AR" sz="1400" dirty="0">
                <a:latin typeface="Tahoma" panose="020B0604030504040204" pitchFamily="34" charset="0"/>
              </a:rPr>
              <a:t> Sensible Total (SCH) para VERANO, </a:t>
            </a:r>
            <a:r>
              <a:rPr lang="en-US" altLang="es-AR" sz="1400" dirty="0" err="1">
                <a:latin typeface="Tahoma" panose="020B0604030504040204" pitchFamily="34" charset="0"/>
              </a:rPr>
              <a:t>como</a:t>
            </a:r>
            <a:r>
              <a:rPr lang="en-US" altLang="es-AR" sz="1400" dirty="0">
                <a:latin typeface="Tahoma" panose="020B0604030504040204" pitchFamily="34" charset="0"/>
              </a:rPr>
              <a:t> la </a:t>
            </a:r>
            <a:r>
              <a:rPr lang="en-US" altLang="es-AR" sz="1400" dirty="0" err="1">
                <a:latin typeface="Tahoma" panose="020B0604030504040204" pitchFamily="34" charset="0"/>
              </a:rPr>
              <a:t>capacidad</a:t>
            </a:r>
            <a:r>
              <a:rPr lang="en-US" altLang="es-AR" sz="1400" dirty="0">
                <a:latin typeface="Tahoma" panose="020B0604030504040204" pitchFamily="34" charset="0"/>
              </a:rPr>
              <a:t> </a:t>
            </a:r>
            <a:r>
              <a:rPr lang="en-US" altLang="es-AR" sz="1400" dirty="0" err="1">
                <a:latin typeface="Tahoma" panose="020B0604030504040204" pitchFamily="34" charset="0"/>
              </a:rPr>
              <a:t>requerida</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 </a:t>
            </a:r>
            <a:r>
              <a:rPr lang="en-US" altLang="es-AR" sz="1400" dirty="0" err="1">
                <a:latin typeface="Tahoma" panose="020B0604030504040204" pitchFamily="34" charset="0"/>
              </a:rPr>
              <a:t>en</a:t>
            </a:r>
            <a:r>
              <a:rPr lang="en-US" altLang="es-AR" sz="1400" dirty="0">
                <a:latin typeface="Tahoma" panose="020B0604030504040204" pitchFamily="34" charset="0"/>
              </a:rPr>
              <a:t> INVIERNO para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uno</a:t>
            </a:r>
            <a:r>
              <a:rPr lang="en-US" altLang="es-AR" sz="1400" dirty="0">
                <a:latin typeface="Tahoma" panose="020B0604030504040204" pitchFamily="34" charset="0"/>
              </a:rPr>
              <a:t> de </a:t>
            </a:r>
            <a:r>
              <a:rPr lang="en-US" altLang="es-AR" sz="1400" dirty="0" err="1">
                <a:latin typeface="Tahoma" panose="020B0604030504040204" pitchFamily="34" charset="0"/>
              </a:rPr>
              <a:t>los</a:t>
            </a:r>
            <a:r>
              <a:rPr lang="en-US" altLang="es-AR" sz="1400" dirty="0">
                <a:latin typeface="Tahoma" panose="020B0604030504040204" pitchFamily="34" charset="0"/>
              </a:rPr>
              <a:t> </a:t>
            </a:r>
            <a:r>
              <a:rPr lang="en-US" altLang="es-AR" sz="1400" dirty="0" err="1">
                <a:latin typeface="Tahoma" panose="020B0604030504040204" pitchFamily="34" charset="0"/>
              </a:rPr>
              <a:t>ambientes</a:t>
            </a:r>
            <a:r>
              <a:rPr lang="en-US" altLang="es-AR" sz="1400" dirty="0">
                <a:latin typeface="Tahoma" panose="020B0604030504040204" pitchFamily="34" charset="0"/>
              </a:rPr>
              <a:t> a </a:t>
            </a:r>
            <a:r>
              <a:rPr lang="en-US" altLang="es-AR" sz="1400" dirty="0" err="1">
                <a:latin typeface="Tahoma" panose="020B0604030504040204" pitchFamily="34" charset="0"/>
              </a:rPr>
              <a:t>acondicionar</a:t>
            </a:r>
            <a:r>
              <a:rPr lang="en-US" altLang="es-AR" sz="1400" dirty="0">
                <a:latin typeface="Tahoma" panose="020B0604030504040204" pitchFamily="34" charset="0"/>
              </a:rPr>
              <a:t> y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pico</a:t>
            </a:r>
            <a:r>
              <a:rPr lang="en-US" altLang="es-AR" sz="1400" dirty="0">
                <a:latin typeface="Tahoma" panose="020B0604030504040204" pitchFamily="34" charset="0"/>
              </a:rPr>
              <a:t> del </a:t>
            </a:r>
            <a:r>
              <a:rPr lang="en-US" altLang="es-AR" sz="1400" dirty="0" err="1">
                <a:latin typeface="Tahoma" panose="020B0604030504040204" pitchFamily="34" charset="0"/>
              </a:rPr>
              <a:t>sistema</a:t>
            </a:r>
            <a:r>
              <a:rPr lang="en-US" altLang="es-AR" sz="1400" dirty="0">
                <a:latin typeface="Tahoma" panose="020B0604030504040204" pitchFamily="34" charset="0"/>
              </a:rPr>
              <a:t> </a:t>
            </a:r>
            <a:r>
              <a:rPr lang="en-US" altLang="es-AR" sz="1400" dirty="0" err="1">
                <a:latin typeface="Tahoma" panose="020B0604030504040204" pitchFamily="34" charset="0"/>
              </a:rPr>
              <a:t>si</a:t>
            </a:r>
            <a:r>
              <a:rPr lang="en-US" altLang="es-AR" sz="1400" dirty="0">
                <a:latin typeface="Tahoma" panose="020B0604030504040204" pitchFamily="34" charset="0"/>
              </a:rPr>
              <a:t> </a:t>
            </a:r>
            <a:r>
              <a:rPr lang="en-US" altLang="es-AR" sz="1400" dirty="0" err="1">
                <a:latin typeface="Tahoma" panose="020B0604030504040204" pitchFamily="34" charset="0"/>
              </a:rPr>
              <a:t>fuese</a:t>
            </a:r>
            <a:r>
              <a:rPr lang="en-US" altLang="es-AR" sz="1400" dirty="0">
                <a:latin typeface="Tahoma" panose="020B0604030504040204" pitchFamily="34" charset="0"/>
              </a:rPr>
              <a:t> </a:t>
            </a:r>
            <a:r>
              <a:rPr lang="en-US" altLang="es-AR" sz="1400" dirty="0" err="1">
                <a:latin typeface="Tahoma" panose="020B0604030504040204" pitchFamily="34" charset="0"/>
              </a:rPr>
              <a:t>necesaria</a:t>
            </a:r>
            <a:r>
              <a:rPr lang="en-US" altLang="es-AR" sz="1400" dirty="0">
                <a:latin typeface="Tahoma" panose="020B0604030504040204" pitchFamily="34" charset="0"/>
              </a:rPr>
              <a:t> (TC y SHC para VERANO y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para INVIERNO).</a:t>
            </a:r>
          </a:p>
        </p:txBody>
      </p:sp>
      <p:pic>
        <p:nvPicPr>
          <p:cNvPr id="2" name="Imagen 1"/>
          <p:cNvPicPr>
            <a:picLocks noChangeAspect="1"/>
          </p:cNvPicPr>
          <p:nvPr/>
        </p:nvPicPr>
        <p:blipFill>
          <a:blip r:embed="rId3"/>
          <a:stretch>
            <a:fillRect/>
          </a:stretch>
        </p:blipFill>
        <p:spPr>
          <a:xfrm>
            <a:off x="3641825" y="3668248"/>
            <a:ext cx="4877869" cy="1486266"/>
          </a:xfrm>
          <a:prstGeom prst="rect">
            <a:avLst/>
          </a:prstGeom>
        </p:spPr>
      </p:pic>
      <p:pic>
        <p:nvPicPr>
          <p:cNvPr id="13" name="Imagen 12"/>
          <p:cNvPicPr>
            <a:picLocks noChangeAspect="1"/>
          </p:cNvPicPr>
          <p:nvPr/>
        </p:nvPicPr>
        <p:blipFill>
          <a:blip r:embed="rId4"/>
          <a:stretch>
            <a:fillRect/>
          </a:stretch>
        </p:blipFill>
        <p:spPr>
          <a:xfrm>
            <a:off x="156754" y="5238207"/>
            <a:ext cx="11848012" cy="1567543"/>
          </a:xfrm>
          <a:prstGeom prst="rect">
            <a:avLst/>
          </a:prstGeom>
        </p:spPr>
      </p:pic>
      <p:sp>
        <p:nvSpPr>
          <p:cNvPr id="15" name="Text Box 34"/>
          <p:cNvSpPr txBox="1">
            <a:spLocks noChangeArrowheads="1"/>
          </p:cNvSpPr>
          <p:nvPr/>
        </p:nvSpPr>
        <p:spPr bwMode="auto">
          <a:xfrm>
            <a:off x="8567056" y="4174103"/>
            <a:ext cx="26016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PLANTA A ACONDICIONAR</a:t>
            </a:r>
          </a:p>
        </p:txBody>
      </p:sp>
      <p:pic>
        <p:nvPicPr>
          <p:cNvPr id="14" name="Imagen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3116" y="1397315"/>
            <a:ext cx="3766457" cy="1633909"/>
          </a:xfrm>
          <a:prstGeom prst="rect">
            <a:avLst/>
          </a:prstGeom>
        </p:spPr>
      </p:pic>
      <p:sp>
        <p:nvSpPr>
          <p:cNvPr id="17" name="Text Box 34"/>
          <p:cNvSpPr txBox="1">
            <a:spLocks noChangeArrowheads="1"/>
          </p:cNvSpPr>
          <p:nvPr/>
        </p:nvSpPr>
        <p:spPr bwMode="auto">
          <a:xfrm>
            <a:off x="6263639" y="1503012"/>
            <a:ext cx="243622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35°C        TBS = 24°C</a:t>
            </a:r>
          </a:p>
          <a:p>
            <a:pPr>
              <a:spcBef>
                <a:spcPct val="50000"/>
              </a:spcBef>
            </a:pPr>
            <a:r>
              <a:rPr lang="en-US" altLang="es-AR" sz="1200" dirty="0">
                <a:latin typeface="Tahoma" panose="020B0604030504040204" pitchFamily="34" charset="0"/>
              </a:rPr>
              <a:t>TBH = 24°C        TBH = 17,1°C</a:t>
            </a:r>
          </a:p>
          <a:p>
            <a:pPr>
              <a:spcBef>
                <a:spcPct val="50000"/>
              </a:spcBef>
            </a:pPr>
            <a:r>
              <a:rPr lang="en-US" altLang="es-AR" sz="1200" dirty="0">
                <a:latin typeface="Tahoma" panose="020B0604030504040204" pitchFamily="34" charset="0"/>
              </a:rPr>
              <a:t>HR = 40,3%        HR = 50,0%</a:t>
            </a:r>
          </a:p>
        </p:txBody>
      </p:sp>
      <p:sp>
        <p:nvSpPr>
          <p:cNvPr id="18" name="Text Box 34"/>
          <p:cNvSpPr txBox="1">
            <a:spLocks noChangeArrowheads="1"/>
          </p:cNvSpPr>
          <p:nvPr/>
        </p:nvSpPr>
        <p:spPr bwMode="auto">
          <a:xfrm>
            <a:off x="8793485" y="1511719"/>
            <a:ext cx="225605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INVIERNO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0°C        TBS = 22°C</a:t>
            </a:r>
          </a:p>
          <a:p>
            <a:pPr>
              <a:spcBef>
                <a:spcPct val="50000"/>
              </a:spcBef>
            </a:pPr>
            <a:r>
              <a:rPr lang="en-US" altLang="es-AR" sz="1200" dirty="0">
                <a:latin typeface="Tahoma" panose="020B0604030504040204" pitchFamily="34" charset="0"/>
              </a:rPr>
              <a:t>TBH = -0,9°C      HR = 50%</a:t>
            </a:r>
          </a:p>
          <a:p>
            <a:pPr>
              <a:spcBef>
                <a:spcPct val="50000"/>
              </a:spcBef>
            </a:pPr>
            <a:r>
              <a:rPr lang="en-US" altLang="es-AR" sz="1200" dirty="0">
                <a:latin typeface="Tahoma" panose="020B0604030504040204" pitchFamily="34" charset="0"/>
              </a:rPr>
              <a:t>  HR = 85%    </a:t>
            </a:r>
          </a:p>
        </p:txBody>
      </p:sp>
      <p:pic>
        <p:nvPicPr>
          <p:cNvPr id="16" name="Imagen 15"/>
          <p:cNvPicPr>
            <a:picLocks noChangeAspect="1"/>
          </p:cNvPicPr>
          <p:nvPr/>
        </p:nvPicPr>
        <p:blipFill>
          <a:blip r:embed="rId6"/>
          <a:stretch>
            <a:fillRect/>
          </a:stretch>
        </p:blipFill>
        <p:spPr>
          <a:xfrm>
            <a:off x="3022544" y="3921038"/>
            <a:ext cx="508111" cy="698672"/>
          </a:xfrm>
          <a:prstGeom prst="rect">
            <a:avLst/>
          </a:prstGeom>
        </p:spPr>
      </p:pic>
      <p:sp>
        <p:nvSpPr>
          <p:cNvPr id="19" name="CuadroTexto 18">
            <a:extLst>
              <a:ext uri="{FF2B5EF4-FFF2-40B4-BE49-F238E27FC236}">
                <a16:creationId xmlns:a16="http://schemas.microsoft.com/office/drawing/2014/main" id="{63EE6E91-5501-4726-B94D-6BED019AAA23}"/>
              </a:ext>
            </a:extLst>
          </p:cNvPr>
          <p:cNvSpPr txBox="1"/>
          <p:nvPr/>
        </p:nvSpPr>
        <p:spPr>
          <a:xfrm>
            <a:off x="156754" y="4776542"/>
            <a:ext cx="2638415" cy="461665"/>
          </a:xfrm>
          <a:prstGeom prst="rect">
            <a:avLst/>
          </a:prstGeom>
          <a:noFill/>
        </p:spPr>
        <p:txBody>
          <a:bodyPr wrap="none" rtlCol="0">
            <a:spAutoFit/>
          </a:bodyPr>
          <a:lstStyle/>
          <a:p>
            <a:r>
              <a:rPr lang="es-AR" sz="2400" b="1" dirty="0"/>
              <a:t>BALANCE TÉRMICO</a:t>
            </a:r>
          </a:p>
        </p:txBody>
      </p:sp>
    </p:spTree>
    <p:extLst>
      <p:ext uri="{BB962C8B-B14F-4D97-AF65-F5344CB8AC3E}">
        <p14:creationId xmlns:p14="http://schemas.microsoft.com/office/powerpoint/2010/main" val="695233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o 11"/>
          <p:cNvGrpSpPr/>
          <p:nvPr/>
        </p:nvGrpSpPr>
        <p:grpSpPr>
          <a:xfrm>
            <a:off x="261257" y="1130275"/>
            <a:ext cx="992777" cy="997931"/>
            <a:chOff x="261257" y="2593319"/>
            <a:chExt cx="992777" cy="997931"/>
          </a:xfrm>
        </p:grpSpPr>
        <p:grpSp>
          <p:nvGrpSpPr>
            <p:cNvPr id="10" name="Grupo 9"/>
            <p:cNvGrpSpPr/>
            <p:nvPr/>
          </p:nvGrpSpPr>
          <p:grpSpPr>
            <a:xfrm>
              <a:off x="404948" y="2593319"/>
              <a:ext cx="718457" cy="721078"/>
              <a:chOff x="6705600" y="866497"/>
              <a:chExt cx="4572000" cy="4894223"/>
            </a:xfrm>
          </p:grpSpPr>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866497"/>
                <a:ext cx="4572000" cy="4876800"/>
              </a:xfrm>
              <a:prstGeom prst="rect">
                <a:avLst/>
              </a:prstGeom>
            </p:spPr>
          </p:pic>
          <p:sp>
            <p:nvSpPr>
              <p:cNvPr id="7" name="Rectángulo 6"/>
              <p:cNvSpPr/>
              <p:nvPr/>
            </p:nvSpPr>
            <p:spPr>
              <a:xfrm>
                <a:off x="6705600" y="5421086"/>
                <a:ext cx="4554583" cy="339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1" name="Rectángulo 10"/>
            <p:cNvSpPr/>
            <p:nvPr/>
          </p:nvSpPr>
          <p:spPr>
            <a:xfrm>
              <a:off x="261257" y="3239589"/>
              <a:ext cx="992777" cy="351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8" name="Text Box 12"/>
          <p:cNvSpPr txBox="1">
            <a:spLocks noChangeArrowheads="1"/>
          </p:cNvSpPr>
          <p:nvPr/>
        </p:nvSpPr>
        <p:spPr bwMode="auto">
          <a:xfrm>
            <a:off x="992777" y="1199598"/>
            <a:ext cx="1054172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En</a:t>
            </a:r>
            <a:r>
              <a:rPr lang="en-US" altLang="es-AR" sz="1400" dirty="0">
                <a:latin typeface="Tahoma" panose="020B0604030504040204" pitchFamily="34" charset="0"/>
              </a:rPr>
              <a:t> el </a:t>
            </a:r>
            <a:r>
              <a:rPr lang="en-US" altLang="es-AR" sz="1400" dirty="0" err="1">
                <a:latin typeface="Tahoma" panose="020B0604030504040204" pitchFamily="34" charset="0"/>
              </a:rPr>
              <a:t>caso</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que el </a:t>
            </a:r>
            <a:r>
              <a:rPr lang="en-US" altLang="es-AR" sz="1400" dirty="0" err="1">
                <a:latin typeface="Tahoma" panose="020B0604030504040204" pitchFamily="34" charset="0"/>
              </a:rPr>
              <a:t>aporte</a:t>
            </a:r>
            <a:r>
              <a:rPr lang="en-US" altLang="es-AR" sz="1400" dirty="0">
                <a:latin typeface="Tahoma" panose="020B0604030504040204" pitchFamily="34" charset="0"/>
              </a:rPr>
              <a:t> de AIRE EXTERIOR se </a:t>
            </a:r>
            <a:r>
              <a:rPr lang="en-US" altLang="es-AR" sz="1400" dirty="0" err="1">
                <a:latin typeface="Tahoma" panose="020B0604030504040204" pitchFamily="34" charset="0"/>
              </a:rPr>
              <a:t>haga</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el </a:t>
            </a:r>
            <a:r>
              <a:rPr lang="en-US" altLang="es-AR" sz="1400" dirty="0" err="1">
                <a:latin typeface="Tahoma" panose="020B0604030504040204" pitchFamily="34" charset="0"/>
              </a:rPr>
              <a:t>retorno</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interior y NO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directa</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ambiente</a:t>
            </a:r>
            <a:r>
              <a:rPr lang="en-US" altLang="es-AR" sz="1400" dirty="0">
                <a:latin typeface="Tahoma" panose="020B0604030504040204" pitchFamily="34" charset="0"/>
              </a:rPr>
              <a:t>, las </a:t>
            </a:r>
            <a:r>
              <a:rPr lang="en-US" altLang="es-AR" sz="1400" dirty="0" err="1">
                <a:latin typeface="Tahoma" panose="020B0604030504040204" pitchFamily="34" charset="0"/>
              </a:rPr>
              <a:t>condiciones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para la </a:t>
            </a:r>
            <a:r>
              <a:rPr lang="en-US" altLang="es-AR" sz="1400" dirty="0" err="1">
                <a:latin typeface="Tahoma" panose="020B0604030504040204" pitchFamily="34" charset="0"/>
              </a:rPr>
              <a:t>selección</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cambian</a:t>
            </a:r>
            <a:r>
              <a:rPr lang="en-US" altLang="es-AR" sz="1400" dirty="0">
                <a:latin typeface="Tahoma" panose="020B0604030504040204" pitchFamily="34" charset="0"/>
              </a:rPr>
              <a:t>. EN ESTE CASO LAS CONDICIONES LA TEMPERATURA TBS Y TBH SON LAS DE MEZCLA DE AIRE EXTERIOR E INTERIOR EN LAS PROPORCIONES INDICADAS EN EL BALANCE TÉRMICO.</a:t>
            </a:r>
          </a:p>
        </p:txBody>
      </p:sp>
      <p:pic>
        <p:nvPicPr>
          <p:cNvPr id="5" name="Imagen 4"/>
          <p:cNvPicPr>
            <a:picLocks noChangeAspect="1"/>
          </p:cNvPicPr>
          <p:nvPr/>
        </p:nvPicPr>
        <p:blipFill>
          <a:blip r:embed="rId4"/>
          <a:stretch>
            <a:fillRect/>
          </a:stretch>
        </p:blipFill>
        <p:spPr>
          <a:xfrm>
            <a:off x="49817" y="2187175"/>
            <a:ext cx="6916628" cy="2998276"/>
          </a:xfrm>
          <a:prstGeom prst="rect">
            <a:avLst/>
          </a:prstGeom>
        </p:spPr>
      </p:pic>
      <p:sp>
        <p:nvSpPr>
          <p:cNvPr id="13" name="Rectángulo 12"/>
          <p:cNvSpPr/>
          <p:nvPr/>
        </p:nvSpPr>
        <p:spPr>
          <a:xfrm>
            <a:off x="465651" y="2993816"/>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8" name="Grupo 17"/>
          <p:cNvGrpSpPr/>
          <p:nvPr/>
        </p:nvGrpSpPr>
        <p:grpSpPr>
          <a:xfrm>
            <a:off x="4136312" y="2673728"/>
            <a:ext cx="2808512" cy="416791"/>
            <a:chOff x="8869682" y="3776386"/>
            <a:chExt cx="2808512" cy="416791"/>
          </a:xfrm>
        </p:grpSpPr>
        <p:sp>
          <p:nvSpPr>
            <p:cNvPr id="2" name="Flecha derecha 1"/>
            <p:cNvSpPr/>
            <p:nvPr/>
          </p:nvSpPr>
          <p:spPr>
            <a:xfrm rot="10800000">
              <a:off x="8869682" y="3965845"/>
              <a:ext cx="1436915" cy="227332"/>
            </a:xfrm>
            <a:prstGeom prst="rightArrow">
              <a:avLst/>
            </a:prstGeom>
            <a:solidFill>
              <a:srgbClr val="3BF7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Text Box 34"/>
            <p:cNvSpPr txBox="1">
              <a:spLocks noChangeArrowheads="1"/>
            </p:cNvSpPr>
            <p:nvPr/>
          </p:nvSpPr>
          <p:spPr bwMode="auto">
            <a:xfrm>
              <a:off x="9076508" y="3776386"/>
              <a:ext cx="26016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dirty="0">
                  <a:latin typeface="Arial Black" panose="020B0A04020102020204" pitchFamily="34" charset="0"/>
                </a:rPr>
                <a:t>Outside air</a:t>
              </a:r>
            </a:p>
          </p:txBody>
        </p:sp>
      </p:grpSp>
      <p:grpSp>
        <p:nvGrpSpPr>
          <p:cNvPr id="22" name="Grupo 21"/>
          <p:cNvGrpSpPr/>
          <p:nvPr/>
        </p:nvGrpSpPr>
        <p:grpSpPr>
          <a:xfrm>
            <a:off x="5780053" y="2754782"/>
            <a:ext cx="6295406" cy="3987772"/>
            <a:chOff x="5780053" y="2754782"/>
            <a:chExt cx="6295406" cy="3987772"/>
          </a:xfrm>
        </p:grpSpPr>
        <p:grpSp>
          <p:nvGrpSpPr>
            <p:cNvPr id="21" name="Grupo 20"/>
            <p:cNvGrpSpPr/>
            <p:nvPr/>
          </p:nvGrpSpPr>
          <p:grpSpPr>
            <a:xfrm>
              <a:off x="5780053" y="2754782"/>
              <a:ext cx="6295406" cy="3987772"/>
              <a:chOff x="5780053" y="2976853"/>
              <a:chExt cx="6295406" cy="3987772"/>
            </a:xfrm>
          </p:grpSpPr>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0053" y="2976853"/>
                <a:ext cx="6295406" cy="3987772"/>
              </a:xfrm>
              <a:prstGeom prst="rect">
                <a:avLst/>
              </a:prstGeom>
            </p:spPr>
          </p:pic>
          <p:sp>
            <p:nvSpPr>
              <p:cNvPr id="19" name="Text Box 34"/>
              <p:cNvSpPr txBox="1">
                <a:spLocks noChangeArrowheads="1"/>
              </p:cNvSpPr>
              <p:nvPr/>
            </p:nvSpPr>
            <p:spPr bwMode="auto">
              <a:xfrm>
                <a:off x="5930153" y="3833926"/>
                <a:ext cx="391042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(P1)    INTERIOR (P2)    MEZCLA (P3)</a:t>
                </a:r>
              </a:p>
              <a:p>
                <a:pPr algn="l">
                  <a:spcBef>
                    <a:spcPct val="50000"/>
                  </a:spcBef>
                </a:pPr>
                <a:r>
                  <a:rPr lang="en-US" altLang="es-AR" sz="1200" dirty="0">
                    <a:latin typeface="Tahoma" panose="020B0604030504040204" pitchFamily="34" charset="0"/>
                  </a:rPr>
                  <a:t>TBS = 35°C            TBS = 26°C            TBS = 27,3°C</a:t>
                </a:r>
              </a:p>
              <a:p>
                <a:pPr>
                  <a:spcBef>
                    <a:spcPct val="50000"/>
                  </a:spcBef>
                </a:pPr>
                <a:r>
                  <a:rPr lang="en-US" altLang="es-AR" sz="1200" dirty="0">
                    <a:latin typeface="Tahoma" panose="020B0604030504040204" pitchFamily="34" charset="0"/>
                  </a:rPr>
                  <a:t>TBH = 24°C            TBH = 18°C           TBH = 19°C</a:t>
                </a:r>
              </a:p>
              <a:p>
                <a:pPr>
                  <a:spcBef>
                    <a:spcPct val="50000"/>
                  </a:spcBef>
                </a:pPr>
                <a:r>
                  <a:rPr lang="en-US" altLang="es-AR" sz="1200" dirty="0">
                    <a:latin typeface="Tahoma" panose="020B0604030504040204" pitchFamily="34" charset="0"/>
                  </a:rPr>
                  <a:t>HR = 40,8%            HR = 46,3%           HR = 45,8% </a:t>
                </a:r>
              </a:p>
            </p:txBody>
          </p:sp>
        </p:grpSp>
        <p:sp>
          <p:nvSpPr>
            <p:cNvPr id="16" name="Elipse 15"/>
            <p:cNvSpPr/>
            <p:nvPr/>
          </p:nvSpPr>
          <p:spPr>
            <a:xfrm>
              <a:off x="8499336" y="3696292"/>
              <a:ext cx="1412966" cy="14481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3" name="Text Box 34"/>
          <p:cNvSpPr txBox="1">
            <a:spLocks noChangeArrowheads="1"/>
          </p:cNvSpPr>
          <p:nvPr/>
        </p:nvSpPr>
        <p:spPr bwMode="auto">
          <a:xfrm>
            <a:off x="703199" y="5624084"/>
            <a:ext cx="431293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solidFill>
                  <a:srgbClr val="FF0000"/>
                </a:solidFill>
                <a:latin typeface="Tahoma" panose="020B0604030504040204" pitchFamily="34" charset="0"/>
              </a:rPr>
              <a:t>CON ESTAS CONDICIONES DEBO ENTRAR LAS TABLAS DE CAPACIDADE DE LAS UNIDADES INTERIORES PARA SU SELECCIÓN</a:t>
            </a:r>
          </a:p>
        </p:txBody>
      </p:sp>
      <p:cxnSp>
        <p:nvCxnSpPr>
          <p:cNvPr id="25" name="Conector recto de flecha 24"/>
          <p:cNvCxnSpPr/>
          <p:nvPr/>
        </p:nvCxnSpPr>
        <p:spPr>
          <a:xfrm flipH="1">
            <a:off x="5166238" y="4663440"/>
            <a:ext cx="3333098" cy="130628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 Box 12">
            <a:extLst>
              <a:ext uri="{FF2B5EF4-FFF2-40B4-BE49-F238E27FC236}">
                <a16:creationId xmlns:a16="http://schemas.microsoft.com/office/drawing/2014/main" id="{13C9B7D1-F56D-4168-B120-34EDE3F55078}"/>
              </a:ext>
            </a:extLst>
          </p:cNvPr>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lgn="ct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Temperatura</a:t>
            </a:r>
            <a:r>
              <a:rPr lang="en-US" altLang="es-AR" sz="1400" b="1" dirty="0">
                <a:latin typeface="Tahoma" panose="020B0604030504040204" pitchFamily="34" charset="0"/>
              </a:rPr>
              <a:t> de </a:t>
            </a:r>
            <a:r>
              <a:rPr lang="en-US" altLang="es-AR" sz="1400" b="1" dirty="0" err="1">
                <a:latin typeface="Tahoma" panose="020B0604030504040204" pitchFamily="34" charset="0"/>
              </a:rPr>
              <a:t>mezcla</a:t>
            </a:r>
            <a:endParaRPr lang="en-US" altLang="es-AR" sz="1400" b="1" dirty="0">
              <a:latin typeface="Tahoma" panose="020B0604030504040204" pitchFamily="34" charset="0"/>
            </a:endParaRPr>
          </a:p>
        </p:txBody>
      </p:sp>
      <p:sp>
        <p:nvSpPr>
          <p:cNvPr id="27" name="Text Box 2">
            <a:extLst>
              <a:ext uri="{FF2B5EF4-FFF2-40B4-BE49-F238E27FC236}">
                <a16:creationId xmlns:a16="http://schemas.microsoft.com/office/drawing/2014/main" id="{4C9EBC13-C755-4218-8846-B8B06918D110}"/>
              </a:ext>
            </a:extLst>
          </p:cNvPr>
          <p:cNvSpPr txBox="1">
            <a:spLocks noChangeArrowheads="1"/>
          </p:cNvSpPr>
          <p:nvPr/>
        </p:nvSpPr>
        <p:spPr bwMode="auto">
          <a:xfrm>
            <a:off x="1854926" y="714097"/>
            <a:ext cx="1421674"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lgn="ctr">
              <a:spcBef>
                <a:spcPct val="50000"/>
              </a:spcBef>
            </a:pPr>
            <a:r>
              <a:rPr lang="en-US" altLang="es-AR" sz="1400" b="1" dirty="0" err="1">
                <a:latin typeface="Tahoma" panose="020B0604030504040204" pitchFamily="34" charset="0"/>
              </a:rPr>
              <a:t>Pasos</a:t>
            </a:r>
            <a:r>
              <a:rPr lang="en-US" altLang="es-AR" sz="1400" b="1" dirty="0">
                <a:latin typeface="Tahoma" panose="020B0604030504040204" pitchFamily="34" charset="0"/>
              </a:rPr>
              <a:t> </a:t>
            </a:r>
            <a:r>
              <a:rPr lang="en-US" altLang="es-AR" sz="1400" b="1" dirty="0" err="1">
                <a:latin typeface="Tahoma" panose="020B0604030504040204" pitchFamily="34" charset="0"/>
              </a:rPr>
              <a:t>Previos</a:t>
            </a:r>
            <a:endParaRPr lang="en-US" altLang="es-AR" sz="1400" b="1" dirty="0">
              <a:latin typeface="Tahoma" panose="020B0604030504040204" pitchFamily="34" charset="0"/>
            </a:endParaRPr>
          </a:p>
        </p:txBody>
      </p:sp>
    </p:spTree>
    <p:extLst>
      <p:ext uri="{BB962C8B-B14F-4D97-AF65-F5344CB8AC3E}">
        <p14:creationId xmlns:p14="http://schemas.microsoft.com/office/powerpoint/2010/main" val="283239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lgn="ct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Longitudes de </a:t>
            </a:r>
            <a:r>
              <a:rPr lang="en-US" altLang="es-AR" sz="1400" b="1" dirty="0" err="1">
                <a:latin typeface="Tahoma" panose="020B0604030504040204" pitchFamily="34" charset="0"/>
              </a:rPr>
              <a:t>cañerías</a:t>
            </a:r>
            <a:r>
              <a:rPr lang="en-US" altLang="es-AR" sz="1400" b="1" dirty="0">
                <a:latin typeface="Tahoma" panose="020B0604030504040204" pitchFamily="34" charset="0"/>
              </a:rPr>
              <a:t>.</a:t>
            </a:r>
          </a:p>
        </p:txBody>
      </p:sp>
      <p:sp>
        <p:nvSpPr>
          <p:cNvPr id="10" name="Text Box 12"/>
          <p:cNvSpPr txBox="1">
            <a:spLocks noChangeArrowheads="1"/>
          </p:cNvSpPr>
          <p:nvPr/>
        </p:nvSpPr>
        <p:spPr bwMode="auto">
          <a:xfrm>
            <a:off x="992777" y="1249775"/>
            <a:ext cx="10541726" cy="31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rPr>
              <a:t> y </a:t>
            </a:r>
            <a:r>
              <a:rPr lang="en-US" altLang="es-AR" sz="1400" dirty="0" err="1">
                <a:latin typeface="Tahoma" panose="020B0604030504040204" pitchFamily="34" charset="0"/>
              </a:rPr>
              <a:t>diferencia</a:t>
            </a:r>
            <a:r>
              <a:rPr lang="en-US" altLang="es-AR" sz="1400" dirty="0">
                <a:latin typeface="Tahoma" panose="020B0604030504040204" pitchFamily="34" charset="0"/>
              </a:rPr>
              <a:t> de </a:t>
            </a:r>
            <a:r>
              <a:rPr lang="en-US" altLang="es-AR" sz="1400" dirty="0" err="1">
                <a:latin typeface="Tahoma" panose="020B0604030504040204" pitchFamily="34" charset="0"/>
              </a:rPr>
              <a:t>altura</a:t>
            </a:r>
            <a:r>
              <a:rPr lang="en-US" altLang="es-AR" sz="1400" dirty="0">
                <a:latin typeface="Tahoma" panose="020B0604030504040204" pitchFamily="34" charset="0"/>
              </a:rPr>
              <a:t> entre </a:t>
            </a:r>
            <a:r>
              <a:rPr lang="en-US" altLang="es-AR" sz="1400" dirty="0" err="1">
                <a:latin typeface="Tahoma" panose="020B0604030504040204" pitchFamily="34" charset="0"/>
              </a:rPr>
              <a:t>unidad</a:t>
            </a:r>
            <a:r>
              <a:rPr lang="en-US" altLang="es-AR" sz="1400" dirty="0">
                <a:latin typeface="Tahoma" panose="020B0604030504040204" pitchFamily="34" charset="0"/>
              </a:rPr>
              <a:t> exterior e interior (al </a:t>
            </a:r>
            <a:r>
              <a:rPr lang="en-US" altLang="es-AR" sz="1400" dirty="0" err="1">
                <a:latin typeface="Tahoma" panose="020B0604030504040204" pitchFamily="34" charset="0"/>
              </a:rPr>
              <a:t>menos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estimada</a:t>
            </a:r>
            <a:r>
              <a:rPr lang="en-US" altLang="es-AR" sz="1400" dirty="0">
                <a:latin typeface="Tahoma" panose="020B0604030504040204" pitchFamily="34" charset="0"/>
              </a:rPr>
              <a:t>).</a:t>
            </a:r>
          </a:p>
        </p:txBody>
      </p:sp>
      <p:sp>
        <p:nvSpPr>
          <p:cNvPr id="11" name="Text Box 12"/>
          <p:cNvSpPr txBox="1">
            <a:spLocks noChangeArrowheads="1"/>
          </p:cNvSpPr>
          <p:nvPr/>
        </p:nvSpPr>
        <p:spPr bwMode="auto">
          <a:xfrm>
            <a:off x="992777" y="4939946"/>
            <a:ext cx="105417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Especificaciones</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para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uno</a:t>
            </a:r>
            <a:r>
              <a:rPr lang="en-US" altLang="es-AR" sz="1400" dirty="0">
                <a:latin typeface="Tahoma" panose="020B0604030504040204" pitchFamily="34" charset="0"/>
              </a:rPr>
              <a:t> de </a:t>
            </a:r>
            <a:r>
              <a:rPr lang="en-US" altLang="es-AR" sz="1400" dirty="0" err="1">
                <a:latin typeface="Tahoma" panose="020B0604030504040204" pitchFamily="34" charset="0"/>
              </a:rPr>
              <a:t>los</a:t>
            </a:r>
            <a:r>
              <a:rPr lang="en-US" altLang="es-AR" sz="1400" dirty="0">
                <a:latin typeface="Tahoma" panose="020B0604030504040204" pitchFamily="34" charset="0"/>
              </a:rPr>
              <a:t> </a:t>
            </a:r>
            <a:r>
              <a:rPr lang="en-US" altLang="es-AR" sz="1400" dirty="0" err="1">
                <a:latin typeface="Tahoma" panose="020B0604030504040204" pitchFamily="34" charset="0"/>
              </a:rPr>
              <a:t>ambientes</a:t>
            </a:r>
            <a:r>
              <a:rPr lang="en-US" altLang="es-AR" sz="1400" dirty="0">
                <a:latin typeface="Tahoma" panose="020B0604030504040204" pitchFamily="34" charset="0"/>
              </a:rPr>
              <a:t> a </a:t>
            </a:r>
            <a:r>
              <a:rPr lang="en-US" altLang="es-AR" sz="1400" dirty="0" err="1">
                <a:latin typeface="Tahoma" panose="020B0604030504040204" pitchFamily="34" charset="0"/>
              </a:rPr>
              <a:t>acondicionar</a:t>
            </a:r>
            <a:r>
              <a:rPr lang="en-US" altLang="es-AR" sz="1400" dirty="0">
                <a:latin typeface="Tahoma" panose="020B0604030504040204" pitchFamily="34" charset="0"/>
              </a:rPr>
              <a:t> (</a:t>
            </a:r>
            <a:r>
              <a:rPr lang="en-US" altLang="es-AR" sz="1400" dirty="0" err="1">
                <a:latin typeface="Tahoma" panose="020B0604030504040204" pitchFamily="34" charset="0"/>
              </a:rPr>
              <a:t>tipo</a:t>
            </a:r>
            <a:r>
              <a:rPr lang="en-US" altLang="es-AR" sz="1400" dirty="0">
                <a:latin typeface="Tahoma" panose="020B0604030504040204" pitchFamily="34" charset="0"/>
              </a:rPr>
              <a:t> y </a:t>
            </a:r>
            <a:r>
              <a:rPr lang="en-US" altLang="es-AR" sz="1400" dirty="0" err="1">
                <a:latin typeface="Tahoma" panose="020B0604030504040204" pitchFamily="34" charset="0"/>
              </a:rPr>
              <a:t>número</a:t>
            </a:r>
            <a:r>
              <a:rPr lang="en-US" altLang="es-AR" sz="1400" dirty="0">
                <a:latin typeface="Tahoma" panose="020B0604030504040204" pitchFamily="34" charset="0"/>
              </a:rPr>
              <a:t>). Se </a:t>
            </a:r>
            <a:r>
              <a:rPr lang="en-US" altLang="es-AR" sz="1400" dirty="0" err="1">
                <a:latin typeface="Tahoma" panose="020B0604030504040204" pitchFamily="34" charset="0"/>
              </a:rPr>
              <a:t>recomienda</a:t>
            </a:r>
            <a:r>
              <a:rPr lang="en-US" altLang="es-AR" sz="1400" dirty="0">
                <a:latin typeface="Tahoma" panose="020B0604030504040204" pitchFamily="34" charset="0"/>
              </a:rPr>
              <a:t> </a:t>
            </a:r>
            <a:r>
              <a:rPr lang="en-US" altLang="es-AR" sz="1400" dirty="0" err="1">
                <a:latin typeface="Tahoma" panose="020B0604030504040204" pitchFamily="34" charset="0"/>
              </a:rPr>
              <a:t>siempre</a:t>
            </a:r>
            <a:r>
              <a:rPr lang="en-US" altLang="es-AR" sz="1400" dirty="0">
                <a:latin typeface="Tahoma" panose="020B0604030504040204" pitchFamily="34" charset="0"/>
              </a:rPr>
              <a:t> </a:t>
            </a:r>
            <a:r>
              <a:rPr lang="en-US" altLang="es-AR" sz="1400" dirty="0" err="1">
                <a:latin typeface="Tahoma" panose="020B0604030504040204" pitchFamily="34" charset="0"/>
              </a:rPr>
              <a:t>utilizar</a:t>
            </a:r>
            <a:r>
              <a:rPr lang="en-US" altLang="es-AR" sz="1400" dirty="0">
                <a:latin typeface="Tahoma" panose="020B0604030504040204" pitchFamily="34" charset="0"/>
              </a:rPr>
              <a:t> la </a:t>
            </a:r>
            <a:r>
              <a:rPr lang="en-US" altLang="es-AR" sz="1400" dirty="0" err="1">
                <a:latin typeface="Tahoma" panose="020B0604030504040204" pitchFamily="34" charset="0"/>
              </a:rPr>
              <a:t>menor</a:t>
            </a:r>
            <a:r>
              <a:rPr lang="en-US" altLang="es-AR" sz="1400" dirty="0">
                <a:latin typeface="Tahoma" panose="020B0604030504040204" pitchFamily="34" charset="0"/>
              </a:rPr>
              <a:t> </a:t>
            </a:r>
            <a:r>
              <a:rPr lang="en-US" altLang="es-AR" sz="1400" dirty="0" err="1">
                <a:latin typeface="Tahoma" panose="020B0604030504040204" pitchFamily="34" charset="0"/>
              </a:rPr>
              <a:t>cantidad</a:t>
            </a:r>
            <a:r>
              <a:rPr lang="en-US" altLang="es-AR" sz="1400" dirty="0">
                <a:latin typeface="Tahoma" panose="020B0604030504040204" pitchFamily="34" charset="0"/>
              </a:rPr>
              <a:t> de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posibles</a:t>
            </a:r>
            <a:r>
              <a:rPr lang="en-US" altLang="es-AR" sz="1400" dirty="0">
                <a:latin typeface="Tahoma" panose="020B0604030504040204" pitchFamily="34" charset="0"/>
              </a:rPr>
              <a:t>).</a:t>
            </a:r>
          </a:p>
        </p:txBody>
      </p:sp>
      <p:sp>
        <p:nvSpPr>
          <p:cNvPr id="12" name="Text Box 12"/>
          <p:cNvSpPr txBox="1">
            <a:spLocks noChangeArrowheads="1"/>
          </p:cNvSpPr>
          <p:nvPr/>
        </p:nvSpPr>
        <p:spPr bwMode="auto">
          <a:xfrm>
            <a:off x="992777" y="6032886"/>
            <a:ext cx="10541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Si se </a:t>
            </a:r>
            <a:r>
              <a:rPr lang="en-US" altLang="es-AR" sz="1400" dirty="0" err="1">
                <a:latin typeface="Tahoma" panose="020B0604030504040204" pitchFamily="34" charset="0"/>
              </a:rPr>
              <a:t>considera</a:t>
            </a:r>
            <a:r>
              <a:rPr lang="en-US" altLang="es-AR" sz="1400" dirty="0">
                <a:latin typeface="Tahoma" panose="020B0604030504040204" pitchFamily="34" charset="0"/>
              </a:rPr>
              <a:t> </a:t>
            </a:r>
            <a:r>
              <a:rPr lang="en-US" altLang="es-AR" sz="1400" dirty="0" err="1">
                <a:latin typeface="Tahoma" panose="020B0604030504040204" pitchFamily="34" charset="0"/>
              </a:rPr>
              <a:t>algún</a:t>
            </a:r>
            <a:r>
              <a:rPr lang="en-US" altLang="es-AR" sz="1400" dirty="0">
                <a:latin typeface="Tahoma" panose="020B0604030504040204" pitchFamily="34" charset="0"/>
              </a:rPr>
              <a:t> factor de </a:t>
            </a:r>
            <a:r>
              <a:rPr lang="en-US" altLang="es-AR" sz="1400" dirty="0" err="1">
                <a:latin typeface="Tahoma" panose="020B0604030504040204" pitchFamily="34" charset="0"/>
              </a:rPr>
              <a:t>seguridad</a:t>
            </a:r>
            <a:r>
              <a:rPr lang="en-US" altLang="es-AR" sz="1400" dirty="0">
                <a:latin typeface="Tahoma" panose="020B0604030504040204" pitchFamily="34" charset="0"/>
              </a:rPr>
              <a:t> para </a:t>
            </a:r>
            <a:r>
              <a:rPr lang="en-US" altLang="es-AR" sz="1400" dirty="0" err="1">
                <a:latin typeface="Tahoma" panose="020B0604030504040204" pitchFamily="34" charset="0"/>
              </a:rPr>
              <a:t>seleccionar</a:t>
            </a:r>
            <a:r>
              <a:rPr lang="en-US" altLang="es-AR" sz="1400" dirty="0">
                <a:latin typeface="Tahoma" panose="020B0604030504040204" pitchFamily="34" charset="0"/>
              </a:rPr>
              <a:t>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pic>
        <p:nvPicPr>
          <p:cNvPr id="7" name="Imagen 6"/>
          <p:cNvPicPr>
            <a:picLocks noChangeAspect="1"/>
          </p:cNvPicPr>
          <p:nvPr/>
        </p:nvPicPr>
        <p:blipFill>
          <a:blip r:embed="rId3"/>
          <a:stretch>
            <a:fillRect/>
          </a:stretch>
        </p:blipFill>
        <p:spPr>
          <a:xfrm>
            <a:off x="222069" y="2775097"/>
            <a:ext cx="10110651" cy="1973471"/>
          </a:xfrm>
          <a:prstGeom prst="rect">
            <a:avLst/>
          </a:prstGeom>
        </p:spPr>
      </p:pic>
      <p:pic>
        <p:nvPicPr>
          <p:cNvPr id="6" name="Imagen 5"/>
          <p:cNvPicPr>
            <a:picLocks noChangeAspect="1"/>
          </p:cNvPicPr>
          <p:nvPr/>
        </p:nvPicPr>
        <p:blipFill>
          <a:blip r:embed="rId4"/>
          <a:stretch>
            <a:fillRect/>
          </a:stretch>
        </p:blipFill>
        <p:spPr>
          <a:xfrm>
            <a:off x="6591632" y="1620593"/>
            <a:ext cx="5465385" cy="1893316"/>
          </a:xfrm>
          <a:prstGeom prst="rect">
            <a:avLst/>
          </a:prstGeom>
        </p:spPr>
      </p:pic>
      <p:sp>
        <p:nvSpPr>
          <p:cNvPr id="13" name="Text Box 2"/>
          <p:cNvSpPr txBox="1">
            <a:spLocks noChangeArrowheads="1"/>
          </p:cNvSpPr>
          <p:nvPr/>
        </p:nvSpPr>
        <p:spPr bwMode="auto">
          <a:xfrm>
            <a:off x="567010" y="1820990"/>
            <a:ext cx="62518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a:t>
            </a:r>
            <a:r>
              <a:rPr lang="en-US" altLang="es-AR" sz="1600" dirty="0" err="1">
                <a:latin typeface="Tahoma" panose="020B0604030504040204" pitchFamily="34" charset="0"/>
                <a:sym typeface="Monotype Sorts" pitchFamily="2" charset="2"/>
              </a:rPr>
              <a:t>equivalente</a:t>
            </a:r>
            <a:r>
              <a:rPr lang="en-US" altLang="es-AR" sz="1600" dirty="0">
                <a:latin typeface="Tahoma" panose="020B0604030504040204" pitchFamily="34" charset="0"/>
                <a:sym typeface="Monotype Sorts" pitchFamily="2" charset="2"/>
              </a:rPr>
              <a:t> de </a:t>
            </a:r>
            <a:r>
              <a:rPr lang="en-US" altLang="es-AR" sz="1600" dirty="0" err="1">
                <a:latin typeface="Tahoma" panose="020B0604030504040204" pitchFamily="34" charset="0"/>
                <a:sym typeface="Monotype Sorts" pitchFamily="2" charset="2"/>
              </a:rPr>
              <a:t>cañería</a:t>
            </a:r>
            <a:r>
              <a:rPr lang="en-US" altLang="es-AR" sz="1600" dirty="0">
                <a:latin typeface="Tahoma" panose="020B0604030504040204" pitchFamily="34" charset="0"/>
                <a:sym typeface="Monotype Sorts" pitchFamily="2" charset="2"/>
              </a:rPr>
              <a:t>: </a:t>
            </a:r>
          </a:p>
          <a:p>
            <a:pPr algn="l">
              <a:spcBef>
                <a:spcPct val="50000"/>
              </a:spcBef>
            </a:pP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a:t>
            </a:r>
            <a:r>
              <a:rPr lang="en-US" altLang="es-AR" sz="1600" dirty="0" err="1">
                <a:latin typeface="Tahoma" panose="020B0604030504040204" pitchFamily="34" charset="0"/>
                <a:sym typeface="Monotype Sorts" pitchFamily="2" charset="2"/>
              </a:rPr>
              <a:t>Equivalente</a:t>
            </a:r>
            <a:r>
              <a:rPr lang="en-US" altLang="es-AR" sz="1600" dirty="0">
                <a:latin typeface="Tahoma" panose="020B0604030504040204" pitchFamily="34" charset="0"/>
                <a:sym typeface="Monotype Sorts" pitchFamily="2" charset="2"/>
              </a:rPr>
              <a:t> = </a:t>
            </a: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real + joint + headers + </a:t>
            </a:r>
            <a:r>
              <a:rPr lang="en-US" altLang="es-AR" sz="1600" dirty="0" err="1">
                <a:latin typeface="Tahoma" panose="020B0604030504040204" pitchFamily="34" charset="0"/>
                <a:sym typeface="Monotype Sorts" pitchFamily="2" charset="2"/>
              </a:rPr>
              <a:t>codos</a:t>
            </a:r>
            <a:r>
              <a:rPr lang="en-US" altLang="es-AR" sz="1600" dirty="0">
                <a:latin typeface="Tahoma" panose="020B0604030504040204" pitchFamily="34" charset="0"/>
                <a:sym typeface="Monotype Sorts" pitchFamily="2" charset="2"/>
              </a:rPr>
              <a:t>	</a:t>
            </a:r>
            <a:endParaRPr lang="en-US" altLang="es-AR" sz="1600" dirty="0">
              <a:latin typeface="Tahoma" panose="020B0604030504040204" pitchFamily="34" charset="0"/>
            </a:endParaRPr>
          </a:p>
        </p:txBody>
      </p:sp>
      <p:sp>
        <p:nvSpPr>
          <p:cNvPr id="16" name="Text Box 2">
            <a:extLst>
              <a:ext uri="{FF2B5EF4-FFF2-40B4-BE49-F238E27FC236}">
                <a16:creationId xmlns:a16="http://schemas.microsoft.com/office/drawing/2014/main" id="{F6FF158A-4AFE-4753-9E51-9408442AF87D}"/>
              </a:ext>
            </a:extLst>
          </p:cNvPr>
          <p:cNvSpPr txBox="1">
            <a:spLocks noChangeArrowheads="1"/>
          </p:cNvSpPr>
          <p:nvPr/>
        </p:nvSpPr>
        <p:spPr bwMode="auto">
          <a:xfrm>
            <a:off x="1854926" y="714097"/>
            <a:ext cx="1421674"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lgn="ctr">
              <a:spcBef>
                <a:spcPct val="50000"/>
              </a:spcBef>
            </a:pPr>
            <a:r>
              <a:rPr lang="en-US" altLang="es-AR" sz="1400" b="1" dirty="0" err="1">
                <a:latin typeface="Tahoma" panose="020B0604030504040204" pitchFamily="34" charset="0"/>
              </a:rPr>
              <a:t>Pasos</a:t>
            </a:r>
            <a:r>
              <a:rPr lang="en-US" altLang="es-AR" sz="1400" b="1" dirty="0">
                <a:latin typeface="Tahoma" panose="020B0604030504040204" pitchFamily="34" charset="0"/>
              </a:rPr>
              <a:t> </a:t>
            </a:r>
            <a:r>
              <a:rPr lang="en-US" altLang="es-AR" sz="1400" b="1" dirty="0" err="1">
                <a:latin typeface="Tahoma" panose="020B0604030504040204" pitchFamily="34" charset="0"/>
              </a:rPr>
              <a:t>Previos</a:t>
            </a:r>
            <a:endParaRPr lang="en-US" altLang="es-AR" sz="1400" b="1" dirty="0">
              <a:latin typeface="Tahoma" panose="020B0604030504040204" pitchFamily="34" charset="0"/>
            </a:endParaRPr>
          </a:p>
        </p:txBody>
      </p:sp>
    </p:spTree>
    <p:extLst>
      <p:ext uri="{BB962C8B-B14F-4D97-AF65-F5344CB8AC3E}">
        <p14:creationId xmlns:p14="http://schemas.microsoft.com/office/powerpoint/2010/main" val="1142843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4754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1746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8824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24886391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Cálculo</a:t>
            </a:r>
            <a:r>
              <a:rPr lang="en-US" altLang="es-AR" sz="1400" b="1" dirty="0">
                <a:latin typeface="Tahoma" panose="020B0604030504040204" pitchFamily="34" charset="0"/>
              </a:rPr>
              <a:t> de la </a:t>
            </a:r>
            <a:r>
              <a:rPr lang="en-US" altLang="es-AR" sz="1400" b="1" dirty="0" err="1">
                <a:latin typeface="Tahoma" panose="020B0604030504040204" pitchFamily="34" charset="0"/>
              </a:rPr>
              <a:t>Carga</a:t>
            </a:r>
            <a:r>
              <a:rPr lang="en-US" altLang="es-AR" sz="1400" b="1" dirty="0">
                <a:latin typeface="Tahoma" panose="020B0604030504040204" pitchFamily="34" charset="0"/>
              </a:rPr>
              <a:t> </a:t>
            </a:r>
            <a:r>
              <a:rPr lang="en-US" altLang="es-AR" sz="1400" b="1" dirty="0" err="1">
                <a:latin typeface="Tahoma" panose="020B0604030504040204" pitchFamily="34" charset="0"/>
              </a:rPr>
              <a:t>Térmica</a:t>
            </a:r>
            <a:r>
              <a:rPr lang="en-US" altLang="es-AR" sz="1400" b="1"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2357497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1</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Cálculo</a:t>
            </a:r>
            <a:r>
              <a:rPr lang="en-US" altLang="es-AR" sz="1400" b="1" dirty="0">
                <a:latin typeface="Tahoma" panose="020B0604030504040204" pitchFamily="34" charset="0"/>
              </a:rPr>
              <a:t> de la </a:t>
            </a:r>
            <a:r>
              <a:rPr lang="en-US" altLang="es-AR" sz="1400" b="1" dirty="0" err="1">
                <a:latin typeface="Tahoma" panose="020B0604030504040204" pitchFamily="34" charset="0"/>
              </a:rPr>
              <a:t>Carga</a:t>
            </a:r>
            <a:r>
              <a:rPr lang="en-US" altLang="es-AR" sz="1400" b="1" dirty="0">
                <a:latin typeface="Tahoma" panose="020B0604030504040204" pitchFamily="34" charset="0"/>
              </a:rPr>
              <a:t> </a:t>
            </a:r>
            <a:r>
              <a:rPr lang="en-US" altLang="es-AR" sz="1400" b="1" dirty="0" err="1">
                <a:latin typeface="Tahoma" panose="020B0604030504040204" pitchFamily="34" charset="0"/>
              </a:rPr>
              <a:t>Térmica</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121226"/>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la </a:t>
            </a:r>
            <a:r>
              <a:rPr lang="en-US" altLang="es-AR" sz="1400" dirty="0" err="1">
                <a:latin typeface="Tahoma" panose="020B0604030504040204" pitchFamily="34" charset="0"/>
              </a:rPr>
              <a:t>aplicación</a:t>
            </a:r>
            <a:r>
              <a:rPr lang="en-US" altLang="es-AR" sz="1400" dirty="0">
                <a:latin typeface="Tahoma" panose="020B0604030504040204" pitchFamily="34" charset="0"/>
              </a:rPr>
              <a:t> o </a:t>
            </a:r>
            <a:r>
              <a:rPr lang="en-US" altLang="es-AR" sz="1400" dirty="0" err="1">
                <a:latin typeface="Tahoma" panose="020B0604030504040204" pitchFamily="34" charset="0"/>
              </a:rPr>
              <a:t>tipo</a:t>
            </a:r>
            <a:r>
              <a:rPr lang="en-US" altLang="es-AR" sz="1400" dirty="0">
                <a:latin typeface="Tahoma" panose="020B0604030504040204" pitchFamily="34" charset="0"/>
              </a:rPr>
              <a:t> de </a:t>
            </a:r>
            <a:r>
              <a:rPr lang="en-US" altLang="es-AR" sz="1400" dirty="0" err="1">
                <a:latin typeface="Tahoma" panose="020B0604030504040204" pitchFamily="34" charset="0"/>
              </a:rPr>
              <a:t>proyecto</a:t>
            </a:r>
            <a:r>
              <a:rPr lang="en-US" altLang="es-AR" sz="1400" dirty="0">
                <a:latin typeface="Tahoma" panose="020B0604030504040204" pitchFamily="34" charset="0"/>
              </a:rPr>
              <a:t>) y las </a:t>
            </a:r>
            <a:r>
              <a:rPr lang="en-US" altLang="es-AR" sz="1400" dirty="0" err="1">
                <a:latin typeface="Tahoma" panose="020B0604030504040204" pitchFamily="34" charset="0"/>
              </a:rPr>
              <a:t>exteriores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el </a:t>
            </a:r>
            <a:r>
              <a:rPr lang="en-US" altLang="es-AR" sz="1400" dirty="0" err="1">
                <a:latin typeface="Tahoma" panose="020B0604030504040204" pitchFamily="34" charset="0"/>
              </a:rPr>
              <a:t>lugar</a:t>
            </a:r>
            <a:r>
              <a:rPr lang="en-US" altLang="es-AR" sz="1400" dirty="0">
                <a:latin typeface="Tahoma" panose="020B0604030504040204" pitchFamily="34" charset="0"/>
              </a:rPr>
              <a:t> del </a:t>
            </a:r>
            <a:r>
              <a:rPr lang="en-US" altLang="es-AR" sz="1400" dirty="0" err="1">
                <a:latin typeface="Tahoma" panose="020B0604030504040204" pitchFamily="34" charset="0"/>
              </a:rPr>
              <a:t>proyecto</a:t>
            </a:r>
            <a:r>
              <a:rPr lang="en-US" altLang="es-AR" sz="1400" dirty="0">
                <a:latin typeface="Tahoma" panose="020B0604030504040204" pitchFamily="34" charset="0"/>
              </a:rPr>
              <a:t>), </a:t>
            </a:r>
            <a:r>
              <a:rPr lang="en-US" altLang="es-AR" sz="1400" dirty="0" err="1">
                <a:latin typeface="Tahoma" panose="020B0604030504040204" pitchFamily="34" charset="0"/>
              </a:rPr>
              <a:t>tanto</a:t>
            </a:r>
            <a:r>
              <a:rPr lang="en-US" altLang="es-AR" sz="1400" dirty="0">
                <a:latin typeface="Tahoma" panose="020B0604030504040204" pitchFamily="34" charset="0"/>
              </a:rPr>
              <a:t> para </a:t>
            </a:r>
            <a:r>
              <a:rPr lang="en-US" altLang="es-AR" sz="1400" dirty="0" err="1">
                <a:latin typeface="Tahoma" panose="020B0604030504040204" pitchFamily="34" charset="0"/>
              </a:rPr>
              <a:t>verano</a:t>
            </a:r>
            <a:r>
              <a:rPr lang="en-US" altLang="es-AR" sz="1400" dirty="0">
                <a:latin typeface="Tahoma" panose="020B0604030504040204" pitchFamily="34" charset="0"/>
              </a:rPr>
              <a:t> </a:t>
            </a:r>
            <a:r>
              <a:rPr lang="en-US" altLang="es-AR" sz="1400" dirty="0" err="1">
                <a:latin typeface="Tahoma" panose="020B0604030504040204" pitchFamily="34" charset="0"/>
              </a:rPr>
              <a:t>como</a:t>
            </a:r>
            <a:r>
              <a:rPr lang="en-US" altLang="es-AR" sz="1400" dirty="0">
                <a:latin typeface="Tahoma" panose="020B0604030504040204" pitchFamily="34" charset="0"/>
              </a:rPr>
              <a:t> para </a:t>
            </a:r>
            <a:r>
              <a:rPr lang="en-US" altLang="es-AR" sz="1400" dirty="0" err="1">
                <a:latin typeface="Tahoma" panose="020B0604030504040204" pitchFamily="34" charset="0"/>
              </a:rPr>
              <a:t>invierno</a:t>
            </a:r>
            <a:r>
              <a:rPr lang="en-US" altLang="es-AR" sz="1400" dirty="0">
                <a:latin typeface="Tahoma" panose="020B0604030504040204" pitchFamily="34" charset="0"/>
              </a:rPr>
              <a:t>.</a:t>
            </a:r>
          </a:p>
        </p:txBody>
      </p:sp>
      <p:sp>
        <p:nvSpPr>
          <p:cNvPr id="9" name="Text Box 12"/>
          <p:cNvSpPr txBox="1">
            <a:spLocks noChangeArrowheads="1"/>
          </p:cNvSpPr>
          <p:nvPr/>
        </p:nvSpPr>
        <p:spPr bwMode="auto">
          <a:xfrm>
            <a:off x="992777" y="2997939"/>
            <a:ext cx="1054172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capacidades</a:t>
            </a:r>
            <a:r>
              <a:rPr lang="en-US" altLang="es-AR" sz="1400" dirty="0">
                <a:latin typeface="Tahoma" panose="020B0604030504040204" pitchFamily="34" charset="0"/>
              </a:rPr>
              <a:t> </a:t>
            </a:r>
            <a:r>
              <a:rPr lang="en-US" altLang="es-AR" sz="1400" dirty="0" err="1">
                <a:latin typeface="Tahoma" panose="020B0604030504040204" pitchFamily="34" charset="0"/>
              </a:rPr>
              <a:t>requeridas</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Total (TC) y </a:t>
            </a:r>
            <a:r>
              <a:rPr lang="en-US" altLang="es-AR" sz="1400" dirty="0" err="1">
                <a:latin typeface="Tahoma" panose="020B0604030504040204" pitchFamily="34" charset="0"/>
              </a:rPr>
              <a:t>Calor</a:t>
            </a:r>
            <a:r>
              <a:rPr lang="en-US" altLang="es-AR" sz="1400" dirty="0">
                <a:latin typeface="Tahoma" panose="020B0604030504040204" pitchFamily="34" charset="0"/>
              </a:rPr>
              <a:t> Sensible Total (SCH) para VERANO, </a:t>
            </a:r>
            <a:r>
              <a:rPr lang="en-US" altLang="es-AR" sz="1400" dirty="0" err="1">
                <a:latin typeface="Tahoma" panose="020B0604030504040204" pitchFamily="34" charset="0"/>
              </a:rPr>
              <a:t>como</a:t>
            </a:r>
            <a:r>
              <a:rPr lang="en-US" altLang="es-AR" sz="1400" dirty="0">
                <a:latin typeface="Tahoma" panose="020B0604030504040204" pitchFamily="34" charset="0"/>
              </a:rPr>
              <a:t> la </a:t>
            </a:r>
            <a:r>
              <a:rPr lang="en-US" altLang="es-AR" sz="1400" dirty="0" err="1">
                <a:latin typeface="Tahoma" panose="020B0604030504040204" pitchFamily="34" charset="0"/>
              </a:rPr>
              <a:t>capacidad</a:t>
            </a:r>
            <a:r>
              <a:rPr lang="en-US" altLang="es-AR" sz="1400" dirty="0">
                <a:latin typeface="Tahoma" panose="020B0604030504040204" pitchFamily="34" charset="0"/>
              </a:rPr>
              <a:t> </a:t>
            </a:r>
            <a:r>
              <a:rPr lang="en-US" altLang="es-AR" sz="1400" dirty="0" err="1">
                <a:latin typeface="Tahoma" panose="020B0604030504040204" pitchFamily="34" charset="0"/>
              </a:rPr>
              <a:t>requerida</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 </a:t>
            </a:r>
            <a:r>
              <a:rPr lang="en-US" altLang="es-AR" sz="1400" dirty="0" err="1">
                <a:latin typeface="Tahoma" panose="020B0604030504040204" pitchFamily="34" charset="0"/>
              </a:rPr>
              <a:t>en</a:t>
            </a:r>
            <a:r>
              <a:rPr lang="en-US" altLang="es-AR" sz="1400" dirty="0">
                <a:latin typeface="Tahoma" panose="020B0604030504040204" pitchFamily="34" charset="0"/>
              </a:rPr>
              <a:t> INVIERNO para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uno</a:t>
            </a:r>
            <a:r>
              <a:rPr lang="en-US" altLang="es-AR" sz="1400" dirty="0">
                <a:latin typeface="Tahoma" panose="020B0604030504040204" pitchFamily="34" charset="0"/>
              </a:rPr>
              <a:t> de </a:t>
            </a:r>
            <a:r>
              <a:rPr lang="en-US" altLang="es-AR" sz="1400" dirty="0" err="1">
                <a:latin typeface="Tahoma" panose="020B0604030504040204" pitchFamily="34" charset="0"/>
              </a:rPr>
              <a:t>los</a:t>
            </a:r>
            <a:r>
              <a:rPr lang="en-US" altLang="es-AR" sz="1400" dirty="0">
                <a:latin typeface="Tahoma" panose="020B0604030504040204" pitchFamily="34" charset="0"/>
              </a:rPr>
              <a:t> </a:t>
            </a:r>
            <a:r>
              <a:rPr lang="en-US" altLang="es-AR" sz="1400" dirty="0" err="1">
                <a:latin typeface="Tahoma" panose="020B0604030504040204" pitchFamily="34" charset="0"/>
              </a:rPr>
              <a:t>ambientes</a:t>
            </a:r>
            <a:r>
              <a:rPr lang="en-US" altLang="es-AR" sz="1400" dirty="0">
                <a:latin typeface="Tahoma" panose="020B0604030504040204" pitchFamily="34" charset="0"/>
              </a:rPr>
              <a:t> a </a:t>
            </a:r>
            <a:r>
              <a:rPr lang="en-US" altLang="es-AR" sz="1400" dirty="0" err="1">
                <a:latin typeface="Tahoma" panose="020B0604030504040204" pitchFamily="34" charset="0"/>
              </a:rPr>
              <a:t>acondicionar</a:t>
            </a:r>
            <a:r>
              <a:rPr lang="en-US" altLang="es-AR" sz="1400" dirty="0">
                <a:latin typeface="Tahoma" panose="020B0604030504040204" pitchFamily="34" charset="0"/>
              </a:rPr>
              <a:t> y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pico</a:t>
            </a:r>
            <a:r>
              <a:rPr lang="en-US" altLang="es-AR" sz="1400" dirty="0">
                <a:latin typeface="Tahoma" panose="020B0604030504040204" pitchFamily="34" charset="0"/>
              </a:rPr>
              <a:t> del </a:t>
            </a:r>
            <a:r>
              <a:rPr lang="en-US" altLang="es-AR" sz="1400" dirty="0" err="1">
                <a:latin typeface="Tahoma" panose="020B0604030504040204" pitchFamily="34" charset="0"/>
              </a:rPr>
              <a:t>sistema</a:t>
            </a:r>
            <a:r>
              <a:rPr lang="en-US" altLang="es-AR" sz="1400" dirty="0">
                <a:latin typeface="Tahoma" panose="020B0604030504040204" pitchFamily="34" charset="0"/>
              </a:rPr>
              <a:t> </a:t>
            </a:r>
            <a:r>
              <a:rPr lang="en-US" altLang="es-AR" sz="1400" dirty="0" err="1">
                <a:latin typeface="Tahoma" panose="020B0604030504040204" pitchFamily="34" charset="0"/>
              </a:rPr>
              <a:t>si</a:t>
            </a:r>
            <a:r>
              <a:rPr lang="en-US" altLang="es-AR" sz="1400" dirty="0">
                <a:latin typeface="Tahoma" panose="020B0604030504040204" pitchFamily="34" charset="0"/>
              </a:rPr>
              <a:t> </a:t>
            </a:r>
            <a:r>
              <a:rPr lang="en-US" altLang="es-AR" sz="1400" dirty="0" err="1">
                <a:latin typeface="Tahoma" panose="020B0604030504040204" pitchFamily="34" charset="0"/>
              </a:rPr>
              <a:t>fuese</a:t>
            </a:r>
            <a:r>
              <a:rPr lang="en-US" altLang="es-AR" sz="1400" dirty="0">
                <a:latin typeface="Tahoma" panose="020B0604030504040204" pitchFamily="34" charset="0"/>
              </a:rPr>
              <a:t> </a:t>
            </a:r>
            <a:r>
              <a:rPr lang="en-US" altLang="es-AR" sz="1400" dirty="0" err="1">
                <a:latin typeface="Tahoma" panose="020B0604030504040204" pitchFamily="34" charset="0"/>
              </a:rPr>
              <a:t>necesaria</a:t>
            </a:r>
            <a:r>
              <a:rPr lang="en-US" altLang="es-AR" sz="1400" dirty="0">
                <a:latin typeface="Tahoma" panose="020B0604030504040204" pitchFamily="34" charset="0"/>
              </a:rPr>
              <a:t> (TC y SHC para VERANO y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para INVIERNO).</a:t>
            </a:r>
          </a:p>
        </p:txBody>
      </p:sp>
      <p:pic>
        <p:nvPicPr>
          <p:cNvPr id="2" name="Imagen 1"/>
          <p:cNvPicPr>
            <a:picLocks noChangeAspect="1"/>
          </p:cNvPicPr>
          <p:nvPr/>
        </p:nvPicPr>
        <p:blipFill>
          <a:blip r:embed="rId3"/>
          <a:stretch>
            <a:fillRect/>
          </a:stretch>
        </p:blipFill>
        <p:spPr>
          <a:xfrm>
            <a:off x="3641825" y="3668248"/>
            <a:ext cx="4877869" cy="1486266"/>
          </a:xfrm>
          <a:prstGeom prst="rect">
            <a:avLst/>
          </a:prstGeom>
        </p:spPr>
      </p:pic>
      <p:pic>
        <p:nvPicPr>
          <p:cNvPr id="13" name="Imagen 12"/>
          <p:cNvPicPr>
            <a:picLocks noChangeAspect="1"/>
          </p:cNvPicPr>
          <p:nvPr/>
        </p:nvPicPr>
        <p:blipFill>
          <a:blip r:embed="rId4"/>
          <a:stretch>
            <a:fillRect/>
          </a:stretch>
        </p:blipFill>
        <p:spPr>
          <a:xfrm>
            <a:off x="156754" y="5238207"/>
            <a:ext cx="11848012" cy="1567543"/>
          </a:xfrm>
          <a:prstGeom prst="rect">
            <a:avLst/>
          </a:prstGeom>
        </p:spPr>
      </p:pic>
      <p:sp>
        <p:nvSpPr>
          <p:cNvPr id="15" name="Text Box 34"/>
          <p:cNvSpPr txBox="1">
            <a:spLocks noChangeArrowheads="1"/>
          </p:cNvSpPr>
          <p:nvPr/>
        </p:nvSpPr>
        <p:spPr bwMode="auto">
          <a:xfrm>
            <a:off x="8567056" y="4174103"/>
            <a:ext cx="26016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PLANTA A ACONDICIONAR</a:t>
            </a:r>
          </a:p>
        </p:txBody>
      </p:sp>
      <p:pic>
        <p:nvPicPr>
          <p:cNvPr id="14" name="Imagen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3116" y="1397315"/>
            <a:ext cx="3766457" cy="1633909"/>
          </a:xfrm>
          <a:prstGeom prst="rect">
            <a:avLst/>
          </a:prstGeom>
        </p:spPr>
      </p:pic>
      <p:sp>
        <p:nvSpPr>
          <p:cNvPr id="17" name="Text Box 34"/>
          <p:cNvSpPr txBox="1">
            <a:spLocks noChangeArrowheads="1"/>
          </p:cNvSpPr>
          <p:nvPr/>
        </p:nvSpPr>
        <p:spPr bwMode="auto">
          <a:xfrm>
            <a:off x="6263639" y="1503012"/>
            <a:ext cx="230341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35°C        TBS = 26°C</a:t>
            </a:r>
          </a:p>
          <a:p>
            <a:pPr>
              <a:spcBef>
                <a:spcPct val="50000"/>
              </a:spcBef>
            </a:pPr>
            <a:r>
              <a:rPr lang="en-US" altLang="es-AR" sz="1200" dirty="0">
                <a:latin typeface="Tahoma" panose="020B0604030504040204" pitchFamily="34" charset="0"/>
              </a:rPr>
              <a:t>TBH = 24°C        TBH = 18°C</a:t>
            </a:r>
          </a:p>
          <a:p>
            <a:pPr>
              <a:spcBef>
                <a:spcPct val="50000"/>
              </a:spcBef>
            </a:pPr>
            <a:r>
              <a:rPr lang="en-US" altLang="es-AR" sz="1200" dirty="0">
                <a:latin typeface="Tahoma" panose="020B0604030504040204" pitchFamily="34" charset="0"/>
              </a:rPr>
              <a:t>HR = 40,8%        HR = 46,3%</a:t>
            </a:r>
          </a:p>
        </p:txBody>
      </p:sp>
      <p:sp>
        <p:nvSpPr>
          <p:cNvPr id="18" name="Text Box 34"/>
          <p:cNvSpPr txBox="1">
            <a:spLocks noChangeArrowheads="1"/>
          </p:cNvSpPr>
          <p:nvPr/>
        </p:nvSpPr>
        <p:spPr bwMode="auto">
          <a:xfrm>
            <a:off x="8793485" y="1511719"/>
            <a:ext cx="225605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INVIERNO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7°C        TBS = 20°C</a:t>
            </a:r>
          </a:p>
          <a:p>
            <a:pPr>
              <a:spcBef>
                <a:spcPct val="50000"/>
              </a:spcBef>
            </a:pPr>
            <a:r>
              <a:rPr lang="en-US" altLang="es-AR" sz="1200" dirty="0">
                <a:latin typeface="Tahoma" panose="020B0604030504040204" pitchFamily="34" charset="0"/>
              </a:rPr>
              <a:t>TBH = 6°C        </a:t>
            </a:r>
          </a:p>
        </p:txBody>
      </p:sp>
      <p:pic>
        <p:nvPicPr>
          <p:cNvPr id="16" name="Imagen 15"/>
          <p:cNvPicPr>
            <a:picLocks noChangeAspect="1"/>
          </p:cNvPicPr>
          <p:nvPr/>
        </p:nvPicPr>
        <p:blipFill>
          <a:blip r:embed="rId6"/>
          <a:stretch>
            <a:fillRect/>
          </a:stretch>
        </p:blipFill>
        <p:spPr>
          <a:xfrm>
            <a:off x="3022544" y="3921038"/>
            <a:ext cx="508111" cy="698672"/>
          </a:xfrm>
          <a:prstGeom prst="rect">
            <a:avLst/>
          </a:prstGeom>
        </p:spPr>
      </p:pic>
    </p:spTree>
    <p:extLst>
      <p:ext uri="{BB962C8B-B14F-4D97-AF65-F5344CB8AC3E}">
        <p14:creationId xmlns:p14="http://schemas.microsoft.com/office/powerpoint/2010/main" val="2073124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err="1">
                <a:latin typeface="Tahoma" panose="020B0604030504040204" pitchFamily="34" charset="0"/>
              </a:rPr>
              <a:t>Datos</a:t>
            </a:r>
            <a:endParaRPr lang="en-US" altLang="es-AR" sz="1400" b="1" dirty="0">
              <a:latin typeface="Tahoma" panose="020B0604030504040204" pitchFamily="34" charset="0"/>
            </a:endParaRP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Cálculo</a:t>
            </a:r>
            <a:r>
              <a:rPr lang="en-US" altLang="es-AR" sz="1400" b="1" dirty="0">
                <a:latin typeface="Tahoma" panose="020B0604030504040204" pitchFamily="34" charset="0"/>
              </a:rPr>
              <a:t> de la </a:t>
            </a:r>
            <a:r>
              <a:rPr lang="en-US" altLang="es-AR" sz="1400" b="1" dirty="0" err="1">
                <a:latin typeface="Tahoma" panose="020B0604030504040204" pitchFamily="34" charset="0"/>
              </a:rPr>
              <a:t>Carga</a:t>
            </a:r>
            <a:r>
              <a:rPr lang="en-US" altLang="es-AR" sz="1400" b="1" dirty="0">
                <a:latin typeface="Tahoma" panose="020B0604030504040204" pitchFamily="34" charset="0"/>
              </a:rPr>
              <a:t> </a:t>
            </a:r>
            <a:r>
              <a:rPr lang="en-US" altLang="es-AR" sz="1400" b="1" dirty="0" err="1">
                <a:latin typeface="Tahoma" panose="020B0604030504040204" pitchFamily="34" charset="0"/>
              </a:rPr>
              <a:t>Térmica</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121226"/>
            <a:ext cx="560614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la </a:t>
            </a:r>
            <a:r>
              <a:rPr lang="en-US" altLang="es-AR" sz="1400" dirty="0" err="1">
                <a:latin typeface="Tahoma" panose="020B0604030504040204" pitchFamily="34" charset="0"/>
              </a:rPr>
              <a:t>aplicación</a:t>
            </a:r>
            <a:r>
              <a:rPr lang="en-US" altLang="es-AR" sz="1400" dirty="0">
                <a:latin typeface="Tahoma" panose="020B0604030504040204" pitchFamily="34" charset="0"/>
              </a:rPr>
              <a:t> o </a:t>
            </a:r>
            <a:r>
              <a:rPr lang="en-US" altLang="es-AR" sz="1400" dirty="0" err="1">
                <a:latin typeface="Tahoma" panose="020B0604030504040204" pitchFamily="34" charset="0"/>
              </a:rPr>
              <a:t>tipo</a:t>
            </a:r>
            <a:r>
              <a:rPr lang="en-US" altLang="es-AR" sz="1400" dirty="0">
                <a:latin typeface="Tahoma" panose="020B0604030504040204" pitchFamily="34" charset="0"/>
              </a:rPr>
              <a:t> de </a:t>
            </a:r>
            <a:r>
              <a:rPr lang="en-US" altLang="es-AR" sz="1400" dirty="0" err="1">
                <a:latin typeface="Tahoma" panose="020B0604030504040204" pitchFamily="34" charset="0"/>
              </a:rPr>
              <a:t>proyecto</a:t>
            </a:r>
            <a:r>
              <a:rPr lang="en-US" altLang="es-AR" sz="1400" dirty="0">
                <a:latin typeface="Tahoma" panose="020B0604030504040204" pitchFamily="34" charset="0"/>
              </a:rPr>
              <a:t>) y las </a:t>
            </a:r>
            <a:r>
              <a:rPr lang="en-US" altLang="es-AR" sz="1400" dirty="0" err="1">
                <a:latin typeface="Tahoma" panose="020B0604030504040204" pitchFamily="34" charset="0"/>
              </a:rPr>
              <a:t>exteriores</a:t>
            </a:r>
            <a:r>
              <a:rPr lang="en-US" altLang="es-AR" sz="1400" dirty="0">
                <a:latin typeface="Tahoma" panose="020B0604030504040204" pitchFamily="34" charset="0"/>
              </a:rPr>
              <a:t>  (</a:t>
            </a:r>
            <a:r>
              <a:rPr lang="en-US" altLang="es-AR" sz="1400" dirty="0" err="1">
                <a:latin typeface="Tahoma" panose="020B0604030504040204" pitchFamily="34" charset="0"/>
              </a:rPr>
              <a:t>según</a:t>
            </a:r>
            <a:r>
              <a:rPr lang="en-US" altLang="es-AR" sz="1400" dirty="0">
                <a:latin typeface="Tahoma" panose="020B0604030504040204" pitchFamily="34" charset="0"/>
              </a:rPr>
              <a:t> el </a:t>
            </a:r>
            <a:r>
              <a:rPr lang="en-US" altLang="es-AR" sz="1400" dirty="0" err="1">
                <a:latin typeface="Tahoma" panose="020B0604030504040204" pitchFamily="34" charset="0"/>
              </a:rPr>
              <a:t>lugar</a:t>
            </a:r>
            <a:r>
              <a:rPr lang="en-US" altLang="es-AR" sz="1400" dirty="0">
                <a:latin typeface="Tahoma" panose="020B0604030504040204" pitchFamily="34" charset="0"/>
              </a:rPr>
              <a:t> del </a:t>
            </a:r>
            <a:r>
              <a:rPr lang="en-US" altLang="es-AR" sz="1400" dirty="0" err="1">
                <a:latin typeface="Tahoma" panose="020B0604030504040204" pitchFamily="34" charset="0"/>
              </a:rPr>
              <a:t>proyecto</a:t>
            </a:r>
            <a:r>
              <a:rPr lang="en-US" altLang="es-AR" sz="1400" dirty="0">
                <a:latin typeface="Tahoma" panose="020B0604030504040204" pitchFamily="34" charset="0"/>
              </a:rPr>
              <a:t>), </a:t>
            </a:r>
            <a:r>
              <a:rPr lang="en-US" altLang="es-AR" sz="1400" dirty="0" err="1">
                <a:latin typeface="Tahoma" panose="020B0604030504040204" pitchFamily="34" charset="0"/>
              </a:rPr>
              <a:t>tanto</a:t>
            </a:r>
            <a:r>
              <a:rPr lang="en-US" altLang="es-AR" sz="1400" dirty="0">
                <a:latin typeface="Tahoma" panose="020B0604030504040204" pitchFamily="34" charset="0"/>
              </a:rPr>
              <a:t> para </a:t>
            </a:r>
            <a:r>
              <a:rPr lang="en-US" altLang="es-AR" sz="1400" dirty="0" err="1">
                <a:latin typeface="Tahoma" panose="020B0604030504040204" pitchFamily="34" charset="0"/>
              </a:rPr>
              <a:t>verano</a:t>
            </a:r>
            <a:r>
              <a:rPr lang="en-US" altLang="es-AR" sz="1400" dirty="0">
                <a:latin typeface="Tahoma" panose="020B0604030504040204" pitchFamily="34" charset="0"/>
              </a:rPr>
              <a:t> </a:t>
            </a:r>
            <a:r>
              <a:rPr lang="en-US" altLang="es-AR" sz="1400" dirty="0" err="1">
                <a:latin typeface="Tahoma" panose="020B0604030504040204" pitchFamily="34" charset="0"/>
              </a:rPr>
              <a:t>como</a:t>
            </a:r>
            <a:r>
              <a:rPr lang="en-US" altLang="es-AR" sz="1400" dirty="0">
                <a:latin typeface="Tahoma" panose="020B0604030504040204" pitchFamily="34" charset="0"/>
              </a:rPr>
              <a:t> para </a:t>
            </a:r>
            <a:r>
              <a:rPr lang="en-US" altLang="es-AR" sz="1400" dirty="0" err="1">
                <a:latin typeface="Tahoma" panose="020B0604030504040204" pitchFamily="34" charset="0"/>
              </a:rPr>
              <a:t>invierno</a:t>
            </a:r>
            <a:r>
              <a:rPr lang="en-US" altLang="es-AR" sz="1400" dirty="0">
                <a:latin typeface="Tahoma" panose="020B0604030504040204" pitchFamily="34" charset="0"/>
              </a:rPr>
              <a:t>.</a:t>
            </a:r>
          </a:p>
        </p:txBody>
      </p:sp>
      <p:sp>
        <p:nvSpPr>
          <p:cNvPr id="9" name="Text Box 12"/>
          <p:cNvSpPr txBox="1">
            <a:spLocks noChangeArrowheads="1"/>
          </p:cNvSpPr>
          <p:nvPr/>
        </p:nvSpPr>
        <p:spPr bwMode="auto">
          <a:xfrm>
            <a:off x="6705600" y="1121226"/>
            <a:ext cx="5270862"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n-US" altLang="es-AR" sz="1400" dirty="0">
                <a:latin typeface="Tahoma" panose="020B0604030504040204" pitchFamily="34" charset="0"/>
              </a:rPr>
              <a:t>Las </a:t>
            </a:r>
            <a:r>
              <a:rPr lang="en-US" altLang="es-AR" sz="1400" dirty="0" err="1">
                <a:latin typeface="Tahoma" panose="020B0604030504040204" pitchFamily="34" charset="0"/>
              </a:rPr>
              <a:t>capacidades</a:t>
            </a:r>
            <a:r>
              <a:rPr lang="en-US" altLang="es-AR" sz="1400" dirty="0">
                <a:latin typeface="Tahoma" panose="020B0604030504040204" pitchFamily="34" charset="0"/>
              </a:rPr>
              <a:t> </a:t>
            </a:r>
            <a:r>
              <a:rPr lang="en-US" altLang="es-AR" sz="1400" dirty="0" err="1">
                <a:latin typeface="Tahoma" panose="020B0604030504040204" pitchFamily="34" charset="0"/>
              </a:rPr>
              <a:t>requeridas</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Total (TC) y </a:t>
            </a:r>
            <a:r>
              <a:rPr lang="en-US" altLang="es-AR" sz="1400" dirty="0" err="1">
                <a:latin typeface="Tahoma" panose="020B0604030504040204" pitchFamily="34" charset="0"/>
              </a:rPr>
              <a:t>Calor</a:t>
            </a:r>
            <a:r>
              <a:rPr lang="en-US" altLang="es-AR" sz="1400" dirty="0">
                <a:latin typeface="Tahoma" panose="020B0604030504040204" pitchFamily="34" charset="0"/>
              </a:rPr>
              <a:t> Sensible Total (SCH) para VERANO, </a:t>
            </a:r>
            <a:r>
              <a:rPr lang="en-US" altLang="es-AR" sz="1400" dirty="0" err="1">
                <a:latin typeface="Tahoma" panose="020B0604030504040204" pitchFamily="34" charset="0"/>
              </a:rPr>
              <a:t>como</a:t>
            </a:r>
            <a:r>
              <a:rPr lang="en-US" altLang="es-AR" sz="1400" dirty="0">
                <a:latin typeface="Tahoma" panose="020B0604030504040204" pitchFamily="34" charset="0"/>
              </a:rPr>
              <a:t> la </a:t>
            </a:r>
            <a:r>
              <a:rPr lang="en-US" altLang="es-AR" sz="1400" dirty="0" err="1">
                <a:latin typeface="Tahoma" panose="020B0604030504040204" pitchFamily="34" charset="0"/>
              </a:rPr>
              <a:t>capacidad</a:t>
            </a:r>
            <a:r>
              <a:rPr lang="en-US" altLang="es-AR" sz="1400" dirty="0">
                <a:latin typeface="Tahoma" panose="020B0604030504040204" pitchFamily="34" charset="0"/>
              </a:rPr>
              <a:t> </a:t>
            </a:r>
            <a:r>
              <a:rPr lang="en-US" altLang="es-AR" sz="1400" dirty="0" err="1">
                <a:latin typeface="Tahoma" panose="020B0604030504040204" pitchFamily="34" charset="0"/>
              </a:rPr>
              <a:t>requerida</a:t>
            </a:r>
            <a:r>
              <a:rPr lang="en-US" altLang="es-AR" sz="1400" dirty="0">
                <a:latin typeface="Tahoma" panose="020B0604030504040204" pitchFamily="34" charset="0"/>
              </a:rPr>
              <a:t> de </a:t>
            </a:r>
            <a:r>
              <a:rPr lang="en-US" altLang="es-AR" sz="1400" dirty="0" err="1">
                <a:latin typeface="Tahoma" panose="020B0604030504040204" pitchFamily="34" charset="0"/>
              </a:rPr>
              <a:t>calor</a:t>
            </a:r>
            <a:r>
              <a:rPr lang="en-US" altLang="es-AR" sz="1400" dirty="0">
                <a:latin typeface="Tahoma" panose="020B0604030504040204" pitchFamily="34" charset="0"/>
              </a:rPr>
              <a:t>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 </a:t>
            </a:r>
            <a:r>
              <a:rPr lang="en-US" altLang="es-AR" sz="1400" dirty="0" err="1">
                <a:latin typeface="Tahoma" panose="020B0604030504040204" pitchFamily="34" charset="0"/>
              </a:rPr>
              <a:t>en</a:t>
            </a:r>
            <a:r>
              <a:rPr lang="en-US" altLang="es-AR" sz="1400" dirty="0">
                <a:latin typeface="Tahoma" panose="020B0604030504040204" pitchFamily="34" charset="0"/>
              </a:rPr>
              <a:t> INVIERNO para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uno</a:t>
            </a:r>
            <a:r>
              <a:rPr lang="en-US" altLang="es-AR" sz="1400" dirty="0">
                <a:latin typeface="Tahoma" panose="020B0604030504040204" pitchFamily="34" charset="0"/>
              </a:rPr>
              <a:t> de </a:t>
            </a:r>
            <a:r>
              <a:rPr lang="en-US" altLang="es-AR" sz="1400" dirty="0" err="1">
                <a:latin typeface="Tahoma" panose="020B0604030504040204" pitchFamily="34" charset="0"/>
              </a:rPr>
              <a:t>los</a:t>
            </a:r>
            <a:r>
              <a:rPr lang="en-US" altLang="es-AR" sz="1400" dirty="0">
                <a:latin typeface="Tahoma" panose="020B0604030504040204" pitchFamily="34" charset="0"/>
              </a:rPr>
              <a:t> </a:t>
            </a:r>
            <a:r>
              <a:rPr lang="en-US" altLang="es-AR" sz="1400" dirty="0" err="1">
                <a:latin typeface="Tahoma" panose="020B0604030504040204" pitchFamily="34" charset="0"/>
              </a:rPr>
              <a:t>ambientes</a:t>
            </a:r>
            <a:r>
              <a:rPr lang="en-US" altLang="es-AR" sz="1400" dirty="0">
                <a:latin typeface="Tahoma" panose="020B0604030504040204" pitchFamily="34" charset="0"/>
              </a:rPr>
              <a:t> a </a:t>
            </a:r>
            <a:r>
              <a:rPr lang="en-US" altLang="es-AR" sz="1400" dirty="0" err="1">
                <a:latin typeface="Tahoma" panose="020B0604030504040204" pitchFamily="34" charset="0"/>
              </a:rPr>
              <a:t>acondicionar</a:t>
            </a:r>
            <a:r>
              <a:rPr lang="en-US" altLang="es-AR" sz="1400" dirty="0">
                <a:latin typeface="Tahoma" panose="020B0604030504040204" pitchFamily="34" charset="0"/>
              </a:rPr>
              <a:t> y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pico</a:t>
            </a:r>
            <a:r>
              <a:rPr lang="en-US" altLang="es-AR" sz="1400" dirty="0">
                <a:latin typeface="Tahoma" panose="020B0604030504040204" pitchFamily="34" charset="0"/>
              </a:rPr>
              <a:t> del </a:t>
            </a:r>
            <a:r>
              <a:rPr lang="en-US" altLang="es-AR" sz="1400" dirty="0" err="1">
                <a:latin typeface="Tahoma" panose="020B0604030504040204" pitchFamily="34" charset="0"/>
              </a:rPr>
              <a:t>sistema</a:t>
            </a:r>
            <a:r>
              <a:rPr lang="en-US" altLang="es-AR" sz="1400" dirty="0">
                <a:latin typeface="Tahoma" panose="020B0604030504040204" pitchFamily="34" charset="0"/>
              </a:rPr>
              <a:t> </a:t>
            </a:r>
            <a:r>
              <a:rPr lang="en-US" altLang="es-AR" sz="1400" dirty="0" err="1">
                <a:latin typeface="Tahoma" panose="020B0604030504040204" pitchFamily="34" charset="0"/>
              </a:rPr>
              <a:t>si</a:t>
            </a:r>
            <a:r>
              <a:rPr lang="en-US" altLang="es-AR" sz="1400" dirty="0">
                <a:latin typeface="Tahoma" panose="020B0604030504040204" pitchFamily="34" charset="0"/>
              </a:rPr>
              <a:t> </a:t>
            </a:r>
            <a:r>
              <a:rPr lang="en-US" altLang="es-AR" sz="1400" dirty="0" err="1">
                <a:latin typeface="Tahoma" panose="020B0604030504040204" pitchFamily="34" charset="0"/>
              </a:rPr>
              <a:t>fuese</a:t>
            </a:r>
            <a:r>
              <a:rPr lang="en-US" altLang="es-AR" sz="1400" dirty="0">
                <a:latin typeface="Tahoma" panose="020B0604030504040204" pitchFamily="34" charset="0"/>
              </a:rPr>
              <a:t> </a:t>
            </a:r>
            <a:r>
              <a:rPr lang="en-US" altLang="es-AR" sz="1400" dirty="0" err="1">
                <a:latin typeface="Tahoma" panose="020B0604030504040204" pitchFamily="34" charset="0"/>
              </a:rPr>
              <a:t>necesaria</a:t>
            </a:r>
            <a:r>
              <a:rPr lang="en-US" altLang="es-AR" sz="1400" dirty="0">
                <a:latin typeface="Tahoma" panose="020B0604030504040204" pitchFamily="34" charset="0"/>
              </a:rPr>
              <a:t> (TC y SHC para VERANO y C </a:t>
            </a:r>
            <a:r>
              <a:rPr lang="en-US" altLang="es-AR" sz="1400" baseline="-25000" dirty="0" err="1">
                <a:latin typeface="Tahoma" panose="020B0604030504040204" pitchFamily="34" charset="0"/>
              </a:rPr>
              <a:t>inv</a:t>
            </a:r>
            <a:r>
              <a:rPr lang="en-US" altLang="es-AR" sz="1400" dirty="0">
                <a:latin typeface="Tahoma" panose="020B0604030504040204" pitchFamily="34" charset="0"/>
              </a:rPr>
              <a:t> para INVIERNO).</a:t>
            </a:r>
          </a:p>
        </p:txBody>
      </p:sp>
      <p:grpSp>
        <p:nvGrpSpPr>
          <p:cNvPr id="19" name="Grupo 18"/>
          <p:cNvGrpSpPr/>
          <p:nvPr/>
        </p:nvGrpSpPr>
        <p:grpSpPr>
          <a:xfrm>
            <a:off x="287383" y="2351131"/>
            <a:ext cx="6418217" cy="4245616"/>
            <a:chOff x="5780053" y="2754782"/>
            <a:chExt cx="6295406" cy="3987772"/>
          </a:xfrm>
        </p:grpSpPr>
        <p:grpSp>
          <p:nvGrpSpPr>
            <p:cNvPr id="20" name="Grupo 19"/>
            <p:cNvGrpSpPr/>
            <p:nvPr/>
          </p:nvGrpSpPr>
          <p:grpSpPr>
            <a:xfrm>
              <a:off x="5780053" y="2754782"/>
              <a:ext cx="6295406" cy="3987772"/>
              <a:chOff x="5780053" y="2976853"/>
              <a:chExt cx="6295406" cy="3987772"/>
            </a:xfrm>
          </p:grpSpPr>
          <p:pic>
            <p:nvPicPr>
              <p:cNvPr id="22" name="Imagen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0053" y="2976853"/>
                <a:ext cx="6295406" cy="3987772"/>
              </a:xfrm>
              <a:prstGeom prst="rect">
                <a:avLst/>
              </a:prstGeom>
            </p:spPr>
          </p:pic>
          <p:sp>
            <p:nvSpPr>
              <p:cNvPr id="23" name="Text Box 34"/>
              <p:cNvSpPr txBox="1">
                <a:spLocks noChangeArrowheads="1"/>
              </p:cNvSpPr>
              <p:nvPr/>
            </p:nvSpPr>
            <p:spPr bwMode="auto">
              <a:xfrm>
                <a:off x="5930153" y="3833926"/>
                <a:ext cx="3910427" cy="130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(P1)    INTERIOR (P2)    MEZCLA (P3)</a:t>
                </a:r>
              </a:p>
              <a:p>
                <a:pPr algn="l">
                  <a:spcBef>
                    <a:spcPct val="50000"/>
                  </a:spcBef>
                </a:pPr>
                <a:r>
                  <a:rPr lang="en-US" altLang="es-AR" sz="1200" dirty="0">
                    <a:latin typeface="Tahoma" panose="020B0604030504040204" pitchFamily="34" charset="0"/>
                  </a:rPr>
                  <a:t>TBS = 35,0°C          TBS = 24,0°C        TBS = 25,6°C</a:t>
                </a:r>
              </a:p>
              <a:p>
                <a:pPr>
                  <a:spcBef>
                    <a:spcPct val="50000"/>
                  </a:spcBef>
                </a:pPr>
                <a:r>
                  <a:rPr lang="en-US" altLang="es-AR" sz="1200" dirty="0">
                    <a:latin typeface="Tahoma" panose="020B0604030504040204" pitchFamily="34" charset="0"/>
                  </a:rPr>
                  <a:t>TBH = 24,5°C         TBH = 17,0°C         TBH = 18,2°C</a:t>
                </a:r>
              </a:p>
              <a:p>
                <a:pPr>
                  <a:spcBef>
                    <a:spcPct val="50000"/>
                  </a:spcBef>
                </a:pPr>
                <a:r>
                  <a:rPr lang="en-US" altLang="es-AR" sz="1200" dirty="0">
                    <a:latin typeface="Tahoma" panose="020B0604030504040204" pitchFamily="34" charset="0"/>
                  </a:rPr>
                  <a:t>HR = 40,0%            HR = 50,0%           HR = 49,5% </a:t>
                </a:r>
              </a:p>
            </p:txBody>
          </p:sp>
        </p:grpSp>
        <p:sp>
          <p:nvSpPr>
            <p:cNvPr id="21" name="Elipse 20"/>
            <p:cNvSpPr/>
            <p:nvPr/>
          </p:nvSpPr>
          <p:spPr>
            <a:xfrm>
              <a:off x="8499336" y="3696292"/>
              <a:ext cx="1412966" cy="14481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4" name="Text Box 34"/>
          <p:cNvSpPr txBox="1">
            <a:spLocks noChangeArrowheads="1"/>
          </p:cNvSpPr>
          <p:nvPr/>
        </p:nvSpPr>
        <p:spPr bwMode="auto">
          <a:xfrm>
            <a:off x="440411" y="2050943"/>
            <a:ext cx="367438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INVIERNO</a:t>
            </a:r>
          </a:p>
          <a:p>
            <a:pPr algn="l">
              <a:spcBef>
                <a:spcPct val="50000"/>
              </a:spcBef>
            </a:pPr>
            <a:r>
              <a:rPr lang="en-US" altLang="es-AR" sz="1200" b="1" dirty="0">
                <a:latin typeface="Tahoma" panose="020B0604030504040204" pitchFamily="34" charset="0"/>
              </a:rPr>
              <a:t>EXTERIOR             INTERIOR             MEZCLA</a:t>
            </a:r>
          </a:p>
          <a:p>
            <a:pPr algn="l">
              <a:spcBef>
                <a:spcPct val="50000"/>
              </a:spcBef>
            </a:pPr>
            <a:r>
              <a:rPr lang="en-US" altLang="es-AR" sz="1200" dirty="0">
                <a:latin typeface="Tahoma" panose="020B0604030504040204" pitchFamily="34" charset="0"/>
              </a:rPr>
              <a:t>TBS = 7°C              TBS = 22°C          TBS = 20°C</a:t>
            </a:r>
          </a:p>
          <a:p>
            <a:pPr>
              <a:spcBef>
                <a:spcPct val="50000"/>
              </a:spcBef>
            </a:pPr>
            <a:r>
              <a:rPr lang="en-US" altLang="es-AR" sz="1200" dirty="0">
                <a:latin typeface="Tahoma" panose="020B0604030504040204" pitchFamily="34" charset="0"/>
              </a:rPr>
              <a:t> HR = 85°C        </a:t>
            </a:r>
          </a:p>
        </p:txBody>
      </p:sp>
      <p:grpSp>
        <p:nvGrpSpPr>
          <p:cNvPr id="10" name="Grupo 9"/>
          <p:cNvGrpSpPr/>
          <p:nvPr/>
        </p:nvGrpSpPr>
        <p:grpSpPr>
          <a:xfrm>
            <a:off x="7046426" y="2697274"/>
            <a:ext cx="5023654" cy="2954655"/>
            <a:chOff x="7046426" y="2697274"/>
            <a:chExt cx="5023654" cy="2954655"/>
          </a:xfrm>
        </p:grpSpPr>
        <p:grpSp>
          <p:nvGrpSpPr>
            <p:cNvPr id="7" name="Grupo 6"/>
            <p:cNvGrpSpPr/>
            <p:nvPr/>
          </p:nvGrpSpPr>
          <p:grpSpPr>
            <a:xfrm>
              <a:off x="7046426" y="2697274"/>
              <a:ext cx="5023654" cy="2954655"/>
              <a:chOff x="7046426" y="2697274"/>
              <a:chExt cx="5023654" cy="2954655"/>
            </a:xfrm>
          </p:grpSpPr>
          <p:sp>
            <p:nvSpPr>
              <p:cNvPr id="17" name="Text Box 34"/>
              <p:cNvSpPr txBox="1">
                <a:spLocks noChangeArrowheads="1"/>
              </p:cNvSpPr>
              <p:nvPr/>
            </p:nvSpPr>
            <p:spPr bwMode="auto">
              <a:xfrm>
                <a:off x="7046426" y="3158939"/>
                <a:ext cx="5023654"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en-US" altLang="es-AR" sz="1200" b="1" dirty="0">
                    <a:latin typeface="Tahoma" panose="020B0604030504040204" pitchFamily="34" charset="0"/>
                  </a:rPr>
                  <a:t>                                                 VERANO               INVIERNO</a:t>
                </a:r>
              </a:p>
              <a:p>
                <a:pPr>
                  <a:spcBef>
                    <a:spcPct val="50000"/>
                  </a:spcBef>
                </a:pPr>
                <a:r>
                  <a:rPr lang="en-US" altLang="es-AR" sz="1200" b="1" dirty="0">
                    <a:latin typeface="Tahoma" panose="020B0604030504040204" pitchFamily="34" charset="0"/>
                  </a:rPr>
                  <a:t>LOCAL  IDU  Caudal (L/s)    CT (Kw)    SCH (Kw)      C </a:t>
                </a:r>
                <a:r>
                  <a:rPr lang="en-US" altLang="es-AR" sz="1200" b="1" baseline="-25000" dirty="0" err="1">
                    <a:latin typeface="Tahoma" panose="020B0604030504040204" pitchFamily="34" charset="0"/>
                  </a:rPr>
                  <a:t>inv</a:t>
                </a:r>
                <a:r>
                  <a:rPr lang="en-US" altLang="es-AR" sz="1200" b="1" dirty="0">
                    <a:latin typeface="Tahoma" panose="020B0604030504040204" pitchFamily="34" charset="0"/>
                  </a:rPr>
                  <a:t> (Kw)</a:t>
                </a:r>
              </a:p>
              <a:p>
                <a:pPr>
                  <a:spcBef>
                    <a:spcPct val="50000"/>
                  </a:spcBef>
                </a:pPr>
                <a:r>
                  <a:rPr lang="en-US" altLang="es-AR" sz="1200" dirty="0">
                    <a:latin typeface="Tahoma" panose="020B0604030504040204" pitchFamily="34" charset="0"/>
                  </a:rPr>
                  <a:t>     </a:t>
                </a:r>
                <a:r>
                  <a:rPr lang="en-US" altLang="es-AR" sz="1200" b="1" dirty="0">
                    <a:latin typeface="Tahoma" panose="020B0604030504040204" pitchFamily="34" charset="0"/>
                  </a:rPr>
                  <a:t>A         1         292                 4,7             3,8                 2,8    </a:t>
                </a:r>
              </a:p>
              <a:p>
                <a:pPr>
                  <a:spcBef>
                    <a:spcPct val="50000"/>
                  </a:spcBef>
                </a:pPr>
                <a:r>
                  <a:rPr lang="en-US" altLang="es-AR" sz="1200" b="1" dirty="0">
                    <a:latin typeface="Tahoma" panose="020B0604030504040204" pitchFamily="34" charset="0"/>
                  </a:rPr>
                  <a:t>     B         1          333                 6,8             5,9                 2,5</a:t>
                </a:r>
              </a:p>
              <a:p>
                <a:pPr>
                  <a:spcBef>
                    <a:spcPct val="50000"/>
                  </a:spcBef>
                </a:pPr>
                <a:r>
                  <a:rPr lang="en-US" altLang="es-AR" sz="1200" b="1" dirty="0">
                    <a:latin typeface="Tahoma" panose="020B0604030504040204" pitchFamily="34" charset="0"/>
                  </a:rPr>
                  <a:t>     C         1          159                 3,0             2,6                 1,6</a:t>
                </a:r>
              </a:p>
              <a:p>
                <a:pPr>
                  <a:spcBef>
                    <a:spcPct val="50000"/>
                  </a:spcBef>
                </a:pPr>
                <a:r>
                  <a:rPr lang="en-US" altLang="es-AR" sz="1200" b="1" dirty="0">
                    <a:latin typeface="Tahoma" panose="020B0604030504040204" pitchFamily="34" charset="0"/>
                  </a:rPr>
                  <a:t>     D         1          367                 9,0             7,6                 2,1</a:t>
                </a:r>
              </a:p>
              <a:p>
                <a:pPr>
                  <a:spcBef>
                    <a:spcPct val="50000"/>
                  </a:spcBef>
                </a:pPr>
                <a:r>
                  <a:rPr lang="en-US" altLang="es-AR" sz="1200" b="1" dirty="0">
                    <a:latin typeface="Tahoma" panose="020B0604030504040204" pitchFamily="34" charset="0"/>
                  </a:rPr>
                  <a:t>     E          6        3484                75,8          65,8               20,6</a:t>
                </a:r>
              </a:p>
              <a:p>
                <a:pPr>
                  <a:spcBef>
                    <a:spcPct val="50000"/>
                  </a:spcBef>
                </a:pPr>
                <a:r>
                  <a:rPr lang="en-US" altLang="es-AR" sz="1200" b="1" dirty="0">
                    <a:latin typeface="Tahoma" panose="020B0604030504040204" pitchFamily="34" charset="0"/>
                  </a:rPr>
                  <a:t>TOTAL ZONA     4635                80,0           68,6               27,0</a:t>
                </a:r>
              </a:p>
              <a:p>
                <a:pPr algn="ctr">
                  <a:spcBef>
                    <a:spcPct val="50000"/>
                  </a:spcBef>
                </a:pPr>
                <a:r>
                  <a:rPr lang="en-US" altLang="es-AR" sz="1200" b="1" dirty="0">
                    <a:latin typeface="Tahoma" panose="020B0604030504040204" pitchFamily="34" charset="0"/>
                  </a:rPr>
                  <a:t>IDU: TIPO FXMQ-PVE (CONDUCTO)</a:t>
                </a:r>
              </a:p>
            </p:txBody>
          </p:sp>
          <p:sp>
            <p:nvSpPr>
              <p:cNvPr id="5" name="CuadroTexto 4"/>
              <p:cNvSpPr txBox="1"/>
              <p:nvPr/>
            </p:nvSpPr>
            <p:spPr>
              <a:xfrm>
                <a:off x="8021823" y="2697274"/>
                <a:ext cx="2638415" cy="461665"/>
              </a:xfrm>
              <a:prstGeom prst="rect">
                <a:avLst/>
              </a:prstGeom>
              <a:noFill/>
            </p:spPr>
            <p:txBody>
              <a:bodyPr wrap="none" rtlCol="0">
                <a:spAutoFit/>
              </a:bodyPr>
              <a:lstStyle/>
              <a:p>
                <a:r>
                  <a:rPr lang="es-AR" sz="2400" b="1" dirty="0"/>
                  <a:t>BALANCE TÉRMICO</a:t>
                </a:r>
              </a:p>
            </p:txBody>
          </p:sp>
        </p:grpSp>
        <p:sp>
          <p:nvSpPr>
            <p:cNvPr id="6" name="Rectángulo 5"/>
            <p:cNvSpPr/>
            <p:nvPr/>
          </p:nvSpPr>
          <p:spPr>
            <a:xfrm>
              <a:off x="7046426" y="2697274"/>
              <a:ext cx="4814648" cy="295465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5" name="Text Box 12"/>
          <p:cNvSpPr txBox="1">
            <a:spLocks noChangeArrowheads="1"/>
          </p:cNvSpPr>
          <p:nvPr/>
        </p:nvSpPr>
        <p:spPr bwMode="auto">
          <a:xfrm>
            <a:off x="6705600" y="6027902"/>
            <a:ext cx="527086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Diagrama</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rPr>
              <a:t> de </a:t>
            </a:r>
            <a:r>
              <a:rPr lang="en-US" altLang="es-AR" sz="1400" dirty="0" err="1">
                <a:latin typeface="Tahoma" panose="020B0604030504040204" pitchFamily="34" charset="0"/>
              </a:rPr>
              <a:t>cobre</a:t>
            </a:r>
            <a:r>
              <a:rPr lang="en-US" altLang="es-AR" sz="1400" dirty="0">
                <a:latin typeface="Tahoma" panose="020B0604030504040204" pitchFamily="34" charset="0"/>
              </a:rPr>
              <a:t> con longitudes y </a:t>
            </a:r>
            <a:r>
              <a:rPr lang="en-US" altLang="es-AR" sz="1400" dirty="0" err="1">
                <a:latin typeface="Tahoma" panose="020B0604030504040204" pitchFamily="34" charset="0"/>
              </a:rPr>
              <a:t>diferencia</a:t>
            </a:r>
            <a:r>
              <a:rPr lang="en-US" altLang="es-AR" sz="1400" dirty="0">
                <a:latin typeface="Tahoma" panose="020B0604030504040204" pitchFamily="34" charset="0"/>
              </a:rPr>
              <a:t> de </a:t>
            </a:r>
            <a:r>
              <a:rPr lang="en-US" altLang="es-AR" sz="1400" dirty="0" err="1">
                <a:latin typeface="Tahoma" panose="020B0604030504040204" pitchFamily="34" charset="0"/>
              </a:rPr>
              <a:t>altura</a:t>
            </a:r>
            <a:r>
              <a:rPr lang="en-US" altLang="es-AR" sz="1400" dirty="0">
                <a:latin typeface="Tahoma" panose="020B0604030504040204" pitchFamily="34" charset="0"/>
              </a:rPr>
              <a:t> entre </a:t>
            </a:r>
            <a:r>
              <a:rPr lang="en-US" altLang="es-AR" sz="1400" dirty="0" err="1">
                <a:latin typeface="Tahoma" panose="020B0604030504040204" pitchFamily="34" charset="0"/>
              </a:rPr>
              <a:t>unidad</a:t>
            </a:r>
            <a:r>
              <a:rPr lang="en-US" altLang="es-AR" sz="1400" dirty="0">
                <a:latin typeface="Tahoma" panose="020B0604030504040204" pitchFamily="34" charset="0"/>
              </a:rPr>
              <a:t> exterior e interior (al </a:t>
            </a:r>
            <a:r>
              <a:rPr lang="en-US" altLang="es-AR" sz="1400" dirty="0" err="1">
                <a:latin typeface="Tahoma" panose="020B0604030504040204" pitchFamily="34" charset="0"/>
              </a:rPr>
              <a:t>menos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estimada</a:t>
            </a:r>
            <a:r>
              <a:rPr lang="en-US" altLang="es-AR" sz="1400" dirty="0">
                <a:latin typeface="Tahoma" panose="020B0604030504040204" pitchFamily="34" charset="0"/>
              </a:rPr>
              <a:t>).</a:t>
            </a:r>
          </a:p>
        </p:txBody>
      </p:sp>
      <p:sp>
        <p:nvSpPr>
          <p:cNvPr id="18" name="Text Box 34"/>
          <p:cNvSpPr txBox="1">
            <a:spLocks noChangeArrowheads="1"/>
          </p:cNvSpPr>
          <p:nvPr/>
        </p:nvSpPr>
        <p:spPr bwMode="auto">
          <a:xfrm>
            <a:off x="440411" y="5037664"/>
            <a:ext cx="26016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AIRE EXTERIOR 15%</a:t>
            </a:r>
          </a:p>
        </p:txBody>
      </p:sp>
    </p:spTree>
    <p:extLst>
      <p:ext uri="{BB962C8B-B14F-4D97-AF65-F5344CB8AC3E}">
        <p14:creationId xmlns:p14="http://schemas.microsoft.com/office/powerpoint/2010/main" val="2896742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1</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Condiciones</a:t>
            </a:r>
            <a:r>
              <a:rPr lang="en-US" altLang="es-AR" sz="1400" b="1" dirty="0">
                <a:latin typeface="Tahoma" panose="020B0604030504040204" pitchFamily="34" charset="0"/>
              </a:rPr>
              <a:t> de </a:t>
            </a:r>
            <a:r>
              <a:rPr lang="en-US" altLang="es-AR" sz="1400" b="1" dirty="0" err="1">
                <a:latin typeface="Tahoma" panose="020B0604030504040204" pitchFamily="34" charset="0"/>
              </a:rPr>
              <a:t>diseño</a:t>
            </a:r>
            <a:r>
              <a:rPr lang="en-US" altLang="es-AR" sz="1400" b="1" dirty="0">
                <a:latin typeface="Tahoma" panose="020B0604030504040204" pitchFamily="34" charset="0"/>
              </a:rPr>
              <a:t> - </a:t>
            </a:r>
            <a:r>
              <a:rPr lang="en-US" altLang="es-AR" sz="1400" b="1" dirty="0" err="1">
                <a:latin typeface="Tahoma" panose="020B0604030504040204" pitchFamily="34" charset="0"/>
              </a:rPr>
              <a:t>Cálculo</a:t>
            </a:r>
            <a:r>
              <a:rPr lang="en-US" altLang="es-AR" sz="1400" b="1" dirty="0">
                <a:latin typeface="Tahoma" panose="020B0604030504040204" pitchFamily="34" charset="0"/>
              </a:rPr>
              <a:t> de la </a:t>
            </a:r>
            <a:r>
              <a:rPr lang="en-US" altLang="es-AR" sz="1400" b="1" dirty="0" err="1">
                <a:latin typeface="Tahoma" panose="020B0604030504040204" pitchFamily="34" charset="0"/>
              </a:rPr>
              <a:t>Carga</a:t>
            </a:r>
            <a:r>
              <a:rPr lang="en-US" altLang="es-AR" sz="1400" b="1" dirty="0">
                <a:latin typeface="Tahoma" panose="020B0604030504040204" pitchFamily="34" charset="0"/>
              </a:rPr>
              <a:t> </a:t>
            </a:r>
            <a:r>
              <a:rPr lang="en-US" altLang="es-AR" sz="1400" b="1" dirty="0" err="1">
                <a:latin typeface="Tahoma" panose="020B0604030504040204" pitchFamily="34" charset="0"/>
              </a:rPr>
              <a:t>Térmica</a:t>
            </a:r>
            <a:r>
              <a:rPr lang="en-US" altLang="es-AR" sz="1400" b="1" dirty="0">
                <a:latin typeface="Tahoma" panose="020B0604030504040204" pitchFamily="34" charset="0"/>
              </a:rPr>
              <a:t>.</a:t>
            </a:r>
          </a:p>
        </p:txBody>
      </p:sp>
      <p:sp>
        <p:nvSpPr>
          <p:cNvPr id="10" name="Text Box 12"/>
          <p:cNvSpPr txBox="1">
            <a:spLocks noChangeArrowheads="1"/>
          </p:cNvSpPr>
          <p:nvPr/>
        </p:nvSpPr>
        <p:spPr bwMode="auto">
          <a:xfrm>
            <a:off x="992777" y="1249775"/>
            <a:ext cx="10541726" cy="31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rPr>
              <a:t> y </a:t>
            </a:r>
            <a:r>
              <a:rPr lang="en-US" altLang="es-AR" sz="1400" dirty="0" err="1">
                <a:latin typeface="Tahoma" panose="020B0604030504040204" pitchFamily="34" charset="0"/>
              </a:rPr>
              <a:t>diferencia</a:t>
            </a:r>
            <a:r>
              <a:rPr lang="en-US" altLang="es-AR" sz="1400" dirty="0">
                <a:latin typeface="Tahoma" panose="020B0604030504040204" pitchFamily="34" charset="0"/>
              </a:rPr>
              <a:t> de </a:t>
            </a:r>
            <a:r>
              <a:rPr lang="en-US" altLang="es-AR" sz="1400" dirty="0" err="1">
                <a:latin typeface="Tahoma" panose="020B0604030504040204" pitchFamily="34" charset="0"/>
              </a:rPr>
              <a:t>altura</a:t>
            </a:r>
            <a:r>
              <a:rPr lang="en-US" altLang="es-AR" sz="1400" dirty="0">
                <a:latin typeface="Tahoma" panose="020B0604030504040204" pitchFamily="34" charset="0"/>
              </a:rPr>
              <a:t> entre </a:t>
            </a:r>
            <a:r>
              <a:rPr lang="en-US" altLang="es-AR" sz="1400" dirty="0" err="1">
                <a:latin typeface="Tahoma" panose="020B0604030504040204" pitchFamily="34" charset="0"/>
              </a:rPr>
              <a:t>unidad</a:t>
            </a:r>
            <a:r>
              <a:rPr lang="en-US" altLang="es-AR" sz="1400" dirty="0">
                <a:latin typeface="Tahoma" panose="020B0604030504040204" pitchFamily="34" charset="0"/>
              </a:rPr>
              <a:t> exterior e interior (al </a:t>
            </a:r>
            <a:r>
              <a:rPr lang="en-US" altLang="es-AR" sz="1400" dirty="0" err="1">
                <a:latin typeface="Tahoma" panose="020B0604030504040204" pitchFamily="34" charset="0"/>
              </a:rPr>
              <a:t>menos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estimada</a:t>
            </a:r>
            <a:r>
              <a:rPr lang="en-US" altLang="es-AR" sz="1400" dirty="0">
                <a:latin typeface="Tahoma" panose="020B0604030504040204" pitchFamily="34" charset="0"/>
              </a:rPr>
              <a:t>).</a:t>
            </a:r>
          </a:p>
        </p:txBody>
      </p:sp>
      <p:sp>
        <p:nvSpPr>
          <p:cNvPr id="11" name="Text Box 12"/>
          <p:cNvSpPr txBox="1">
            <a:spLocks noChangeArrowheads="1"/>
          </p:cNvSpPr>
          <p:nvPr/>
        </p:nvSpPr>
        <p:spPr bwMode="auto">
          <a:xfrm>
            <a:off x="992777" y="4939946"/>
            <a:ext cx="105417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Especificaciones</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para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uno</a:t>
            </a:r>
            <a:r>
              <a:rPr lang="en-US" altLang="es-AR" sz="1400" dirty="0">
                <a:latin typeface="Tahoma" panose="020B0604030504040204" pitchFamily="34" charset="0"/>
              </a:rPr>
              <a:t> de </a:t>
            </a:r>
            <a:r>
              <a:rPr lang="en-US" altLang="es-AR" sz="1400" dirty="0" err="1">
                <a:latin typeface="Tahoma" panose="020B0604030504040204" pitchFamily="34" charset="0"/>
              </a:rPr>
              <a:t>los</a:t>
            </a:r>
            <a:r>
              <a:rPr lang="en-US" altLang="es-AR" sz="1400" dirty="0">
                <a:latin typeface="Tahoma" panose="020B0604030504040204" pitchFamily="34" charset="0"/>
              </a:rPr>
              <a:t> </a:t>
            </a:r>
            <a:r>
              <a:rPr lang="en-US" altLang="es-AR" sz="1400" dirty="0" err="1">
                <a:latin typeface="Tahoma" panose="020B0604030504040204" pitchFamily="34" charset="0"/>
              </a:rPr>
              <a:t>ambientes</a:t>
            </a:r>
            <a:r>
              <a:rPr lang="en-US" altLang="es-AR" sz="1400" dirty="0">
                <a:latin typeface="Tahoma" panose="020B0604030504040204" pitchFamily="34" charset="0"/>
              </a:rPr>
              <a:t> a </a:t>
            </a:r>
            <a:r>
              <a:rPr lang="en-US" altLang="es-AR" sz="1400" dirty="0" err="1">
                <a:latin typeface="Tahoma" panose="020B0604030504040204" pitchFamily="34" charset="0"/>
              </a:rPr>
              <a:t>acondicionar</a:t>
            </a:r>
            <a:r>
              <a:rPr lang="en-US" altLang="es-AR" sz="1400" dirty="0">
                <a:latin typeface="Tahoma" panose="020B0604030504040204" pitchFamily="34" charset="0"/>
              </a:rPr>
              <a:t> (</a:t>
            </a:r>
            <a:r>
              <a:rPr lang="en-US" altLang="es-AR" sz="1400" dirty="0" err="1">
                <a:latin typeface="Tahoma" panose="020B0604030504040204" pitchFamily="34" charset="0"/>
              </a:rPr>
              <a:t>tipo</a:t>
            </a:r>
            <a:r>
              <a:rPr lang="en-US" altLang="es-AR" sz="1400" dirty="0">
                <a:latin typeface="Tahoma" panose="020B0604030504040204" pitchFamily="34" charset="0"/>
              </a:rPr>
              <a:t> y </a:t>
            </a:r>
            <a:r>
              <a:rPr lang="en-US" altLang="es-AR" sz="1400" dirty="0" err="1">
                <a:latin typeface="Tahoma" panose="020B0604030504040204" pitchFamily="34" charset="0"/>
              </a:rPr>
              <a:t>número</a:t>
            </a:r>
            <a:r>
              <a:rPr lang="en-US" altLang="es-AR" sz="1400" dirty="0">
                <a:latin typeface="Tahoma" panose="020B0604030504040204" pitchFamily="34" charset="0"/>
              </a:rPr>
              <a:t>). Se </a:t>
            </a:r>
            <a:r>
              <a:rPr lang="en-US" altLang="es-AR" sz="1400" dirty="0" err="1">
                <a:latin typeface="Tahoma" panose="020B0604030504040204" pitchFamily="34" charset="0"/>
              </a:rPr>
              <a:t>recomienda</a:t>
            </a:r>
            <a:r>
              <a:rPr lang="en-US" altLang="es-AR" sz="1400" dirty="0">
                <a:latin typeface="Tahoma" panose="020B0604030504040204" pitchFamily="34" charset="0"/>
              </a:rPr>
              <a:t> </a:t>
            </a:r>
            <a:r>
              <a:rPr lang="en-US" altLang="es-AR" sz="1400" dirty="0" err="1">
                <a:latin typeface="Tahoma" panose="020B0604030504040204" pitchFamily="34" charset="0"/>
              </a:rPr>
              <a:t>siempre</a:t>
            </a:r>
            <a:r>
              <a:rPr lang="en-US" altLang="es-AR" sz="1400" dirty="0">
                <a:latin typeface="Tahoma" panose="020B0604030504040204" pitchFamily="34" charset="0"/>
              </a:rPr>
              <a:t> </a:t>
            </a:r>
            <a:r>
              <a:rPr lang="en-US" altLang="es-AR" sz="1400" dirty="0" err="1">
                <a:latin typeface="Tahoma" panose="020B0604030504040204" pitchFamily="34" charset="0"/>
              </a:rPr>
              <a:t>utilizar</a:t>
            </a:r>
            <a:r>
              <a:rPr lang="en-US" altLang="es-AR" sz="1400" dirty="0">
                <a:latin typeface="Tahoma" panose="020B0604030504040204" pitchFamily="34" charset="0"/>
              </a:rPr>
              <a:t> la </a:t>
            </a:r>
            <a:r>
              <a:rPr lang="en-US" altLang="es-AR" sz="1400" dirty="0" err="1">
                <a:latin typeface="Tahoma" panose="020B0604030504040204" pitchFamily="34" charset="0"/>
              </a:rPr>
              <a:t>menor</a:t>
            </a:r>
            <a:r>
              <a:rPr lang="en-US" altLang="es-AR" sz="1400" dirty="0">
                <a:latin typeface="Tahoma" panose="020B0604030504040204" pitchFamily="34" charset="0"/>
              </a:rPr>
              <a:t> </a:t>
            </a:r>
            <a:r>
              <a:rPr lang="en-US" altLang="es-AR" sz="1400" dirty="0" err="1">
                <a:latin typeface="Tahoma" panose="020B0604030504040204" pitchFamily="34" charset="0"/>
              </a:rPr>
              <a:t>cantidad</a:t>
            </a:r>
            <a:r>
              <a:rPr lang="en-US" altLang="es-AR" sz="1400" dirty="0">
                <a:latin typeface="Tahoma" panose="020B0604030504040204" pitchFamily="34" charset="0"/>
              </a:rPr>
              <a:t> de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posibles</a:t>
            </a:r>
            <a:r>
              <a:rPr lang="en-US" altLang="es-AR" sz="1400" dirty="0">
                <a:latin typeface="Tahoma" panose="020B0604030504040204" pitchFamily="34" charset="0"/>
              </a:rPr>
              <a:t>).</a:t>
            </a:r>
          </a:p>
        </p:txBody>
      </p:sp>
      <p:sp>
        <p:nvSpPr>
          <p:cNvPr id="12" name="Text Box 12"/>
          <p:cNvSpPr txBox="1">
            <a:spLocks noChangeArrowheads="1"/>
          </p:cNvSpPr>
          <p:nvPr/>
        </p:nvSpPr>
        <p:spPr bwMode="auto">
          <a:xfrm>
            <a:off x="992777" y="6032886"/>
            <a:ext cx="10541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Si se </a:t>
            </a:r>
            <a:r>
              <a:rPr lang="en-US" altLang="es-AR" sz="1400" dirty="0" err="1">
                <a:latin typeface="Tahoma" panose="020B0604030504040204" pitchFamily="34" charset="0"/>
              </a:rPr>
              <a:t>considera</a:t>
            </a:r>
            <a:r>
              <a:rPr lang="en-US" altLang="es-AR" sz="1400" dirty="0">
                <a:latin typeface="Tahoma" panose="020B0604030504040204" pitchFamily="34" charset="0"/>
              </a:rPr>
              <a:t> </a:t>
            </a:r>
            <a:r>
              <a:rPr lang="en-US" altLang="es-AR" sz="1400" dirty="0" err="1">
                <a:latin typeface="Tahoma" panose="020B0604030504040204" pitchFamily="34" charset="0"/>
              </a:rPr>
              <a:t>algún</a:t>
            </a:r>
            <a:r>
              <a:rPr lang="en-US" altLang="es-AR" sz="1400" dirty="0">
                <a:latin typeface="Tahoma" panose="020B0604030504040204" pitchFamily="34" charset="0"/>
              </a:rPr>
              <a:t> factor de </a:t>
            </a:r>
            <a:r>
              <a:rPr lang="en-US" altLang="es-AR" sz="1400" dirty="0" err="1">
                <a:latin typeface="Tahoma" panose="020B0604030504040204" pitchFamily="34" charset="0"/>
              </a:rPr>
              <a:t>seguridad</a:t>
            </a:r>
            <a:r>
              <a:rPr lang="en-US" altLang="es-AR" sz="1400" dirty="0">
                <a:latin typeface="Tahoma" panose="020B0604030504040204" pitchFamily="34" charset="0"/>
              </a:rPr>
              <a:t> para </a:t>
            </a:r>
            <a:r>
              <a:rPr lang="en-US" altLang="es-AR" sz="1400" dirty="0" err="1">
                <a:latin typeface="Tahoma" panose="020B0604030504040204" pitchFamily="34" charset="0"/>
              </a:rPr>
              <a:t>seleccionar</a:t>
            </a:r>
            <a:r>
              <a:rPr lang="en-US" altLang="es-AR" sz="1400" dirty="0">
                <a:latin typeface="Tahoma" panose="020B0604030504040204" pitchFamily="34" charset="0"/>
              </a:rPr>
              <a:t>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14" name="Text Box 34"/>
          <p:cNvSpPr txBox="1">
            <a:spLocks noChangeArrowheads="1"/>
          </p:cNvSpPr>
          <p:nvPr/>
        </p:nvSpPr>
        <p:spPr bwMode="auto">
          <a:xfrm>
            <a:off x="1264918" y="6366789"/>
            <a:ext cx="1026958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este</a:t>
            </a:r>
            <a:r>
              <a:rPr lang="en-US" altLang="es-AR" sz="1400" b="1" dirty="0">
                <a:latin typeface="Tahoma" panose="020B0604030504040204" pitchFamily="34" charset="0"/>
              </a:rPr>
              <a:t> </a:t>
            </a:r>
            <a:r>
              <a:rPr lang="en-US" altLang="es-AR" sz="1400" b="1" dirty="0" err="1">
                <a:latin typeface="Tahoma" panose="020B0604030504040204" pitchFamily="34" charset="0"/>
              </a:rPr>
              <a:t>ejemplo</a:t>
            </a:r>
            <a:r>
              <a:rPr lang="en-US" altLang="es-AR" sz="1400" b="1" dirty="0">
                <a:latin typeface="Tahoma" panose="020B0604030504040204" pitchFamily="34" charset="0"/>
              </a:rPr>
              <a:t> el factor de </a:t>
            </a:r>
            <a:r>
              <a:rPr lang="en-US" altLang="es-AR" sz="1400" b="1" dirty="0" err="1">
                <a:latin typeface="Tahoma" panose="020B0604030504040204" pitchFamily="34" charset="0"/>
              </a:rPr>
              <a:t>seguridad</a:t>
            </a:r>
            <a:r>
              <a:rPr lang="en-US" altLang="es-AR" sz="1400" b="1" dirty="0">
                <a:latin typeface="Tahoma" panose="020B0604030504040204" pitchFamily="34" charset="0"/>
              </a:rPr>
              <a:t> </a:t>
            </a:r>
            <a:r>
              <a:rPr lang="en-US" altLang="es-AR" sz="1400" b="1" dirty="0" err="1">
                <a:latin typeface="Tahoma" panose="020B0604030504040204" pitchFamily="34" charset="0"/>
              </a:rPr>
              <a:t>utilizado</a:t>
            </a:r>
            <a:r>
              <a:rPr lang="en-US" altLang="es-AR" sz="1400" b="1" dirty="0">
                <a:latin typeface="Tahoma" panose="020B0604030504040204" pitchFamily="34" charset="0"/>
              </a:rPr>
              <a:t> </a:t>
            </a:r>
            <a:r>
              <a:rPr lang="en-US" altLang="es-AR" sz="1400" b="1" dirty="0" err="1">
                <a:latin typeface="Tahoma" panose="020B0604030504040204" pitchFamily="34" charset="0"/>
              </a:rPr>
              <a:t>es</a:t>
            </a:r>
            <a:r>
              <a:rPr lang="en-US" altLang="es-AR" sz="1400" b="1" dirty="0">
                <a:latin typeface="Tahoma" panose="020B0604030504040204" pitchFamily="34" charset="0"/>
              </a:rPr>
              <a:t> FS = 1.</a:t>
            </a:r>
          </a:p>
        </p:txBody>
      </p:sp>
      <p:sp>
        <p:nvSpPr>
          <p:cNvPr id="15" name="Text Box 34"/>
          <p:cNvSpPr txBox="1">
            <a:spLocks noChangeArrowheads="1"/>
          </p:cNvSpPr>
          <p:nvPr/>
        </p:nvSpPr>
        <p:spPr bwMode="auto">
          <a:xfrm>
            <a:off x="1260562" y="5474157"/>
            <a:ext cx="1026958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este</a:t>
            </a:r>
            <a:r>
              <a:rPr lang="en-US" altLang="es-AR" sz="1400" b="1" dirty="0">
                <a:latin typeface="Tahoma" panose="020B0604030504040204" pitchFamily="34" charset="0"/>
              </a:rPr>
              <a:t> </a:t>
            </a:r>
            <a:r>
              <a:rPr lang="en-US" altLang="es-AR" sz="1400" b="1" dirty="0" err="1">
                <a:latin typeface="Tahoma" panose="020B0604030504040204" pitchFamily="34" charset="0"/>
              </a:rPr>
              <a:t>ejemplo</a:t>
            </a:r>
            <a:r>
              <a:rPr lang="en-US" altLang="es-AR" sz="1400" b="1" dirty="0">
                <a:latin typeface="Tahoma" panose="020B0604030504040204" pitchFamily="34" charset="0"/>
              </a:rPr>
              <a:t> se </a:t>
            </a:r>
            <a:r>
              <a:rPr lang="en-US" altLang="es-AR" sz="1400" b="1" dirty="0" err="1">
                <a:latin typeface="Tahoma" panose="020B0604030504040204" pitchFamily="34" charset="0"/>
              </a:rPr>
              <a:t>selecciona</a:t>
            </a:r>
            <a:r>
              <a:rPr lang="en-US" altLang="es-AR" sz="1400" b="1" dirty="0">
                <a:latin typeface="Tahoma" panose="020B0604030504040204" pitchFamily="34" charset="0"/>
              </a:rPr>
              <a:t> </a:t>
            </a:r>
            <a:r>
              <a:rPr lang="en-US" altLang="es-AR" sz="1400" b="1" dirty="0" err="1">
                <a:latin typeface="Tahoma" panose="020B0604030504040204" pitchFamily="34" charset="0"/>
              </a:rPr>
              <a:t>una</a:t>
            </a:r>
            <a:r>
              <a:rPr lang="en-US" altLang="es-AR" sz="1400" b="1" dirty="0">
                <a:latin typeface="Tahoma" panose="020B0604030504040204" pitchFamily="34" charset="0"/>
              </a:rPr>
              <a:t> </a:t>
            </a:r>
            <a:r>
              <a:rPr lang="en-US" altLang="es-AR" sz="1400" b="1" dirty="0" err="1">
                <a:latin typeface="Tahoma" panose="020B0604030504040204" pitchFamily="34" charset="0"/>
              </a:rPr>
              <a:t>unidad</a:t>
            </a:r>
            <a:r>
              <a:rPr lang="en-US" altLang="es-AR" sz="1400" b="1" dirty="0">
                <a:latin typeface="Tahoma" panose="020B0604030504040204" pitchFamily="34" charset="0"/>
              </a:rPr>
              <a:t> interior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ambiente</a:t>
            </a:r>
            <a:r>
              <a:rPr lang="en-US" altLang="es-AR" sz="1400" b="1" dirty="0">
                <a:latin typeface="Tahoma" panose="020B0604030504040204" pitchFamily="34" charset="0"/>
              </a:rPr>
              <a:t> y del </a:t>
            </a:r>
            <a:r>
              <a:rPr lang="en-US" altLang="es-AR" sz="1400" b="1" dirty="0" err="1">
                <a:latin typeface="Tahoma" panose="020B0604030504040204" pitchFamily="34" charset="0"/>
              </a:rPr>
              <a:t>tipo</a:t>
            </a:r>
            <a:r>
              <a:rPr lang="en-US" altLang="es-AR" sz="1400" b="1" dirty="0">
                <a:latin typeface="Tahoma" panose="020B0604030504040204" pitchFamily="34" charset="0"/>
              </a:rPr>
              <a:t> para </a:t>
            </a:r>
            <a:r>
              <a:rPr lang="en-US" altLang="es-AR" sz="1400" b="1" dirty="0" err="1">
                <a:latin typeface="Tahoma" panose="020B0604030504040204" pitchFamily="34" charset="0"/>
              </a:rPr>
              <a:t>conductos</a:t>
            </a:r>
            <a:r>
              <a:rPr lang="en-US" altLang="es-AR" sz="1400" b="1" dirty="0">
                <a:latin typeface="Tahoma" panose="020B0604030504040204" pitchFamily="34" charset="0"/>
              </a:rPr>
              <a:t> (FXMQ-P).</a:t>
            </a:r>
          </a:p>
        </p:txBody>
      </p:sp>
      <p:pic>
        <p:nvPicPr>
          <p:cNvPr id="7" name="Imagen 6"/>
          <p:cNvPicPr>
            <a:picLocks noChangeAspect="1"/>
          </p:cNvPicPr>
          <p:nvPr/>
        </p:nvPicPr>
        <p:blipFill>
          <a:blip r:embed="rId3"/>
          <a:stretch>
            <a:fillRect/>
          </a:stretch>
        </p:blipFill>
        <p:spPr>
          <a:xfrm>
            <a:off x="222069" y="2775097"/>
            <a:ext cx="10110651" cy="1973471"/>
          </a:xfrm>
          <a:prstGeom prst="rect">
            <a:avLst/>
          </a:prstGeom>
        </p:spPr>
      </p:pic>
      <p:pic>
        <p:nvPicPr>
          <p:cNvPr id="6" name="Imagen 5"/>
          <p:cNvPicPr>
            <a:picLocks noChangeAspect="1"/>
          </p:cNvPicPr>
          <p:nvPr/>
        </p:nvPicPr>
        <p:blipFill>
          <a:blip r:embed="rId4"/>
          <a:stretch>
            <a:fillRect/>
          </a:stretch>
        </p:blipFill>
        <p:spPr>
          <a:xfrm>
            <a:off x="6591632" y="1620593"/>
            <a:ext cx="5465385" cy="1893316"/>
          </a:xfrm>
          <a:prstGeom prst="rect">
            <a:avLst/>
          </a:prstGeom>
        </p:spPr>
      </p:pic>
      <p:sp>
        <p:nvSpPr>
          <p:cNvPr id="13" name="Text Box 2"/>
          <p:cNvSpPr txBox="1">
            <a:spLocks noChangeArrowheads="1"/>
          </p:cNvSpPr>
          <p:nvPr/>
        </p:nvSpPr>
        <p:spPr bwMode="auto">
          <a:xfrm>
            <a:off x="567010" y="1820990"/>
            <a:ext cx="62518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a:t>
            </a:r>
            <a:r>
              <a:rPr lang="en-US" altLang="es-AR" sz="1600" dirty="0" err="1">
                <a:latin typeface="Tahoma" panose="020B0604030504040204" pitchFamily="34" charset="0"/>
                <a:sym typeface="Monotype Sorts" pitchFamily="2" charset="2"/>
              </a:rPr>
              <a:t>equivalente</a:t>
            </a:r>
            <a:r>
              <a:rPr lang="en-US" altLang="es-AR" sz="1600" dirty="0">
                <a:latin typeface="Tahoma" panose="020B0604030504040204" pitchFamily="34" charset="0"/>
                <a:sym typeface="Monotype Sorts" pitchFamily="2" charset="2"/>
              </a:rPr>
              <a:t> de </a:t>
            </a:r>
            <a:r>
              <a:rPr lang="en-US" altLang="es-AR" sz="1600" dirty="0" err="1">
                <a:latin typeface="Tahoma" panose="020B0604030504040204" pitchFamily="34" charset="0"/>
                <a:sym typeface="Monotype Sorts" pitchFamily="2" charset="2"/>
              </a:rPr>
              <a:t>cañería</a:t>
            </a:r>
            <a:r>
              <a:rPr lang="en-US" altLang="es-AR" sz="1600" dirty="0">
                <a:latin typeface="Tahoma" panose="020B0604030504040204" pitchFamily="34" charset="0"/>
                <a:sym typeface="Monotype Sorts" pitchFamily="2" charset="2"/>
              </a:rPr>
              <a:t>: </a:t>
            </a:r>
          </a:p>
          <a:p>
            <a:pPr algn="l">
              <a:spcBef>
                <a:spcPct val="50000"/>
              </a:spcBef>
            </a:pP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a:t>
            </a:r>
            <a:r>
              <a:rPr lang="en-US" altLang="es-AR" sz="1600" dirty="0" err="1">
                <a:latin typeface="Tahoma" panose="020B0604030504040204" pitchFamily="34" charset="0"/>
                <a:sym typeface="Monotype Sorts" pitchFamily="2" charset="2"/>
              </a:rPr>
              <a:t>Equivalente</a:t>
            </a:r>
            <a:r>
              <a:rPr lang="en-US" altLang="es-AR" sz="1600" dirty="0">
                <a:latin typeface="Tahoma" panose="020B0604030504040204" pitchFamily="34" charset="0"/>
                <a:sym typeface="Monotype Sorts" pitchFamily="2" charset="2"/>
              </a:rPr>
              <a:t> = </a:t>
            </a:r>
            <a:r>
              <a:rPr lang="en-US" altLang="es-AR" sz="1600" dirty="0" err="1">
                <a:latin typeface="Tahoma" panose="020B0604030504040204" pitchFamily="34" charset="0"/>
                <a:sym typeface="Monotype Sorts" pitchFamily="2" charset="2"/>
              </a:rPr>
              <a:t>Longitud</a:t>
            </a:r>
            <a:r>
              <a:rPr lang="en-US" altLang="es-AR" sz="1600" dirty="0">
                <a:latin typeface="Tahoma" panose="020B0604030504040204" pitchFamily="34" charset="0"/>
                <a:sym typeface="Monotype Sorts" pitchFamily="2" charset="2"/>
              </a:rPr>
              <a:t> real + joint + headers + </a:t>
            </a:r>
            <a:r>
              <a:rPr lang="en-US" altLang="es-AR" sz="1600" dirty="0" err="1">
                <a:latin typeface="Tahoma" panose="020B0604030504040204" pitchFamily="34" charset="0"/>
                <a:sym typeface="Monotype Sorts" pitchFamily="2" charset="2"/>
              </a:rPr>
              <a:t>codos</a:t>
            </a:r>
            <a:r>
              <a:rPr lang="en-US" altLang="es-AR" sz="1600" dirty="0">
                <a:latin typeface="Tahoma" panose="020B0604030504040204" pitchFamily="34" charset="0"/>
                <a:sym typeface="Monotype Sorts" pitchFamily="2" charset="2"/>
              </a:rPr>
              <a:t>	</a:t>
            </a:r>
            <a:endParaRPr lang="en-US" altLang="es-AR" sz="1600" dirty="0">
              <a:latin typeface="Tahoma" panose="020B0604030504040204" pitchFamily="34" charset="0"/>
            </a:endParaRPr>
          </a:p>
        </p:txBody>
      </p:sp>
    </p:spTree>
    <p:extLst>
      <p:ext uri="{BB962C8B-B14F-4D97-AF65-F5344CB8AC3E}">
        <p14:creationId xmlns:p14="http://schemas.microsoft.com/office/powerpoint/2010/main" val="1854135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3355627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2</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9" name="Text Box 12"/>
          <p:cNvSpPr txBox="1">
            <a:spLocks noChangeArrowheads="1"/>
          </p:cNvSpPr>
          <p:nvPr/>
        </p:nvSpPr>
        <p:spPr bwMode="auto">
          <a:xfrm>
            <a:off x="992777" y="1208324"/>
            <a:ext cx="1054172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s-AR" altLang="es-AR" sz="1400" dirty="0">
                <a:latin typeface="Tahoma" panose="020B0604030504040204" pitchFamily="34" charset="0"/>
              </a:rPr>
              <a:t>Se hace una selección preliminar de las unidades interiores (en modo FRÍO) en función de las condiciones interiores de diseño  de temperatura y humedad (TBS y TBH), de manera tal que la capacidad corregida de cada unidad interior supere la capacidad máxima requerida de Calor Total (TC) y Calor Sensible Total (SCH) ambos a la vez, si se requiere (EN NUESTRO EJEMPLO, SÓLO VERIFICAREMOS EL CALOR TOTAL – TC), para cada uno de los ambientes a acondicionar. </a:t>
            </a:r>
            <a:r>
              <a:rPr lang="es-AR" altLang="es-AR" sz="1400" b="1" dirty="0">
                <a:latin typeface="Tahoma" panose="020B0604030504040204" pitchFamily="34" charset="0"/>
              </a:rPr>
              <a:t>EN GENERAL SE RECOMIENDA SELECCIONAR EN MODO FRÍO Y VERIFICAR EN MODO CALOR, ES DECIR, QUE TAMBIÉN CUMPLA DURANTE EL PERÍODO DE INVIERNO.</a:t>
            </a:r>
          </a:p>
        </p:txBody>
      </p:sp>
      <p:pic>
        <p:nvPicPr>
          <p:cNvPr id="5" name="Imagen 4"/>
          <p:cNvPicPr>
            <a:picLocks noChangeAspect="1"/>
          </p:cNvPicPr>
          <p:nvPr/>
        </p:nvPicPr>
        <p:blipFill>
          <a:blip r:embed="rId3"/>
          <a:stretch>
            <a:fillRect/>
          </a:stretch>
        </p:blipFill>
        <p:spPr>
          <a:xfrm>
            <a:off x="3894909" y="3289833"/>
            <a:ext cx="6916628" cy="2998276"/>
          </a:xfrm>
          <a:prstGeom prst="rect">
            <a:avLst/>
          </a:prstGeom>
        </p:spPr>
      </p:pic>
      <p:sp>
        <p:nvSpPr>
          <p:cNvPr id="8" name="Text Box 12"/>
          <p:cNvSpPr txBox="1">
            <a:spLocks noChangeArrowheads="1"/>
          </p:cNvSpPr>
          <p:nvPr/>
        </p:nvSpPr>
        <p:spPr bwMode="auto">
          <a:xfrm>
            <a:off x="992777" y="2662642"/>
            <a:ext cx="1054172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nuestro</a:t>
            </a:r>
            <a:r>
              <a:rPr lang="en-US" altLang="es-AR" sz="1400" dirty="0">
                <a:latin typeface="Tahoma" panose="020B0604030504040204" pitchFamily="34" charset="0"/>
              </a:rPr>
              <a:t> </a:t>
            </a:r>
            <a:r>
              <a:rPr lang="en-US" altLang="es-AR" sz="1400" dirty="0" err="1">
                <a:latin typeface="Tahoma" panose="020B0604030504040204" pitchFamily="34" charset="0"/>
              </a:rPr>
              <a:t>caso</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particular, </a:t>
            </a:r>
            <a:r>
              <a:rPr lang="en-US" altLang="es-AR" sz="1400" dirty="0" err="1">
                <a:latin typeface="Tahoma" panose="020B0604030504040204" pitchFamily="34" charset="0"/>
              </a:rPr>
              <a:t>consideramos</a:t>
            </a:r>
            <a:r>
              <a:rPr lang="en-US" altLang="es-AR" sz="1400" dirty="0">
                <a:latin typeface="Tahoma" panose="020B0604030504040204" pitchFamily="34" charset="0"/>
              </a:rPr>
              <a:t> que el </a:t>
            </a:r>
            <a:r>
              <a:rPr lang="en-US" altLang="es-AR" sz="1400" dirty="0" err="1">
                <a:latin typeface="Tahoma" panose="020B0604030504040204" pitchFamily="34" charset="0"/>
              </a:rPr>
              <a:t>aporte</a:t>
            </a:r>
            <a:r>
              <a:rPr lang="en-US" altLang="es-AR" sz="1400" dirty="0">
                <a:latin typeface="Tahoma" panose="020B0604030504040204" pitchFamily="34" charset="0"/>
              </a:rPr>
              <a:t> de AIRE EXTERIOR se </a:t>
            </a:r>
            <a:r>
              <a:rPr lang="en-US" altLang="es-AR" sz="1400" dirty="0" err="1">
                <a:latin typeface="Tahoma" panose="020B0604030504040204" pitchFamily="34" charset="0"/>
              </a:rPr>
              <a:t>hará</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directa</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ambiente</a:t>
            </a:r>
            <a:r>
              <a:rPr lang="en-US" altLang="es-AR" sz="1400" dirty="0">
                <a:latin typeface="Tahoma" panose="020B0604030504040204" pitchFamily="34" charset="0"/>
              </a:rPr>
              <a:t> y forma parte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 de </a:t>
            </a:r>
            <a:r>
              <a:rPr lang="en-US" altLang="es-AR" sz="1400" dirty="0" err="1">
                <a:latin typeface="Tahoma" panose="020B0604030504040204" pitchFamily="34" charset="0"/>
              </a:rPr>
              <a:t>dicho</a:t>
            </a:r>
            <a:r>
              <a:rPr lang="en-US" altLang="es-AR" sz="1400" dirty="0">
                <a:latin typeface="Tahoma" panose="020B0604030504040204" pitchFamily="34" charset="0"/>
              </a:rPr>
              <a:t> </a:t>
            </a:r>
            <a:r>
              <a:rPr lang="en-US" altLang="es-AR" sz="1400" dirty="0" err="1">
                <a:latin typeface="Tahoma" panose="020B0604030504040204" pitchFamily="34" charset="0"/>
              </a:rPr>
              <a:t>ambiente</a:t>
            </a:r>
            <a:r>
              <a:rPr lang="en-US" altLang="es-AR" sz="1400" dirty="0">
                <a:latin typeface="Tahoma" panose="020B0604030504040204" pitchFamily="34" charset="0"/>
              </a:rPr>
              <a:t>. EN ESTAS CONDICIONES LA TEMPERATURA TBS Y TBH SON LAS INTERIORES DE DISEÑO</a:t>
            </a:r>
          </a:p>
        </p:txBody>
      </p:sp>
      <p:sp>
        <p:nvSpPr>
          <p:cNvPr id="19" name="Text Box 34"/>
          <p:cNvSpPr txBox="1">
            <a:spLocks noChangeArrowheads="1"/>
          </p:cNvSpPr>
          <p:nvPr/>
        </p:nvSpPr>
        <p:spPr bwMode="auto">
          <a:xfrm>
            <a:off x="1528354" y="4096474"/>
            <a:ext cx="225605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35°C        TBS = 26°C</a:t>
            </a:r>
          </a:p>
          <a:p>
            <a:pPr>
              <a:spcBef>
                <a:spcPct val="50000"/>
              </a:spcBef>
            </a:pPr>
            <a:r>
              <a:rPr lang="en-US" altLang="es-AR" sz="1200" dirty="0">
                <a:latin typeface="Tahoma" panose="020B0604030504040204" pitchFamily="34" charset="0"/>
              </a:rPr>
              <a:t>TBH = 24°C        TBH = 18°C</a:t>
            </a:r>
          </a:p>
          <a:p>
            <a:pPr>
              <a:spcBef>
                <a:spcPct val="50000"/>
              </a:spcBef>
            </a:pPr>
            <a:r>
              <a:rPr lang="en-US" altLang="es-AR" sz="1200" dirty="0">
                <a:latin typeface="Tahoma" panose="020B0604030504040204" pitchFamily="34" charset="0"/>
              </a:rPr>
              <a:t>HR = 40,8%       HR = 46,3%</a:t>
            </a:r>
          </a:p>
        </p:txBody>
      </p:sp>
      <p:sp>
        <p:nvSpPr>
          <p:cNvPr id="16" name="Elipse 15"/>
          <p:cNvSpPr/>
          <p:nvPr/>
        </p:nvSpPr>
        <p:spPr>
          <a:xfrm>
            <a:off x="2481943" y="4323806"/>
            <a:ext cx="1412966" cy="9013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307484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2</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225725"/>
            <a:ext cx="1054172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a:latin typeface="Tahoma" panose="020B0604030504040204" pitchFamily="34" charset="0"/>
              </a:rPr>
              <a:t>CON ESTAS CONDICIONES LA TEMPERATURA TBS = 26°C Y TBH = 18°C SE INGRESA EN LAS TABLAS DE CAPACIDAD DEL TIPO DE UNIDAD INTERIOR ELEGIDA Y SE LA SELECCIONA SEGÚN LA CAPACIDAD MÁXIMA TOTAL (TC) REQUERIDA PARA CADA AMBIENTE SEGÚN EL BALANCE TÉRMICO.</a:t>
            </a:r>
          </a:p>
        </p:txBody>
      </p:sp>
      <p:pic>
        <p:nvPicPr>
          <p:cNvPr id="2" name="Imagen 1"/>
          <p:cNvPicPr>
            <a:picLocks noChangeAspect="1"/>
          </p:cNvPicPr>
          <p:nvPr/>
        </p:nvPicPr>
        <p:blipFill>
          <a:blip r:embed="rId3"/>
          <a:stretch>
            <a:fillRect/>
          </a:stretch>
        </p:blipFill>
        <p:spPr>
          <a:xfrm>
            <a:off x="3106784" y="1904308"/>
            <a:ext cx="8453847" cy="4860271"/>
          </a:xfrm>
          <a:prstGeom prst="rect">
            <a:avLst/>
          </a:prstGeom>
        </p:spPr>
      </p:pic>
      <p:sp>
        <p:nvSpPr>
          <p:cNvPr id="15" name="Text Box 34"/>
          <p:cNvSpPr txBox="1">
            <a:spLocks noChangeArrowheads="1"/>
          </p:cNvSpPr>
          <p:nvPr/>
        </p:nvSpPr>
        <p:spPr bwMode="auto">
          <a:xfrm>
            <a:off x="18508" y="5029215"/>
            <a:ext cx="32025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600" b="1" dirty="0">
                <a:solidFill>
                  <a:srgbClr val="FF0000"/>
                </a:solidFill>
                <a:latin typeface="Tahoma" panose="020B0604030504040204" pitchFamily="34" charset="0"/>
              </a:rPr>
              <a:t>ES POSIBLE INTERPOLAR !!!</a:t>
            </a:r>
          </a:p>
        </p:txBody>
      </p:sp>
      <p:sp>
        <p:nvSpPr>
          <p:cNvPr id="17" name="Elipse 16"/>
          <p:cNvSpPr/>
          <p:nvPr/>
        </p:nvSpPr>
        <p:spPr>
          <a:xfrm>
            <a:off x="6335488" y="1776023"/>
            <a:ext cx="1412966" cy="342246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Text Box 34"/>
          <p:cNvSpPr txBox="1">
            <a:spLocks noChangeArrowheads="1"/>
          </p:cNvSpPr>
          <p:nvPr/>
        </p:nvSpPr>
        <p:spPr bwMode="auto">
          <a:xfrm>
            <a:off x="468090" y="2077776"/>
            <a:ext cx="230341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35°C        TBS = 26°C</a:t>
            </a:r>
          </a:p>
          <a:p>
            <a:pPr>
              <a:spcBef>
                <a:spcPct val="50000"/>
              </a:spcBef>
            </a:pPr>
            <a:r>
              <a:rPr lang="en-US" altLang="es-AR" sz="1200" dirty="0">
                <a:latin typeface="Tahoma" panose="020B0604030504040204" pitchFamily="34" charset="0"/>
              </a:rPr>
              <a:t>TBH = 24°C        TBH = 18°C</a:t>
            </a:r>
          </a:p>
          <a:p>
            <a:pPr>
              <a:spcBef>
                <a:spcPct val="50000"/>
              </a:spcBef>
            </a:pPr>
            <a:r>
              <a:rPr lang="en-US" altLang="es-AR" sz="1200" dirty="0">
                <a:latin typeface="Tahoma" panose="020B0604030504040204" pitchFamily="34" charset="0"/>
              </a:rPr>
              <a:t>HR = 40,8%        HR = 46,3%</a:t>
            </a:r>
          </a:p>
        </p:txBody>
      </p:sp>
    </p:spTree>
    <p:extLst>
      <p:ext uri="{BB962C8B-B14F-4D97-AF65-F5344CB8AC3E}">
        <p14:creationId xmlns:p14="http://schemas.microsoft.com/office/powerpoint/2010/main" val="929227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399" y="1733007"/>
            <a:ext cx="6790509"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790508"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399" y="2926444"/>
            <a:ext cx="6790509"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b="1" dirty="0" err="1">
                <a:latin typeface="Tahoma" panose="020B0604030504040204" pitchFamily="34" charset="0"/>
              </a:rPr>
              <a:t>Verificar</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calor</a:t>
            </a:r>
            <a:r>
              <a:rPr lang="en-US" altLang="es-AR" sz="1400" b="1" dirty="0">
                <a:latin typeface="Tahoma" panose="020B0604030504040204" pitchFamily="34" charset="0"/>
              </a:rPr>
              <a:t> la </a:t>
            </a: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a:t>
            </a:r>
          </a:p>
        </p:txBody>
      </p:sp>
      <p:sp>
        <p:nvSpPr>
          <p:cNvPr id="472088" name="Text Box 24"/>
          <p:cNvSpPr txBox="1">
            <a:spLocks noChangeArrowheads="1"/>
          </p:cNvSpPr>
          <p:nvPr/>
        </p:nvSpPr>
        <p:spPr bwMode="auto">
          <a:xfrm>
            <a:off x="3581399" y="5106900"/>
            <a:ext cx="6790507"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807926"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6" y="3641730"/>
            <a:ext cx="6781801"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0" y="5793935"/>
            <a:ext cx="6786155"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2136385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
          <p:cNvSpPr txBox="1">
            <a:spLocks noChangeArrowheads="1"/>
          </p:cNvSpPr>
          <p:nvPr/>
        </p:nvSpPr>
        <p:spPr bwMode="auto">
          <a:xfrm>
            <a:off x="3581400" y="714098"/>
            <a:ext cx="6764384" cy="307778"/>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b="1" dirty="0" err="1">
                <a:latin typeface="Tahoma" panose="020B0604030504040204" pitchFamily="34" charset="0"/>
              </a:rPr>
              <a:t>Verificar</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calor</a:t>
            </a:r>
            <a:r>
              <a:rPr lang="en-US" altLang="es-AR" sz="1400" b="1" dirty="0">
                <a:latin typeface="Tahoma" panose="020B0604030504040204" pitchFamily="34" charset="0"/>
              </a:rPr>
              <a:t> la </a:t>
            </a: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199598"/>
            <a:ext cx="1054172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Para simplificar la selección, supongamos que la carga térmica por balance térmico en modo frío, es exactamente la misma que en modo calor. Se puede verificar rápidamente que las unidades interiores pre-seleccionadas cumplen con el requerimiento en calor dado por el balance térmico</a:t>
            </a:r>
          </a:p>
        </p:txBody>
      </p:sp>
      <p:sp>
        <p:nvSpPr>
          <p:cNvPr id="13" name="Rectángulo 12"/>
          <p:cNvSpPr/>
          <p:nvPr/>
        </p:nvSpPr>
        <p:spPr>
          <a:xfrm>
            <a:off x="465651" y="2993816"/>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4" name="Imagen 13"/>
          <p:cNvPicPr>
            <a:picLocks noChangeAspect="1"/>
          </p:cNvPicPr>
          <p:nvPr/>
        </p:nvPicPr>
        <p:blipFill>
          <a:blip r:embed="rId3"/>
          <a:stretch>
            <a:fillRect/>
          </a:stretch>
        </p:blipFill>
        <p:spPr>
          <a:xfrm>
            <a:off x="465651" y="1938262"/>
            <a:ext cx="11336152" cy="1330468"/>
          </a:xfrm>
          <a:prstGeom prst="rect">
            <a:avLst/>
          </a:prstGeom>
        </p:spPr>
      </p:pic>
      <p:pic>
        <p:nvPicPr>
          <p:cNvPr id="5" name="Imagen 4"/>
          <p:cNvPicPr>
            <a:picLocks noChangeAspect="1"/>
          </p:cNvPicPr>
          <p:nvPr/>
        </p:nvPicPr>
        <p:blipFill>
          <a:blip r:embed="rId4"/>
          <a:stretch>
            <a:fillRect/>
          </a:stretch>
        </p:blipFill>
        <p:spPr>
          <a:xfrm>
            <a:off x="444135" y="5280454"/>
            <a:ext cx="10306594" cy="1514949"/>
          </a:xfrm>
          <a:prstGeom prst="rect">
            <a:avLst/>
          </a:prstGeom>
        </p:spPr>
      </p:pic>
      <p:sp>
        <p:nvSpPr>
          <p:cNvPr id="15" name="Text Box 34"/>
          <p:cNvSpPr txBox="1">
            <a:spLocks noChangeArrowheads="1"/>
          </p:cNvSpPr>
          <p:nvPr/>
        </p:nvSpPr>
        <p:spPr bwMode="auto">
          <a:xfrm>
            <a:off x="9545748" y="3617417"/>
            <a:ext cx="225605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INVIERNO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7°C        TBS = 20°C</a:t>
            </a:r>
          </a:p>
          <a:p>
            <a:pPr>
              <a:spcBef>
                <a:spcPct val="50000"/>
              </a:spcBef>
            </a:pPr>
            <a:r>
              <a:rPr lang="en-US" altLang="es-AR" sz="1200" dirty="0">
                <a:latin typeface="Tahoma" panose="020B0604030504040204" pitchFamily="34" charset="0"/>
              </a:rPr>
              <a:t>HR = 6°C%        </a:t>
            </a:r>
          </a:p>
        </p:txBody>
      </p:sp>
      <p:pic>
        <p:nvPicPr>
          <p:cNvPr id="2" name="Imagen 1"/>
          <p:cNvPicPr>
            <a:picLocks noChangeAspect="1"/>
          </p:cNvPicPr>
          <p:nvPr/>
        </p:nvPicPr>
        <p:blipFill>
          <a:blip r:embed="rId5"/>
          <a:stretch>
            <a:fillRect/>
          </a:stretch>
        </p:blipFill>
        <p:spPr>
          <a:xfrm>
            <a:off x="465651" y="3163921"/>
            <a:ext cx="9026434" cy="2353571"/>
          </a:xfrm>
          <a:prstGeom prst="rect">
            <a:avLst/>
          </a:prstGeom>
        </p:spPr>
      </p:pic>
      <p:sp>
        <p:nvSpPr>
          <p:cNvPr id="16" name="Elipse 15"/>
          <p:cNvSpPr/>
          <p:nvPr/>
        </p:nvSpPr>
        <p:spPr>
          <a:xfrm>
            <a:off x="10593977" y="3853543"/>
            <a:ext cx="1207826" cy="69233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7" name="Conector recto de flecha 16"/>
          <p:cNvCxnSpPr/>
          <p:nvPr/>
        </p:nvCxnSpPr>
        <p:spPr>
          <a:xfrm flipH="1" flipV="1">
            <a:off x="5551714" y="3464961"/>
            <a:ext cx="5042264" cy="789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3</a:t>
            </a:r>
          </a:p>
        </p:txBody>
      </p:sp>
    </p:spTree>
    <p:extLst>
      <p:ext uri="{BB962C8B-B14F-4D97-AF65-F5344CB8AC3E}">
        <p14:creationId xmlns:p14="http://schemas.microsoft.com/office/powerpoint/2010/main" val="317746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12127" y="714097"/>
            <a:ext cx="964474"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spcBef>
                <a:spcPct val="50000"/>
              </a:spcBef>
            </a:pPr>
            <a:r>
              <a:rPr lang="en-US" altLang="es-AR" sz="1400" b="1" dirty="0">
                <a:latin typeface="Tahoma" panose="020B0604030504040204" pitchFamily="34" charset="0"/>
              </a:rPr>
              <a:t>Paso 2-3</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a:t>
            </a:r>
          </a:p>
        </p:txBody>
      </p:sp>
      <p:sp>
        <p:nvSpPr>
          <p:cNvPr id="8" name="Text Box 12"/>
          <p:cNvSpPr txBox="1">
            <a:spLocks noChangeArrowheads="1"/>
          </p:cNvSpPr>
          <p:nvPr/>
        </p:nvSpPr>
        <p:spPr bwMode="auto">
          <a:xfrm>
            <a:off x="992777" y="1356352"/>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Finalmente la selección de las unidades interiores queda concluída al cumplirse la siguiente condición:</a:t>
            </a:r>
          </a:p>
        </p:txBody>
      </p:sp>
      <p:graphicFrame>
        <p:nvGraphicFramePr>
          <p:cNvPr id="24" name="Object 3"/>
          <p:cNvGraphicFramePr>
            <a:graphicFrameLocks noChangeAspect="1"/>
          </p:cNvGraphicFramePr>
          <p:nvPr>
            <p:extLst/>
          </p:nvPr>
        </p:nvGraphicFramePr>
        <p:xfrm>
          <a:off x="1723523" y="5784158"/>
          <a:ext cx="487368" cy="916617"/>
        </p:xfrm>
        <a:graphic>
          <a:graphicData uri="http://schemas.openxmlformats.org/presentationml/2006/ole">
            <mc:AlternateContent xmlns:mc="http://schemas.openxmlformats.org/markup-compatibility/2006">
              <mc:Choice xmlns:v="urn:schemas-microsoft-com:vml" Requires="v">
                <p:oleObj spid="_x0000_s17415" name="Clip" r:id="rId4" imgW="1728720" imgH="3252600" progId="MS_ClipArt_Gallery.2">
                  <p:embed/>
                </p:oleObj>
              </mc:Choice>
              <mc:Fallback>
                <p:oleObj name="Clip" r:id="rId4" imgW="1728720" imgH="3252600" progId="MS_ClipArt_Gallery.2">
                  <p:embed/>
                  <p:pic>
                    <p:nvPicPr>
                      <p:cNvPr id="2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3523" y="5784158"/>
                        <a:ext cx="487368" cy="916617"/>
                      </a:xfrm>
                      <a:prstGeom prst="rect">
                        <a:avLst/>
                      </a:prstGeom>
                      <a:noFill/>
                      <a:ln>
                        <a:noFill/>
                      </a:ln>
                      <a:effectLst/>
                      <a:extLst/>
                    </p:spPr>
                  </p:pic>
                </p:oleObj>
              </mc:Fallback>
            </mc:AlternateContent>
          </a:graphicData>
        </a:graphic>
      </p:graphicFrame>
      <p:sp>
        <p:nvSpPr>
          <p:cNvPr id="13" name="Rectángulo 12"/>
          <p:cNvSpPr/>
          <p:nvPr/>
        </p:nvSpPr>
        <p:spPr>
          <a:xfrm>
            <a:off x="465651" y="2196974"/>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6" name="Text Box 34"/>
          <p:cNvSpPr txBox="1">
            <a:spLocks noChangeArrowheads="1"/>
          </p:cNvSpPr>
          <p:nvPr/>
        </p:nvSpPr>
        <p:spPr bwMode="auto">
          <a:xfrm>
            <a:off x="1489166" y="2231463"/>
            <a:ext cx="45132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CAPACIDAD TOTAL (TC) Y CAPACIDAD SENSIBLE TOTAL (SHC) DE LA UNIDAD INTERIOR EN FRÍO (CORREGIDA SEGÚN LA TBS Y TBH DE ENTRADA A LA UNIDAD INTERIOR)</a:t>
            </a:r>
          </a:p>
        </p:txBody>
      </p:sp>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935" y="1721629"/>
            <a:ext cx="1344168" cy="1953582"/>
          </a:xfrm>
          <a:prstGeom prst="rect">
            <a:avLst/>
          </a:prstGeom>
        </p:spPr>
      </p:pic>
      <p:sp>
        <p:nvSpPr>
          <p:cNvPr id="27" name="Text Box 34"/>
          <p:cNvSpPr txBox="1">
            <a:spLocks noChangeArrowheads="1"/>
          </p:cNvSpPr>
          <p:nvPr/>
        </p:nvSpPr>
        <p:spPr bwMode="auto">
          <a:xfrm>
            <a:off x="6448708" y="2240170"/>
            <a:ext cx="377516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CAPACIDAD TOTAL Y CAPACIDAD SENSIBLE TOTAL REQUERIDA POR BALANCE TÉRMICO DE LA UNIDAD INTERIOR</a:t>
            </a:r>
          </a:p>
        </p:txBody>
      </p:sp>
      <p:sp>
        <p:nvSpPr>
          <p:cNvPr id="14" name="CuadroTexto 13"/>
          <p:cNvSpPr txBox="1"/>
          <p:nvPr/>
        </p:nvSpPr>
        <p:spPr>
          <a:xfrm>
            <a:off x="5871748" y="2168582"/>
            <a:ext cx="567784" cy="1015663"/>
          </a:xfrm>
          <a:prstGeom prst="rect">
            <a:avLst/>
          </a:prstGeom>
          <a:noFill/>
        </p:spPr>
        <p:txBody>
          <a:bodyPr wrap="none" rtlCol="0">
            <a:spAutoFit/>
          </a:bodyPr>
          <a:lstStyle/>
          <a:p>
            <a:r>
              <a:rPr lang="es-AR" sz="6000" b="1" dirty="0"/>
              <a:t>≥</a:t>
            </a:r>
          </a:p>
        </p:txBody>
      </p:sp>
      <p:sp>
        <p:nvSpPr>
          <p:cNvPr id="29" name="Rectángulo 28"/>
          <p:cNvSpPr/>
          <p:nvPr/>
        </p:nvSpPr>
        <p:spPr>
          <a:xfrm>
            <a:off x="10621817" y="1739396"/>
            <a:ext cx="184731" cy="369332"/>
          </a:xfrm>
          <a:prstGeom prst="rect">
            <a:avLst/>
          </a:prstGeom>
        </p:spPr>
        <p:txBody>
          <a:bodyPr wrap="none">
            <a:spAutoFit/>
          </a:bodyPr>
          <a:lstStyle/>
          <a:p>
            <a:endParaRPr lang="es-AR" dirty="0"/>
          </a:p>
        </p:txBody>
      </p:sp>
      <p:pic>
        <p:nvPicPr>
          <p:cNvPr id="28" name="Imagen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28" y="3860056"/>
            <a:ext cx="1512922" cy="1987909"/>
          </a:xfrm>
          <a:prstGeom prst="rect">
            <a:avLst/>
          </a:prstGeom>
        </p:spPr>
      </p:pic>
      <p:sp>
        <p:nvSpPr>
          <p:cNvPr id="30" name="Text Box 34"/>
          <p:cNvSpPr txBox="1">
            <a:spLocks noChangeArrowheads="1"/>
          </p:cNvSpPr>
          <p:nvPr/>
        </p:nvSpPr>
        <p:spPr bwMode="auto">
          <a:xfrm>
            <a:off x="1484810" y="4395551"/>
            <a:ext cx="44065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CAPACIDAD TOTAL  DE LA UNIDAD INTERIOR EN CALOR (CORREGIDA SEGÚN LA TBS DE ENTRADA A LA UNIDAD INTERIOR)</a:t>
            </a:r>
          </a:p>
        </p:txBody>
      </p:sp>
      <p:sp>
        <p:nvSpPr>
          <p:cNvPr id="31" name="Text Box 34"/>
          <p:cNvSpPr txBox="1">
            <a:spLocks noChangeArrowheads="1"/>
          </p:cNvSpPr>
          <p:nvPr/>
        </p:nvSpPr>
        <p:spPr bwMode="auto">
          <a:xfrm>
            <a:off x="6483543" y="4260565"/>
            <a:ext cx="323740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CAPACIDAD TOTAL EN CALOR REQUERIDA POR BALANCE TÉRMICO DE LA UNIDAD INTERIOR</a:t>
            </a:r>
          </a:p>
        </p:txBody>
      </p:sp>
      <p:sp>
        <p:nvSpPr>
          <p:cNvPr id="32" name="CuadroTexto 31"/>
          <p:cNvSpPr txBox="1"/>
          <p:nvPr/>
        </p:nvSpPr>
        <p:spPr>
          <a:xfrm>
            <a:off x="5867392" y="4215101"/>
            <a:ext cx="567784" cy="1015663"/>
          </a:xfrm>
          <a:prstGeom prst="rect">
            <a:avLst/>
          </a:prstGeom>
          <a:noFill/>
        </p:spPr>
        <p:txBody>
          <a:bodyPr wrap="none" rtlCol="0">
            <a:spAutoFit/>
          </a:bodyPr>
          <a:lstStyle/>
          <a:p>
            <a:r>
              <a:rPr lang="es-AR" sz="6000" b="1" dirty="0"/>
              <a:t>≥</a:t>
            </a:r>
          </a:p>
        </p:txBody>
      </p:sp>
      <p:sp>
        <p:nvSpPr>
          <p:cNvPr id="35" name="Text Box 34"/>
          <p:cNvSpPr txBox="1">
            <a:spLocks noChangeArrowheads="1"/>
          </p:cNvSpPr>
          <p:nvPr/>
        </p:nvSpPr>
        <p:spPr bwMode="auto">
          <a:xfrm>
            <a:off x="2210890" y="6070036"/>
            <a:ext cx="918429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2000" b="1" dirty="0">
                <a:latin typeface="Tahoma" panose="020B0604030504040204" pitchFamily="34" charset="0"/>
              </a:rPr>
              <a:t>CON LA CARGA MÁXIMA TOTAL Y SENSIBLE TOTAL DE CADA AMBIENTE O SECTOR, SE SELECCIONAN LAS UNIDADES INTERIORES.</a:t>
            </a:r>
          </a:p>
        </p:txBody>
      </p:sp>
      <p:grpSp>
        <p:nvGrpSpPr>
          <p:cNvPr id="2" name="Grupo 1"/>
          <p:cNvGrpSpPr/>
          <p:nvPr/>
        </p:nvGrpSpPr>
        <p:grpSpPr>
          <a:xfrm>
            <a:off x="9720950" y="2033593"/>
            <a:ext cx="2471049" cy="1015663"/>
            <a:chOff x="9720950" y="2033593"/>
            <a:chExt cx="2471049" cy="1015663"/>
          </a:xfrm>
        </p:grpSpPr>
        <p:sp>
          <p:nvSpPr>
            <p:cNvPr id="19" name="CuadroTexto 18"/>
            <p:cNvSpPr txBox="1"/>
            <p:nvPr/>
          </p:nvSpPr>
          <p:spPr>
            <a:xfrm>
              <a:off x="9720950" y="2033593"/>
              <a:ext cx="538930" cy="1015663"/>
            </a:xfrm>
            <a:prstGeom prst="rect">
              <a:avLst/>
            </a:prstGeom>
            <a:noFill/>
          </p:spPr>
          <p:txBody>
            <a:bodyPr wrap="none" rtlCol="0">
              <a:spAutoFit/>
            </a:bodyPr>
            <a:lstStyle/>
            <a:p>
              <a:r>
                <a:rPr lang="es-AR" sz="6000" b="1" dirty="0"/>
                <a:t>x</a:t>
              </a:r>
            </a:p>
          </p:txBody>
        </p:sp>
        <p:sp>
          <p:nvSpPr>
            <p:cNvPr id="20" name="Text Box 34"/>
            <p:cNvSpPr txBox="1">
              <a:spLocks noChangeArrowheads="1"/>
            </p:cNvSpPr>
            <p:nvPr/>
          </p:nvSpPr>
          <p:spPr bwMode="auto">
            <a:xfrm>
              <a:off x="10215154" y="2235814"/>
              <a:ext cx="197684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FACTOR DE SEGURIDAD DE LA UNIDAD INTERIOR</a:t>
              </a:r>
            </a:p>
          </p:txBody>
        </p:sp>
      </p:grpSp>
      <p:sp>
        <p:nvSpPr>
          <p:cNvPr id="23" name="CuadroTexto 22"/>
          <p:cNvSpPr txBox="1"/>
          <p:nvPr/>
        </p:nvSpPr>
        <p:spPr>
          <a:xfrm>
            <a:off x="9664342" y="4184615"/>
            <a:ext cx="538930" cy="1015663"/>
          </a:xfrm>
          <a:prstGeom prst="rect">
            <a:avLst/>
          </a:prstGeom>
          <a:noFill/>
        </p:spPr>
        <p:txBody>
          <a:bodyPr wrap="none" rtlCol="0">
            <a:spAutoFit/>
          </a:bodyPr>
          <a:lstStyle/>
          <a:p>
            <a:r>
              <a:rPr lang="es-AR" sz="6000" b="1" dirty="0"/>
              <a:t>x</a:t>
            </a:r>
          </a:p>
        </p:txBody>
      </p:sp>
      <p:sp>
        <p:nvSpPr>
          <p:cNvPr id="25" name="Text Box 34"/>
          <p:cNvSpPr txBox="1">
            <a:spLocks noChangeArrowheads="1"/>
          </p:cNvSpPr>
          <p:nvPr/>
        </p:nvSpPr>
        <p:spPr bwMode="auto">
          <a:xfrm>
            <a:off x="10223861" y="4386836"/>
            <a:ext cx="197684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FACTOR DE SEGURIDAD DE LA UNIDAD INTERIOR</a:t>
            </a:r>
          </a:p>
        </p:txBody>
      </p:sp>
    </p:spTree>
    <p:extLst>
      <p:ext uri="{BB962C8B-B14F-4D97-AF65-F5344CB8AC3E}">
        <p14:creationId xmlns:p14="http://schemas.microsoft.com/office/powerpoint/2010/main" val="2374009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99063" y="714097"/>
            <a:ext cx="977537"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spcBef>
                <a:spcPct val="50000"/>
              </a:spcBef>
            </a:pPr>
            <a:r>
              <a:rPr lang="en-US" altLang="es-AR" sz="1400" b="1" dirty="0">
                <a:latin typeface="Tahoma" panose="020B0604030504040204" pitchFamily="34" charset="0"/>
              </a:rPr>
              <a:t>Paso 2-3</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unidades</a:t>
            </a:r>
            <a:r>
              <a:rPr lang="en-US" altLang="es-AR" sz="1400" b="1" dirty="0">
                <a:latin typeface="Tahoma" panose="020B0604030504040204" pitchFamily="34" charset="0"/>
              </a:rPr>
              <a:t> </a:t>
            </a:r>
            <a:r>
              <a:rPr lang="en-US" altLang="es-AR" sz="1400" b="1" dirty="0" err="1">
                <a:latin typeface="Tahoma" panose="020B0604030504040204" pitchFamily="34" charset="0"/>
              </a:rPr>
              <a:t>interiores</a:t>
            </a:r>
            <a:r>
              <a:rPr lang="en-US" altLang="es-AR" sz="1400" b="1" dirty="0">
                <a:latin typeface="Tahoma" panose="020B0604030504040204" pitchFamily="34" charset="0"/>
              </a:rPr>
              <a:t>.</a:t>
            </a:r>
          </a:p>
        </p:txBody>
      </p:sp>
      <p:grpSp>
        <p:nvGrpSpPr>
          <p:cNvPr id="12" name="Grupo 11"/>
          <p:cNvGrpSpPr/>
          <p:nvPr/>
        </p:nvGrpSpPr>
        <p:grpSpPr>
          <a:xfrm>
            <a:off x="261257" y="1130275"/>
            <a:ext cx="992777" cy="997931"/>
            <a:chOff x="261257" y="2593319"/>
            <a:chExt cx="992777" cy="997931"/>
          </a:xfrm>
        </p:grpSpPr>
        <p:grpSp>
          <p:nvGrpSpPr>
            <p:cNvPr id="10" name="Grupo 9"/>
            <p:cNvGrpSpPr/>
            <p:nvPr/>
          </p:nvGrpSpPr>
          <p:grpSpPr>
            <a:xfrm>
              <a:off x="404948" y="2593319"/>
              <a:ext cx="718457" cy="721078"/>
              <a:chOff x="6705600" y="866497"/>
              <a:chExt cx="4572000" cy="4894223"/>
            </a:xfrm>
          </p:grpSpPr>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866497"/>
                <a:ext cx="4572000" cy="4876800"/>
              </a:xfrm>
              <a:prstGeom prst="rect">
                <a:avLst/>
              </a:prstGeom>
            </p:spPr>
          </p:pic>
          <p:sp>
            <p:nvSpPr>
              <p:cNvPr id="7" name="Rectángulo 6"/>
              <p:cNvSpPr/>
              <p:nvPr/>
            </p:nvSpPr>
            <p:spPr>
              <a:xfrm>
                <a:off x="6705600" y="5421086"/>
                <a:ext cx="4554583" cy="339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1" name="Rectángulo 10"/>
            <p:cNvSpPr/>
            <p:nvPr/>
          </p:nvSpPr>
          <p:spPr>
            <a:xfrm>
              <a:off x="261257" y="3239589"/>
              <a:ext cx="992777" cy="351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8" name="Text Box 12"/>
          <p:cNvSpPr txBox="1">
            <a:spLocks noChangeArrowheads="1"/>
          </p:cNvSpPr>
          <p:nvPr/>
        </p:nvSpPr>
        <p:spPr bwMode="auto">
          <a:xfrm>
            <a:off x="992777" y="1199598"/>
            <a:ext cx="1054172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n-US" altLang="es-AR" sz="1400" dirty="0" err="1">
                <a:latin typeface="Tahoma" panose="020B0604030504040204" pitchFamily="34" charset="0"/>
              </a:rPr>
              <a:t>En</a:t>
            </a:r>
            <a:r>
              <a:rPr lang="en-US" altLang="es-AR" sz="1400" dirty="0">
                <a:latin typeface="Tahoma" panose="020B0604030504040204" pitchFamily="34" charset="0"/>
              </a:rPr>
              <a:t> el </a:t>
            </a:r>
            <a:r>
              <a:rPr lang="en-US" altLang="es-AR" sz="1400" dirty="0" err="1">
                <a:latin typeface="Tahoma" panose="020B0604030504040204" pitchFamily="34" charset="0"/>
              </a:rPr>
              <a:t>caso</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que el </a:t>
            </a:r>
            <a:r>
              <a:rPr lang="en-US" altLang="es-AR" sz="1400" dirty="0" err="1">
                <a:latin typeface="Tahoma" panose="020B0604030504040204" pitchFamily="34" charset="0"/>
              </a:rPr>
              <a:t>aporte</a:t>
            </a:r>
            <a:r>
              <a:rPr lang="en-US" altLang="es-AR" sz="1400" dirty="0">
                <a:latin typeface="Tahoma" panose="020B0604030504040204" pitchFamily="34" charset="0"/>
              </a:rPr>
              <a:t> de AIRE EXTERIOR se </a:t>
            </a:r>
            <a:r>
              <a:rPr lang="en-US" altLang="es-AR" sz="1400" dirty="0" err="1">
                <a:latin typeface="Tahoma" panose="020B0604030504040204" pitchFamily="34" charset="0"/>
              </a:rPr>
              <a:t>haga</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el </a:t>
            </a:r>
            <a:r>
              <a:rPr lang="en-US" altLang="es-AR" sz="1400" dirty="0" err="1">
                <a:latin typeface="Tahoma" panose="020B0604030504040204" pitchFamily="34" charset="0"/>
              </a:rPr>
              <a:t>retorno</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interior y NO </a:t>
            </a:r>
            <a:r>
              <a:rPr lang="en-US" altLang="es-AR" sz="1400" dirty="0" err="1">
                <a:latin typeface="Tahoma" panose="020B0604030504040204" pitchFamily="34" charset="0"/>
              </a:rPr>
              <a:t>en</a:t>
            </a:r>
            <a:r>
              <a:rPr lang="en-US" altLang="es-AR" sz="1400" dirty="0">
                <a:latin typeface="Tahoma" panose="020B0604030504040204" pitchFamily="34" charset="0"/>
              </a:rPr>
              <a:t> forma </a:t>
            </a:r>
            <a:r>
              <a:rPr lang="en-US" altLang="es-AR" sz="1400" dirty="0" err="1">
                <a:latin typeface="Tahoma" panose="020B0604030504040204" pitchFamily="34" charset="0"/>
              </a:rPr>
              <a:t>directa</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cada</a:t>
            </a:r>
            <a:r>
              <a:rPr lang="en-US" altLang="es-AR" sz="1400" dirty="0">
                <a:latin typeface="Tahoma" panose="020B0604030504040204" pitchFamily="34" charset="0"/>
              </a:rPr>
              <a:t> </a:t>
            </a:r>
            <a:r>
              <a:rPr lang="en-US" altLang="es-AR" sz="1400" dirty="0" err="1">
                <a:latin typeface="Tahoma" panose="020B0604030504040204" pitchFamily="34" charset="0"/>
              </a:rPr>
              <a:t>ambiente</a:t>
            </a:r>
            <a:r>
              <a:rPr lang="en-US" altLang="es-AR" sz="1400" dirty="0">
                <a:latin typeface="Tahoma" panose="020B0604030504040204" pitchFamily="34" charset="0"/>
              </a:rPr>
              <a:t>, las </a:t>
            </a:r>
            <a:r>
              <a:rPr lang="en-US" altLang="es-AR" sz="1400" dirty="0" err="1">
                <a:latin typeface="Tahoma" panose="020B0604030504040204" pitchFamily="34" charset="0"/>
              </a:rPr>
              <a:t>condiciones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para la </a:t>
            </a:r>
            <a:r>
              <a:rPr lang="en-US" altLang="es-AR" sz="1400" dirty="0" err="1">
                <a:latin typeface="Tahoma" panose="020B0604030504040204" pitchFamily="34" charset="0"/>
              </a:rPr>
              <a:t>selección</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cambian</a:t>
            </a:r>
            <a:r>
              <a:rPr lang="en-US" altLang="es-AR" sz="1400" dirty="0">
                <a:latin typeface="Tahoma" panose="020B0604030504040204" pitchFamily="34" charset="0"/>
              </a:rPr>
              <a:t>. EN ESTE CASO LAS CONDICIONES LA TEMPERATURA TBS Y TBH SON LAS DE MEZCLA DE AIRE EXTERIOR E INTERIOR EN LAS PROPORCIONES INDICADAS EN EL BALANCE TÉRMICO.</a:t>
            </a:r>
          </a:p>
        </p:txBody>
      </p:sp>
      <p:pic>
        <p:nvPicPr>
          <p:cNvPr id="5" name="Imagen 4"/>
          <p:cNvPicPr>
            <a:picLocks noChangeAspect="1"/>
          </p:cNvPicPr>
          <p:nvPr/>
        </p:nvPicPr>
        <p:blipFill>
          <a:blip r:embed="rId4"/>
          <a:stretch>
            <a:fillRect/>
          </a:stretch>
        </p:blipFill>
        <p:spPr>
          <a:xfrm>
            <a:off x="49817" y="2187175"/>
            <a:ext cx="6916628" cy="2998276"/>
          </a:xfrm>
          <a:prstGeom prst="rect">
            <a:avLst/>
          </a:prstGeom>
        </p:spPr>
      </p:pic>
      <p:sp>
        <p:nvSpPr>
          <p:cNvPr id="13" name="Rectángulo 12"/>
          <p:cNvSpPr/>
          <p:nvPr/>
        </p:nvSpPr>
        <p:spPr>
          <a:xfrm>
            <a:off x="465651" y="2993816"/>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8" name="Grupo 17"/>
          <p:cNvGrpSpPr/>
          <p:nvPr/>
        </p:nvGrpSpPr>
        <p:grpSpPr>
          <a:xfrm>
            <a:off x="4136312" y="2673728"/>
            <a:ext cx="2808512" cy="416791"/>
            <a:chOff x="8869682" y="3776386"/>
            <a:chExt cx="2808512" cy="416791"/>
          </a:xfrm>
        </p:grpSpPr>
        <p:sp>
          <p:nvSpPr>
            <p:cNvPr id="2" name="Flecha derecha 1"/>
            <p:cNvSpPr/>
            <p:nvPr/>
          </p:nvSpPr>
          <p:spPr>
            <a:xfrm rot="10800000">
              <a:off x="8869682" y="3965845"/>
              <a:ext cx="1436915" cy="227332"/>
            </a:xfrm>
            <a:prstGeom prst="rightArrow">
              <a:avLst/>
            </a:prstGeom>
            <a:solidFill>
              <a:srgbClr val="3BF7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Text Box 34"/>
            <p:cNvSpPr txBox="1">
              <a:spLocks noChangeArrowheads="1"/>
            </p:cNvSpPr>
            <p:nvPr/>
          </p:nvSpPr>
          <p:spPr bwMode="auto">
            <a:xfrm>
              <a:off x="9076508" y="3776386"/>
              <a:ext cx="26016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dirty="0">
                  <a:latin typeface="Arial Black" panose="020B0A04020102020204" pitchFamily="34" charset="0"/>
                </a:rPr>
                <a:t>Outside air</a:t>
              </a:r>
            </a:p>
          </p:txBody>
        </p:sp>
      </p:grpSp>
      <p:grpSp>
        <p:nvGrpSpPr>
          <p:cNvPr id="22" name="Grupo 21"/>
          <p:cNvGrpSpPr/>
          <p:nvPr/>
        </p:nvGrpSpPr>
        <p:grpSpPr>
          <a:xfrm>
            <a:off x="5780053" y="2754782"/>
            <a:ext cx="6295406" cy="3987772"/>
            <a:chOff x="5780053" y="2754782"/>
            <a:chExt cx="6295406" cy="3987772"/>
          </a:xfrm>
        </p:grpSpPr>
        <p:grpSp>
          <p:nvGrpSpPr>
            <p:cNvPr id="21" name="Grupo 20"/>
            <p:cNvGrpSpPr/>
            <p:nvPr/>
          </p:nvGrpSpPr>
          <p:grpSpPr>
            <a:xfrm>
              <a:off x="5780053" y="2754782"/>
              <a:ext cx="6295406" cy="3987772"/>
              <a:chOff x="5780053" y="2976853"/>
              <a:chExt cx="6295406" cy="3987772"/>
            </a:xfrm>
          </p:grpSpPr>
          <p:pic>
            <p:nvPicPr>
              <p:cNvPr id="20" name="Imagen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0053" y="2976853"/>
                <a:ext cx="6295406" cy="3987772"/>
              </a:xfrm>
              <a:prstGeom prst="rect">
                <a:avLst/>
              </a:prstGeom>
            </p:spPr>
          </p:pic>
          <p:sp>
            <p:nvSpPr>
              <p:cNvPr id="19" name="Text Box 34"/>
              <p:cNvSpPr txBox="1">
                <a:spLocks noChangeArrowheads="1"/>
              </p:cNvSpPr>
              <p:nvPr/>
            </p:nvSpPr>
            <p:spPr bwMode="auto">
              <a:xfrm>
                <a:off x="5930153" y="3833926"/>
                <a:ext cx="391042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(P1)    INTERIOR (P2)    MEZCLA (P3)</a:t>
                </a:r>
              </a:p>
              <a:p>
                <a:pPr algn="l">
                  <a:spcBef>
                    <a:spcPct val="50000"/>
                  </a:spcBef>
                </a:pPr>
                <a:r>
                  <a:rPr lang="en-US" altLang="es-AR" sz="1200" dirty="0">
                    <a:latin typeface="Tahoma" panose="020B0604030504040204" pitchFamily="34" charset="0"/>
                  </a:rPr>
                  <a:t>TBS = 35°C            TBS = 26°C            TBS = 27,3°C</a:t>
                </a:r>
              </a:p>
              <a:p>
                <a:pPr>
                  <a:spcBef>
                    <a:spcPct val="50000"/>
                  </a:spcBef>
                </a:pPr>
                <a:r>
                  <a:rPr lang="en-US" altLang="es-AR" sz="1200" dirty="0">
                    <a:latin typeface="Tahoma" panose="020B0604030504040204" pitchFamily="34" charset="0"/>
                  </a:rPr>
                  <a:t>TBH = 24°C            TBH = 18°C           TBH = 19°C</a:t>
                </a:r>
              </a:p>
              <a:p>
                <a:pPr>
                  <a:spcBef>
                    <a:spcPct val="50000"/>
                  </a:spcBef>
                </a:pPr>
                <a:r>
                  <a:rPr lang="en-US" altLang="es-AR" sz="1200" dirty="0">
                    <a:latin typeface="Tahoma" panose="020B0604030504040204" pitchFamily="34" charset="0"/>
                  </a:rPr>
                  <a:t>HR = 40,8%            HR = 46,3%           HR = 45,8% </a:t>
                </a:r>
              </a:p>
            </p:txBody>
          </p:sp>
        </p:grpSp>
        <p:sp>
          <p:nvSpPr>
            <p:cNvPr id="16" name="Elipse 15"/>
            <p:cNvSpPr/>
            <p:nvPr/>
          </p:nvSpPr>
          <p:spPr>
            <a:xfrm>
              <a:off x="8499336" y="3696292"/>
              <a:ext cx="1412966" cy="14481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3" name="Text Box 34"/>
          <p:cNvSpPr txBox="1">
            <a:spLocks noChangeArrowheads="1"/>
          </p:cNvSpPr>
          <p:nvPr/>
        </p:nvSpPr>
        <p:spPr bwMode="auto">
          <a:xfrm>
            <a:off x="703199" y="5624084"/>
            <a:ext cx="431293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solidFill>
                  <a:srgbClr val="FF0000"/>
                </a:solidFill>
                <a:latin typeface="Tahoma" panose="020B0604030504040204" pitchFamily="34" charset="0"/>
              </a:rPr>
              <a:t>CON ESTAS CONDICIONES DEBO ENTRAR LAS TABLAS DE CAPACIDADE DE LAS UNIDADES INTERIORES PARA SU SELECCIÓN</a:t>
            </a:r>
          </a:p>
        </p:txBody>
      </p:sp>
      <p:cxnSp>
        <p:nvCxnSpPr>
          <p:cNvPr id="25" name="Conector recto de flecha 24"/>
          <p:cNvCxnSpPr/>
          <p:nvPr/>
        </p:nvCxnSpPr>
        <p:spPr>
          <a:xfrm flipH="1">
            <a:off x="5166238" y="4663440"/>
            <a:ext cx="3333098" cy="130628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31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1567830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4</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9" name="Text Box 12"/>
          <p:cNvSpPr txBox="1">
            <a:spLocks noChangeArrowheads="1"/>
          </p:cNvSpPr>
          <p:nvPr/>
        </p:nvSpPr>
        <p:spPr bwMode="auto">
          <a:xfrm>
            <a:off x="992777" y="1208324"/>
            <a:ext cx="10541726"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s-AR" altLang="es-AR" sz="1400" dirty="0">
                <a:latin typeface="Tahoma" panose="020B0604030504040204" pitchFamily="34" charset="0"/>
              </a:rPr>
              <a:t>Se debe definir exactamente cuál es la capacidad máxima de diseño (en frío y en calor): si la carga máxima es la suma de las cargas máximas o picos de cada uno de los ambientes por acondicionar o si es la carga máxima o pico del sistema. </a:t>
            </a:r>
            <a:r>
              <a:rPr lang="es-AR" altLang="es-AR" sz="1400" b="1" dirty="0">
                <a:latin typeface="Tahoma" panose="020B0604030504040204" pitchFamily="34" charset="0"/>
              </a:rPr>
              <a:t>EN GENERAL SE RECOMIENDA SELECCIONAR EN MODO FRÍO Y VERIFICAR EN MODO CALOR.</a:t>
            </a:r>
          </a:p>
          <a:p>
            <a:pPr>
              <a:spcBef>
                <a:spcPct val="50000"/>
              </a:spcBef>
            </a:pPr>
            <a:r>
              <a:rPr lang="es-AR" altLang="es-AR" sz="1400" b="1" dirty="0">
                <a:latin typeface="Tahoma" panose="020B0604030504040204" pitchFamily="34" charset="0"/>
              </a:rPr>
              <a:t>      En nuestra caso es la segunda opción: la carga máxima o pico del sistema es de 50,7Kw y ocurre a la hora 14:00</a:t>
            </a:r>
          </a:p>
        </p:txBody>
      </p:sp>
      <p:pic>
        <p:nvPicPr>
          <p:cNvPr id="10" name="Imagen 9"/>
          <p:cNvPicPr>
            <a:picLocks noChangeAspect="1"/>
          </p:cNvPicPr>
          <p:nvPr/>
        </p:nvPicPr>
        <p:blipFill>
          <a:blip r:embed="rId3"/>
          <a:stretch>
            <a:fillRect/>
          </a:stretch>
        </p:blipFill>
        <p:spPr>
          <a:xfrm>
            <a:off x="156754" y="2521126"/>
            <a:ext cx="11848012" cy="1567543"/>
          </a:xfrm>
          <a:prstGeom prst="rect">
            <a:avLst/>
          </a:prstGeom>
        </p:spPr>
      </p:pic>
      <p:sp>
        <p:nvSpPr>
          <p:cNvPr id="2" name="Elipse 1"/>
          <p:cNvSpPr/>
          <p:nvPr/>
        </p:nvSpPr>
        <p:spPr>
          <a:xfrm>
            <a:off x="10946675" y="3239590"/>
            <a:ext cx="770708"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6" name="Imagen 5"/>
          <p:cNvPicPr>
            <a:picLocks noChangeAspect="1"/>
          </p:cNvPicPr>
          <p:nvPr/>
        </p:nvPicPr>
        <p:blipFill>
          <a:blip r:embed="rId4"/>
          <a:stretch>
            <a:fillRect/>
          </a:stretch>
        </p:blipFill>
        <p:spPr>
          <a:xfrm>
            <a:off x="209494" y="4718996"/>
            <a:ext cx="9006204" cy="1250730"/>
          </a:xfrm>
          <a:prstGeom prst="rect">
            <a:avLst/>
          </a:prstGeom>
        </p:spPr>
      </p:pic>
      <p:sp>
        <p:nvSpPr>
          <p:cNvPr id="12" name="Text Box 12"/>
          <p:cNvSpPr txBox="1">
            <a:spLocks noChangeArrowheads="1"/>
          </p:cNvSpPr>
          <p:nvPr/>
        </p:nvSpPr>
        <p:spPr bwMode="auto">
          <a:xfrm>
            <a:off x="1001484" y="4156179"/>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s-AR" altLang="es-AR" sz="1400" dirty="0">
                <a:latin typeface="Tahoma" panose="020B0604030504040204" pitchFamily="34" charset="0"/>
              </a:rPr>
              <a:t>Con sucesivas aproximaciones vamos a determinar el modelo de la unidad exterior seleccionada: determinamos el Índice de Capacidad (CI) para las unidades interiores seleccionadas en el PASO 2.  </a:t>
            </a:r>
            <a:endParaRPr lang="es-AR" altLang="es-AR" sz="1400" b="1" dirty="0">
              <a:latin typeface="Tahoma" panose="020B0604030504040204" pitchFamily="34" charset="0"/>
            </a:endParaRPr>
          </a:p>
        </p:txBody>
      </p:sp>
      <p:pic>
        <p:nvPicPr>
          <p:cNvPr id="7" name="Imagen 6"/>
          <p:cNvPicPr>
            <a:picLocks noChangeAspect="1"/>
          </p:cNvPicPr>
          <p:nvPr/>
        </p:nvPicPr>
        <p:blipFill>
          <a:blip r:embed="rId5"/>
          <a:stretch>
            <a:fillRect/>
          </a:stretch>
        </p:blipFill>
        <p:spPr>
          <a:xfrm>
            <a:off x="9294076" y="4746909"/>
            <a:ext cx="2680493" cy="1128072"/>
          </a:xfrm>
          <a:prstGeom prst="rect">
            <a:avLst/>
          </a:prstGeom>
        </p:spPr>
      </p:pic>
      <p:pic>
        <p:nvPicPr>
          <p:cNvPr id="11" name="Imagen 10"/>
          <p:cNvPicPr>
            <a:picLocks noChangeAspect="1"/>
          </p:cNvPicPr>
          <p:nvPr/>
        </p:nvPicPr>
        <p:blipFill>
          <a:blip r:embed="rId6"/>
          <a:stretch>
            <a:fillRect/>
          </a:stretch>
        </p:blipFill>
        <p:spPr>
          <a:xfrm>
            <a:off x="3403010" y="6222061"/>
            <a:ext cx="5385980" cy="292172"/>
          </a:xfrm>
          <a:prstGeom prst="rect">
            <a:avLst/>
          </a:prstGeom>
        </p:spPr>
      </p:pic>
    </p:spTree>
    <p:extLst>
      <p:ext uri="{BB962C8B-B14F-4D97-AF65-F5344CB8AC3E}">
        <p14:creationId xmlns:p14="http://schemas.microsoft.com/office/powerpoint/2010/main" val="2403349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4</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9" name="Text Box 12"/>
          <p:cNvSpPr txBox="1">
            <a:spLocks noChangeArrowheads="1"/>
          </p:cNvSpPr>
          <p:nvPr/>
        </p:nvSpPr>
        <p:spPr bwMode="auto">
          <a:xfrm>
            <a:off x="992777" y="1208324"/>
            <a:ext cx="10541726"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spcBef>
                <a:spcPct val="50000"/>
              </a:spcBef>
              <a:buFont typeface="Arial" panose="020B0604020202020204" pitchFamily="34" charset="0"/>
              <a:buChar char="•"/>
            </a:pPr>
            <a:r>
              <a:rPr lang="es-AR" altLang="es-AR" sz="1400" dirty="0">
                <a:latin typeface="Tahoma" panose="020B0604030504040204" pitchFamily="34" charset="0"/>
              </a:rPr>
              <a:t>Vamos a hacer una primera aproximación con ese valor TOTAL CI (630). El rango de conexión (CR) para unidades exteriores de la serie RXYQ-T (VRV IV, HEAT PUMP para nuestro caso) está entre el 50% y el 130%.</a:t>
            </a:r>
            <a:endParaRPr lang="es-AR" altLang="es-AR" sz="1400" b="1" dirty="0">
              <a:latin typeface="Tahoma" panose="020B0604030504040204" pitchFamily="34" charset="0"/>
            </a:endParaRPr>
          </a:p>
          <a:p>
            <a:pPr marL="285750" indent="-285750">
              <a:spcBef>
                <a:spcPct val="50000"/>
              </a:spcBef>
              <a:buFont typeface="Arial" panose="020B0604020202020204" pitchFamily="34" charset="0"/>
              <a:buChar char="•"/>
            </a:pPr>
            <a:r>
              <a:rPr lang="es-AR" altLang="es-AR" sz="1400" b="1" dirty="0">
                <a:latin typeface="Tahoma" panose="020B0604030504040204" pitchFamily="34" charset="0"/>
              </a:rPr>
              <a:t>Elegido el tipo de unidad exterior (AHORRO DE ESPACIO) seleccionamos un modelo que cumpla con el TOTAL CI de 630 y que el mismo esté dentro de los límites de rango de conexión del modelo de unidad exterior de la misma.</a:t>
            </a:r>
          </a:p>
        </p:txBody>
      </p:sp>
      <p:pic>
        <p:nvPicPr>
          <p:cNvPr id="5" name="Imagen 4"/>
          <p:cNvPicPr>
            <a:picLocks noChangeAspect="1"/>
          </p:cNvPicPr>
          <p:nvPr/>
        </p:nvPicPr>
        <p:blipFill>
          <a:blip r:embed="rId3"/>
          <a:stretch>
            <a:fillRect/>
          </a:stretch>
        </p:blipFill>
        <p:spPr>
          <a:xfrm>
            <a:off x="2929046" y="2259874"/>
            <a:ext cx="6231463" cy="4097691"/>
          </a:xfrm>
          <a:prstGeom prst="rect">
            <a:avLst/>
          </a:prstGeom>
        </p:spPr>
      </p:pic>
      <p:sp>
        <p:nvSpPr>
          <p:cNvPr id="13" name="Text Box 12"/>
          <p:cNvSpPr txBox="1">
            <a:spLocks noChangeArrowheads="1"/>
          </p:cNvSpPr>
          <p:nvPr/>
        </p:nvSpPr>
        <p:spPr bwMode="auto">
          <a:xfrm>
            <a:off x="992777" y="6320248"/>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Los modelos que cumplen con ambas condiciones van desde el de 20HP hasta el de 50HP; como selección preliminar comenzamos por la de menor capacidad, es decir, el modelo RXYQ20T de 20HP.</a:t>
            </a:r>
          </a:p>
        </p:txBody>
      </p:sp>
    </p:spTree>
    <p:extLst>
      <p:ext uri="{BB962C8B-B14F-4D97-AF65-F5344CB8AC3E}">
        <p14:creationId xmlns:p14="http://schemas.microsoft.com/office/powerpoint/2010/main" val="2768687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4</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pic>
        <p:nvPicPr>
          <p:cNvPr id="5" name="Imagen 4"/>
          <p:cNvPicPr>
            <a:picLocks noChangeAspect="1"/>
          </p:cNvPicPr>
          <p:nvPr/>
        </p:nvPicPr>
        <p:blipFill>
          <a:blip r:embed="rId3"/>
          <a:stretch>
            <a:fillRect/>
          </a:stretch>
        </p:blipFill>
        <p:spPr>
          <a:xfrm>
            <a:off x="2929046" y="1724296"/>
            <a:ext cx="6231463" cy="4097691"/>
          </a:xfrm>
          <a:prstGeom prst="rect">
            <a:avLst/>
          </a:prstGeom>
        </p:spPr>
      </p:pic>
      <p:sp>
        <p:nvSpPr>
          <p:cNvPr id="13" name="Text Box 12"/>
          <p:cNvSpPr txBox="1">
            <a:spLocks noChangeArrowheads="1"/>
          </p:cNvSpPr>
          <p:nvPr/>
        </p:nvSpPr>
        <p:spPr bwMode="auto">
          <a:xfrm>
            <a:off x="992777" y="1212660"/>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Para este modelo RXYQ20T de 20HP y en la misma tabla (última columna de la derecha), verificamos si admite la cantidad de unidades interiores del proyecto: son 8 (ocho) siendo el máximo admitido de conexión de 32 (treinta y dos).</a:t>
            </a:r>
          </a:p>
        </p:txBody>
      </p:sp>
      <p:sp>
        <p:nvSpPr>
          <p:cNvPr id="7" name="Text Box 12"/>
          <p:cNvSpPr txBox="1">
            <a:spLocks noChangeArrowheads="1"/>
          </p:cNvSpPr>
          <p:nvPr/>
        </p:nvSpPr>
        <p:spPr bwMode="auto">
          <a:xfrm>
            <a:off x="1001484" y="6041578"/>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El siguiente paso es determinar la capacidad corregida de este modelo RXYQ20T de 20HP según el CR (rango de conexión) y las condiciones de diseño, interiores y exteriores.</a:t>
            </a:r>
          </a:p>
        </p:txBody>
      </p:sp>
    </p:spTree>
    <p:extLst>
      <p:ext uri="{BB962C8B-B14F-4D97-AF65-F5344CB8AC3E}">
        <p14:creationId xmlns:p14="http://schemas.microsoft.com/office/powerpoint/2010/main" val="1842386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4</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pic>
        <p:nvPicPr>
          <p:cNvPr id="5" name="Imagen 4"/>
          <p:cNvPicPr>
            <a:picLocks noChangeAspect="1"/>
          </p:cNvPicPr>
          <p:nvPr/>
        </p:nvPicPr>
        <p:blipFill>
          <a:blip r:embed="rId3"/>
          <a:stretch>
            <a:fillRect/>
          </a:stretch>
        </p:blipFill>
        <p:spPr>
          <a:xfrm>
            <a:off x="465668" y="2455816"/>
            <a:ext cx="6231463" cy="4097691"/>
          </a:xfrm>
          <a:prstGeom prst="rect">
            <a:avLst/>
          </a:prstGeom>
        </p:spPr>
      </p:pic>
      <p:sp>
        <p:nvSpPr>
          <p:cNvPr id="7" name="Text Box 12"/>
          <p:cNvSpPr txBox="1">
            <a:spLocks noChangeArrowheads="1"/>
          </p:cNvSpPr>
          <p:nvPr/>
        </p:nvSpPr>
        <p:spPr bwMode="auto">
          <a:xfrm>
            <a:off x="1001484" y="1116868"/>
            <a:ext cx="10541726"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El CR (rango de conexión) de la unidad exterior RXYQ-20T es de 500, y el de las unidades interiores es 630, por lo tanto:</a:t>
            </a:r>
          </a:p>
          <a:p>
            <a:pPr algn="l">
              <a:spcBef>
                <a:spcPct val="50000"/>
              </a:spcBef>
            </a:pPr>
            <a:r>
              <a:rPr lang="es-AR" altLang="es-AR" sz="1400" noProof="1">
                <a:latin typeface="Tahoma" panose="020B0604030504040204" pitchFamily="34" charset="0"/>
              </a:rPr>
              <a:t>     </a:t>
            </a:r>
            <a:r>
              <a:rPr lang="es-AR" altLang="es-AR" sz="1400" b="1" noProof="1">
                <a:latin typeface="Tahoma" panose="020B0604030504040204" pitchFamily="34" charset="0"/>
              </a:rPr>
              <a:t>CR = CI UNIDADES INTERIOR / CI UNIDAD EXTERIOR = 630 / 500 = 126%</a:t>
            </a:r>
            <a:endParaRPr lang="es-AR" altLang="es-AR" sz="1400" noProof="1">
              <a:latin typeface="Tahoma" panose="020B0604030504040204" pitchFamily="34" charset="0"/>
            </a:endParaRPr>
          </a:p>
        </p:txBody>
      </p:sp>
      <p:pic>
        <p:nvPicPr>
          <p:cNvPr id="8" name="Imagen 7"/>
          <p:cNvPicPr>
            <a:picLocks noChangeAspect="1"/>
          </p:cNvPicPr>
          <p:nvPr/>
        </p:nvPicPr>
        <p:blipFill>
          <a:blip r:embed="rId4"/>
          <a:stretch>
            <a:fillRect/>
          </a:stretch>
        </p:blipFill>
        <p:spPr>
          <a:xfrm>
            <a:off x="7713186" y="2455816"/>
            <a:ext cx="2680493" cy="1128072"/>
          </a:xfrm>
          <a:prstGeom prst="rect">
            <a:avLst/>
          </a:prstGeom>
        </p:spPr>
      </p:pic>
      <p:pic>
        <p:nvPicPr>
          <p:cNvPr id="9" name="Imagen 8"/>
          <p:cNvPicPr>
            <a:picLocks noChangeAspect="1"/>
          </p:cNvPicPr>
          <p:nvPr/>
        </p:nvPicPr>
        <p:blipFill>
          <a:blip r:embed="rId5"/>
          <a:stretch>
            <a:fillRect/>
          </a:stretch>
        </p:blipFill>
        <p:spPr>
          <a:xfrm>
            <a:off x="6712131" y="3965416"/>
            <a:ext cx="5385980" cy="292172"/>
          </a:xfrm>
          <a:prstGeom prst="rect">
            <a:avLst/>
          </a:prstGeom>
        </p:spPr>
      </p:pic>
      <p:sp>
        <p:nvSpPr>
          <p:cNvPr id="10" name="Elipse 9"/>
          <p:cNvSpPr/>
          <p:nvPr/>
        </p:nvSpPr>
        <p:spPr>
          <a:xfrm>
            <a:off x="1476099" y="3019852"/>
            <a:ext cx="1016725"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Elipse 10"/>
          <p:cNvSpPr/>
          <p:nvPr/>
        </p:nvSpPr>
        <p:spPr>
          <a:xfrm>
            <a:off x="11403874" y="3941685"/>
            <a:ext cx="762000"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Text Box 34"/>
          <p:cNvSpPr txBox="1">
            <a:spLocks noChangeArrowheads="1"/>
          </p:cNvSpPr>
          <p:nvPr/>
        </p:nvSpPr>
        <p:spPr bwMode="auto">
          <a:xfrm>
            <a:off x="1123407" y="1947924"/>
            <a:ext cx="47287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INDICE CAPACIDAD (CI) UNIDADES EXTERIORES</a:t>
            </a:r>
          </a:p>
        </p:txBody>
      </p:sp>
      <p:sp>
        <p:nvSpPr>
          <p:cNvPr id="14" name="Text Box 34"/>
          <p:cNvSpPr txBox="1">
            <a:spLocks noChangeArrowheads="1"/>
          </p:cNvSpPr>
          <p:nvPr/>
        </p:nvSpPr>
        <p:spPr bwMode="auto">
          <a:xfrm>
            <a:off x="6971232" y="1956631"/>
            <a:ext cx="47287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INDICE CAPACIDAD (CI) UNIDADES INTERIORES</a:t>
            </a:r>
          </a:p>
        </p:txBody>
      </p:sp>
    </p:spTree>
    <p:extLst>
      <p:ext uri="{BB962C8B-B14F-4D97-AF65-F5344CB8AC3E}">
        <p14:creationId xmlns:p14="http://schemas.microsoft.com/office/powerpoint/2010/main" val="32823459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4</a:t>
            </a: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a:t>
            </a:r>
          </a:p>
        </p:txBody>
      </p:sp>
      <p:sp>
        <p:nvSpPr>
          <p:cNvPr id="7" name="Text Box 12"/>
          <p:cNvSpPr txBox="1">
            <a:spLocks noChangeArrowheads="1"/>
          </p:cNvSpPr>
          <p:nvPr/>
        </p:nvSpPr>
        <p:spPr bwMode="auto">
          <a:xfrm>
            <a:off x="1001484" y="1116868"/>
            <a:ext cx="584128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Utilizando la tabla de capacidad de la unidad exterior elegida en primera instancia, se calcula la capacidad corregida de la misma según la temperatura TBH interior, la temperatura TBS exterior y el rango de conexión (CR):</a:t>
            </a:r>
          </a:p>
        </p:txBody>
      </p:sp>
      <p:grpSp>
        <p:nvGrpSpPr>
          <p:cNvPr id="37" name="Grupo 36"/>
          <p:cNvGrpSpPr/>
          <p:nvPr/>
        </p:nvGrpSpPr>
        <p:grpSpPr>
          <a:xfrm>
            <a:off x="6609806" y="1175658"/>
            <a:ext cx="5460274" cy="5663276"/>
            <a:chOff x="6471556" y="1424645"/>
            <a:chExt cx="5036824" cy="5414288"/>
          </a:xfrm>
        </p:grpSpPr>
        <p:pic>
          <p:nvPicPr>
            <p:cNvPr id="2" name="Imagen 1"/>
            <p:cNvPicPr>
              <a:picLocks noChangeAspect="1"/>
            </p:cNvPicPr>
            <p:nvPr/>
          </p:nvPicPr>
          <p:blipFill>
            <a:blip r:embed="rId3"/>
            <a:stretch>
              <a:fillRect/>
            </a:stretch>
          </p:blipFill>
          <p:spPr>
            <a:xfrm>
              <a:off x="6555380" y="1424645"/>
              <a:ext cx="4953000" cy="5414288"/>
            </a:xfrm>
            <a:prstGeom prst="rect">
              <a:avLst/>
            </a:prstGeom>
          </p:spPr>
        </p:pic>
        <p:sp>
          <p:nvSpPr>
            <p:cNvPr id="15" name="Elipse 14"/>
            <p:cNvSpPr/>
            <p:nvPr/>
          </p:nvSpPr>
          <p:spPr>
            <a:xfrm>
              <a:off x="6471556" y="5429490"/>
              <a:ext cx="627021"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Elipse 15"/>
            <p:cNvSpPr/>
            <p:nvPr/>
          </p:nvSpPr>
          <p:spPr>
            <a:xfrm>
              <a:off x="8516985" y="1720252"/>
              <a:ext cx="627021"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Elipse 16"/>
            <p:cNvSpPr/>
            <p:nvPr/>
          </p:nvSpPr>
          <p:spPr>
            <a:xfrm>
              <a:off x="6527077" y="3219569"/>
              <a:ext cx="627021"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Elipse 17"/>
            <p:cNvSpPr/>
            <p:nvPr/>
          </p:nvSpPr>
          <p:spPr>
            <a:xfrm>
              <a:off x="6814461" y="4062549"/>
              <a:ext cx="627021" cy="2390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p:cNvSpPr/>
            <p:nvPr/>
          </p:nvSpPr>
          <p:spPr>
            <a:xfrm>
              <a:off x="8373294" y="4062549"/>
              <a:ext cx="444138" cy="2481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Elipse 19"/>
            <p:cNvSpPr/>
            <p:nvPr/>
          </p:nvSpPr>
          <p:spPr>
            <a:xfrm>
              <a:off x="8395067" y="6341710"/>
              <a:ext cx="444138" cy="2481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Elipse 20"/>
            <p:cNvSpPr/>
            <p:nvPr/>
          </p:nvSpPr>
          <p:spPr>
            <a:xfrm>
              <a:off x="6814458" y="6341710"/>
              <a:ext cx="627021" cy="2390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7" name="Conector recto de flecha 26"/>
            <p:cNvCxnSpPr>
              <a:stCxn id="17" idx="4"/>
              <a:endCxn id="18" idx="0"/>
            </p:cNvCxnSpPr>
            <p:nvPr/>
          </p:nvCxnSpPr>
          <p:spPr>
            <a:xfrm>
              <a:off x="6840588" y="3559202"/>
              <a:ext cx="287384" cy="5033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a:off x="7449297" y="4194989"/>
              <a:ext cx="923997" cy="11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a:off x="7458004" y="6450512"/>
              <a:ext cx="923997" cy="11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p:nvPr/>
          </p:nvCxnSpPr>
          <p:spPr>
            <a:xfrm>
              <a:off x="6810106" y="5788597"/>
              <a:ext cx="287384" cy="5033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upo 34"/>
          <p:cNvGrpSpPr/>
          <p:nvPr/>
        </p:nvGrpSpPr>
        <p:grpSpPr>
          <a:xfrm>
            <a:off x="690977" y="3622589"/>
            <a:ext cx="4912989" cy="1956903"/>
            <a:chOff x="181525" y="3034760"/>
            <a:chExt cx="4912989" cy="1956903"/>
          </a:xfrm>
        </p:grpSpPr>
        <p:grpSp>
          <p:nvGrpSpPr>
            <p:cNvPr id="23" name="Grupo 22"/>
            <p:cNvGrpSpPr/>
            <p:nvPr/>
          </p:nvGrpSpPr>
          <p:grpSpPr>
            <a:xfrm>
              <a:off x="181525" y="3034760"/>
              <a:ext cx="4912989" cy="1663070"/>
              <a:chOff x="181525" y="3034760"/>
              <a:chExt cx="4912989" cy="1663070"/>
            </a:xfrm>
          </p:grpSpPr>
          <p:pic>
            <p:nvPicPr>
              <p:cNvPr id="6" name="Imagen 5"/>
              <p:cNvPicPr>
                <a:picLocks noChangeAspect="1"/>
              </p:cNvPicPr>
              <p:nvPr/>
            </p:nvPicPr>
            <p:blipFill>
              <a:blip r:embed="rId4"/>
              <a:stretch>
                <a:fillRect/>
              </a:stretch>
            </p:blipFill>
            <p:spPr>
              <a:xfrm>
                <a:off x="181525" y="3034760"/>
                <a:ext cx="4912989" cy="1663070"/>
              </a:xfrm>
              <a:prstGeom prst="rect">
                <a:avLst/>
              </a:prstGeom>
            </p:spPr>
          </p:pic>
          <p:sp>
            <p:nvSpPr>
              <p:cNvPr id="13" name="Rectángulo 12"/>
              <p:cNvSpPr/>
              <p:nvPr/>
            </p:nvSpPr>
            <p:spPr>
              <a:xfrm>
                <a:off x="2362200" y="4131789"/>
                <a:ext cx="575177" cy="309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Rectángulo 21"/>
              <p:cNvSpPr/>
              <p:nvPr/>
            </p:nvSpPr>
            <p:spPr>
              <a:xfrm>
                <a:off x="4275504" y="4146814"/>
                <a:ext cx="575177" cy="309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4" name="CuadroTexto 23"/>
            <p:cNvSpPr txBox="1"/>
            <p:nvPr/>
          </p:nvSpPr>
          <p:spPr>
            <a:xfrm>
              <a:off x="2329619" y="4056286"/>
              <a:ext cx="639919" cy="400110"/>
            </a:xfrm>
            <a:prstGeom prst="rect">
              <a:avLst/>
            </a:prstGeom>
            <a:noFill/>
          </p:spPr>
          <p:txBody>
            <a:bodyPr wrap="none" rtlCol="0">
              <a:spAutoFit/>
            </a:bodyPr>
            <a:lstStyle/>
            <a:p>
              <a:r>
                <a:rPr lang="es-AR" sz="2000" b="1" dirty="0"/>
                <a:t>57,1</a:t>
              </a:r>
            </a:p>
          </p:txBody>
        </p:sp>
        <p:sp>
          <p:nvSpPr>
            <p:cNvPr id="25" name="CuadroTexto 24"/>
            <p:cNvSpPr txBox="1"/>
            <p:nvPr/>
          </p:nvSpPr>
          <p:spPr>
            <a:xfrm>
              <a:off x="4201268" y="4062549"/>
              <a:ext cx="639919" cy="400110"/>
            </a:xfrm>
            <a:prstGeom prst="rect">
              <a:avLst/>
            </a:prstGeom>
            <a:noFill/>
          </p:spPr>
          <p:txBody>
            <a:bodyPr wrap="none" rtlCol="0">
              <a:spAutoFit/>
            </a:bodyPr>
            <a:lstStyle/>
            <a:p>
              <a:r>
                <a:rPr lang="es-AR" sz="2000" b="1" dirty="0"/>
                <a:t>58,1</a:t>
              </a:r>
            </a:p>
          </p:txBody>
        </p:sp>
        <p:sp>
          <p:nvSpPr>
            <p:cNvPr id="32" name="Elipse 31"/>
            <p:cNvSpPr/>
            <p:nvPr/>
          </p:nvSpPr>
          <p:spPr>
            <a:xfrm>
              <a:off x="3330414" y="4131789"/>
              <a:ext cx="627021"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33" name="Conector recto de flecha 32"/>
            <p:cNvCxnSpPr/>
            <p:nvPr/>
          </p:nvCxnSpPr>
          <p:spPr>
            <a:xfrm flipH="1">
              <a:off x="3134474" y="4471422"/>
              <a:ext cx="391880" cy="5202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ext Box 34"/>
          <p:cNvSpPr txBox="1">
            <a:spLocks noChangeArrowheads="1"/>
          </p:cNvSpPr>
          <p:nvPr/>
        </p:nvSpPr>
        <p:spPr bwMode="auto">
          <a:xfrm>
            <a:off x="104502" y="5540360"/>
            <a:ext cx="606553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(B) = 57,1 + (58,1 – 57,1) x (126 – 120) / (130 – 120) = 57,7Kw.</a:t>
            </a:r>
          </a:p>
        </p:txBody>
      </p:sp>
      <p:sp>
        <p:nvSpPr>
          <p:cNvPr id="38" name="Text Box 34"/>
          <p:cNvSpPr txBox="1">
            <a:spLocks noChangeArrowheads="1"/>
          </p:cNvSpPr>
          <p:nvPr/>
        </p:nvSpPr>
        <p:spPr bwMode="auto">
          <a:xfrm>
            <a:off x="1539227" y="6277224"/>
            <a:ext cx="32025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600" b="1" dirty="0">
                <a:solidFill>
                  <a:srgbClr val="FF0000"/>
                </a:solidFill>
                <a:latin typeface="Tahoma" panose="020B0604030504040204" pitchFamily="34" charset="0"/>
              </a:rPr>
              <a:t>ES POSIBLE INTERPOLAR !!!</a:t>
            </a:r>
          </a:p>
        </p:txBody>
      </p:sp>
      <p:sp>
        <p:nvSpPr>
          <p:cNvPr id="39" name="Text Box 34"/>
          <p:cNvSpPr txBox="1">
            <a:spLocks noChangeArrowheads="1"/>
          </p:cNvSpPr>
          <p:nvPr/>
        </p:nvSpPr>
        <p:spPr bwMode="auto">
          <a:xfrm>
            <a:off x="1976639" y="2126783"/>
            <a:ext cx="2303417"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VERANO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35°C        TBS = 26°C</a:t>
            </a:r>
          </a:p>
          <a:p>
            <a:pPr>
              <a:spcBef>
                <a:spcPct val="50000"/>
              </a:spcBef>
            </a:pPr>
            <a:r>
              <a:rPr lang="en-US" altLang="es-AR" sz="1200" dirty="0">
                <a:latin typeface="Tahoma" panose="020B0604030504040204" pitchFamily="34" charset="0"/>
              </a:rPr>
              <a:t>TBH = 24°C        TBH = 18°C</a:t>
            </a:r>
          </a:p>
          <a:p>
            <a:pPr>
              <a:spcBef>
                <a:spcPct val="50000"/>
              </a:spcBef>
            </a:pPr>
            <a:r>
              <a:rPr lang="en-US" altLang="es-AR" sz="1200" dirty="0">
                <a:latin typeface="Tahoma" panose="020B0604030504040204" pitchFamily="34" charset="0"/>
              </a:rPr>
              <a:t>HR = 40,8%        HR = 46,3%</a:t>
            </a:r>
          </a:p>
        </p:txBody>
      </p:sp>
    </p:spTree>
    <p:extLst>
      <p:ext uri="{BB962C8B-B14F-4D97-AF65-F5344CB8AC3E}">
        <p14:creationId xmlns:p14="http://schemas.microsoft.com/office/powerpoint/2010/main" val="555613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modo</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frío</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41209697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5</a:t>
            </a:r>
          </a:p>
        </p:txBody>
      </p:sp>
      <p:sp>
        <p:nvSpPr>
          <p:cNvPr id="8" name="Text Box 12"/>
          <p:cNvSpPr txBox="1">
            <a:spLocks noChangeArrowheads="1"/>
          </p:cNvSpPr>
          <p:nvPr/>
        </p:nvSpPr>
        <p:spPr bwMode="auto">
          <a:xfrm>
            <a:off x="992777" y="1199598"/>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Debemos ahora corregir la capacidad de la unidad exterior preseleccionada, según la longitud de la cañería y la pérdida de calor en la cañería. Se utiliza la siguiente fórmula:</a:t>
            </a:r>
          </a:p>
        </p:txBody>
      </p:sp>
      <p:sp>
        <p:nvSpPr>
          <p:cNvPr id="1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a:t>
            </a:r>
            <a:endParaRPr lang="en-US" altLang="es-AR" sz="1400" b="1" dirty="0">
              <a:latin typeface="Tahoma" panose="020B0604030504040204" pitchFamily="34" charset="0"/>
            </a:endParaRPr>
          </a:p>
        </p:txBody>
      </p:sp>
      <p:grpSp>
        <p:nvGrpSpPr>
          <p:cNvPr id="5" name="Grupo 4"/>
          <p:cNvGrpSpPr/>
          <p:nvPr/>
        </p:nvGrpSpPr>
        <p:grpSpPr>
          <a:xfrm>
            <a:off x="1682934" y="1501548"/>
            <a:ext cx="8368935" cy="1015663"/>
            <a:chOff x="1304109" y="1697493"/>
            <a:chExt cx="8368935" cy="1015663"/>
          </a:xfrm>
        </p:grpSpPr>
        <p:sp>
          <p:nvSpPr>
            <p:cNvPr id="15" name="Text Box 34"/>
            <p:cNvSpPr txBox="1">
              <a:spLocks noChangeArrowheads="1"/>
            </p:cNvSpPr>
            <p:nvPr/>
          </p:nvSpPr>
          <p:spPr bwMode="auto">
            <a:xfrm>
              <a:off x="1304109" y="1961134"/>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16" name="Text Box 34"/>
            <p:cNvSpPr txBox="1">
              <a:spLocks noChangeArrowheads="1"/>
            </p:cNvSpPr>
            <p:nvPr/>
          </p:nvSpPr>
          <p:spPr bwMode="auto">
            <a:xfrm>
              <a:off x="4212779" y="1982906"/>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(B)</a:t>
              </a:r>
            </a:p>
          </p:txBody>
        </p:sp>
        <p:sp>
          <p:nvSpPr>
            <p:cNvPr id="18" name="CuadroTexto 17"/>
            <p:cNvSpPr txBox="1"/>
            <p:nvPr/>
          </p:nvSpPr>
          <p:spPr>
            <a:xfrm>
              <a:off x="3722914" y="1697493"/>
              <a:ext cx="567784" cy="1015663"/>
            </a:xfrm>
            <a:prstGeom prst="rect">
              <a:avLst/>
            </a:prstGeom>
            <a:noFill/>
          </p:spPr>
          <p:txBody>
            <a:bodyPr wrap="none" rtlCol="0">
              <a:spAutoFit/>
            </a:bodyPr>
            <a:lstStyle/>
            <a:p>
              <a:r>
                <a:rPr lang="es-AR" sz="6000" b="1" dirty="0"/>
                <a:t>=</a:t>
              </a:r>
            </a:p>
          </p:txBody>
        </p:sp>
        <p:sp>
          <p:nvSpPr>
            <p:cNvPr id="19" name="CuadroTexto 18"/>
            <p:cNvSpPr txBox="1"/>
            <p:nvPr/>
          </p:nvSpPr>
          <p:spPr>
            <a:xfrm>
              <a:off x="6736089" y="1902145"/>
              <a:ext cx="420308" cy="707886"/>
            </a:xfrm>
            <a:prstGeom prst="rect">
              <a:avLst/>
            </a:prstGeom>
            <a:noFill/>
          </p:spPr>
          <p:txBody>
            <a:bodyPr wrap="none" rtlCol="0">
              <a:spAutoFit/>
            </a:bodyPr>
            <a:lstStyle/>
            <a:p>
              <a:r>
                <a:rPr lang="es-AR" sz="4000" b="1" dirty="0"/>
                <a:t>x</a:t>
              </a:r>
            </a:p>
          </p:txBody>
        </p:sp>
        <p:sp>
          <p:nvSpPr>
            <p:cNvPr id="20" name="Text Box 34"/>
            <p:cNvSpPr txBox="1">
              <a:spLocks noChangeArrowheads="1"/>
            </p:cNvSpPr>
            <p:nvPr/>
          </p:nvSpPr>
          <p:spPr bwMode="auto">
            <a:xfrm>
              <a:off x="7186764" y="1965487"/>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21" name="Text Box 34"/>
            <p:cNvSpPr txBox="1">
              <a:spLocks noChangeArrowheads="1"/>
            </p:cNvSpPr>
            <p:nvPr/>
          </p:nvSpPr>
          <p:spPr bwMode="auto">
            <a:xfrm>
              <a:off x="8423386" y="1961131"/>
              <a:ext cx="12496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2" name="CuadroTexto 1"/>
            <p:cNvSpPr txBox="1"/>
            <p:nvPr/>
          </p:nvSpPr>
          <p:spPr>
            <a:xfrm>
              <a:off x="8174012" y="1864044"/>
              <a:ext cx="326573" cy="707886"/>
            </a:xfrm>
            <a:prstGeom prst="rect">
              <a:avLst/>
            </a:prstGeom>
            <a:noFill/>
          </p:spPr>
          <p:txBody>
            <a:bodyPr wrap="square" rtlCol="0">
              <a:spAutoFit/>
            </a:bodyPr>
            <a:lstStyle/>
            <a:p>
              <a:r>
                <a:rPr lang="es-AR" sz="4000" b="1" dirty="0"/>
                <a:t>/</a:t>
              </a:r>
            </a:p>
          </p:txBody>
        </p:sp>
      </p:grpSp>
      <p:pic>
        <p:nvPicPr>
          <p:cNvPr id="9" name="Imagen 8"/>
          <p:cNvPicPr>
            <a:picLocks noChangeAspect="1"/>
          </p:cNvPicPr>
          <p:nvPr/>
        </p:nvPicPr>
        <p:blipFill>
          <a:blip r:embed="rId3"/>
          <a:stretch>
            <a:fillRect/>
          </a:stretch>
        </p:blipFill>
        <p:spPr>
          <a:xfrm>
            <a:off x="6427760" y="2844486"/>
            <a:ext cx="5106743" cy="3830160"/>
          </a:xfrm>
          <a:prstGeom prst="rect">
            <a:avLst/>
          </a:prstGeom>
        </p:spPr>
      </p:pic>
      <p:sp>
        <p:nvSpPr>
          <p:cNvPr id="23" name="Text Box 12"/>
          <p:cNvSpPr txBox="1">
            <a:spLocks noChangeArrowheads="1"/>
          </p:cNvSpPr>
          <p:nvPr/>
        </p:nvSpPr>
        <p:spPr bwMode="auto">
          <a:xfrm>
            <a:off x="1001484" y="2410090"/>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Con la diferencia de altura entre exterior e interior (H = 40m) y la longitud de cañería equivalente máxima (Leq. = 60m), en el ábaco de pérdida de carga, buscamos el coeficiente K1:</a:t>
            </a:r>
          </a:p>
        </p:txBody>
      </p:sp>
      <p:pic>
        <p:nvPicPr>
          <p:cNvPr id="24" name="Imagen 23"/>
          <p:cNvPicPr>
            <a:picLocks noChangeAspect="1"/>
          </p:cNvPicPr>
          <p:nvPr/>
        </p:nvPicPr>
        <p:blipFill>
          <a:blip r:embed="rId4"/>
          <a:stretch>
            <a:fillRect/>
          </a:stretch>
        </p:blipFill>
        <p:spPr>
          <a:xfrm>
            <a:off x="934882" y="3204483"/>
            <a:ext cx="6600340" cy="1190682"/>
          </a:xfrm>
          <a:prstGeom prst="rect">
            <a:avLst/>
          </a:prstGeom>
        </p:spPr>
      </p:pic>
      <p:sp>
        <p:nvSpPr>
          <p:cNvPr id="25" name="Text Box 34"/>
          <p:cNvSpPr txBox="1">
            <a:spLocks noChangeArrowheads="1"/>
          </p:cNvSpPr>
          <p:nvPr/>
        </p:nvSpPr>
        <p:spPr bwMode="auto">
          <a:xfrm>
            <a:off x="2205454" y="5318292"/>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26" name="CuadroTexto 25"/>
          <p:cNvSpPr txBox="1"/>
          <p:nvPr/>
        </p:nvSpPr>
        <p:spPr>
          <a:xfrm>
            <a:off x="3052356" y="5076423"/>
            <a:ext cx="567784" cy="1015663"/>
          </a:xfrm>
          <a:prstGeom prst="rect">
            <a:avLst/>
          </a:prstGeom>
          <a:noFill/>
        </p:spPr>
        <p:txBody>
          <a:bodyPr wrap="none" rtlCol="0">
            <a:spAutoFit/>
          </a:bodyPr>
          <a:lstStyle/>
          <a:p>
            <a:r>
              <a:rPr lang="es-AR" sz="6000" b="1" dirty="0"/>
              <a:t>=</a:t>
            </a:r>
          </a:p>
        </p:txBody>
      </p:sp>
      <p:sp>
        <p:nvSpPr>
          <p:cNvPr id="27" name="Text Box 34"/>
          <p:cNvSpPr txBox="1">
            <a:spLocks noChangeArrowheads="1"/>
          </p:cNvSpPr>
          <p:nvPr/>
        </p:nvSpPr>
        <p:spPr bwMode="auto">
          <a:xfrm>
            <a:off x="3494320" y="5366188"/>
            <a:ext cx="12474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0,898 </a:t>
            </a:r>
          </a:p>
        </p:txBody>
      </p:sp>
      <p:sp>
        <p:nvSpPr>
          <p:cNvPr id="28" name="Elipse 27"/>
          <p:cNvSpPr/>
          <p:nvPr/>
        </p:nvSpPr>
        <p:spPr>
          <a:xfrm>
            <a:off x="6419053" y="4825565"/>
            <a:ext cx="627021" cy="61438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9" name="Conector recto de flecha 28"/>
          <p:cNvCxnSpPr/>
          <p:nvPr/>
        </p:nvCxnSpPr>
        <p:spPr>
          <a:xfrm flipH="1">
            <a:off x="4669523" y="5179828"/>
            <a:ext cx="1740823" cy="4000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0527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5</a:t>
            </a:r>
          </a:p>
        </p:txBody>
      </p:sp>
      <p:sp>
        <p:nvSpPr>
          <p:cNvPr id="8" name="Text Box 12"/>
          <p:cNvSpPr txBox="1">
            <a:spLocks noChangeArrowheads="1"/>
          </p:cNvSpPr>
          <p:nvPr/>
        </p:nvSpPr>
        <p:spPr bwMode="auto">
          <a:xfrm>
            <a:off x="992777" y="1199598"/>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En modo frío y para una temperatura exterior (TBS) de 35°C, utilizando las siguientes tablas, determinamos el coeficiente K2:</a:t>
            </a:r>
          </a:p>
        </p:txBody>
      </p:sp>
      <p:sp>
        <p:nvSpPr>
          <p:cNvPr id="1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a:t>
            </a:r>
            <a:endParaRPr lang="en-US" altLang="es-AR" sz="1400" b="1" dirty="0">
              <a:latin typeface="Tahoma" panose="020B0604030504040204" pitchFamily="34" charset="0"/>
            </a:endParaRPr>
          </a:p>
        </p:txBody>
      </p:sp>
      <p:grpSp>
        <p:nvGrpSpPr>
          <p:cNvPr id="5" name="Grupo 4"/>
          <p:cNvGrpSpPr/>
          <p:nvPr/>
        </p:nvGrpSpPr>
        <p:grpSpPr>
          <a:xfrm>
            <a:off x="1864732" y="4960714"/>
            <a:ext cx="8368935" cy="1015663"/>
            <a:chOff x="1304109" y="1697493"/>
            <a:chExt cx="8368935" cy="1015663"/>
          </a:xfrm>
        </p:grpSpPr>
        <p:sp>
          <p:nvSpPr>
            <p:cNvPr id="15" name="Text Box 34"/>
            <p:cNvSpPr txBox="1">
              <a:spLocks noChangeArrowheads="1"/>
            </p:cNvSpPr>
            <p:nvPr/>
          </p:nvSpPr>
          <p:spPr bwMode="auto">
            <a:xfrm>
              <a:off x="1304109" y="1961134"/>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16" name="Text Box 34"/>
            <p:cNvSpPr txBox="1">
              <a:spLocks noChangeArrowheads="1"/>
            </p:cNvSpPr>
            <p:nvPr/>
          </p:nvSpPr>
          <p:spPr bwMode="auto">
            <a:xfrm>
              <a:off x="4212779" y="1982906"/>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(B)</a:t>
              </a:r>
            </a:p>
          </p:txBody>
        </p:sp>
        <p:sp>
          <p:nvSpPr>
            <p:cNvPr id="18" name="CuadroTexto 17"/>
            <p:cNvSpPr txBox="1"/>
            <p:nvPr/>
          </p:nvSpPr>
          <p:spPr>
            <a:xfrm>
              <a:off x="3722914" y="1697493"/>
              <a:ext cx="567784" cy="1015663"/>
            </a:xfrm>
            <a:prstGeom prst="rect">
              <a:avLst/>
            </a:prstGeom>
            <a:noFill/>
          </p:spPr>
          <p:txBody>
            <a:bodyPr wrap="none" rtlCol="0">
              <a:spAutoFit/>
            </a:bodyPr>
            <a:lstStyle/>
            <a:p>
              <a:r>
                <a:rPr lang="es-AR" sz="6000" b="1" dirty="0"/>
                <a:t>=</a:t>
              </a:r>
            </a:p>
          </p:txBody>
        </p:sp>
        <p:sp>
          <p:nvSpPr>
            <p:cNvPr id="19" name="CuadroTexto 18"/>
            <p:cNvSpPr txBox="1"/>
            <p:nvPr/>
          </p:nvSpPr>
          <p:spPr>
            <a:xfrm>
              <a:off x="6736089" y="1902145"/>
              <a:ext cx="420308" cy="707886"/>
            </a:xfrm>
            <a:prstGeom prst="rect">
              <a:avLst/>
            </a:prstGeom>
            <a:noFill/>
          </p:spPr>
          <p:txBody>
            <a:bodyPr wrap="none" rtlCol="0">
              <a:spAutoFit/>
            </a:bodyPr>
            <a:lstStyle/>
            <a:p>
              <a:r>
                <a:rPr lang="es-AR" sz="4000" b="1" dirty="0"/>
                <a:t>x</a:t>
              </a:r>
            </a:p>
          </p:txBody>
        </p:sp>
        <p:sp>
          <p:nvSpPr>
            <p:cNvPr id="20" name="Text Box 34"/>
            <p:cNvSpPr txBox="1">
              <a:spLocks noChangeArrowheads="1"/>
            </p:cNvSpPr>
            <p:nvPr/>
          </p:nvSpPr>
          <p:spPr bwMode="auto">
            <a:xfrm>
              <a:off x="7186764" y="1965487"/>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21" name="Text Box 34"/>
            <p:cNvSpPr txBox="1">
              <a:spLocks noChangeArrowheads="1"/>
            </p:cNvSpPr>
            <p:nvPr/>
          </p:nvSpPr>
          <p:spPr bwMode="auto">
            <a:xfrm>
              <a:off x="8423386" y="1961131"/>
              <a:ext cx="12496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2" name="CuadroTexto 1"/>
            <p:cNvSpPr txBox="1"/>
            <p:nvPr/>
          </p:nvSpPr>
          <p:spPr>
            <a:xfrm>
              <a:off x="8174012" y="1864044"/>
              <a:ext cx="326573" cy="707886"/>
            </a:xfrm>
            <a:prstGeom prst="rect">
              <a:avLst/>
            </a:prstGeom>
            <a:noFill/>
          </p:spPr>
          <p:txBody>
            <a:bodyPr wrap="square" rtlCol="0">
              <a:spAutoFit/>
            </a:bodyPr>
            <a:lstStyle/>
            <a:p>
              <a:r>
                <a:rPr lang="es-AR" sz="4000" b="1" dirty="0"/>
                <a:t>/</a:t>
              </a:r>
            </a:p>
          </p:txBody>
        </p:sp>
      </p:grpSp>
      <p:sp>
        <p:nvSpPr>
          <p:cNvPr id="23" name="Text Box 12"/>
          <p:cNvSpPr txBox="1">
            <a:spLocks noChangeArrowheads="1"/>
          </p:cNvSpPr>
          <p:nvPr/>
        </p:nvSpPr>
        <p:spPr bwMode="auto">
          <a:xfrm>
            <a:off x="992777" y="4976554"/>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Volviendo a la fórmula de la corrección de la capacidad de la unidad exterior, tenemos que:</a:t>
            </a:r>
          </a:p>
        </p:txBody>
      </p:sp>
      <p:sp>
        <p:nvSpPr>
          <p:cNvPr id="27" name="Text Box 34"/>
          <p:cNvSpPr txBox="1">
            <a:spLocks noChangeArrowheads="1"/>
          </p:cNvSpPr>
          <p:nvPr/>
        </p:nvSpPr>
        <p:spPr bwMode="auto">
          <a:xfrm>
            <a:off x="1267095" y="1506746"/>
            <a:ext cx="99016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en-US" altLang="es-AR" b="1" dirty="0">
                <a:latin typeface="Tahoma" panose="020B0604030504040204" pitchFamily="34" charset="0"/>
              </a:rPr>
              <a:t>  (K2) = 1 + [(</a:t>
            </a:r>
            <a:r>
              <a:rPr lang="en-US" altLang="es-AR" b="1" dirty="0" err="1">
                <a:latin typeface="Tahoma" panose="020B0604030504040204" pitchFamily="34" charset="0"/>
              </a:rPr>
              <a:t>Pérdida</a:t>
            </a:r>
            <a:r>
              <a:rPr lang="en-US" altLang="es-AR" b="1" dirty="0">
                <a:latin typeface="Tahoma" panose="020B0604030504040204" pitchFamily="34" charset="0"/>
              </a:rPr>
              <a:t> de </a:t>
            </a:r>
            <a:r>
              <a:rPr lang="en-US" altLang="es-AR" b="1" dirty="0" err="1">
                <a:latin typeface="Tahoma" panose="020B0604030504040204" pitchFamily="34" charset="0"/>
              </a:rPr>
              <a:t>calor</a:t>
            </a:r>
            <a:r>
              <a:rPr lang="en-US" altLang="es-AR" b="1" dirty="0">
                <a:latin typeface="Tahoma" panose="020B0604030504040204" pitchFamily="34" charset="0"/>
              </a:rPr>
              <a:t> </a:t>
            </a:r>
            <a:r>
              <a:rPr lang="en-US" altLang="es-AR" b="1" dirty="0" err="1">
                <a:latin typeface="Tahoma" panose="020B0604030504040204" pitchFamily="34" charset="0"/>
              </a:rPr>
              <a:t>por</a:t>
            </a:r>
            <a:r>
              <a:rPr lang="en-US" altLang="es-AR" b="1" dirty="0">
                <a:latin typeface="Tahoma" panose="020B0604030504040204" pitchFamily="34" charset="0"/>
              </a:rPr>
              <a:t> metro) x (</a:t>
            </a:r>
            <a:r>
              <a:rPr lang="en-US" altLang="es-AR" b="1" dirty="0" err="1">
                <a:latin typeface="Tahoma" panose="020B0604030504040204" pitchFamily="34" charset="0"/>
              </a:rPr>
              <a:t>Longitud</a:t>
            </a:r>
            <a:r>
              <a:rPr lang="en-US" altLang="es-AR" b="1" dirty="0">
                <a:latin typeface="Tahoma" panose="020B0604030504040204" pitchFamily="34" charset="0"/>
              </a:rPr>
              <a:t> </a:t>
            </a:r>
            <a:r>
              <a:rPr lang="en-US" altLang="es-AR" b="1" dirty="0" err="1">
                <a:latin typeface="Tahoma" panose="020B0604030504040204" pitchFamily="34" charset="0"/>
              </a:rPr>
              <a:t>Equivalente</a:t>
            </a:r>
            <a:r>
              <a:rPr lang="en-US" altLang="es-AR" b="1" dirty="0">
                <a:latin typeface="Tahoma" panose="020B0604030504040204" pitchFamily="34" charset="0"/>
              </a:rPr>
              <a:t> – 7,5m) / 100] </a:t>
            </a:r>
          </a:p>
        </p:txBody>
      </p:sp>
      <p:pic>
        <p:nvPicPr>
          <p:cNvPr id="4" name="Imagen 3"/>
          <p:cNvPicPr>
            <a:picLocks noChangeAspect="1"/>
          </p:cNvPicPr>
          <p:nvPr/>
        </p:nvPicPr>
        <p:blipFill>
          <a:blip r:embed="rId3"/>
          <a:stretch>
            <a:fillRect/>
          </a:stretch>
        </p:blipFill>
        <p:spPr>
          <a:xfrm>
            <a:off x="897338" y="1933570"/>
            <a:ext cx="11026016" cy="2134125"/>
          </a:xfrm>
          <a:prstGeom prst="rect">
            <a:avLst/>
          </a:prstGeom>
        </p:spPr>
      </p:pic>
      <p:sp>
        <p:nvSpPr>
          <p:cNvPr id="28" name="Elipse 27"/>
          <p:cNvSpPr/>
          <p:nvPr/>
        </p:nvSpPr>
        <p:spPr>
          <a:xfrm>
            <a:off x="9829800" y="2183226"/>
            <a:ext cx="947057" cy="89211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9" name="Conector recto de flecha 28"/>
          <p:cNvCxnSpPr/>
          <p:nvPr/>
        </p:nvCxnSpPr>
        <p:spPr>
          <a:xfrm flipH="1">
            <a:off x="5525589" y="2751163"/>
            <a:ext cx="4309141" cy="14790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 Box 34"/>
          <p:cNvSpPr txBox="1">
            <a:spLocks noChangeArrowheads="1"/>
          </p:cNvSpPr>
          <p:nvPr/>
        </p:nvSpPr>
        <p:spPr bwMode="auto">
          <a:xfrm>
            <a:off x="3421388" y="4168442"/>
            <a:ext cx="525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en-US" altLang="es-AR" b="1" dirty="0">
                <a:latin typeface="Tahoma" panose="020B0604030504040204" pitchFamily="34" charset="0"/>
              </a:rPr>
              <a:t>  (K2) = 1 + [(0,030) x (60m – 7,5m) / 100] </a:t>
            </a:r>
          </a:p>
        </p:txBody>
      </p:sp>
      <p:sp>
        <p:nvSpPr>
          <p:cNvPr id="31" name="Text Box 34"/>
          <p:cNvSpPr txBox="1">
            <a:spLocks noChangeArrowheads="1"/>
          </p:cNvSpPr>
          <p:nvPr/>
        </p:nvSpPr>
        <p:spPr bwMode="auto">
          <a:xfrm>
            <a:off x="3224357" y="4443080"/>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32" name="CuadroTexto 31"/>
          <p:cNvSpPr txBox="1"/>
          <p:nvPr/>
        </p:nvSpPr>
        <p:spPr>
          <a:xfrm>
            <a:off x="4071259" y="4201211"/>
            <a:ext cx="567784" cy="1015663"/>
          </a:xfrm>
          <a:prstGeom prst="rect">
            <a:avLst/>
          </a:prstGeom>
          <a:noFill/>
        </p:spPr>
        <p:txBody>
          <a:bodyPr wrap="none" rtlCol="0">
            <a:spAutoFit/>
          </a:bodyPr>
          <a:lstStyle/>
          <a:p>
            <a:r>
              <a:rPr lang="es-AR" sz="6000" b="1" dirty="0"/>
              <a:t>=</a:t>
            </a:r>
          </a:p>
        </p:txBody>
      </p:sp>
      <p:sp>
        <p:nvSpPr>
          <p:cNvPr id="33" name="Text Box 34"/>
          <p:cNvSpPr txBox="1">
            <a:spLocks noChangeArrowheads="1"/>
          </p:cNvSpPr>
          <p:nvPr/>
        </p:nvSpPr>
        <p:spPr bwMode="auto">
          <a:xfrm>
            <a:off x="4513223" y="4490976"/>
            <a:ext cx="12474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1,016 </a:t>
            </a:r>
          </a:p>
        </p:txBody>
      </p:sp>
      <p:sp>
        <p:nvSpPr>
          <p:cNvPr id="35" name="Text Box 34"/>
          <p:cNvSpPr txBox="1">
            <a:spLocks noChangeArrowheads="1"/>
          </p:cNvSpPr>
          <p:nvPr/>
        </p:nvSpPr>
        <p:spPr bwMode="auto">
          <a:xfrm>
            <a:off x="1873439" y="5833957"/>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36" name="Text Box 34"/>
          <p:cNvSpPr txBox="1">
            <a:spLocks noChangeArrowheads="1"/>
          </p:cNvSpPr>
          <p:nvPr/>
        </p:nvSpPr>
        <p:spPr bwMode="auto">
          <a:xfrm>
            <a:off x="4338166" y="5871831"/>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57,7kw</a:t>
            </a:r>
          </a:p>
        </p:txBody>
      </p:sp>
      <p:sp>
        <p:nvSpPr>
          <p:cNvPr id="37" name="CuadroTexto 36"/>
          <p:cNvSpPr txBox="1"/>
          <p:nvPr/>
        </p:nvSpPr>
        <p:spPr>
          <a:xfrm>
            <a:off x="4292244" y="5570316"/>
            <a:ext cx="567784" cy="1015663"/>
          </a:xfrm>
          <a:prstGeom prst="rect">
            <a:avLst/>
          </a:prstGeom>
          <a:noFill/>
        </p:spPr>
        <p:txBody>
          <a:bodyPr wrap="none" rtlCol="0">
            <a:spAutoFit/>
          </a:bodyPr>
          <a:lstStyle/>
          <a:p>
            <a:r>
              <a:rPr lang="es-AR" sz="6000" b="1" dirty="0"/>
              <a:t>=</a:t>
            </a:r>
          </a:p>
        </p:txBody>
      </p:sp>
      <p:sp>
        <p:nvSpPr>
          <p:cNvPr id="38" name="CuadroTexto 37"/>
          <p:cNvSpPr txBox="1"/>
          <p:nvPr/>
        </p:nvSpPr>
        <p:spPr>
          <a:xfrm>
            <a:off x="6155886" y="5748842"/>
            <a:ext cx="420308" cy="707886"/>
          </a:xfrm>
          <a:prstGeom prst="rect">
            <a:avLst/>
          </a:prstGeom>
          <a:noFill/>
        </p:spPr>
        <p:txBody>
          <a:bodyPr wrap="none" rtlCol="0">
            <a:spAutoFit/>
          </a:bodyPr>
          <a:lstStyle/>
          <a:p>
            <a:r>
              <a:rPr lang="es-AR" sz="4000" b="1" dirty="0"/>
              <a:t>x</a:t>
            </a:r>
          </a:p>
        </p:txBody>
      </p:sp>
      <p:sp>
        <p:nvSpPr>
          <p:cNvPr id="39" name="Text Box 34"/>
          <p:cNvSpPr txBox="1">
            <a:spLocks noChangeArrowheads="1"/>
          </p:cNvSpPr>
          <p:nvPr/>
        </p:nvSpPr>
        <p:spPr bwMode="auto">
          <a:xfrm>
            <a:off x="6495310" y="5863796"/>
            <a:ext cx="16863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(0,898) </a:t>
            </a:r>
          </a:p>
        </p:txBody>
      </p:sp>
      <p:sp>
        <p:nvSpPr>
          <p:cNvPr id="40" name="Text Box 34"/>
          <p:cNvSpPr txBox="1">
            <a:spLocks noChangeArrowheads="1"/>
          </p:cNvSpPr>
          <p:nvPr/>
        </p:nvSpPr>
        <p:spPr bwMode="auto">
          <a:xfrm>
            <a:off x="8026061" y="5860080"/>
            <a:ext cx="17715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(1,016) </a:t>
            </a:r>
          </a:p>
        </p:txBody>
      </p:sp>
      <p:sp>
        <p:nvSpPr>
          <p:cNvPr id="41" name="CuadroTexto 40"/>
          <p:cNvSpPr txBox="1"/>
          <p:nvPr/>
        </p:nvSpPr>
        <p:spPr>
          <a:xfrm>
            <a:off x="7933444" y="5736867"/>
            <a:ext cx="326573" cy="707886"/>
          </a:xfrm>
          <a:prstGeom prst="rect">
            <a:avLst/>
          </a:prstGeom>
          <a:noFill/>
        </p:spPr>
        <p:txBody>
          <a:bodyPr wrap="square" rtlCol="0">
            <a:spAutoFit/>
          </a:bodyPr>
          <a:lstStyle/>
          <a:p>
            <a:r>
              <a:rPr lang="es-AR" sz="4000" b="1" dirty="0"/>
              <a:t>/</a:t>
            </a:r>
          </a:p>
        </p:txBody>
      </p:sp>
      <p:sp>
        <p:nvSpPr>
          <p:cNvPr id="42" name="CuadroTexto 41"/>
          <p:cNvSpPr txBox="1"/>
          <p:nvPr/>
        </p:nvSpPr>
        <p:spPr>
          <a:xfrm>
            <a:off x="9594881" y="5570315"/>
            <a:ext cx="567784" cy="1015663"/>
          </a:xfrm>
          <a:prstGeom prst="rect">
            <a:avLst/>
          </a:prstGeom>
          <a:noFill/>
        </p:spPr>
        <p:txBody>
          <a:bodyPr wrap="none" rtlCol="0">
            <a:spAutoFit/>
          </a:bodyPr>
          <a:lstStyle/>
          <a:p>
            <a:r>
              <a:rPr lang="es-AR" sz="6000" b="1" dirty="0"/>
              <a:t>=</a:t>
            </a:r>
          </a:p>
        </p:txBody>
      </p:sp>
      <p:sp>
        <p:nvSpPr>
          <p:cNvPr id="43" name="Text Box 34"/>
          <p:cNvSpPr txBox="1">
            <a:spLocks noChangeArrowheads="1"/>
          </p:cNvSpPr>
          <p:nvPr/>
        </p:nvSpPr>
        <p:spPr bwMode="auto">
          <a:xfrm>
            <a:off x="9702661" y="5867475"/>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51,1kw</a:t>
            </a:r>
          </a:p>
        </p:txBody>
      </p:sp>
    </p:spTree>
    <p:extLst>
      <p:ext uri="{BB962C8B-B14F-4D97-AF65-F5344CB8AC3E}">
        <p14:creationId xmlns:p14="http://schemas.microsoft.com/office/powerpoint/2010/main" val="25487705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5</a:t>
            </a:r>
          </a:p>
        </p:txBody>
      </p:sp>
      <p:sp>
        <p:nvSpPr>
          <p:cNvPr id="8" name="Text Box 12"/>
          <p:cNvSpPr txBox="1">
            <a:spLocks noChangeArrowheads="1"/>
          </p:cNvSpPr>
          <p:nvPr/>
        </p:nvSpPr>
        <p:spPr bwMode="auto">
          <a:xfrm>
            <a:off x="992777" y="1199598"/>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Verificamos finalmente si la capacidad de la unidad exterior corregida es igual o superior a la capacidad máxima del balance térmico:</a:t>
            </a:r>
          </a:p>
        </p:txBody>
      </p:sp>
      <p:sp>
        <p:nvSpPr>
          <p:cNvPr id="1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a:t>
            </a:r>
            <a:endParaRPr lang="en-US" altLang="es-AR" sz="1400" b="1" dirty="0">
              <a:latin typeface="Tahoma" panose="020B0604030504040204" pitchFamily="34" charset="0"/>
            </a:endParaRPr>
          </a:p>
        </p:txBody>
      </p:sp>
      <p:sp>
        <p:nvSpPr>
          <p:cNvPr id="35" name="Text Box 34"/>
          <p:cNvSpPr txBox="1">
            <a:spLocks noChangeArrowheads="1"/>
          </p:cNvSpPr>
          <p:nvPr/>
        </p:nvSpPr>
        <p:spPr bwMode="auto">
          <a:xfrm>
            <a:off x="2660481" y="3349464"/>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36" name="Text Box 34"/>
          <p:cNvSpPr txBox="1">
            <a:spLocks noChangeArrowheads="1"/>
          </p:cNvSpPr>
          <p:nvPr/>
        </p:nvSpPr>
        <p:spPr bwMode="auto">
          <a:xfrm>
            <a:off x="7160561" y="3389897"/>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50,7kw</a:t>
            </a:r>
          </a:p>
        </p:txBody>
      </p:sp>
      <p:sp>
        <p:nvSpPr>
          <p:cNvPr id="42" name="CuadroTexto 41"/>
          <p:cNvSpPr txBox="1"/>
          <p:nvPr/>
        </p:nvSpPr>
        <p:spPr>
          <a:xfrm>
            <a:off x="5023516" y="3078279"/>
            <a:ext cx="567784" cy="1015663"/>
          </a:xfrm>
          <a:prstGeom prst="rect">
            <a:avLst/>
          </a:prstGeom>
          <a:noFill/>
        </p:spPr>
        <p:txBody>
          <a:bodyPr wrap="none" rtlCol="0">
            <a:spAutoFit/>
          </a:bodyPr>
          <a:lstStyle/>
          <a:p>
            <a:r>
              <a:rPr lang="es-AR" sz="6000" b="1" dirty="0"/>
              <a:t>=</a:t>
            </a:r>
          </a:p>
        </p:txBody>
      </p:sp>
      <p:sp>
        <p:nvSpPr>
          <p:cNvPr id="43" name="Text Box 34"/>
          <p:cNvSpPr txBox="1">
            <a:spLocks noChangeArrowheads="1"/>
          </p:cNvSpPr>
          <p:nvPr/>
        </p:nvSpPr>
        <p:spPr bwMode="auto">
          <a:xfrm>
            <a:off x="5046633" y="3345823"/>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51,1kw</a:t>
            </a:r>
          </a:p>
        </p:txBody>
      </p:sp>
      <p:pic>
        <p:nvPicPr>
          <p:cNvPr id="34" name="Imagen 33"/>
          <p:cNvPicPr>
            <a:picLocks noChangeAspect="1"/>
          </p:cNvPicPr>
          <p:nvPr/>
        </p:nvPicPr>
        <p:blipFill>
          <a:blip r:embed="rId3"/>
          <a:stretch>
            <a:fillRect/>
          </a:stretch>
        </p:blipFill>
        <p:spPr>
          <a:xfrm>
            <a:off x="198351" y="1683155"/>
            <a:ext cx="11848012" cy="1567543"/>
          </a:xfrm>
          <a:prstGeom prst="rect">
            <a:avLst/>
          </a:prstGeom>
        </p:spPr>
      </p:pic>
      <p:sp>
        <p:nvSpPr>
          <p:cNvPr id="28" name="Elipse 27"/>
          <p:cNvSpPr/>
          <p:nvPr/>
        </p:nvSpPr>
        <p:spPr>
          <a:xfrm>
            <a:off x="11013915" y="2318354"/>
            <a:ext cx="749398" cy="51720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9" name="Conector recto de flecha 28"/>
          <p:cNvCxnSpPr>
            <a:stCxn id="28" idx="3"/>
          </p:cNvCxnSpPr>
          <p:nvPr/>
        </p:nvCxnSpPr>
        <p:spPr>
          <a:xfrm flipH="1">
            <a:off x="9065623" y="2759819"/>
            <a:ext cx="2058039" cy="8977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CuadroTexto 43"/>
          <p:cNvSpPr txBox="1"/>
          <p:nvPr/>
        </p:nvSpPr>
        <p:spPr>
          <a:xfrm>
            <a:off x="7018261" y="3094232"/>
            <a:ext cx="567784" cy="1015663"/>
          </a:xfrm>
          <a:prstGeom prst="rect">
            <a:avLst/>
          </a:prstGeom>
          <a:noFill/>
        </p:spPr>
        <p:txBody>
          <a:bodyPr wrap="none" rtlCol="0">
            <a:spAutoFit/>
          </a:bodyPr>
          <a:lstStyle/>
          <a:p>
            <a:r>
              <a:rPr lang="es-AR" sz="6000" b="1" dirty="0"/>
              <a:t>≥</a:t>
            </a:r>
          </a:p>
        </p:txBody>
      </p:sp>
      <p:sp>
        <p:nvSpPr>
          <p:cNvPr id="45" name="Text Box 34"/>
          <p:cNvSpPr txBox="1">
            <a:spLocks noChangeArrowheads="1"/>
          </p:cNvSpPr>
          <p:nvPr/>
        </p:nvSpPr>
        <p:spPr bwMode="auto">
          <a:xfrm>
            <a:off x="1267112" y="4337766"/>
            <a:ext cx="975795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4000" b="1" dirty="0">
                <a:solidFill>
                  <a:srgbClr val="FF0000"/>
                </a:solidFill>
                <a:latin typeface="Tahoma" panose="020B0604030504040204" pitchFamily="34" charset="0"/>
              </a:rPr>
              <a:t>SELECCIÓN PRELIMINAR DEL SISTEMA VRV COMPLETA !!!</a:t>
            </a:r>
          </a:p>
        </p:txBody>
      </p:sp>
    </p:spTree>
    <p:extLst>
      <p:ext uri="{BB962C8B-B14F-4D97-AF65-F5344CB8AC3E}">
        <p14:creationId xmlns:p14="http://schemas.microsoft.com/office/powerpoint/2010/main" val="423777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4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5"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43026" y="4768850"/>
            <a:ext cx="9324975" cy="2338388"/>
          </a:xfrm>
          <a:prstGeom prst="rect">
            <a:avLst/>
          </a:prstGeom>
          <a:noFill/>
        </p:spPr>
        <p:txBody>
          <a:bodyPr>
            <a:spAutoFit/>
          </a:bodyPr>
          <a:lstStyle/>
          <a:p>
            <a:pPr algn="r">
              <a:defRPr/>
            </a:pPr>
            <a:r>
              <a:rPr lang="en-US" sz="2400" b="1" dirty="0">
                <a:solidFill>
                  <a:prstClr val="white">
                    <a:lumMod val="50000"/>
                  </a:prstClr>
                </a:solidFill>
                <a:latin typeface="Gulim" pitchFamily="34" charset="-127"/>
                <a:ea typeface="Gulim" pitchFamily="34" charset="-127"/>
                <a:cs typeface="Tahoma" pitchFamily="34" charset="0"/>
              </a:rPr>
              <a:t>…</a:t>
            </a:r>
            <a:r>
              <a:rPr lang="en-US" sz="5400" b="1" dirty="0">
                <a:solidFill>
                  <a:prstClr val="white">
                    <a:lumMod val="50000"/>
                  </a:prstClr>
                </a:solidFill>
                <a:effectLst>
                  <a:outerShdw blurRad="38100" dist="38100" dir="2700000" algn="tl">
                    <a:srgbClr val="000000">
                      <a:alpha val="43137"/>
                    </a:srgbClr>
                  </a:outerShdw>
                </a:effectLst>
                <a:latin typeface="Gulim" pitchFamily="34" charset="-127"/>
                <a:ea typeface="Gulim" pitchFamily="34" charset="-127"/>
                <a:cs typeface="Tahoma" pitchFamily="34" charset="0"/>
              </a:rPr>
              <a:t>Space &amp; Energy Saving</a:t>
            </a:r>
          </a:p>
          <a:p>
            <a:pPr algn="r">
              <a:defRPr/>
            </a:pPr>
            <a:r>
              <a:rPr lang="en-US" sz="2800" b="1" dirty="0">
                <a:solidFill>
                  <a:schemeClr val="tx1">
                    <a:lumMod val="50000"/>
                    <a:lumOff val="50000"/>
                  </a:schemeClr>
                </a:solidFill>
              </a:rPr>
              <a:t>Selectable 3 type of  combinations </a:t>
            </a:r>
          </a:p>
          <a:p>
            <a:pPr algn="r">
              <a:defRPr/>
            </a:pPr>
            <a:r>
              <a:rPr lang="en-US" sz="2800" b="1" dirty="0">
                <a:solidFill>
                  <a:schemeClr val="tx1">
                    <a:lumMod val="50000"/>
                    <a:lumOff val="50000"/>
                  </a:schemeClr>
                </a:solidFill>
              </a:rPr>
              <a:t>(Standard, Space Saving, Hi-COP Type)</a:t>
            </a:r>
          </a:p>
          <a:p>
            <a:pPr algn="r">
              <a:defRPr/>
            </a:pPr>
            <a:r>
              <a:rPr lang="en-US" sz="3600" b="1" dirty="0">
                <a:solidFill>
                  <a:schemeClr val="tx1">
                    <a:lumMod val="50000"/>
                    <a:lumOff val="50000"/>
                  </a:schemeClr>
                </a:solidFill>
                <a:latin typeface="Gulim" pitchFamily="34" charset="-127"/>
                <a:ea typeface="Gulim" pitchFamily="34" charset="-127"/>
                <a:cs typeface="Tahoma" pitchFamily="34" charset="0"/>
              </a:rPr>
              <a:t> </a:t>
            </a:r>
            <a:r>
              <a:rPr lang="en-US" sz="2800" b="1" dirty="0">
                <a:solidFill>
                  <a:prstClr val="white">
                    <a:lumMod val="50000"/>
                  </a:prstClr>
                </a:solidFill>
                <a:latin typeface="Gulim" pitchFamily="34" charset="-127"/>
                <a:ea typeface="Gulim" pitchFamily="34" charset="-127"/>
                <a:cs typeface="Tahoma" pitchFamily="34" charset="0"/>
              </a:rPr>
              <a:t> </a:t>
            </a:r>
          </a:p>
        </p:txBody>
      </p:sp>
      <p:pic>
        <p:nvPicPr>
          <p:cNvPr id="78851"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08439" y="919164"/>
            <a:ext cx="536892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3" descr="C:\Users\win-pae\Desktop\ItemsTemplate\sq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4114800"/>
            <a:ext cx="4124325"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382625"/>
      </p:ext>
    </p:extLst>
  </p:cSld>
  <p:clrMapOvr>
    <a:masterClrMapping/>
  </p:clrMapOvr>
  <p:transition spd="slow">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Box 19"/>
          <p:cNvSpPr txBox="1">
            <a:spLocks noChangeArrowheads="1"/>
          </p:cNvSpPr>
          <p:nvPr/>
        </p:nvSpPr>
        <p:spPr bwMode="auto">
          <a:xfrm>
            <a:off x="1662114" y="3325814"/>
            <a:ext cx="35639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en-US" altLang="en-US" sz="2400">
                <a:latin typeface="Arial" panose="020B0604020202020204" pitchFamily="34" charset="0"/>
              </a:rPr>
              <a:t> Total 28 Models</a:t>
            </a:r>
          </a:p>
          <a:p>
            <a:pPr>
              <a:spcBef>
                <a:spcPct val="0"/>
              </a:spcBef>
              <a:buFont typeface="Wingdings" panose="05000000000000000000" pitchFamily="2" charset="2"/>
              <a:buChar char="q"/>
            </a:pPr>
            <a:r>
              <a:rPr lang="en-US" altLang="en-US" sz="2400">
                <a:latin typeface="Arial" panose="020B0604020202020204" pitchFamily="34" charset="0"/>
              </a:rPr>
              <a:t> Single Module</a:t>
            </a:r>
          </a:p>
          <a:p>
            <a:pPr>
              <a:spcBef>
                <a:spcPct val="0"/>
              </a:spcBef>
              <a:buFont typeface="Wingdings" panose="05000000000000000000" pitchFamily="2" charset="2"/>
              <a:buChar char="q"/>
            </a:pPr>
            <a:r>
              <a:rPr lang="en-US" altLang="en-US" sz="2400">
                <a:latin typeface="Arial" panose="020B0604020202020204" pitchFamily="34" charset="0"/>
              </a:rPr>
              <a:t> Two Modules</a:t>
            </a:r>
          </a:p>
          <a:p>
            <a:pPr>
              <a:spcBef>
                <a:spcPct val="0"/>
              </a:spcBef>
              <a:buFont typeface="Wingdings" panose="05000000000000000000" pitchFamily="2" charset="2"/>
              <a:buChar char="q"/>
            </a:pPr>
            <a:r>
              <a:rPr lang="en-US" altLang="en-US" sz="2400">
                <a:latin typeface="Arial" panose="020B0604020202020204" pitchFamily="34" charset="0"/>
              </a:rPr>
              <a:t> Triple Modules</a:t>
            </a:r>
          </a:p>
        </p:txBody>
      </p:sp>
      <p:sp>
        <p:nvSpPr>
          <p:cNvPr id="81927" name="TextBox 9"/>
          <p:cNvSpPr txBox="1">
            <a:spLocks noChangeArrowheads="1"/>
          </p:cNvSpPr>
          <p:nvPr/>
        </p:nvSpPr>
        <p:spPr bwMode="auto">
          <a:xfrm>
            <a:off x="1567543" y="2276475"/>
            <a:ext cx="36823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4800" b="1" u="sng" dirty="0">
                <a:latin typeface="Arial" panose="020B0604020202020204" pitchFamily="34" charset="0"/>
              </a:rPr>
              <a:t>RXYQ-T</a:t>
            </a:r>
            <a:r>
              <a:rPr lang="en-US" altLang="en-US" sz="4800" b="1" u="sng" dirty="0">
                <a:solidFill>
                  <a:srgbClr val="FF0000"/>
                </a:solidFill>
                <a:latin typeface="Arial" panose="020B0604020202020204" pitchFamily="34" charset="0"/>
              </a:rPr>
              <a:t>N</a:t>
            </a:r>
            <a:r>
              <a:rPr lang="en-US" altLang="en-US" sz="4800" b="1" u="sng" dirty="0">
                <a:latin typeface="Arial" panose="020B0604020202020204" pitchFamily="34" charset="0"/>
              </a:rPr>
              <a:t>Y1</a:t>
            </a:r>
          </a:p>
        </p:txBody>
      </p:sp>
      <p:graphicFrame>
        <p:nvGraphicFramePr>
          <p:cNvPr id="2050" name="Object 10"/>
          <p:cNvGraphicFramePr>
            <a:graphicFrameLocks noChangeAspect="1"/>
          </p:cNvGraphicFramePr>
          <p:nvPr>
            <p:extLst/>
          </p:nvPr>
        </p:nvGraphicFramePr>
        <p:xfrm>
          <a:off x="5985103" y="68262"/>
          <a:ext cx="4751387" cy="6789738"/>
        </p:xfrm>
        <a:graphic>
          <a:graphicData uri="http://schemas.openxmlformats.org/presentationml/2006/ole">
            <mc:AlternateContent xmlns:mc="http://schemas.openxmlformats.org/markup-compatibility/2006">
              <mc:Choice xmlns:v="urn:schemas-microsoft-com:vml" Requires="v">
                <p:oleObj spid="_x0000_s18439" name="Worksheet" r:id="rId4" imgW="4733953" imgH="6915158" progId="Excel.Sheet.12">
                  <p:embed/>
                </p:oleObj>
              </mc:Choice>
              <mc:Fallback>
                <p:oleObj name="Worksheet" r:id="rId4" imgW="4733953" imgH="6915158" progId="Excel.Sheet.12">
                  <p:embed/>
                  <p:pic>
                    <p:nvPicPr>
                      <p:cNvPr id="205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5103" y="68262"/>
                        <a:ext cx="4751387"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9" name="TextBox 9"/>
          <p:cNvSpPr txBox="1">
            <a:spLocks noChangeArrowheads="1"/>
          </p:cNvSpPr>
          <p:nvPr/>
        </p:nvSpPr>
        <p:spPr bwMode="auto">
          <a:xfrm>
            <a:off x="1463675" y="4933951"/>
            <a:ext cx="51816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ü"/>
            </a:pPr>
            <a:r>
              <a:rPr lang="en-US" altLang="en-US" sz="2300" b="1" i="1">
                <a:solidFill>
                  <a:srgbClr val="FF0000"/>
                </a:solidFill>
                <a:latin typeface="Arial" panose="020B0604020202020204" pitchFamily="34" charset="0"/>
              </a:rPr>
              <a:t>Best Standard Combination</a:t>
            </a:r>
          </a:p>
          <a:p>
            <a:pPr>
              <a:spcBef>
                <a:spcPct val="0"/>
              </a:spcBef>
              <a:buFont typeface="Wingdings" panose="05000000000000000000" pitchFamily="2" charset="2"/>
              <a:buChar char="ü"/>
            </a:pPr>
            <a:endParaRPr lang="en-US" altLang="en-US" sz="2300" b="1" i="1">
              <a:solidFill>
                <a:srgbClr val="FF0000"/>
              </a:solidFill>
              <a:latin typeface="Arial" panose="020B0604020202020204" pitchFamily="34" charset="0"/>
            </a:endParaRPr>
          </a:p>
          <a:p>
            <a:pPr>
              <a:spcBef>
                <a:spcPct val="0"/>
              </a:spcBef>
              <a:buFont typeface="Wingdings" panose="05000000000000000000" pitchFamily="2" charset="2"/>
              <a:buChar char="ü"/>
            </a:pPr>
            <a:r>
              <a:rPr lang="en-US" altLang="en-US" sz="2300" b="1" i="1">
                <a:solidFill>
                  <a:srgbClr val="FF0000"/>
                </a:solidFill>
                <a:latin typeface="Arial" panose="020B0604020202020204" pitchFamily="34" charset="0"/>
              </a:rPr>
              <a:t>Up to 60 HP</a:t>
            </a:r>
          </a:p>
        </p:txBody>
      </p:sp>
    </p:spTree>
    <p:extLst>
      <p:ext uri="{BB962C8B-B14F-4D97-AF65-F5344CB8AC3E}">
        <p14:creationId xmlns:p14="http://schemas.microsoft.com/office/powerpoint/2010/main" val="8700941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0" name="TextBox 7"/>
          <p:cNvSpPr txBox="1">
            <a:spLocks noChangeArrowheads="1"/>
          </p:cNvSpPr>
          <p:nvPr/>
        </p:nvSpPr>
        <p:spPr bwMode="auto">
          <a:xfrm>
            <a:off x="1830388" y="2486025"/>
            <a:ext cx="3708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en-US" altLang="en-US" sz="2400">
                <a:latin typeface="Arial" panose="020B0604020202020204" pitchFamily="34" charset="0"/>
              </a:rPr>
              <a:t> Total 17 models</a:t>
            </a:r>
          </a:p>
          <a:p>
            <a:pPr>
              <a:spcBef>
                <a:spcPct val="0"/>
              </a:spcBef>
              <a:buFont typeface="Wingdings" panose="05000000000000000000" pitchFamily="2" charset="2"/>
              <a:buChar char="q"/>
            </a:pPr>
            <a:r>
              <a:rPr lang="en-US" altLang="en-US" sz="2400">
                <a:latin typeface="Arial" panose="020B0604020202020204" pitchFamily="34" charset="0"/>
              </a:rPr>
              <a:t> Single Module</a:t>
            </a:r>
          </a:p>
          <a:p>
            <a:pPr>
              <a:spcBef>
                <a:spcPct val="0"/>
              </a:spcBef>
              <a:buFont typeface="Wingdings" panose="05000000000000000000" pitchFamily="2" charset="2"/>
              <a:buChar char="q"/>
            </a:pPr>
            <a:r>
              <a:rPr lang="en-US" altLang="en-US" sz="2400">
                <a:latin typeface="Arial" panose="020B0604020202020204" pitchFamily="34" charset="0"/>
              </a:rPr>
              <a:t> Two Modules </a:t>
            </a:r>
          </a:p>
          <a:p>
            <a:pPr>
              <a:spcBef>
                <a:spcPct val="0"/>
              </a:spcBef>
              <a:buFont typeface="Wingdings" panose="05000000000000000000" pitchFamily="2" charset="2"/>
              <a:buChar char="q"/>
            </a:pPr>
            <a:r>
              <a:rPr lang="en-US" altLang="en-US" sz="2400">
                <a:latin typeface="Arial" panose="020B0604020202020204" pitchFamily="34" charset="0"/>
              </a:rPr>
              <a:t> Triple Modules</a:t>
            </a:r>
          </a:p>
        </p:txBody>
      </p:sp>
      <p:sp>
        <p:nvSpPr>
          <p:cNvPr id="82951" name="TextBox 9"/>
          <p:cNvSpPr txBox="1">
            <a:spLocks noChangeArrowheads="1"/>
          </p:cNvSpPr>
          <p:nvPr/>
        </p:nvSpPr>
        <p:spPr bwMode="auto">
          <a:xfrm>
            <a:off x="1410789" y="1722438"/>
            <a:ext cx="36406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4800" b="1" u="sng" dirty="0">
                <a:latin typeface="Arial" panose="020B0604020202020204" pitchFamily="34" charset="0"/>
              </a:rPr>
              <a:t>RXYQ-T</a:t>
            </a:r>
            <a:r>
              <a:rPr lang="en-US" altLang="en-US" sz="4800" b="1" u="sng" dirty="0">
                <a:solidFill>
                  <a:srgbClr val="FF0000"/>
                </a:solidFill>
                <a:latin typeface="Arial" panose="020B0604020202020204" pitchFamily="34" charset="0"/>
              </a:rPr>
              <a:t>S</a:t>
            </a:r>
            <a:r>
              <a:rPr lang="en-US" altLang="en-US" sz="4800" b="1" u="sng" dirty="0">
                <a:latin typeface="Arial" panose="020B0604020202020204" pitchFamily="34" charset="0"/>
              </a:rPr>
              <a:t>Y1</a:t>
            </a:r>
          </a:p>
        </p:txBody>
      </p:sp>
      <p:sp>
        <p:nvSpPr>
          <p:cNvPr id="82952" name="TextBox 9"/>
          <p:cNvSpPr txBox="1">
            <a:spLocks noChangeArrowheads="1"/>
          </p:cNvSpPr>
          <p:nvPr/>
        </p:nvSpPr>
        <p:spPr bwMode="auto">
          <a:xfrm>
            <a:off x="1651000" y="4070351"/>
            <a:ext cx="3887788"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ü"/>
            </a:pPr>
            <a:r>
              <a:rPr lang="en-US" altLang="en-US" sz="2300" b="1" i="1">
                <a:solidFill>
                  <a:srgbClr val="FF0000"/>
                </a:solidFill>
                <a:latin typeface="Arial" panose="020B0604020202020204" pitchFamily="34" charset="0"/>
              </a:rPr>
              <a:t>Smallest Foot Print Combination</a:t>
            </a:r>
          </a:p>
          <a:p>
            <a:pPr>
              <a:spcBef>
                <a:spcPct val="0"/>
              </a:spcBef>
              <a:buFont typeface="Wingdings" panose="05000000000000000000" pitchFamily="2" charset="2"/>
              <a:buChar char="ü"/>
            </a:pPr>
            <a:endParaRPr lang="en-US" altLang="en-US" sz="2300" b="1" i="1">
              <a:solidFill>
                <a:srgbClr val="FF0000"/>
              </a:solidFill>
              <a:latin typeface="Arial" panose="020B0604020202020204" pitchFamily="34" charset="0"/>
            </a:endParaRPr>
          </a:p>
          <a:p>
            <a:pPr>
              <a:spcBef>
                <a:spcPct val="0"/>
              </a:spcBef>
              <a:buFont typeface="Wingdings" panose="05000000000000000000" pitchFamily="2" charset="2"/>
              <a:buChar char="ü"/>
            </a:pPr>
            <a:r>
              <a:rPr lang="en-US" altLang="en-US" sz="2300" b="1" i="1">
                <a:solidFill>
                  <a:srgbClr val="FF0000"/>
                </a:solidFill>
                <a:latin typeface="Arial" panose="020B0604020202020204" pitchFamily="34" charset="0"/>
              </a:rPr>
              <a:t>Up to 50 Hp</a:t>
            </a:r>
          </a:p>
        </p:txBody>
      </p:sp>
      <p:sp>
        <p:nvSpPr>
          <p:cNvPr id="11" name="TextBox 10"/>
          <p:cNvSpPr txBox="1"/>
          <p:nvPr/>
        </p:nvSpPr>
        <p:spPr>
          <a:xfrm>
            <a:off x="4645026" y="5157788"/>
            <a:ext cx="5243513" cy="1414462"/>
          </a:xfrm>
          <a:prstGeom prst="rect">
            <a:avLst/>
          </a:prstGeom>
          <a:noFill/>
        </p:spPr>
        <p:txBody>
          <a:bodyPr>
            <a:spAutoFit/>
          </a:bodyPr>
          <a:lstStyle/>
          <a:p>
            <a:pPr algn="r">
              <a:defRPr/>
            </a:pPr>
            <a:r>
              <a:rPr lang="en-US" sz="2800" dirty="0">
                <a:solidFill>
                  <a:prstClr val="white">
                    <a:lumMod val="50000"/>
                  </a:prstClr>
                </a:solidFill>
                <a:latin typeface="Gulim" pitchFamily="34" charset="-127"/>
                <a:ea typeface="Gulim" pitchFamily="34" charset="-127"/>
                <a:cs typeface="Tahoma" pitchFamily="34" charset="0"/>
              </a:rPr>
              <a:t>…</a:t>
            </a:r>
            <a:r>
              <a:rPr lang="en-US" sz="4000" b="1" dirty="0">
                <a:solidFill>
                  <a:prstClr val="white">
                    <a:lumMod val="50000"/>
                  </a:prstClr>
                </a:solidFill>
                <a:effectLst>
                  <a:outerShdw blurRad="38100" dist="38100" dir="2700000" algn="tl">
                    <a:srgbClr val="000000">
                      <a:alpha val="43137"/>
                    </a:srgbClr>
                  </a:outerShdw>
                </a:effectLst>
                <a:latin typeface="Gulim" pitchFamily="34" charset="-127"/>
                <a:ea typeface="Gulim" pitchFamily="34" charset="-127"/>
                <a:cs typeface="Tahoma" pitchFamily="34" charset="0"/>
              </a:rPr>
              <a:t>Space Saving</a:t>
            </a:r>
          </a:p>
          <a:p>
            <a:pPr algn="r">
              <a:defRPr/>
            </a:pPr>
            <a:r>
              <a:rPr lang="en-US" dirty="0">
                <a:solidFill>
                  <a:schemeClr val="tx1">
                    <a:lumMod val="50000"/>
                    <a:lumOff val="50000"/>
                  </a:schemeClr>
                </a:solidFill>
              </a:rPr>
              <a:t>Reducing sizing on 12HP and 20HP Model</a:t>
            </a:r>
          </a:p>
          <a:p>
            <a:pPr algn="r">
              <a:defRPr/>
            </a:pPr>
            <a:r>
              <a:rPr lang="en-US" sz="2800" dirty="0">
                <a:solidFill>
                  <a:prstClr val="white">
                    <a:lumMod val="50000"/>
                  </a:prstClr>
                </a:solidFill>
                <a:latin typeface="Gulim" pitchFamily="34" charset="-127"/>
                <a:ea typeface="Gulim" pitchFamily="34" charset="-127"/>
                <a:cs typeface="Tahoma" pitchFamily="34" charset="0"/>
              </a:rPr>
              <a:t>  </a:t>
            </a:r>
          </a:p>
        </p:txBody>
      </p:sp>
      <p:graphicFrame>
        <p:nvGraphicFramePr>
          <p:cNvPr id="3074" name="Object 2"/>
          <p:cNvGraphicFramePr>
            <a:graphicFrameLocks noChangeAspect="1"/>
          </p:cNvGraphicFramePr>
          <p:nvPr/>
        </p:nvGraphicFramePr>
        <p:xfrm>
          <a:off x="5534026" y="115888"/>
          <a:ext cx="5045075" cy="6553200"/>
        </p:xfrm>
        <a:graphic>
          <a:graphicData uri="http://schemas.openxmlformats.org/presentationml/2006/ole">
            <mc:AlternateContent xmlns:mc="http://schemas.openxmlformats.org/markup-compatibility/2006">
              <mc:Choice xmlns:v="urn:schemas-microsoft-com:vml" Requires="v">
                <p:oleObj spid="_x0000_s19463" name="Worksheet" r:id="rId4" imgW="3848007" imgH="4295723" progId="Excel.Sheet.12">
                  <p:embed/>
                </p:oleObj>
              </mc:Choice>
              <mc:Fallback>
                <p:oleObj name="Worksheet" r:id="rId4" imgW="3848007" imgH="4295723" progId="Excel.Sheet.12">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4026" y="115888"/>
                        <a:ext cx="504507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555237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TextBox 7"/>
          <p:cNvSpPr txBox="1">
            <a:spLocks noChangeArrowheads="1"/>
          </p:cNvSpPr>
          <p:nvPr/>
        </p:nvSpPr>
        <p:spPr bwMode="auto">
          <a:xfrm>
            <a:off x="1785938" y="2781300"/>
            <a:ext cx="39243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q"/>
            </a:pPr>
            <a:r>
              <a:rPr lang="en-US" altLang="en-US" sz="2400">
                <a:latin typeface="Arial" panose="020B0604020202020204" pitchFamily="34" charset="0"/>
              </a:rPr>
              <a:t> Total 20 Models</a:t>
            </a:r>
          </a:p>
          <a:p>
            <a:pPr>
              <a:spcBef>
                <a:spcPct val="0"/>
              </a:spcBef>
              <a:buFont typeface="Wingdings" panose="05000000000000000000" pitchFamily="2" charset="2"/>
              <a:buChar char="q"/>
            </a:pPr>
            <a:r>
              <a:rPr lang="en-US" altLang="en-US" sz="2400">
                <a:latin typeface="Arial" panose="020B0604020202020204" pitchFamily="34" charset="0"/>
              </a:rPr>
              <a:t> Two Modules </a:t>
            </a:r>
          </a:p>
          <a:p>
            <a:pPr>
              <a:spcBef>
                <a:spcPct val="0"/>
              </a:spcBef>
              <a:buFont typeface="Wingdings" panose="05000000000000000000" pitchFamily="2" charset="2"/>
              <a:buChar char="q"/>
            </a:pPr>
            <a:r>
              <a:rPr lang="en-US" altLang="en-US" sz="2400">
                <a:latin typeface="Arial" panose="020B0604020202020204" pitchFamily="34" charset="0"/>
              </a:rPr>
              <a:t> Triple Modules</a:t>
            </a:r>
          </a:p>
        </p:txBody>
      </p:sp>
      <p:sp>
        <p:nvSpPr>
          <p:cNvPr id="83975" name="TextBox 9"/>
          <p:cNvSpPr txBox="1">
            <a:spLocks noChangeArrowheads="1"/>
          </p:cNvSpPr>
          <p:nvPr/>
        </p:nvSpPr>
        <p:spPr bwMode="auto">
          <a:xfrm>
            <a:off x="1570038" y="4332288"/>
            <a:ext cx="40306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ü"/>
            </a:pPr>
            <a:r>
              <a:rPr lang="en-US" altLang="en-US" sz="2400" b="1" i="1">
                <a:solidFill>
                  <a:srgbClr val="FF0000"/>
                </a:solidFill>
                <a:latin typeface="Arial" panose="020B0604020202020204" pitchFamily="34" charset="0"/>
              </a:rPr>
              <a:t>Best COP Combination</a:t>
            </a:r>
          </a:p>
          <a:p>
            <a:pPr>
              <a:spcBef>
                <a:spcPct val="0"/>
              </a:spcBef>
              <a:buFont typeface="Wingdings" panose="05000000000000000000" pitchFamily="2" charset="2"/>
              <a:buChar char="ü"/>
            </a:pPr>
            <a:r>
              <a:rPr lang="en-US" altLang="en-US" sz="2400" b="1" i="1">
                <a:solidFill>
                  <a:srgbClr val="FF0000"/>
                </a:solidFill>
                <a:latin typeface="Arial" panose="020B0604020202020204" pitchFamily="34" charset="0"/>
              </a:rPr>
              <a:t>Energy Saving</a:t>
            </a:r>
          </a:p>
        </p:txBody>
      </p:sp>
      <p:sp>
        <p:nvSpPr>
          <p:cNvPr id="83976" name="TextBox 9"/>
          <p:cNvSpPr txBox="1">
            <a:spLocks noChangeArrowheads="1"/>
          </p:cNvSpPr>
          <p:nvPr/>
        </p:nvSpPr>
        <p:spPr bwMode="auto">
          <a:xfrm>
            <a:off x="1570038" y="1743075"/>
            <a:ext cx="3708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4800" b="1" u="sng" dirty="0">
                <a:latin typeface="Arial" panose="020B0604020202020204" pitchFamily="34" charset="0"/>
              </a:rPr>
              <a:t>RXYQ-T</a:t>
            </a:r>
            <a:r>
              <a:rPr lang="en-US" altLang="en-US" sz="4800" b="1" u="sng" dirty="0">
                <a:solidFill>
                  <a:srgbClr val="FF0000"/>
                </a:solidFill>
                <a:latin typeface="Arial" panose="020B0604020202020204" pitchFamily="34" charset="0"/>
              </a:rPr>
              <a:t>H</a:t>
            </a:r>
            <a:r>
              <a:rPr lang="en-US" altLang="en-US" sz="4800" b="1" u="sng" dirty="0">
                <a:latin typeface="Arial" panose="020B0604020202020204" pitchFamily="34" charset="0"/>
              </a:rPr>
              <a:t>Y1</a:t>
            </a:r>
          </a:p>
        </p:txBody>
      </p:sp>
      <p:sp>
        <p:nvSpPr>
          <p:cNvPr id="83977" name="TextBox 1"/>
          <p:cNvSpPr txBox="1">
            <a:spLocks noChangeArrowheads="1"/>
          </p:cNvSpPr>
          <p:nvPr/>
        </p:nvSpPr>
        <p:spPr bwMode="auto">
          <a:xfrm>
            <a:off x="1631950" y="5627689"/>
            <a:ext cx="36202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ja-JP" sz="2400" b="1" i="1"/>
              <a:t>COP:</a:t>
            </a:r>
          </a:p>
          <a:p>
            <a:r>
              <a:rPr lang="en-US" altLang="ja-JP" sz="2400" b="1" i="1" u="sng"/>
              <a:t>Coefficient Of Performance</a:t>
            </a:r>
          </a:p>
        </p:txBody>
      </p:sp>
      <p:graphicFrame>
        <p:nvGraphicFramePr>
          <p:cNvPr id="3" name="Object 2"/>
          <p:cNvGraphicFramePr>
            <a:graphicFrameLocks noChangeAspect="1"/>
          </p:cNvGraphicFramePr>
          <p:nvPr/>
        </p:nvGraphicFramePr>
        <p:xfrm>
          <a:off x="5781675" y="79375"/>
          <a:ext cx="4706938" cy="6769100"/>
        </p:xfrm>
        <a:graphic>
          <a:graphicData uri="http://schemas.openxmlformats.org/presentationml/2006/ole">
            <mc:AlternateContent xmlns:mc="http://schemas.openxmlformats.org/markup-compatibility/2006">
              <mc:Choice xmlns:v="urn:schemas-microsoft-com:vml" Requires="v">
                <p:oleObj spid="_x0000_s20487" name="Worksheet" r:id="rId4" imgW="3438507" imgH="5010237" progId="Excel.Sheet.12">
                  <p:embed/>
                </p:oleObj>
              </mc:Choice>
              <mc:Fallback>
                <p:oleObj name="Worksheet" r:id="rId4" imgW="3438507" imgH="5010237" progId="Excel.Sheet.12">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1675" y="79375"/>
                        <a:ext cx="4706938"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736839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p:cNvGrpSpPr/>
          <p:nvPr/>
        </p:nvGrpSpPr>
        <p:grpSpPr>
          <a:xfrm>
            <a:off x="0" y="1449976"/>
            <a:ext cx="12083143" cy="4389123"/>
            <a:chOff x="1524001" y="3001725"/>
            <a:chExt cx="8964613" cy="2837373"/>
          </a:xfrm>
        </p:grpSpPr>
        <p:pic>
          <p:nvPicPr>
            <p:cNvPr id="86018" name="Picture 5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3130823"/>
              <a:ext cx="8964613" cy="270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194" name="Picture 3" descr="C:\Users\win-pae\Desktop\ItemsTemplate\sq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1676" y="3181623"/>
              <a:ext cx="2309813"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14"/>
            <p:cNvSpPr/>
            <p:nvPr/>
          </p:nvSpPr>
          <p:spPr>
            <a:xfrm>
              <a:off x="3215680" y="3001725"/>
              <a:ext cx="1082014" cy="567771"/>
            </a:xfrm>
            <a:prstGeom prst="ellipse">
              <a:avLst/>
            </a:prstGeom>
            <a:solidFill>
              <a:srgbClr val="FF0000"/>
            </a:solidFill>
          </p:spPr>
          <p:style>
            <a:lnRef idx="0">
              <a:schemeClr val="accent1"/>
            </a:lnRef>
            <a:fillRef idx="3">
              <a:schemeClr val="accent1"/>
            </a:fillRef>
            <a:effectRef idx="3">
              <a:schemeClr val="accent1"/>
            </a:effectRef>
            <a:fontRef idx="minor">
              <a:schemeClr val="lt1"/>
            </a:fontRef>
          </p:style>
          <p:txBody>
            <a:bodyPr lIns="0" tIns="0" rIns="0" bIns="0" anchor="ctr"/>
            <a:lstStyle/>
            <a:p>
              <a:pPr algn="ctr">
                <a:defRPr/>
              </a:pPr>
              <a:r>
                <a:rPr lang="en-US" sz="2400" b="1" dirty="0"/>
                <a:t>NEW</a:t>
              </a:r>
            </a:p>
          </p:txBody>
        </p:sp>
        <p:sp>
          <p:nvSpPr>
            <p:cNvPr id="2" name="Rectángulo 1"/>
            <p:cNvSpPr/>
            <p:nvPr/>
          </p:nvSpPr>
          <p:spPr>
            <a:xfrm>
              <a:off x="3215680" y="5408023"/>
              <a:ext cx="5902194" cy="431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extLst>
      <p:ext uri="{BB962C8B-B14F-4D97-AF65-F5344CB8AC3E}">
        <p14:creationId xmlns:p14="http://schemas.microsoft.com/office/powerpoint/2010/main" val="169295628"/>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3"/>
          <a:stretch>
            <a:fillRect/>
          </a:stretch>
        </p:blipFill>
        <p:spPr>
          <a:xfrm>
            <a:off x="4923608" y="1195590"/>
            <a:ext cx="3485606" cy="2937948"/>
          </a:xfrm>
          <a:prstGeom prst="rect">
            <a:avLst/>
          </a:prstGeom>
        </p:spPr>
      </p:pic>
      <p:sp>
        <p:nvSpPr>
          <p:cNvPr id="3" name="Text Box 2"/>
          <p:cNvSpPr txBox="1">
            <a:spLocks noChangeArrowheads="1"/>
          </p:cNvSpPr>
          <p:nvPr/>
        </p:nvSpPr>
        <p:spPr bwMode="auto">
          <a:xfrm>
            <a:off x="2220686" y="714097"/>
            <a:ext cx="1136468" cy="307777"/>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spcBef>
                <a:spcPct val="50000"/>
              </a:spcBef>
            </a:pPr>
            <a:r>
              <a:rPr lang="en-US" altLang="es-AR" sz="1400" b="1" dirty="0" err="1">
                <a:latin typeface="Tahoma" panose="020B0604030504040204" pitchFamily="34" charset="0"/>
              </a:rPr>
              <a:t>Atención</a:t>
            </a:r>
            <a:endParaRPr lang="en-US" altLang="es-AR" sz="1400" b="1" dirty="0">
              <a:latin typeface="Tahoma" panose="020B0604030504040204" pitchFamily="34" charset="0"/>
            </a:endParaRPr>
          </a:p>
        </p:txBody>
      </p:sp>
      <p:sp>
        <p:nvSpPr>
          <p:cNvPr id="4" name="Text Box 12"/>
          <p:cNvSpPr txBox="1">
            <a:spLocks noChangeArrowheads="1"/>
          </p:cNvSpPr>
          <p:nvPr/>
        </p:nvSpPr>
        <p:spPr bwMode="auto">
          <a:xfrm>
            <a:off x="3581400" y="714098"/>
            <a:ext cx="6248400"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frío</a:t>
            </a:r>
            <a:r>
              <a:rPr lang="en-US" altLang="es-AR" sz="1400" b="1" dirty="0">
                <a:latin typeface="Tahoma" panose="020B0604030504040204" pitchFamily="34" charset="0"/>
              </a:rPr>
              <a:t> ó </a:t>
            </a:r>
            <a:r>
              <a:rPr lang="en-US" altLang="es-AR" sz="1400" b="1" dirty="0" err="1">
                <a:latin typeface="Tahoma" panose="020B0604030504040204" pitchFamily="34" charset="0"/>
              </a:rPr>
              <a:t>calor</a:t>
            </a:r>
            <a:r>
              <a:rPr lang="en-US" altLang="es-AR" sz="1400" b="1" dirty="0">
                <a:latin typeface="Tahoma" panose="020B0604030504040204" pitchFamily="34" charset="0"/>
              </a:rPr>
              <a:t>.</a:t>
            </a:r>
          </a:p>
        </p:txBody>
      </p:sp>
      <p:grpSp>
        <p:nvGrpSpPr>
          <p:cNvPr id="12" name="Grupo 11"/>
          <p:cNvGrpSpPr/>
          <p:nvPr/>
        </p:nvGrpSpPr>
        <p:grpSpPr>
          <a:xfrm>
            <a:off x="261257" y="1130275"/>
            <a:ext cx="992777" cy="997931"/>
            <a:chOff x="261257" y="2593319"/>
            <a:chExt cx="992777" cy="997931"/>
          </a:xfrm>
        </p:grpSpPr>
        <p:grpSp>
          <p:nvGrpSpPr>
            <p:cNvPr id="10" name="Grupo 9"/>
            <p:cNvGrpSpPr/>
            <p:nvPr/>
          </p:nvGrpSpPr>
          <p:grpSpPr>
            <a:xfrm>
              <a:off x="404948" y="2593319"/>
              <a:ext cx="718457" cy="721078"/>
              <a:chOff x="6705600" y="866497"/>
              <a:chExt cx="4572000" cy="4894223"/>
            </a:xfrm>
          </p:grpSpPr>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866497"/>
                <a:ext cx="4572000" cy="4876800"/>
              </a:xfrm>
              <a:prstGeom prst="rect">
                <a:avLst/>
              </a:prstGeom>
            </p:spPr>
          </p:pic>
          <p:sp>
            <p:nvSpPr>
              <p:cNvPr id="7" name="Rectángulo 6"/>
              <p:cNvSpPr/>
              <p:nvPr/>
            </p:nvSpPr>
            <p:spPr>
              <a:xfrm>
                <a:off x="6705600" y="5421086"/>
                <a:ext cx="4554583" cy="339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11" name="Rectángulo 10"/>
            <p:cNvSpPr/>
            <p:nvPr/>
          </p:nvSpPr>
          <p:spPr>
            <a:xfrm>
              <a:off x="261257" y="3239589"/>
              <a:ext cx="992777" cy="351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8" name="Text Box 12"/>
          <p:cNvSpPr txBox="1">
            <a:spLocks noChangeArrowheads="1"/>
          </p:cNvSpPr>
          <p:nvPr/>
        </p:nvSpPr>
        <p:spPr bwMode="auto">
          <a:xfrm>
            <a:off x="992777" y="1147346"/>
            <a:ext cx="396728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En el Manual de Ingeniería del VRV IV se encontrarán distintas tablas de capacidades de unidades exteriores, para cada tamaño y tanto en Frío como en Calor, pero además según el tipo de unidad exterior (High-COP, Standard y Space saving .</a:t>
            </a:r>
          </a:p>
        </p:txBody>
      </p:sp>
      <p:sp>
        <p:nvSpPr>
          <p:cNvPr id="13" name="Rectángulo 12"/>
          <p:cNvSpPr/>
          <p:nvPr/>
        </p:nvSpPr>
        <p:spPr>
          <a:xfrm>
            <a:off x="465651" y="2993816"/>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9" name="Imagen 8"/>
          <p:cNvPicPr>
            <a:picLocks noChangeAspect="1"/>
          </p:cNvPicPr>
          <p:nvPr/>
        </p:nvPicPr>
        <p:blipFill>
          <a:blip r:embed="rId5"/>
          <a:stretch>
            <a:fillRect/>
          </a:stretch>
        </p:blipFill>
        <p:spPr>
          <a:xfrm>
            <a:off x="8734242" y="1169464"/>
            <a:ext cx="3420525" cy="3109098"/>
          </a:xfrm>
          <a:prstGeom prst="rect">
            <a:avLst/>
          </a:prstGeom>
        </p:spPr>
      </p:pic>
      <p:pic>
        <p:nvPicPr>
          <p:cNvPr id="5" name="Imagen 4"/>
          <p:cNvPicPr>
            <a:picLocks noChangeAspect="1"/>
          </p:cNvPicPr>
          <p:nvPr/>
        </p:nvPicPr>
        <p:blipFill>
          <a:blip r:embed="rId6"/>
          <a:stretch>
            <a:fillRect/>
          </a:stretch>
        </p:blipFill>
        <p:spPr>
          <a:xfrm>
            <a:off x="8559344" y="2821324"/>
            <a:ext cx="3457758" cy="2914475"/>
          </a:xfrm>
          <a:prstGeom prst="rect">
            <a:avLst/>
          </a:prstGeom>
        </p:spPr>
      </p:pic>
      <p:pic>
        <p:nvPicPr>
          <p:cNvPr id="15" name="Imagen 14"/>
          <p:cNvPicPr>
            <a:picLocks noChangeAspect="1"/>
          </p:cNvPicPr>
          <p:nvPr/>
        </p:nvPicPr>
        <p:blipFill>
          <a:blip r:embed="rId7"/>
          <a:stretch>
            <a:fillRect/>
          </a:stretch>
        </p:blipFill>
        <p:spPr>
          <a:xfrm>
            <a:off x="4824127" y="2863186"/>
            <a:ext cx="3449154" cy="2937948"/>
          </a:xfrm>
          <a:prstGeom prst="rect">
            <a:avLst/>
          </a:prstGeom>
        </p:spPr>
      </p:pic>
      <p:pic>
        <p:nvPicPr>
          <p:cNvPr id="16" name="Imagen 15"/>
          <p:cNvPicPr>
            <a:picLocks noChangeAspect="1"/>
          </p:cNvPicPr>
          <p:nvPr/>
        </p:nvPicPr>
        <p:blipFill>
          <a:blip r:embed="rId8"/>
          <a:stretch>
            <a:fillRect/>
          </a:stretch>
        </p:blipFill>
        <p:spPr>
          <a:xfrm>
            <a:off x="1156128" y="2562792"/>
            <a:ext cx="3447579" cy="2916780"/>
          </a:xfrm>
          <a:prstGeom prst="rect">
            <a:avLst/>
          </a:prstGeom>
        </p:spPr>
      </p:pic>
      <p:pic>
        <p:nvPicPr>
          <p:cNvPr id="17" name="Imagen 16"/>
          <p:cNvPicPr>
            <a:picLocks noChangeAspect="1"/>
          </p:cNvPicPr>
          <p:nvPr/>
        </p:nvPicPr>
        <p:blipFill>
          <a:blip r:embed="rId9"/>
          <a:stretch>
            <a:fillRect/>
          </a:stretch>
        </p:blipFill>
        <p:spPr>
          <a:xfrm>
            <a:off x="831100" y="3831668"/>
            <a:ext cx="3237636" cy="2932720"/>
          </a:xfrm>
          <a:prstGeom prst="rect">
            <a:avLst/>
          </a:prstGeom>
        </p:spPr>
      </p:pic>
      <p:sp>
        <p:nvSpPr>
          <p:cNvPr id="18" name="Text Box 12"/>
          <p:cNvSpPr txBox="1">
            <a:spLocks noChangeArrowheads="1"/>
          </p:cNvSpPr>
          <p:nvPr/>
        </p:nvSpPr>
        <p:spPr bwMode="auto">
          <a:xfrm>
            <a:off x="4068736" y="5883762"/>
            <a:ext cx="794836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Además los tipos High-COP y Standard poseen tablas de capacidades para una temperatura de evaporación de 9°C (6°C para sistemas con todas unidades interiores VRV, y 9°C cuando combinan con unidades interiores del tipo residencial).</a:t>
            </a:r>
          </a:p>
        </p:txBody>
      </p:sp>
    </p:spTree>
    <p:extLst>
      <p:ext uri="{BB962C8B-B14F-4D97-AF65-F5344CB8AC3E}">
        <p14:creationId xmlns:p14="http://schemas.microsoft.com/office/powerpoint/2010/main" val="220096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4403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wrap="square">
            <a:spAutoFit/>
          </a:bodyPr>
          <a:lstStyle/>
          <a:p>
            <a:pPr>
              <a:spcBef>
                <a:spcPct val="50000"/>
              </a:spcBef>
            </a:pPr>
            <a:r>
              <a:rPr lang="en-US" altLang="es-AR" sz="1400" b="1">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8"/>
            <a:ext cx="6450874"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450874"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450874"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450874"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b="1" dirty="0" err="1">
                <a:latin typeface="Tahoma" panose="020B0604030504040204" pitchFamily="34" charset="0"/>
              </a:rPr>
              <a:t>Verificar</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calor</a:t>
            </a:r>
            <a:r>
              <a:rPr lang="en-US" altLang="es-AR" sz="1400" b="1" dirty="0">
                <a:latin typeface="Tahoma" panose="020B0604030504040204" pitchFamily="34" charset="0"/>
              </a:rPr>
              <a:t> la </a:t>
            </a: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468292"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6" y="3641729"/>
            <a:ext cx="6442167"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446522"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Descongelamiento</a:t>
            </a:r>
            <a:r>
              <a:rPr lang="en-US" altLang="es-AR" sz="1400" dirty="0">
                <a:latin typeface="Tahoma" panose="020B0604030504040204" pitchFamily="34" charset="0"/>
                <a:sym typeface="Monotype Sorts" pitchFamily="2" charset="2"/>
              </a:rPr>
              <a:t> (Defrost)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2582422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6669995" y="1096734"/>
            <a:ext cx="5338674" cy="5676276"/>
          </a:xfrm>
          <a:prstGeom prst="rect">
            <a:avLst/>
          </a:prstGeom>
        </p:spPr>
      </p:pic>
      <p:sp>
        <p:nvSpPr>
          <p:cNvPr id="7" name="Text Box 12"/>
          <p:cNvSpPr txBox="1">
            <a:spLocks noChangeArrowheads="1"/>
          </p:cNvSpPr>
          <p:nvPr/>
        </p:nvSpPr>
        <p:spPr bwMode="auto">
          <a:xfrm>
            <a:off x="1001484" y="1116868"/>
            <a:ext cx="584128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Utilizando la tabla de capacidad de la unidad exterior elegida en primera instancia, se calcula la capacidad corregida de la misma según la temperatura TBS interior, la temperatura TBS y TBH exterior y el rango de conexión (CR):</a:t>
            </a:r>
          </a:p>
        </p:txBody>
      </p:sp>
      <p:sp>
        <p:nvSpPr>
          <p:cNvPr id="15" name="Elipse 14"/>
          <p:cNvSpPr/>
          <p:nvPr/>
        </p:nvSpPr>
        <p:spPr>
          <a:xfrm>
            <a:off x="6609806" y="5351612"/>
            <a:ext cx="679735" cy="3552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Elipse 15"/>
          <p:cNvSpPr/>
          <p:nvPr/>
        </p:nvSpPr>
        <p:spPr>
          <a:xfrm>
            <a:off x="9375835" y="1278110"/>
            <a:ext cx="679735" cy="3552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Elipse 16"/>
          <p:cNvSpPr/>
          <p:nvPr/>
        </p:nvSpPr>
        <p:spPr>
          <a:xfrm>
            <a:off x="6636950" y="2902158"/>
            <a:ext cx="679735" cy="3552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Elipse 17"/>
          <p:cNvSpPr/>
          <p:nvPr/>
        </p:nvSpPr>
        <p:spPr>
          <a:xfrm>
            <a:off x="7041729" y="3620170"/>
            <a:ext cx="679735" cy="2500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Elipse 18"/>
          <p:cNvSpPr/>
          <p:nvPr/>
        </p:nvSpPr>
        <p:spPr>
          <a:xfrm>
            <a:off x="8671425" y="3595234"/>
            <a:ext cx="481477" cy="2596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Elipse 19"/>
          <p:cNvSpPr/>
          <p:nvPr/>
        </p:nvSpPr>
        <p:spPr>
          <a:xfrm>
            <a:off x="8695028" y="6031459"/>
            <a:ext cx="481477" cy="2596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1" name="Elipse 20"/>
          <p:cNvSpPr/>
          <p:nvPr/>
        </p:nvSpPr>
        <p:spPr>
          <a:xfrm>
            <a:off x="6981536" y="6031459"/>
            <a:ext cx="679735" cy="2500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7" name="Conector recto de flecha 26"/>
          <p:cNvCxnSpPr>
            <a:endCxn id="18" idx="0"/>
          </p:cNvCxnSpPr>
          <p:nvPr/>
        </p:nvCxnSpPr>
        <p:spPr>
          <a:xfrm>
            <a:off x="7009863" y="3238558"/>
            <a:ext cx="371734" cy="3816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a:off x="7669747" y="3733764"/>
            <a:ext cx="1001678" cy="121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p:cNvCxnSpPr/>
          <p:nvPr/>
        </p:nvCxnSpPr>
        <p:spPr>
          <a:xfrm>
            <a:off x="7679186" y="6145265"/>
            <a:ext cx="1001678" cy="121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a:endCxn id="21" idx="0"/>
          </p:cNvCxnSpPr>
          <p:nvPr/>
        </p:nvCxnSpPr>
        <p:spPr>
          <a:xfrm>
            <a:off x="7006535" y="5701174"/>
            <a:ext cx="314869" cy="3302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upo 34"/>
          <p:cNvGrpSpPr/>
          <p:nvPr/>
        </p:nvGrpSpPr>
        <p:grpSpPr>
          <a:xfrm>
            <a:off x="690977" y="3661777"/>
            <a:ext cx="4912989" cy="1956903"/>
            <a:chOff x="181525" y="3034760"/>
            <a:chExt cx="4912989" cy="1956903"/>
          </a:xfrm>
        </p:grpSpPr>
        <p:grpSp>
          <p:nvGrpSpPr>
            <p:cNvPr id="23" name="Grupo 22"/>
            <p:cNvGrpSpPr/>
            <p:nvPr/>
          </p:nvGrpSpPr>
          <p:grpSpPr>
            <a:xfrm>
              <a:off x="181525" y="3034760"/>
              <a:ext cx="4912989" cy="1663070"/>
              <a:chOff x="181525" y="3034760"/>
              <a:chExt cx="4912989" cy="1663070"/>
            </a:xfrm>
          </p:grpSpPr>
          <p:pic>
            <p:nvPicPr>
              <p:cNvPr id="6" name="Imagen 5"/>
              <p:cNvPicPr>
                <a:picLocks noChangeAspect="1"/>
              </p:cNvPicPr>
              <p:nvPr/>
            </p:nvPicPr>
            <p:blipFill>
              <a:blip r:embed="rId4"/>
              <a:stretch>
                <a:fillRect/>
              </a:stretch>
            </p:blipFill>
            <p:spPr>
              <a:xfrm>
                <a:off x="181525" y="3034760"/>
                <a:ext cx="4912989" cy="1663070"/>
              </a:xfrm>
              <a:prstGeom prst="rect">
                <a:avLst/>
              </a:prstGeom>
            </p:spPr>
          </p:pic>
          <p:sp>
            <p:nvSpPr>
              <p:cNvPr id="13" name="Rectángulo 12"/>
              <p:cNvSpPr/>
              <p:nvPr/>
            </p:nvSpPr>
            <p:spPr>
              <a:xfrm>
                <a:off x="2362200" y="4131789"/>
                <a:ext cx="575177" cy="309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 name="Rectángulo 21"/>
              <p:cNvSpPr/>
              <p:nvPr/>
            </p:nvSpPr>
            <p:spPr>
              <a:xfrm>
                <a:off x="4275504" y="4146814"/>
                <a:ext cx="575177" cy="309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4" name="CuadroTexto 23"/>
            <p:cNvSpPr txBox="1"/>
            <p:nvPr/>
          </p:nvSpPr>
          <p:spPr>
            <a:xfrm>
              <a:off x="2329619" y="4056286"/>
              <a:ext cx="639919" cy="400110"/>
            </a:xfrm>
            <a:prstGeom prst="rect">
              <a:avLst/>
            </a:prstGeom>
            <a:noFill/>
          </p:spPr>
          <p:txBody>
            <a:bodyPr wrap="none" rtlCol="0">
              <a:spAutoFit/>
            </a:bodyPr>
            <a:lstStyle/>
            <a:p>
              <a:r>
                <a:rPr lang="es-AR" sz="2000" b="1" dirty="0"/>
                <a:t>65,0</a:t>
              </a:r>
            </a:p>
          </p:txBody>
        </p:sp>
        <p:sp>
          <p:nvSpPr>
            <p:cNvPr id="25" name="CuadroTexto 24"/>
            <p:cNvSpPr txBox="1"/>
            <p:nvPr/>
          </p:nvSpPr>
          <p:spPr>
            <a:xfrm>
              <a:off x="4201268" y="4062549"/>
              <a:ext cx="639919" cy="400110"/>
            </a:xfrm>
            <a:prstGeom prst="rect">
              <a:avLst/>
            </a:prstGeom>
            <a:noFill/>
          </p:spPr>
          <p:txBody>
            <a:bodyPr wrap="none" rtlCol="0">
              <a:spAutoFit/>
            </a:bodyPr>
            <a:lstStyle/>
            <a:p>
              <a:r>
                <a:rPr lang="es-AR" sz="2000" b="1" dirty="0"/>
                <a:t>65,1</a:t>
              </a:r>
            </a:p>
          </p:txBody>
        </p:sp>
        <p:sp>
          <p:nvSpPr>
            <p:cNvPr id="32" name="Elipse 31"/>
            <p:cNvSpPr/>
            <p:nvPr/>
          </p:nvSpPr>
          <p:spPr>
            <a:xfrm>
              <a:off x="3330414" y="4131789"/>
              <a:ext cx="627021" cy="339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33" name="Conector recto de flecha 32"/>
            <p:cNvCxnSpPr/>
            <p:nvPr/>
          </p:nvCxnSpPr>
          <p:spPr>
            <a:xfrm flipH="1">
              <a:off x="3134474" y="4471422"/>
              <a:ext cx="391880" cy="5202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ext Box 34"/>
          <p:cNvSpPr txBox="1">
            <a:spLocks noChangeArrowheads="1"/>
          </p:cNvSpPr>
          <p:nvPr/>
        </p:nvSpPr>
        <p:spPr bwMode="auto">
          <a:xfrm>
            <a:off x="104502" y="5579548"/>
            <a:ext cx="62309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400" b="1" dirty="0">
                <a:latin typeface="Tahoma" panose="020B0604030504040204" pitchFamily="34" charset="0"/>
              </a:rPr>
              <a:t>(B) = 65,0 + (65,1 – 65,0) x (126 – 120) / (130 – 120) = 65,06Kw.</a:t>
            </a:r>
          </a:p>
        </p:txBody>
      </p:sp>
      <p:sp>
        <p:nvSpPr>
          <p:cNvPr id="38" name="Text Box 34"/>
          <p:cNvSpPr txBox="1">
            <a:spLocks noChangeArrowheads="1"/>
          </p:cNvSpPr>
          <p:nvPr/>
        </p:nvSpPr>
        <p:spPr bwMode="auto">
          <a:xfrm>
            <a:off x="1539227" y="6316412"/>
            <a:ext cx="32025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1600" b="1" dirty="0">
                <a:solidFill>
                  <a:srgbClr val="FF0000"/>
                </a:solidFill>
                <a:latin typeface="Tahoma" panose="020B0604030504040204" pitchFamily="34" charset="0"/>
              </a:rPr>
              <a:t>ES POSIBLE INTERPOLAR !!!</a:t>
            </a:r>
          </a:p>
        </p:txBody>
      </p:sp>
      <p:sp>
        <p:nvSpPr>
          <p:cNvPr id="29"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6</a:t>
            </a:r>
          </a:p>
        </p:txBody>
      </p:sp>
      <p:sp>
        <p:nvSpPr>
          <p:cNvPr id="34" name="Text Box 12"/>
          <p:cNvSpPr txBox="1">
            <a:spLocks noChangeArrowheads="1"/>
          </p:cNvSpPr>
          <p:nvPr/>
        </p:nvSpPr>
        <p:spPr bwMode="auto">
          <a:xfrm>
            <a:off x="3581399" y="714098"/>
            <a:ext cx="6398623" cy="307777"/>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wrap="square">
            <a:spAutoFit/>
          </a:bodyPr>
          <a:lstStyle/>
          <a:p>
            <a:pPr>
              <a:spcBef>
                <a:spcPct val="50000"/>
              </a:spcBef>
            </a:pPr>
            <a:r>
              <a:rPr lang="en-US" altLang="es-AR" sz="1400" b="1" dirty="0" err="1">
                <a:latin typeface="Tahoma" panose="020B0604030504040204" pitchFamily="34" charset="0"/>
              </a:rPr>
              <a:t>Verificar</a:t>
            </a:r>
            <a:r>
              <a:rPr lang="en-US" altLang="es-AR" sz="1400" b="1" dirty="0">
                <a:latin typeface="Tahoma" panose="020B0604030504040204" pitchFamily="34" charset="0"/>
              </a:rPr>
              <a:t> </a:t>
            </a:r>
            <a:r>
              <a:rPr lang="en-US" altLang="es-AR" sz="1400" b="1" dirty="0" err="1">
                <a:latin typeface="Tahoma" panose="020B0604030504040204" pitchFamily="34" charset="0"/>
              </a:rPr>
              <a:t>en</a:t>
            </a:r>
            <a:r>
              <a:rPr lang="en-US" altLang="es-AR" sz="1400" b="1" dirty="0">
                <a:latin typeface="Tahoma" panose="020B0604030504040204" pitchFamily="34" charset="0"/>
              </a:rPr>
              <a:t> </a:t>
            </a:r>
            <a:r>
              <a:rPr lang="en-US" altLang="es-AR" sz="1400" b="1" dirty="0" err="1">
                <a:latin typeface="Tahoma" panose="020B0604030504040204" pitchFamily="34" charset="0"/>
              </a:rPr>
              <a:t>modo</a:t>
            </a:r>
            <a:r>
              <a:rPr lang="en-US" altLang="es-AR" sz="1400" b="1" dirty="0">
                <a:latin typeface="Tahoma" panose="020B0604030504040204" pitchFamily="34" charset="0"/>
              </a:rPr>
              <a:t> </a:t>
            </a:r>
            <a:r>
              <a:rPr lang="en-US" altLang="es-AR" sz="1400" b="1" dirty="0" err="1">
                <a:latin typeface="Tahoma" panose="020B0604030504040204" pitchFamily="34" charset="0"/>
              </a:rPr>
              <a:t>calor</a:t>
            </a:r>
            <a:r>
              <a:rPr lang="en-US" altLang="es-AR" sz="1400" b="1" dirty="0">
                <a:latin typeface="Tahoma" panose="020B0604030504040204" pitchFamily="34" charset="0"/>
              </a:rPr>
              <a:t> la </a:t>
            </a:r>
            <a:r>
              <a:rPr lang="en-US" altLang="es-AR" sz="1400" b="1" dirty="0" err="1">
                <a:latin typeface="Tahoma" panose="020B0604030504040204" pitchFamily="34" charset="0"/>
              </a:rPr>
              <a:t>selección</a:t>
            </a:r>
            <a:r>
              <a:rPr lang="en-US" altLang="es-AR" sz="1400" b="1" dirty="0">
                <a:latin typeface="Tahoma" panose="020B0604030504040204" pitchFamily="34" charset="0"/>
              </a:rPr>
              <a:t> </a:t>
            </a:r>
            <a:r>
              <a:rPr lang="en-US" altLang="es-AR" sz="1400" b="1" dirty="0" err="1">
                <a:latin typeface="Tahoma" panose="020B0604030504040204" pitchFamily="34" charset="0"/>
              </a:rPr>
              <a:t>preliminar</a:t>
            </a:r>
            <a:r>
              <a:rPr lang="en-US" altLang="es-AR" sz="1400" b="1" dirty="0">
                <a:latin typeface="Tahoma" panose="020B0604030504040204" pitchFamily="34" charset="0"/>
              </a:rPr>
              <a:t> de las </a:t>
            </a:r>
            <a:r>
              <a:rPr lang="en-US" altLang="es-AR" sz="1400" b="1" dirty="0" err="1">
                <a:latin typeface="Tahoma" panose="020B0604030504040204" pitchFamily="34" charset="0"/>
              </a:rPr>
              <a:t>unidad</a:t>
            </a:r>
            <a:r>
              <a:rPr lang="en-US" altLang="es-AR" sz="1400" b="1" dirty="0">
                <a:latin typeface="Tahoma" panose="020B0604030504040204" pitchFamily="34" charset="0"/>
              </a:rPr>
              <a:t> exterior.</a:t>
            </a:r>
          </a:p>
        </p:txBody>
      </p:sp>
      <p:sp>
        <p:nvSpPr>
          <p:cNvPr id="39" name="Text Box 34"/>
          <p:cNvSpPr txBox="1">
            <a:spLocks noChangeArrowheads="1"/>
          </p:cNvSpPr>
          <p:nvPr/>
        </p:nvSpPr>
        <p:spPr bwMode="auto">
          <a:xfrm>
            <a:off x="2066093" y="2230182"/>
            <a:ext cx="225605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200" b="1" dirty="0">
                <a:latin typeface="Tahoma" panose="020B0604030504040204" pitchFamily="34" charset="0"/>
              </a:rPr>
              <a:t>INVIERNO</a:t>
            </a:r>
          </a:p>
          <a:p>
            <a:pPr algn="l">
              <a:spcBef>
                <a:spcPct val="50000"/>
              </a:spcBef>
            </a:pPr>
            <a:r>
              <a:rPr lang="en-US" altLang="es-AR" sz="1200" b="1" dirty="0">
                <a:latin typeface="Tahoma" panose="020B0604030504040204" pitchFamily="34" charset="0"/>
              </a:rPr>
              <a:t>EXTERIOR        INTERIOR</a:t>
            </a:r>
          </a:p>
          <a:p>
            <a:pPr algn="l">
              <a:spcBef>
                <a:spcPct val="50000"/>
              </a:spcBef>
            </a:pPr>
            <a:r>
              <a:rPr lang="en-US" altLang="es-AR" sz="1200" dirty="0">
                <a:latin typeface="Tahoma" panose="020B0604030504040204" pitchFamily="34" charset="0"/>
              </a:rPr>
              <a:t>TBS = 7°C        TBS = 20°C</a:t>
            </a:r>
          </a:p>
          <a:p>
            <a:pPr>
              <a:spcBef>
                <a:spcPct val="50000"/>
              </a:spcBef>
            </a:pPr>
            <a:r>
              <a:rPr lang="en-US" altLang="es-AR" sz="1200" dirty="0">
                <a:latin typeface="Tahoma" panose="020B0604030504040204" pitchFamily="34" charset="0"/>
              </a:rPr>
              <a:t>TBH = 6°C        </a:t>
            </a:r>
          </a:p>
        </p:txBody>
      </p:sp>
    </p:spTree>
    <p:extLst>
      <p:ext uri="{BB962C8B-B14F-4D97-AF65-F5344CB8AC3E}">
        <p14:creationId xmlns:p14="http://schemas.microsoft.com/office/powerpoint/2010/main" val="14054724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Text Box 3"/>
          <p:cNvSpPr txBox="1">
            <a:spLocks noChangeArrowheads="1"/>
          </p:cNvSpPr>
          <p:nvPr/>
        </p:nvSpPr>
        <p:spPr bwMode="auto">
          <a:xfrm>
            <a:off x="2362200" y="230926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2</a:t>
            </a:r>
          </a:p>
        </p:txBody>
      </p:sp>
      <p:sp>
        <p:nvSpPr>
          <p:cNvPr id="472068" name="Text Box 4"/>
          <p:cNvSpPr txBox="1">
            <a:spLocks noChangeArrowheads="1"/>
          </p:cNvSpPr>
          <p:nvPr/>
        </p:nvSpPr>
        <p:spPr bwMode="auto">
          <a:xfrm>
            <a:off x="2362200" y="295855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3</a:t>
            </a:r>
          </a:p>
        </p:txBody>
      </p:sp>
      <p:sp>
        <p:nvSpPr>
          <p:cNvPr id="472069" name="Text Box 5"/>
          <p:cNvSpPr txBox="1">
            <a:spLocks noChangeArrowheads="1"/>
          </p:cNvSpPr>
          <p:nvPr/>
        </p:nvSpPr>
        <p:spPr bwMode="auto">
          <a:xfrm>
            <a:off x="2362200" y="3663406"/>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4</a:t>
            </a:r>
          </a:p>
        </p:txBody>
      </p:sp>
      <p:sp>
        <p:nvSpPr>
          <p:cNvPr id="472070" name="Text Box 6"/>
          <p:cNvSpPr txBox="1">
            <a:spLocks noChangeArrowheads="1"/>
          </p:cNvSpPr>
          <p:nvPr/>
        </p:nvSpPr>
        <p:spPr bwMode="auto">
          <a:xfrm>
            <a:off x="2362200" y="441111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5</a:t>
            </a:r>
          </a:p>
        </p:txBody>
      </p:sp>
      <p:sp>
        <p:nvSpPr>
          <p:cNvPr id="472071" name="Text Box 7"/>
          <p:cNvSpPr txBox="1">
            <a:spLocks noChangeArrowheads="1"/>
          </p:cNvSpPr>
          <p:nvPr/>
        </p:nvSpPr>
        <p:spPr bwMode="auto">
          <a:xfrm>
            <a:off x="2362200" y="5106899"/>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a:latin typeface="Tahoma" panose="020B0604030504040204" pitchFamily="34" charset="0"/>
              </a:rPr>
              <a:t>Paso 6</a:t>
            </a:r>
          </a:p>
        </p:txBody>
      </p:sp>
      <p:sp>
        <p:nvSpPr>
          <p:cNvPr id="472072" name="Text Box 8"/>
          <p:cNvSpPr txBox="1">
            <a:spLocks noChangeArrowheads="1"/>
          </p:cNvSpPr>
          <p:nvPr/>
        </p:nvSpPr>
        <p:spPr bwMode="auto">
          <a:xfrm>
            <a:off x="2362200" y="5911214"/>
            <a:ext cx="914400" cy="304800"/>
          </a:xfrm>
          <a:prstGeom prst="rect">
            <a:avLst/>
          </a:prstGeom>
          <a:solidFill>
            <a:srgbClr val="FFFF99"/>
          </a:solidFill>
          <a:ln w="9525">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a:latin typeface="Tahoma" panose="020B0604030504040204" pitchFamily="34" charset="0"/>
              </a:rPr>
              <a:t>Paso 7</a:t>
            </a:r>
          </a:p>
        </p:txBody>
      </p:sp>
      <p:grpSp>
        <p:nvGrpSpPr>
          <p:cNvPr id="472073" name="Group 9"/>
          <p:cNvGrpSpPr>
            <a:grpSpLocks/>
          </p:cNvGrpSpPr>
          <p:nvPr/>
        </p:nvGrpSpPr>
        <p:grpSpPr bwMode="auto">
          <a:xfrm>
            <a:off x="1436910" y="635451"/>
            <a:ext cx="9744893" cy="830263"/>
            <a:chOff x="1056" y="0"/>
            <a:chExt cx="3888" cy="523"/>
          </a:xfrm>
        </p:grpSpPr>
        <p:sp>
          <p:nvSpPr>
            <p:cNvPr id="472074" name="AutoShape 10"/>
            <p:cNvSpPr>
              <a:spLocks noChangeArrowheads="1"/>
            </p:cNvSpPr>
            <p:nvPr/>
          </p:nvSpPr>
          <p:spPr bwMode="auto">
            <a:xfrm>
              <a:off x="1056" y="48"/>
              <a:ext cx="3888" cy="288"/>
            </a:xfrm>
            <a:prstGeom prst="roundRect">
              <a:avLst>
                <a:gd name="adj" fmla="val 50000"/>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71842" dir="2700000" algn="ctr" rotWithShape="0">
                      <a:schemeClr val="tx1"/>
                    </a:outerShdw>
                  </a:effectLst>
                </a14:hiddenEffects>
              </a:ext>
            </a:extLst>
          </p:spPr>
          <p:txBody>
            <a:bodyPr wrap="none" anchor="ctr"/>
            <a:lstStyle/>
            <a:p>
              <a:endParaRPr lang="es-AR"/>
            </a:p>
          </p:txBody>
        </p:sp>
        <p:sp>
          <p:nvSpPr>
            <p:cNvPr id="472075" name="Text Box 11"/>
            <p:cNvSpPr txBox="1">
              <a:spLocks noChangeArrowheads="1"/>
            </p:cNvSpPr>
            <p:nvPr/>
          </p:nvSpPr>
          <p:spPr bwMode="auto">
            <a:xfrm>
              <a:off x="1104" y="0"/>
              <a:ext cx="379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s-AR" sz="2400" b="1" dirty="0" err="1">
                  <a:latin typeface="Tahoma" panose="020B0604030504040204" pitchFamily="34" charset="0"/>
                </a:rPr>
                <a:t>Procedimiento</a:t>
              </a:r>
              <a:r>
                <a:rPr lang="en-US" altLang="es-AR" sz="2400" b="1" dirty="0">
                  <a:latin typeface="Tahoma" panose="020B0604030504040204" pitchFamily="34" charset="0"/>
                </a:rPr>
                <a:t> de </a:t>
              </a:r>
              <a:r>
                <a:rPr lang="en-US" altLang="es-AR" sz="2400" b="1" dirty="0" err="1">
                  <a:latin typeface="Tahoma" panose="020B0604030504040204" pitchFamily="34" charset="0"/>
                </a:rPr>
                <a:t>selección</a:t>
              </a:r>
              <a:r>
                <a:rPr lang="en-US" altLang="es-AR" sz="2400" b="1" dirty="0">
                  <a:latin typeface="Tahoma" panose="020B0604030504040204" pitchFamily="34" charset="0"/>
                </a:rPr>
                <a:t> del Sistema VRV, </a:t>
              </a:r>
              <a:r>
                <a:rPr lang="en-US" altLang="es-AR" sz="2400" b="1" dirty="0" err="1">
                  <a:latin typeface="Tahoma" panose="020B0604030504040204" pitchFamily="34" charset="0"/>
                </a:rPr>
                <a:t>pasos</a:t>
              </a:r>
              <a:r>
                <a:rPr lang="en-US" altLang="es-AR" sz="2400" b="1" dirty="0">
                  <a:latin typeface="Tahoma" panose="020B0604030504040204" pitchFamily="34" charset="0"/>
                </a:rPr>
                <a:t> a </a:t>
              </a:r>
              <a:r>
                <a:rPr lang="en-US" altLang="es-AR" sz="2400" b="1" dirty="0" err="1">
                  <a:latin typeface="Tahoma" panose="020B0604030504040204" pitchFamily="34" charset="0"/>
                </a:rPr>
                <a:t>seguir</a:t>
              </a:r>
              <a:r>
                <a:rPr lang="en-US" altLang="es-AR" sz="2400" b="1" dirty="0">
                  <a:latin typeface="Tahoma" panose="020B0604030504040204" pitchFamily="34" charset="0"/>
                </a:rPr>
                <a:t>:</a:t>
              </a:r>
            </a:p>
          </p:txBody>
        </p:sp>
      </p:grpSp>
      <p:sp>
        <p:nvSpPr>
          <p:cNvPr id="472076" name="Text Box 12"/>
          <p:cNvSpPr txBox="1">
            <a:spLocks noChangeArrowheads="1"/>
          </p:cNvSpPr>
          <p:nvPr/>
        </p:nvSpPr>
        <p:spPr bwMode="auto">
          <a:xfrm>
            <a:off x="3581400" y="1733007"/>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Condiciones</a:t>
            </a:r>
            <a:r>
              <a:rPr lang="en-US" altLang="es-AR" sz="1400" dirty="0">
                <a:latin typeface="Tahoma" panose="020B0604030504040204" pitchFamily="34" charset="0"/>
              </a:rPr>
              <a:t> de </a:t>
            </a:r>
            <a:r>
              <a:rPr lang="en-US" altLang="es-AR" sz="1400" dirty="0" err="1">
                <a:latin typeface="Tahoma" panose="020B0604030504040204" pitchFamily="34" charset="0"/>
              </a:rPr>
              <a:t>diseño</a:t>
            </a:r>
            <a:r>
              <a:rPr lang="en-US" altLang="es-AR" sz="1400" dirty="0">
                <a:latin typeface="Tahoma" panose="020B0604030504040204" pitchFamily="34" charset="0"/>
              </a:rPr>
              <a:t> - </a:t>
            </a:r>
            <a:r>
              <a:rPr lang="en-US" altLang="es-AR" sz="1400" dirty="0" err="1">
                <a:latin typeface="Tahoma" panose="020B0604030504040204" pitchFamily="34" charset="0"/>
              </a:rPr>
              <a:t>Cálculo</a:t>
            </a:r>
            <a:r>
              <a:rPr lang="en-US" altLang="es-AR" sz="1400" dirty="0">
                <a:latin typeface="Tahoma" panose="020B0604030504040204" pitchFamily="34" charset="0"/>
              </a:rPr>
              <a:t> de la </a:t>
            </a:r>
            <a:r>
              <a:rPr lang="en-US" altLang="es-AR" sz="1400" dirty="0" err="1">
                <a:latin typeface="Tahoma" panose="020B0604030504040204" pitchFamily="34" charset="0"/>
              </a:rPr>
              <a:t>Carga</a:t>
            </a:r>
            <a:r>
              <a:rPr lang="en-US" altLang="es-AR" sz="1400" dirty="0">
                <a:latin typeface="Tahoma" panose="020B0604030504040204" pitchFamily="34" charset="0"/>
              </a:rPr>
              <a:t> </a:t>
            </a:r>
            <a:r>
              <a:rPr lang="en-US" altLang="es-AR" sz="1400" dirty="0" err="1">
                <a:latin typeface="Tahoma" panose="020B0604030504040204" pitchFamily="34" charset="0"/>
              </a:rPr>
              <a:t>Térmica</a:t>
            </a:r>
            <a:r>
              <a:rPr lang="en-US" altLang="es-AR" sz="1400" dirty="0">
                <a:latin typeface="Tahoma" panose="020B0604030504040204" pitchFamily="34" charset="0"/>
              </a:rPr>
              <a:t>.</a:t>
            </a:r>
          </a:p>
        </p:txBody>
      </p:sp>
      <p:sp>
        <p:nvSpPr>
          <p:cNvPr id="472077" name="Text Box 13"/>
          <p:cNvSpPr txBox="1">
            <a:spLocks noChangeArrowheads="1"/>
          </p:cNvSpPr>
          <p:nvPr/>
        </p:nvSpPr>
        <p:spPr bwMode="auto">
          <a:xfrm>
            <a:off x="3581400" y="2326732"/>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472080" name="Line 16"/>
          <p:cNvSpPr>
            <a:spLocks noChangeShapeType="1"/>
          </p:cNvSpPr>
          <p:nvPr/>
        </p:nvSpPr>
        <p:spPr bwMode="auto">
          <a:xfrm>
            <a:off x="6553200" y="2052095"/>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82" name="Text Box 18"/>
          <p:cNvSpPr txBox="1">
            <a:spLocks noChangeArrowheads="1"/>
          </p:cNvSpPr>
          <p:nvPr/>
        </p:nvSpPr>
        <p:spPr bwMode="auto">
          <a:xfrm>
            <a:off x="3581400" y="2926444"/>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las </a:t>
            </a:r>
            <a:r>
              <a:rPr lang="en-US" altLang="es-AR" sz="1400" dirty="0" err="1">
                <a:latin typeface="Tahoma" panose="020B0604030504040204" pitchFamily="34" charset="0"/>
              </a:rPr>
              <a:t>unidades</a:t>
            </a:r>
            <a:r>
              <a:rPr lang="en-US" altLang="es-AR" sz="1400" dirty="0">
                <a:latin typeface="Tahoma" panose="020B0604030504040204" pitchFamily="34" charset="0"/>
              </a:rPr>
              <a:t> </a:t>
            </a:r>
            <a:r>
              <a:rPr lang="en-US" altLang="es-AR" sz="1400" dirty="0" err="1">
                <a:latin typeface="Tahoma" panose="020B0604030504040204" pitchFamily="34" charset="0"/>
              </a:rPr>
              <a:t>interiores</a:t>
            </a:r>
            <a:r>
              <a:rPr lang="en-US" altLang="es-AR" sz="1400" dirty="0">
                <a:latin typeface="Tahoma" panose="020B0604030504040204" pitchFamily="34" charset="0"/>
              </a:rPr>
              <a:t>.</a:t>
            </a:r>
          </a:p>
        </p:txBody>
      </p:sp>
      <p:sp>
        <p:nvSpPr>
          <p:cNvPr id="472088" name="Text Box 24"/>
          <p:cNvSpPr txBox="1">
            <a:spLocks noChangeArrowheads="1"/>
          </p:cNvSpPr>
          <p:nvPr/>
        </p:nvSpPr>
        <p:spPr bwMode="auto">
          <a:xfrm>
            <a:off x="3581400" y="5106900"/>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Verificar</a:t>
            </a:r>
            <a:r>
              <a:rPr lang="en-US" altLang="es-AR" sz="1400" dirty="0">
                <a:latin typeface="Tahoma" panose="020B0604030504040204" pitchFamily="34" charset="0"/>
              </a:rPr>
              <a:t>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calor</a:t>
            </a:r>
            <a:r>
              <a:rPr lang="en-US" altLang="es-AR" sz="1400" dirty="0">
                <a:latin typeface="Tahoma" panose="020B0604030504040204" pitchFamily="34" charset="0"/>
              </a:rPr>
              <a:t> la </a:t>
            </a: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a:t>
            </a:r>
          </a:p>
        </p:txBody>
      </p:sp>
      <p:sp>
        <p:nvSpPr>
          <p:cNvPr id="472090" name="Line 26"/>
          <p:cNvSpPr>
            <a:spLocks noChangeShapeType="1"/>
          </p:cNvSpPr>
          <p:nvPr/>
        </p:nvSpPr>
        <p:spPr bwMode="auto">
          <a:xfrm>
            <a:off x="6553200" y="2656931"/>
            <a:ext cx="0" cy="2619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1" name="Line 27"/>
          <p:cNvSpPr>
            <a:spLocks noChangeShapeType="1"/>
          </p:cNvSpPr>
          <p:nvPr/>
        </p:nvSpPr>
        <p:spPr bwMode="auto">
          <a:xfrm>
            <a:off x="6553200" y="3262992"/>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472093" name="Line 29"/>
          <p:cNvSpPr>
            <a:spLocks noChangeShapeType="1"/>
          </p:cNvSpPr>
          <p:nvPr/>
        </p:nvSpPr>
        <p:spPr bwMode="auto">
          <a:xfrm>
            <a:off x="6553200" y="4856801"/>
            <a:ext cx="0" cy="26193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6" name="Text Box 3"/>
          <p:cNvSpPr txBox="1">
            <a:spLocks noChangeArrowheads="1"/>
          </p:cNvSpPr>
          <p:nvPr/>
        </p:nvSpPr>
        <p:spPr bwMode="auto">
          <a:xfrm>
            <a:off x="2370907" y="1743208"/>
            <a:ext cx="914400" cy="304800"/>
          </a:xfrm>
          <a:prstGeom prst="rect">
            <a:avLst/>
          </a:prstGeom>
          <a:solidFill>
            <a:srgbClr val="FFFF99"/>
          </a:solidFill>
          <a:ln>
            <a:noFill/>
          </a:ln>
          <a:effectLst>
            <a:prstShdw prst="shdw17" dist="17961" dir="2700000">
              <a:srgbClr val="FFFF99">
                <a:gamma/>
                <a:shade val="60000"/>
                <a:invGamma/>
              </a:srgbClr>
            </a:prst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en-US" altLang="es-AR" sz="1400" dirty="0">
                <a:latin typeface="Tahoma" panose="020B0604030504040204" pitchFamily="34" charset="0"/>
              </a:rPr>
              <a:t>Paso 1</a:t>
            </a:r>
          </a:p>
        </p:txBody>
      </p:sp>
      <p:sp>
        <p:nvSpPr>
          <p:cNvPr id="25" name="Text Box 17"/>
          <p:cNvSpPr txBox="1">
            <a:spLocks noChangeArrowheads="1"/>
          </p:cNvSpPr>
          <p:nvPr/>
        </p:nvSpPr>
        <p:spPr bwMode="auto">
          <a:xfrm>
            <a:off x="3563981" y="4322177"/>
            <a:ext cx="6248400" cy="536575"/>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Corrección</a:t>
            </a:r>
            <a:r>
              <a:rPr lang="en-US" altLang="es-AR" sz="1400" dirty="0">
                <a:latin typeface="Tahoma" panose="020B0604030504040204" pitchFamily="34" charset="0"/>
              </a:rPr>
              <a:t> </a:t>
            </a:r>
            <a:r>
              <a:rPr lang="en-US" altLang="es-AR" sz="1400" dirty="0" err="1">
                <a:latin typeface="Tahoma" panose="020B0604030504040204" pitchFamily="34" charset="0"/>
              </a:rPr>
              <a:t>por</a:t>
            </a:r>
            <a:r>
              <a:rPr lang="en-US" altLang="es-AR" sz="1400" dirty="0">
                <a:latin typeface="Tahoma" panose="020B0604030504040204" pitchFamily="34" charset="0"/>
              </a:rPr>
              <a:t> </a:t>
            </a:r>
            <a:r>
              <a:rPr lang="en-US" altLang="es-AR" sz="1400" dirty="0" err="1">
                <a:latin typeface="Tahoma" panose="020B0604030504040204" pitchFamily="34" charset="0"/>
              </a:rPr>
              <a:t>longitud</a:t>
            </a:r>
            <a:r>
              <a:rPr lang="en-US" altLang="es-AR" sz="1400" dirty="0">
                <a:latin typeface="Tahoma" panose="020B0604030504040204" pitchFamily="34" charset="0"/>
              </a:rPr>
              <a:t> de </a:t>
            </a:r>
            <a:r>
              <a:rPr lang="en-US" altLang="es-AR" sz="1400" dirty="0" err="1">
                <a:latin typeface="Tahoma" panose="020B0604030504040204" pitchFamily="34" charset="0"/>
              </a:rPr>
              <a:t>cañerías</a:t>
            </a:r>
            <a:r>
              <a:rPr lang="en-US" altLang="es-AR" sz="1400" dirty="0">
                <a:latin typeface="Tahoma" panose="020B0604030504040204" pitchFamily="34" charset="0"/>
                <a:sym typeface="Monotype Sorts" pitchFamily="2" charset="2"/>
              </a:rPr>
              <a:t> (</a:t>
            </a:r>
            <a:r>
              <a:rPr lang="en-US" altLang="es-AR" sz="1400" dirty="0">
                <a:latin typeface="Tahoma" panose="020B0604030504040204" pitchFamily="34" charset="0"/>
                <a:sym typeface="Symbol" panose="05050102010706020507" pitchFamily="18" charset="2"/>
              </a:rPr>
              <a:t>K1)</a:t>
            </a:r>
            <a:r>
              <a:rPr lang="en-US" altLang="es-AR" sz="1400" dirty="0">
                <a:latin typeface="Tahoma" panose="020B0604030504040204" pitchFamily="34" charset="0"/>
                <a:sym typeface="Monotype Sorts" pitchFamily="2" charset="2"/>
              </a:rPr>
              <a:t> y </a:t>
            </a:r>
            <a:r>
              <a:rPr lang="en-US" altLang="es-AR" sz="1400" dirty="0" err="1">
                <a:latin typeface="Tahoma" panose="020B0604030504040204" pitchFamily="34" charset="0"/>
                <a:sym typeface="Monotype Sorts" pitchFamily="2" charset="2"/>
              </a:rPr>
              <a:t>por</a:t>
            </a:r>
            <a:r>
              <a:rPr lang="en-US" altLang="es-AR" sz="1400" dirty="0">
                <a:latin typeface="Tahoma" panose="020B0604030504040204" pitchFamily="34" charset="0"/>
                <a:sym typeface="Monotype Sorts" pitchFamily="2" charset="2"/>
              </a:rPr>
              <a:t> la </a:t>
            </a:r>
            <a:r>
              <a:rPr lang="en-US" altLang="es-AR" sz="1400" dirty="0" err="1">
                <a:latin typeface="Tahoma" panose="020B0604030504040204" pitchFamily="34" charset="0"/>
                <a:sym typeface="Monotype Sorts" pitchFamily="2" charset="2"/>
              </a:rPr>
              <a:t>pérdida</a:t>
            </a:r>
            <a:r>
              <a:rPr lang="en-US" altLang="es-AR" sz="1400" dirty="0">
                <a:latin typeface="Tahoma" panose="020B0604030504040204" pitchFamily="34" charset="0"/>
                <a:sym typeface="Monotype Sorts" pitchFamily="2" charset="2"/>
              </a:rPr>
              <a:t> de </a:t>
            </a:r>
            <a:r>
              <a:rPr lang="en-US" altLang="es-AR" sz="1400" dirty="0" err="1">
                <a:latin typeface="Tahoma" panose="020B0604030504040204" pitchFamily="34" charset="0"/>
                <a:sym typeface="Monotype Sorts" pitchFamily="2" charset="2"/>
              </a:rPr>
              <a:t>calor</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las </a:t>
            </a:r>
            <a:r>
              <a:rPr lang="en-US" altLang="es-AR" sz="1400" dirty="0" err="1">
                <a:latin typeface="Tahoma" panose="020B0604030504040204" pitchFamily="34" charset="0"/>
                <a:sym typeface="Monotype Sorts" pitchFamily="2" charset="2"/>
              </a:rPr>
              <a:t>cañerías</a:t>
            </a:r>
            <a:r>
              <a:rPr lang="en-US" altLang="es-AR" sz="1400" dirty="0">
                <a:latin typeface="Tahoma" panose="020B0604030504040204" pitchFamily="34" charset="0"/>
                <a:sym typeface="Monotype Sorts" pitchFamily="2" charset="2"/>
              </a:rPr>
              <a:t> (K2) </a:t>
            </a:r>
            <a:r>
              <a:rPr lang="en-US" altLang="es-AR" sz="1400" dirty="0" err="1">
                <a:latin typeface="Tahoma" panose="020B0604030504040204" pitchFamily="34" charset="0"/>
                <a:sym typeface="Monotype Sorts" pitchFamily="2" charset="2"/>
              </a:rPr>
              <a:t>en</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modo</a:t>
            </a:r>
            <a:r>
              <a:rPr lang="en-US" altLang="es-AR" sz="1400" dirty="0">
                <a:latin typeface="Tahoma" panose="020B0604030504040204" pitchFamily="34" charset="0"/>
                <a:sym typeface="Monotype Sorts" pitchFamily="2" charset="2"/>
              </a:rPr>
              <a:t> </a:t>
            </a:r>
            <a:r>
              <a:rPr lang="en-US" altLang="es-AR" sz="1400" dirty="0" err="1">
                <a:latin typeface="Tahoma" panose="020B0604030504040204" pitchFamily="34" charset="0"/>
                <a:sym typeface="Monotype Sorts" pitchFamily="2" charset="2"/>
              </a:rPr>
              <a:t>frío</a:t>
            </a:r>
            <a:r>
              <a:rPr lang="en-US" altLang="es-AR" sz="1400" dirty="0">
                <a:latin typeface="Tahoma" panose="020B0604030504040204" pitchFamily="34" charset="0"/>
                <a:sym typeface="Monotype Sorts" pitchFamily="2" charset="2"/>
              </a:rPr>
              <a:t>.</a:t>
            </a:r>
            <a:endParaRPr lang="en-US" altLang="es-AR" sz="1400" dirty="0">
              <a:latin typeface="Tahoma" panose="020B0604030504040204" pitchFamily="34" charset="0"/>
            </a:endParaRPr>
          </a:p>
        </p:txBody>
      </p:sp>
      <p:sp>
        <p:nvSpPr>
          <p:cNvPr id="27" name="Text Box 13"/>
          <p:cNvSpPr txBox="1">
            <a:spLocks noChangeArrowheads="1"/>
          </p:cNvSpPr>
          <p:nvPr/>
        </p:nvSpPr>
        <p:spPr bwMode="auto">
          <a:xfrm>
            <a:off x="3590107" y="3641729"/>
            <a:ext cx="6248400" cy="307777"/>
          </a:xfrm>
          <a:prstGeom prst="rect">
            <a:avLst/>
          </a:prstGeom>
          <a:noFill/>
          <a:ln w="1905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dirty="0" err="1">
                <a:latin typeface="Tahoma" panose="020B0604030504040204" pitchFamily="34" charset="0"/>
              </a:rPr>
              <a:t>Selección</a:t>
            </a:r>
            <a:r>
              <a:rPr lang="en-US" altLang="es-AR" sz="1400" dirty="0">
                <a:latin typeface="Tahoma" panose="020B0604030504040204" pitchFamily="34" charset="0"/>
              </a:rPr>
              <a:t> </a:t>
            </a:r>
            <a:r>
              <a:rPr lang="en-US" altLang="es-AR" sz="1400" dirty="0" err="1">
                <a:latin typeface="Tahoma" panose="020B0604030504040204" pitchFamily="34" charset="0"/>
              </a:rPr>
              <a:t>preliminar</a:t>
            </a:r>
            <a:r>
              <a:rPr lang="en-US" altLang="es-AR" sz="1400" dirty="0">
                <a:latin typeface="Tahoma" panose="020B0604030504040204" pitchFamily="34" charset="0"/>
              </a:rPr>
              <a:t> de la </a:t>
            </a:r>
            <a:r>
              <a:rPr lang="en-US" altLang="es-AR" sz="1400" dirty="0" err="1">
                <a:latin typeface="Tahoma" panose="020B0604030504040204" pitchFamily="34" charset="0"/>
              </a:rPr>
              <a:t>unidad</a:t>
            </a:r>
            <a:r>
              <a:rPr lang="en-US" altLang="es-AR" sz="1400" dirty="0">
                <a:latin typeface="Tahoma" panose="020B0604030504040204" pitchFamily="34" charset="0"/>
              </a:rPr>
              <a:t> exterior </a:t>
            </a:r>
            <a:r>
              <a:rPr lang="en-US" altLang="es-AR" sz="1400" dirty="0" err="1">
                <a:latin typeface="Tahoma" panose="020B0604030504040204" pitchFamily="34" charset="0"/>
              </a:rPr>
              <a:t>en</a:t>
            </a:r>
            <a:r>
              <a:rPr lang="en-US" altLang="es-AR" sz="1400" dirty="0">
                <a:latin typeface="Tahoma" panose="020B0604030504040204" pitchFamily="34" charset="0"/>
              </a:rPr>
              <a:t> </a:t>
            </a:r>
            <a:r>
              <a:rPr lang="en-US" altLang="es-AR" sz="1400" dirty="0" err="1">
                <a:latin typeface="Tahoma" panose="020B0604030504040204" pitchFamily="34" charset="0"/>
              </a:rPr>
              <a:t>modo</a:t>
            </a:r>
            <a:r>
              <a:rPr lang="en-US" altLang="es-AR" sz="1400" dirty="0">
                <a:latin typeface="Tahoma" panose="020B0604030504040204" pitchFamily="34" charset="0"/>
              </a:rPr>
              <a:t> </a:t>
            </a:r>
            <a:r>
              <a:rPr lang="en-US" altLang="es-AR" sz="1400" dirty="0" err="1">
                <a:latin typeface="Tahoma" panose="020B0604030504040204" pitchFamily="34" charset="0"/>
              </a:rPr>
              <a:t>frío</a:t>
            </a:r>
            <a:r>
              <a:rPr lang="en-US" altLang="es-AR" sz="1400" dirty="0">
                <a:latin typeface="Tahoma" panose="020B0604030504040204" pitchFamily="34" charset="0"/>
              </a:rPr>
              <a:t>.</a:t>
            </a:r>
          </a:p>
        </p:txBody>
      </p:sp>
      <p:sp>
        <p:nvSpPr>
          <p:cNvPr id="28" name="Line 27"/>
          <p:cNvSpPr>
            <a:spLocks noChangeShapeType="1"/>
          </p:cNvSpPr>
          <p:nvPr/>
        </p:nvSpPr>
        <p:spPr bwMode="auto">
          <a:xfrm>
            <a:off x="6561907" y="3964038"/>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
        <p:nvSpPr>
          <p:cNvPr id="29" name="Text Box 17"/>
          <p:cNvSpPr txBox="1">
            <a:spLocks noChangeArrowheads="1"/>
          </p:cNvSpPr>
          <p:nvPr/>
        </p:nvSpPr>
        <p:spPr bwMode="auto">
          <a:xfrm>
            <a:off x="3585751" y="5793935"/>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Descongelamiento</a:t>
            </a:r>
            <a:r>
              <a:rPr lang="en-US" altLang="es-AR" sz="1400" b="1" dirty="0">
                <a:latin typeface="Tahoma" panose="020B0604030504040204" pitchFamily="34" charset="0"/>
                <a:sym typeface="Monotype Sorts" pitchFamily="2" charset="2"/>
              </a:rPr>
              <a:t> (Defrost)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modo</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sp>
        <p:nvSpPr>
          <p:cNvPr id="30" name="Line 27"/>
          <p:cNvSpPr>
            <a:spLocks noChangeShapeType="1"/>
          </p:cNvSpPr>
          <p:nvPr/>
        </p:nvSpPr>
        <p:spPr bwMode="auto">
          <a:xfrm>
            <a:off x="6561907" y="5440141"/>
            <a:ext cx="0" cy="37909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endParaRPr lang="es-AR"/>
          </a:p>
        </p:txBody>
      </p:sp>
    </p:spTree>
    <p:extLst>
      <p:ext uri="{BB962C8B-B14F-4D97-AF65-F5344CB8AC3E}">
        <p14:creationId xmlns:p14="http://schemas.microsoft.com/office/powerpoint/2010/main" val="1959825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7</a:t>
            </a:r>
          </a:p>
        </p:txBody>
      </p:sp>
      <p:sp>
        <p:nvSpPr>
          <p:cNvPr id="8" name="Text Box 12"/>
          <p:cNvSpPr txBox="1">
            <a:spLocks noChangeArrowheads="1"/>
          </p:cNvSpPr>
          <p:nvPr/>
        </p:nvSpPr>
        <p:spPr bwMode="auto">
          <a:xfrm>
            <a:off x="992777" y="1199598"/>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Debemos ahora corregir la capacidad de la unidad exterior preseleccionada, según la longitud de la cañería y la pérdida de calor en la cañería. Se utiliza la siguiente fórmula:</a:t>
            </a:r>
          </a:p>
        </p:txBody>
      </p:sp>
      <p:sp>
        <p:nvSpPr>
          <p:cNvPr id="1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Descongelamiento</a:t>
            </a:r>
            <a:r>
              <a:rPr lang="en-US" altLang="es-AR" sz="1400" b="1" dirty="0">
                <a:latin typeface="Tahoma" panose="020B0604030504040204" pitchFamily="34" charset="0"/>
                <a:sym typeface="Monotype Sorts" pitchFamily="2" charset="2"/>
              </a:rPr>
              <a:t> (Defrost)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modo</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sp>
        <p:nvSpPr>
          <p:cNvPr id="23" name="Text Box 12"/>
          <p:cNvSpPr txBox="1">
            <a:spLocks noChangeArrowheads="1"/>
          </p:cNvSpPr>
          <p:nvPr/>
        </p:nvSpPr>
        <p:spPr bwMode="auto">
          <a:xfrm>
            <a:off x="1001484" y="2410090"/>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Con la diferencia de altura entre exterior e interior (H = 40m) y la longitud de cañería equivalente máxima (Leq. = 60m), en el ábaco de pérdida de carga, buscamos el coeficiente K1:</a:t>
            </a:r>
          </a:p>
        </p:txBody>
      </p:sp>
      <p:pic>
        <p:nvPicPr>
          <p:cNvPr id="24" name="Imagen 23"/>
          <p:cNvPicPr>
            <a:picLocks noChangeAspect="1"/>
          </p:cNvPicPr>
          <p:nvPr/>
        </p:nvPicPr>
        <p:blipFill>
          <a:blip r:embed="rId3"/>
          <a:stretch>
            <a:fillRect/>
          </a:stretch>
        </p:blipFill>
        <p:spPr>
          <a:xfrm>
            <a:off x="934882" y="3204483"/>
            <a:ext cx="6600340" cy="1190682"/>
          </a:xfrm>
          <a:prstGeom prst="rect">
            <a:avLst/>
          </a:prstGeom>
        </p:spPr>
      </p:pic>
      <p:sp>
        <p:nvSpPr>
          <p:cNvPr id="25" name="Text Box 34"/>
          <p:cNvSpPr txBox="1">
            <a:spLocks noChangeArrowheads="1"/>
          </p:cNvSpPr>
          <p:nvPr/>
        </p:nvSpPr>
        <p:spPr bwMode="auto">
          <a:xfrm>
            <a:off x="2205454" y="5318292"/>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26" name="CuadroTexto 25"/>
          <p:cNvSpPr txBox="1"/>
          <p:nvPr/>
        </p:nvSpPr>
        <p:spPr>
          <a:xfrm>
            <a:off x="3052356" y="5076423"/>
            <a:ext cx="567784" cy="1015663"/>
          </a:xfrm>
          <a:prstGeom prst="rect">
            <a:avLst/>
          </a:prstGeom>
          <a:noFill/>
        </p:spPr>
        <p:txBody>
          <a:bodyPr wrap="none" rtlCol="0">
            <a:spAutoFit/>
          </a:bodyPr>
          <a:lstStyle/>
          <a:p>
            <a:r>
              <a:rPr lang="es-AR" sz="6000" b="1" dirty="0"/>
              <a:t>=</a:t>
            </a:r>
          </a:p>
        </p:txBody>
      </p:sp>
      <p:sp>
        <p:nvSpPr>
          <p:cNvPr id="27" name="Text Box 34"/>
          <p:cNvSpPr txBox="1">
            <a:spLocks noChangeArrowheads="1"/>
          </p:cNvSpPr>
          <p:nvPr/>
        </p:nvSpPr>
        <p:spPr bwMode="auto">
          <a:xfrm>
            <a:off x="3494320" y="5366188"/>
            <a:ext cx="12474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a:t>
            </a:r>
          </a:p>
        </p:txBody>
      </p:sp>
      <p:pic>
        <p:nvPicPr>
          <p:cNvPr id="4" name="Imagen 3"/>
          <p:cNvPicPr>
            <a:picLocks noChangeAspect="1"/>
          </p:cNvPicPr>
          <p:nvPr/>
        </p:nvPicPr>
        <p:blipFill>
          <a:blip r:embed="rId4"/>
          <a:stretch>
            <a:fillRect/>
          </a:stretch>
        </p:blipFill>
        <p:spPr>
          <a:xfrm>
            <a:off x="7795875" y="2671700"/>
            <a:ext cx="3954171" cy="3853403"/>
          </a:xfrm>
          <a:prstGeom prst="rect">
            <a:avLst/>
          </a:prstGeom>
        </p:spPr>
      </p:pic>
      <p:cxnSp>
        <p:nvCxnSpPr>
          <p:cNvPr id="7" name="Conector recto 6"/>
          <p:cNvCxnSpPr/>
          <p:nvPr/>
        </p:nvCxnSpPr>
        <p:spPr>
          <a:xfrm>
            <a:off x="8853286" y="4010297"/>
            <a:ext cx="20542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flipV="1">
            <a:off x="9906513" y="3407934"/>
            <a:ext cx="0" cy="12765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lipse 11"/>
          <p:cNvSpPr/>
          <p:nvPr/>
        </p:nvSpPr>
        <p:spPr>
          <a:xfrm>
            <a:off x="9831992" y="3944985"/>
            <a:ext cx="121909" cy="117565"/>
          </a:xfrm>
          <a:prstGeom prst="ellipse">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Elipse 27"/>
          <p:cNvSpPr/>
          <p:nvPr/>
        </p:nvSpPr>
        <p:spPr>
          <a:xfrm>
            <a:off x="9579435" y="3696575"/>
            <a:ext cx="627021" cy="61438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9" name="Conector recto de flecha 28"/>
          <p:cNvCxnSpPr/>
          <p:nvPr/>
        </p:nvCxnSpPr>
        <p:spPr>
          <a:xfrm flipH="1">
            <a:off x="4669524" y="4113070"/>
            <a:ext cx="4909911" cy="146683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upo 16"/>
          <p:cNvGrpSpPr/>
          <p:nvPr/>
        </p:nvGrpSpPr>
        <p:grpSpPr>
          <a:xfrm>
            <a:off x="1682934" y="1501548"/>
            <a:ext cx="9479282" cy="1015663"/>
            <a:chOff x="1682934" y="1501548"/>
            <a:chExt cx="9479282" cy="1015663"/>
          </a:xfrm>
        </p:grpSpPr>
        <p:sp>
          <p:nvSpPr>
            <p:cNvPr id="15" name="Text Box 34"/>
            <p:cNvSpPr txBox="1">
              <a:spLocks noChangeArrowheads="1"/>
            </p:cNvSpPr>
            <p:nvPr/>
          </p:nvSpPr>
          <p:spPr bwMode="auto">
            <a:xfrm>
              <a:off x="1682934" y="1765189"/>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16" name="Text Box 34"/>
            <p:cNvSpPr txBox="1">
              <a:spLocks noChangeArrowheads="1"/>
            </p:cNvSpPr>
            <p:nvPr/>
          </p:nvSpPr>
          <p:spPr bwMode="auto">
            <a:xfrm>
              <a:off x="4591604" y="1786961"/>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(B)</a:t>
              </a:r>
            </a:p>
          </p:txBody>
        </p:sp>
        <p:sp>
          <p:nvSpPr>
            <p:cNvPr id="18" name="CuadroTexto 17"/>
            <p:cNvSpPr txBox="1"/>
            <p:nvPr/>
          </p:nvSpPr>
          <p:spPr>
            <a:xfrm>
              <a:off x="4101739" y="1501548"/>
              <a:ext cx="567784" cy="1015663"/>
            </a:xfrm>
            <a:prstGeom prst="rect">
              <a:avLst/>
            </a:prstGeom>
            <a:noFill/>
          </p:spPr>
          <p:txBody>
            <a:bodyPr wrap="none" rtlCol="0">
              <a:spAutoFit/>
            </a:bodyPr>
            <a:lstStyle/>
            <a:p>
              <a:r>
                <a:rPr lang="es-AR" sz="6000" b="1" dirty="0"/>
                <a:t>=</a:t>
              </a:r>
            </a:p>
          </p:txBody>
        </p:sp>
        <p:sp>
          <p:nvSpPr>
            <p:cNvPr id="19" name="CuadroTexto 18"/>
            <p:cNvSpPr txBox="1"/>
            <p:nvPr/>
          </p:nvSpPr>
          <p:spPr>
            <a:xfrm>
              <a:off x="7114914" y="1706200"/>
              <a:ext cx="420308" cy="707886"/>
            </a:xfrm>
            <a:prstGeom prst="rect">
              <a:avLst/>
            </a:prstGeom>
            <a:noFill/>
          </p:spPr>
          <p:txBody>
            <a:bodyPr wrap="none" rtlCol="0">
              <a:spAutoFit/>
            </a:bodyPr>
            <a:lstStyle/>
            <a:p>
              <a:r>
                <a:rPr lang="es-AR" sz="4000" b="1" dirty="0"/>
                <a:t>x</a:t>
              </a:r>
            </a:p>
          </p:txBody>
        </p:sp>
        <p:sp>
          <p:nvSpPr>
            <p:cNvPr id="20" name="Text Box 34"/>
            <p:cNvSpPr txBox="1">
              <a:spLocks noChangeArrowheads="1"/>
            </p:cNvSpPr>
            <p:nvPr/>
          </p:nvSpPr>
          <p:spPr bwMode="auto">
            <a:xfrm>
              <a:off x="7565589" y="1769542"/>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21" name="Text Box 34"/>
            <p:cNvSpPr txBox="1">
              <a:spLocks noChangeArrowheads="1"/>
            </p:cNvSpPr>
            <p:nvPr/>
          </p:nvSpPr>
          <p:spPr bwMode="auto">
            <a:xfrm>
              <a:off x="9912558" y="1765186"/>
              <a:ext cx="12496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2" name="CuadroTexto 1"/>
            <p:cNvSpPr txBox="1"/>
            <p:nvPr/>
          </p:nvSpPr>
          <p:spPr>
            <a:xfrm>
              <a:off x="9663184" y="1668099"/>
              <a:ext cx="326573" cy="707886"/>
            </a:xfrm>
            <a:prstGeom prst="rect">
              <a:avLst/>
            </a:prstGeom>
            <a:noFill/>
          </p:spPr>
          <p:txBody>
            <a:bodyPr wrap="square" rtlCol="0">
              <a:spAutoFit/>
            </a:bodyPr>
            <a:lstStyle/>
            <a:p>
              <a:r>
                <a:rPr lang="es-AR" sz="4000" b="1" dirty="0"/>
                <a:t>/</a:t>
              </a:r>
            </a:p>
          </p:txBody>
        </p:sp>
        <p:sp>
          <p:nvSpPr>
            <p:cNvPr id="30" name="CuadroTexto 29"/>
            <p:cNvSpPr txBox="1"/>
            <p:nvPr/>
          </p:nvSpPr>
          <p:spPr>
            <a:xfrm>
              <a:off x="8599730" y="1701844"/>
              <a:ext cx="420308" cy="707886"/>
            </a:xfrm>
            <a:prstGeom prst="rect">
              <a:avLst/>
            </a:prstGeom>
            <a:noFill/>
          </p:spPr>
          <p:txBody>
            <a:bodyPr wrap="none" rtlCol="0">
              <a:spAutoFit/>
            </a:bodyPr>
            <a:lstStyle/>
            <a:p>
              <a:r>
                <a:rPr lang="es-AR" sz="4000" b="1" dirty="0"/>
                <a:t>x</a:t>
              </a:r>
            </a:p>
          </p:txBody>
        </p:sp>
        <p:sp>
          <p:nvSpPr>
            <p:cNvPr id="31" name="Text Box 34"/>
            <p:cNvSpPr txBox="1">
              <a:spLocks noChangeArrowheads="1"/>
            </p:cNvSpPr>
            <p:nvPr/>
          </p:nvSpPr>
          <p:spPr bwMode="auto">
            <a:xfrm>
              <a:off x="8776081" y="1778249"/>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DF </a:t>
              </a:r>
            </a:p>
          </p:txBody>
        </p:sp>
      </p:grpSp>
    </p:spTree>
    <p:extLst>
      <p:ext uri="{BB962C8B-B14F-4D97-AF65-F5344CB8AC3E}">
        <p14:creationId xmlns:p14="http://schemas.microsoft.com/office/powerpoint/2010/main" val="1088337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
          <p:cNvSpPr txBox="1">
            <a:spLocks noChangeArrowheads="1"/>
          </p:cNvSpPr>
          <p:nvPr/>
        </p:nvSpPr>
        <p:spPr bwMode="auto">
          <a:xfrm>
            <a:off x="992777" y="1199598"/>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En modo calor y para una temperatura exterior (TBS) de 7°C, utilizando las siguientes tablas, determinamos el coeficiente K2:</a:t>
            </a:r>
          </a:p>
        </p:txBody>
      </p:sp>
      <p:sp>
        <p:nvSpPr>
          <p:cNvPr id="23" name="Text Box 12"/>
          <p:cNvSpPr txBox="1">
            <a:spLocks noChangeArrowheads="1"/>
          </p:cNvSpPr>
          <p:nvPr/>
        </p:nvSpPr>
        <p:spPr bwMode="auto">
          <a:xfrm>
            <a:off x="992777" y="4976554"/>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Sólo en modo calor, se debe considerar el factor por descongelamiento (DF) o defrost en función de la TBS y TBH exterior en invierno:</a:t>
            </a:r>
          </a:p>
        </p:txBody>
      </p:sp>
      <p:sp>
        <p:nvSpPr>
          <p:cNvPr id="27" name="Text Box 34"/>
          <p:cNvSpPr txBox="1">
            <a:spLocks noChangeArrowheads="1"/>
          </p:cNvSpPr>
          <p:nvPr/>
        </p:nvSpPr>
        <p:spPr bwMode="auto">
          <a:xfrm>
            <a:off x="1267095" y="1506746"/>
            <a:ext cx="99016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en-US" altLang="es-AR" b="1" dirty="0">
                <a:latin typeface="Tahoma" panose="020B0604030504040204" pitchFamily="34" charset="0"/>
              </a:rPr>
              <a:t>  (K2) = 1 + [(</a:t>
            </a:r>
            <a:r>
              <a:rPr lang="en-US" altLang="es-AR" b="1" dirty="0" err="1">
                <a:latin typeface="Tahoma" panose="020B0604030504040204" pitchFamily="34" charset="0"/>
              </a:rPr>
              <a:t>Pérdida</a:t>
            </a:r>
            <a:r>
              <a:rPr lang="en-US" altLang="es-AR" b="1" dirty="0">
                <a:latin typeface="Tahoma" panose="020B0604030504040204" pitchFamily="34" charset="0"/>
              </a:rPr>
              <a:t> de </a:t>
            </a:r>
            <a:r>
              <a:rPr lang="en-US" altLang="es-AR" b="1" dirty="0" err="1">
                <a:latin typeface="Tahoma" panose="020B0604030504040204" pitchFamily="34" charset="0"/>
              </a:rPr>
              <a:t>calor</a:t>
            </a:r>
            <a:r>
              <a:rPr lang="en-US" altLang="es-AR" b="1" dirty="0">
                <a:latin typeface="Tahoma" panose="020B0604030504040204" pitchFamily="34" charset="0"/>
              </a:rPr>
              <a:t> </a:t>
            </a:r>
            <a:r>
              <a:rPr lang="en-US" altLang="es-AR" b="1" dirty="0" err="1">
                <a:latin typeface="Tahoma" panose="020B0604030504040204" pitchFamily="34" charset="0"/>
              </a:rPr>
              <a:t>por</a:t>
            </a:r>
            <a:r>
              <a:rPr lang="en-US" altLang="es-AR" b="1" dirty="0">
                <a:latin typeface="Tahoma" panose="020B0604030504040204" pitchFamily="34" charset="0"/>
              </a:rPr>
              <a:t> metro) x (</a:t>
            </a:r>
            <a:r>
              <a:rPr lang="en-US" altLang="es-AR" b="1" dirty="0" err="1">
                <a:latin typeface="Tahoma" panose="020B0604030504040204" pitchFamily="34" charset="0"/>
              </a:rPr>
              <a:t>Longitud</a:t>
            </a:r>
            <a:r>
              <a:rPr lang="en-US" altLang="es-AR" b="1" dirty="0">
                <a:latin typeface="Tahoma" panose="020B0604030504040204" pitchFamily="34" charset="0"/>
              </a:rPr>
              <a:t> </a:t>
            </a:r>
            <a:r>
              <a:rPr lang="en-US" altLang="es-AR" b="1" dirty="0" err="1">
                <a:latin typeface="Tahoma" panose="020B0604030504040204" pitchFamily="34" charset="0"/>
              </a:rPr>
              <a:t>Equivalente</a:t>
            </a:r>
            <a:r>
              <a:rPr lang="en-US" altLang="es-AR" b="1" dirty="0">
                <a:latin typeface="Tahoma" panose="020B0604030504040204" pitchFamily="34" charset="0"/>
              </a:rPr>
              <a:t> – 7,5m) / 100] </a:t>
            </a:r>
          </a:p>
        </p:txBody>
      </p:sp>
      <p:pic>
        <p:nvPicPr>
          <p:cNvPr id="4" name="Imagen 3"/>
          <p:cNvPicPr>
            <a:picLocks noChangeAspect="1"/>
          </p:cNvPicPr>
          <p:nvPr/>
        </p:nvPicPr>
        <p:blipFill>
          <a:blip r:embed="rId3"/>
          <a:stretch>
            <a:fillRect/>
          </a:stretch>
        </p:blipFill>
        <p:spPr>
          <a:xfrm>
            <a:off x="897338" y="1933570"/>
            <a:ext cx="11026016" cy="2134125"/>
          </a:xfrm>
          <a:prstGeom prst="rect">
            <a:avLst/>
          </a:prstGeom>
        </p:spPr>
      </p:pic>
      <p:sp>
        <p:nvSpPr>
          <p:cNvPr id="28" name="Elipse 27"/>
          <p:cNvSpPr/>
          <p:nvPr/>
        </p:nvSpPr>
        <p:spPr>
          <a:xfrm>
            <a:off x="8121773" y="3188048"/>
            <a:ext cx="947057" cy="89211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29" name="Conector recto de flecha 28"/>
          <p:cNvCxnSpPr/>
          <p:nvPr/>
        </p:nvCxnSpPr>
        <p:spPr>
          <a:xfrm flipH="1">
            <a:off x="5868687" y="3719342"/>
            <a:ext cx="2228044" cy="49065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 Box 34"/>
          <p:cNvSpPr txBox="1">
            <a:spLocks noChangeArrowheads="1"/>
          </p:cNvSpPr>
          <p:nvPr/>
        </p:nvSpPr>
        <p:spPr bwMode="auto">
          <a:xfrm>
            <a:off x="3421388" y="4168442"/>
            <a:ext cx="56398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spcBef>
                <a:spcPct val="50000"/>
              </a:spcBef>
            </a:pPr>
            <a:r>
              <a:rPr lang="en-US" altLang="es-AR" b="1" dirty="0">
                <a:latin typeface="Tahoma" panose="020B0604030504040204" pitchFamily="34" charset="0"/>
              </a:rPr>
              <a:t>  (K2) = 1 + [(0,0682) x (60m – 7,5m) / 100] </a:t>
            </a:r>
          </a:p>
        </p:txBody>
      </p:sp>
      <p:sp>
        <p:nvSpPr>
          <p:cNvPr id="31" name="Text Box 34"/>
          <p:cNvSpPr txBox="1">
            <a:spLocks noChangeArrowheads="1"/>
          </p:cNvSpPr>
          <p:nvPr/>
        </p:nvSpPr>
        <p:spPr bwMode="auto">
          <a:xfrm>
            <a:off x="3224357" y="4443080"/>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32" name="CuadroTexto 31"/>
          <p:cNvSpPr txBox="1"/>
          <p:nvPr/>
        </p:nvSpPr>
        <p:spPr>
          <a:xfrm>
            <a:off x="4071259" y="4201211"/>
            <a:ext cx="567784" cy="1015663"/>
          </a:xfrm>
          <a:prstGeom prst="rect">
            <a:avLst/>
          </a:prstGeom>
          <a:noFill/>
        </p:spPr>
        <p:txBody>
          <a:bodyPr wrap="none" rtlCol="0">
            <a:spAutoFit/>
          </a:bodyPr>
          <a:lstStyle/>
          <a:p>
            <a:r>
              <a:rPr lang="es-AR" sz="6000" b="1" dirty="0"/>
              <a:t>=</a:t>
            </a:r>
          </a:p>
        </p:txBody>
      </p:sp>
      <p:sp>
        <p:nvSpPr>
          <p:cNvPr id="33" name="Text Box 34"/>
          <p:cNvSpPr txBox="1">
            <a:spLocks noChangeArrowheads="1"/>
          </p:cNvSpPr>
          <p:nvPr/>
        </p:nvSpPr>
        <p:spPr bwMode="auto">
          <a:xfrm>
            <a:off x="4513223" y="4490976"/>
            <a:ext cx="218041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1,035805 </a:t>
            </a:r>
          </a:p>
        </p:txBody>
      </p:sp>
      <p:sp>
        <p:nvSpPr>
          <p:cNvPr id="34"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7</a:t>
            </a:r>
          </a:p>
        </p:txBody>
      </p:sp>
      <p:sp>
        <p:nvSpPr>
          <p:cNvPr id="4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Descongelamiento</a:t>
            </a:r>
            <a:r>
              <a:rPr lang="en-US" altLang="es-AR" sz="1400" b="1" dirty="0">
                <a:latin typeface="Tahoma" panose="020B0604030504040204" pitchFamily="34" charset="0"/>
                <a:sym typeface="Monotype Sorts" pitchFamily="2" charset="2"/>
              </a:rPr>
              <a:t> (Defrost)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modo</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pic>
        <p:nvPicPr>
          <p:cNvPr id="7" name="Imagen 6"/>
          <p:cNvPicPr>
            <a:picLocks noChangeAspect="1"/>
          </p:cNvPicPr>
          <p:nvPr/>
        </p:nvPicPr>
        <p:blipFill>
          <a:blip r:embed="rId4"/>
          <a:stretch>
            <a:fillRect/>
          </a:stretch>
        </p:blipFill>
        <p:spPr>
          <a:xfrm>
            <a:off x="2309890" y="5238164"/>
            <a:ext cx="9527467" cy="609331"/>
          </a:xfrm>
          <a:prstGeom prst="rect">
            <a:avLst/>
          </a:prstGeom>
        </p:spPr>
      </p:pic>
      <p:sp>
        <p:nvSpPr>
          <p:cNvPr id="45" name="Text Box 34"/>
          <p:cNvSpPr txBox="1">
            <a:spLocks noChangeArrowheads="1"/>
          </p:cNvSpPr>
          <p:nvPr/>
        </p:nvSpPr>
        <p:spPr bwMode="auto">
          <a:xfrm>
            <a:off x="7596070" y="5980144"/>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DF </a:t>
            </a:r>
          </a:p>
        </p:txBody>
      </p:sp>
      <p:sp>
        <p:nvSpPr>
          <p:cNvPr id="46" name="CuadroTexto 45"/>
          <p:cNvSpPr txBox="1"/>
          <p:nvPr/>
        </p:nvSpPr>
        <p:spPr>
          <a:xfrm>
            <a:off x="8416850" y="5686021"/>
            <a:ext cx="567784" cy="1015663"/>
          </a:xfrm>
          <a:prstGeom prst="rect">
            <a:avLst/>
          </a:prstGeom>
          <a:noFill/>
        </p:spPr>
        <p:txBody>
          <a:bodyPr wrap="none" rtlCol="0">
            <a:spAutoFit/>
          </a:bodyPr>
          <a:lstStyle/>
          <a:p>
            <a:r>
              <a:rPr lang="es-AR" sz="6000" b="1" dirty="0"/>
              <a:t>=</a:t>
            </a:r>
          </a:p>
        </p:txBody>
      </p:sp>
      <p:sp>
        <p:nvSpPr>
          <p:cNvPr id="47" name="Text Box 34"/>
          <p:cNvSpPr txBox="1">
            <a:spLocks noChangeArrowheads="1"/>
          </p:cNvSpPr>
          <p:nvPr/>
        </p:nvSpPr>
        <p:spPr bwMode="auto">
          <a:xfrm>
            <a:off x="8675938" y="5975788"/>
            <a:ext cx="15914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1,00 </a:t>
            </a:r>
          </a:p>
        </p:txBody>
      </p:sp>
      <p:sp>
        <p:nvSpPr>
          <p:cNvPr id="48" name="Elipse 47"/>
          <p:cNvSpPr/>
          <p:nvPr/>
        </p:nvSpPr>
        <p:spPr>
          <a:xfrm>
            <a:off x="11065721" y="5096773"/>
            <a:ext cx="947057" cy="89211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49" name="Conector recto de flecha 48"/>
          <p:cNvCxnSpPr/>
          <p:nvPr/>
        </p:nvCxnSpPr>
        <p:spPr>
          <a:xfrm flipH="1">
            <a:off x="9829800" y="5703196"/>
            <a:ext cx="1235921" cy="4719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n 9"/>
          <p:cNvPicPr>
            <a:picLocks noChangeAspect="1"/>
          </p:cNvPicPr>
          <p:nvPr/>
        </p:nvPicPr>
        <p:blipFill>
          <a:blip r:embed="rId5"/>
          <a:stretch>
            <a:fillRect/>
          </a:stretch>
        </p:blipFill>
        <p:spPr>
          <a:xfrm>
            <a:off x="4752830" y="5910591"/>
            <a:ext cx="1863631" cy="934765"/>
          </a:xfrm>
          <a:prstGeom prst="rect">
            <a:avLst/>
          </a:prstGeom>
        </p:spPr>
      </p:pic>
    </p:spTree>
    <p:extLst>
      <p:ext uri="{BB962C8B-B14F-4D97-AF65-F5344CB8AC3E}">
        <p14:creationId xmlns:p14="http://schemas.microsoft.com/office/powerpoint/2010/main" val="3212501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2"/>
          <p:cNvSpPr txBox="1">
            <a:spLocks noChangeArrowheads="1"/>
          </p:cNvSpPr>
          <p:nvPr/>
        </p:nvSpPr>
        <p:spPr bwMode="auto">
          <a:xfrm>
            <a:off x="992777" y="1292816"/>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Volviendo a la fórmula de la corrección de la capacidad de la unidad exterior en modo calor, tenemos que:</a:t>
            </a:r>
          </a:p>
        </p:txBody>
      </p:sp>
      <p:sp>
        <p:nvSpPr>
          <p:cNvPr id="34" name="Text Box 2"/>
          <p:cNvSpPr txBox="1">
            <a:spLocks noChangeArrowheads="1"/>
          </p:cNvSpPr>
          <p:nvPr/>
        </p:nvSpPr>
        <p:spPr bwMode="auto">
          <a:xfrm>
            <a:off x="2362200" y="714097"/>
            <a:ext cx="914400" cy="304800"/>
          </a:xfrm>
          <a:prstGeom prst="rect">
            <a:avLst/>
          </a:prstGeom>
          <a:solidFill>
            <a:srgbClr val="FFFF99"/>
          </a:solidFill>
          <a:ln w="38100">
            <a:solidFill>
              <a:schemeClr val="tx1"/>
            </a:solidFill>
            <a:miter lim="800000"/>
            <a:headEnd/>
            <a:tailEnd/>
          </a:ln>
          <a:effectLst>
            <a:prstShdw prst="shdw17" dist="17961" dir="2700000">
              <a:srgbClr val="FFFF99">
                <a:gamma/>
                <a:shade val="60000"/>
                <a:invGamma/>
              </a:srgbClr>
            </a:prstShdw>
          </a:effectLst>
          <a:extLst/>
        </p:spPr>
        <p:txBody>
          <a:bodyPr>
            <a:spAutoFit/>
          </a:bodyPr>
          <a:lstStyle/>
          <a:p>
            <a:pPr>
              <a:spcBef>
                <a:spcPct val="50000"/>
              </a:spcBef>
            </a:pPr>
            <a:r>
              <a:rPr lang="en-US" altLang="es-AR" sz="1400" b="1" dirty="0">
                <a:latin typeface="Tahoma" panose="020B0604030504040204" pitchFamily="34" charset="0"/>
              </a:rPr>
              <a:t>Paso 7</a:t>
            </a:r>
          </a:p>
        </p:txBody>
      </p:sp>
      <p:sp>
        <p:nvSpPr>
          <p:cNvPr id="44" name="Text Box 17"/>
          <p:cNvSpPr txBox="1">
            <a:spLocks noChangeArrowheads="1"/>
          </p:cNvSpPr>
          <p:nvPr/>
        </p:nvSpPr>
        <p:spPr bwMode="auto">
          <a:xfrm>
            <a:off x="3581400" y="603610"/>
            <a:ext cx="6248400" cy="536575"/>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17961" dir="2700000" algn="ctr" rotWithShape="0">
                    <a:srgbClr val="0000FF">
                      <a:gamma/>
                      <a:shade val="60000"/>
                      <a:invGamma/>
                    </a:srgbClr>
                  </a:outerShdw>
                </a:effectLst>
              </a14:hiddenEffects>
            </a:ext>
          </a:extLst>
        </p:spPr>
        <p:txBody>
          <a:bodyPr>
            <a:spAutoFit/>
          </a:bodyPr>
          <a:lstStyle/>
          <a:p>
            <a:pPr>
              <a:spcBef>
                <a:spcPct val="50000"/>
              </a:spcBef>
            </a:pPr>
            <a:r>
              <a:rPr lang="en-US" altLang="es-AR" sz="1400" b="1" dirty="0" err="1">
                <a:latin typeface="Tahoma" panose="020B0604030504040204" pitchFamily="34" charset="0"/>
              </a:rPr>
              <a:t>Corrección</a:t>
            </a:r>
            <a:r>
              <a:rPr lang="en-US" altLang="es-AR" sz="1400" b="1" dirty="0">
                <a:latin typeface="Tahoma" panose="020B0604030504040204" pitchFamily="34" charset="0"/>
              </a:rPr>
              <a:t> </a:t>
            </a:r>
            <a:r>
              <a:rPr lang="en-US" altLang="es-AR" sz="1400" b="1" dirty="0" err="1">
                <a:latin typeface="Tahoma" panose="020B0604030504040204" pitchFamily="34" charset="0"/>
              </a:rPr>
              <a:t>por</a:t>
            </a:r>
            <a:r>
              <a:rPr lang="en-US" altLang="es-AR" sz="1400" b="1" dirty="0">
                <a:latin typeface="Tahoma" panose="020B0604030504040204" pitchFamily="34" charset="0"/>
              </a:rPr>
              <a:t> </a:t>
            </a:r>
            <a:r>
              <a:rPr lang="en-US" altLang="es-AR" sz="1400" b="1" dirty="0" err="1">
                <a:latin typeface="Tahoma" panose="020B0604030504040204" pitchFamily="34" charset="0"/>
              </a:rPr>
              <a:t>longitud</a:t>
            </a:r>
            <a:r>
              <a:rPr lang="en-US" altLang="es-AR" sz="1400" b="1" dirty="0">
                <a:latin typeface="Tahoma" panose="020B0604030504040204" pitchFamily="34" charset="0"/>
              </a:rPr>
              <a:t> de </a:t>
            </a:r>
            <a:r>
              <a:rPr lang="en-US" altLang="es-AR" sz="1400" b="1" dirty="0" err="1">
                <a:latin typeface="Tahoma" panose="020B0604030504040204" pitchFamily="34" charset="0"/>
              </a:rPr>
              <a:t>cañerías</a:t>
            </a:r>
            <a:r>
              <a:rPr lang="en-US" altLang="es-AR" sz="1400" b="1" dirty="0">
                <a:latin typeface="Tahoma" panose="020B0604030504040204" pitchFamily="34" charset="0"/>
                <a:sym typeface="Monotype Sorts" pitchFamily="2" charset="2"/>
              </a:rPr>
              <a:t> (</a:t>
            </a:r>
            <a:r>
              <a:rPr lang="en-US" altLang="es-AR" sz="1400" b="1" dirty="0">
                <a:latin typeface="Tahoma" panose="020B0604030504040204" pitchFamily="34" charset="0"/>
                <a:sym typeface="Symbol" panose="05050102010706020507" pitchFamily="18" charset="2"/>
              </a:rPr>
              <a:t>K1)</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la </a:t>
            </a:r>
            <a:r>
              <a:rPr lang="en-US" altLang="es-AR" sz="1400" b="1" dirty="0" err="1">
                <a:latin typeface="Tahoma" panose="020B0604030504040204" pitchFamily="34" charset="0"/>
                <a:sym typeface="Monotype Sorts" pitchFamily="2" charset="2"/>
              </a:rPr>
              <a:t>pérdida</a:t>
            </a:r>
            <a:r>
              <a:rPr lang="en-US" altLang="es-AR" sz="1400" b="1" dirty="0">
                <a:latin typeface="Tahoma" panose="020B0604030504040204" pitchFamily="34" charset="0"/>
                <a:sym typeface="Monotype Sorts" pitchFamily="2" charset="2"/>
              </a:rPr>
              <a:t> de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las </a:t>
            </a:r>
            <a:r>
              <a:rPr lang="en-US" altLang="es-AR" sz="1400" b="1" dirty="0" err="1">
                <a:latin typeface="Tahoma" panose="020B0604030504040204" pitchFamily="34" charset="0"/>
                <a:sym typeface="Monotype Sorts" pitchFamily="2" charset="2"/>
              </a:rPr>
              <a:t>cañerías</a:t>
            </a:r>
            <a:r>
              <a:rPr lang="en-US" altLang="es-AR" sz="1400" b="1" dirty="0">
                <a:latin typeface="Tahoma" panose="020B0604030504040204" pitchFamily="34" charset="0"/>
                <a:sym typeface="Monotype Sorts" pitchFamily="2" charset="2"/>
              </a:rPr>
              <a:t> (K2) y </a:t>
            </a:r>
            <a:r>
              <a:rPr lang="en-US" altLang="es-AR" sz="1400" b="1" dirty="0" err="1">
                <a:latin typeface="Tahoma" panose="020B0604030504040204" pitchFamily="34" charset="0"/>
                <a:sym typeface="Monotype Sorts" pitchFamily="2" charset="2"/>
              </a:rPr>
              <a:t>por</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Descongelamiento</a:t>
            </a:r>
            <a:r>
              <a:rPr lang="en-US" altLang="es-AR" sz="1400" b="1" dirty="0">
                <a:latin typeface="Tahoma" panose="020B0604030504040204" pitchFamily="34" charset="0"/>
                <a:sym typeface="Monotype Sorts" pitchFamily="2" charset="2"/>
              </a:rPr>
              <a:t> (Defrost) </a:t>
            </a:r>
            <a:r>
              <a:rPr lang="en-US" altLang="es-AR" sz="1400" b="1" dirty="0" err="1">
                <a:latin typeface="Tahoma" panose="020B0604030504040204" pitchFamily="34" charset="0"/>
                <a:sym typeface="Monotype Sorts" pitchFamily="2" charset="2"/>
              </a:rPr>
              <a:t>en</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modo</a:t>
            </a:r>
            <a:r>
              <a:rPr lang="en-US" altLang="es-AR" sz="1400" b="1" dirty="0">
                <a:latin typeface="Tahoma" panose="020B0604030504040204" pitchFamily="34" charset="0"/>
                <a:sym typeface="Monotype Sorts" pitchFamily="2" charset="2"/>
              </a:rPr>
              <a:t> </a:t>
            </a:r>
            <a:r>
              <a:rPr lang="en-US" altLang="es-AR" sz="1400" b="1" dirty="0" err="1">
                <a:latin typeface="Tahoma" panose="020B0604030504040204" pitchFamily="34" charset="0"/>
                <a:sym typeface="Monotype Sorts" pitchFamily="2" charset="2"/>
              </a:rPr>
              <a:t>calor</a:t>
            </a:r>
            <a:r>
              <a:rPr lang="en-US" altLang="es-AR" sz="1400" b="1" dirty="0">
                <a:latin typeface="Tahoma" panose="020B0604030504040204" pitchFamily="34" charset="0"/>
                <a:sym typeface="Monotype Sorts" pitchFamily="2" charset="2"/>
              </a:rPr>
              <a:t>.</a:t>
            </a:r>
            <a:endParaRPr lang="en-US" altLang="es-AR" sz="1400" b="1" dirty="0">
              <a:latin typeface="Tahoma" panose="020B0604030504040204" pitchFamily="34" charset="0"/>
            </a:endParaRPr>
          </a:p>
        </p:txBody>
      </p:sp>
      <p:grpSp>
        <p:nvGrpSpPr>
          <p:cNvPr id="53" name="Grupo 52"/>
          <p:cNvGrpSpPr/>
          <p:nvPr/>
        </p:nvGrpSpPr>
        <p:grpSpPr>
          <a:xfrm>
            <a:off x="1682934" y="1318666"/>
            <a:ext cx="9479282" cy="1015663"/>
            <a:chOff x="1682934" y="1501548"/>
            <a:chExt cx="9479282" cy="1015663"/>
          </a:xfrm>
        </p:grpSpPr>
        <p:sp>
          <p:nvSpPr>
            <p:cNvPr id="54" name="Text Box 34"/>
            <p:cNvSpPr txBox="1">
              <a:spLocks noChangeArrowheads="1"/>
            </p:cNvSpPr>
            <p:nvPr/>
          </p:nvSpPr>
          <p:spPr bwMode="auto">
            <a:xfrm>
              <a:off x="1682934" y="1765189"/>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55" name="Text Box 34"/>
            <p:cNvSpPr txBox="1">
              <a:spLocks noChangeArrowheads="1"/>
            </p:cNvSpPr>
            <p:nvPr/>
          </p:nvSpPr>
          <p:spPr bwMode="auto">
            <a:xfrm>
              <a:off x="4591604" y="1786961"/>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(B)</a:t>
              </a:r>
            </a:p>
          </p:txBody>
        </p:sp>
        <p:sp>
          <p:nvSpPr>
            <p:cNvPr id="56" name="CuadroTexto 55"/>
            <p:cNvSpPr txBox="1"/>
            <p:nvPr/>
          </p:nvSpPr>
          <p:spPr>
            <a:xfrm>
              <a:off x="4101739" y="1501548"/>
              <a:ext cx="567784" cy="1015663"/>
            </a:xfrm>
            <a:prstGeom prst="rect">
              <a:avLst/>
            </a:prstGeom>
            <a:noFill/>
          </p:spPr>
          <p:txBody>
            <a:bodyPr wrap="none" rtlCol="0">
              <a:spAutoFit/>
            </a:bodyPr>
            <a:lstStyle/>
            <a:p>
              <a:r>
                <a:rPr lang="es-AR" sz="6000" b="1" dirty="0"/>
                <a:t>=</a:t>
              </a:r>
            </a:p>
          </p:txBody>
        </p:sp>
        <p:sp>
          <p:nvSpPr>
            <p:cNvPr id="57" name="CuadroTexto 56"/>
            <p:cNvSpPr txBox="1"/>
            <p:nvPr/>
          </p:nvSpPr>
          <p:spPr>
            <a:xfrm>
              <a:off x="7114914" y="1706200"/>
              <a:ext cx="420308" cy="707886"/>
            </a:xfrm>
            <a:prstGeom prst="rect">
              <a:avLst/>
            </a:prstGeom>
            <a:noFill/>
          </p:spPr>
          <p:txBody>
            <a:bodyPr wrap="none" rtlCol="0">
              <a:spAutoFit/>
            </a:bodyPr>
            <a:lstStyle/>
            <a:p>
              <a:r>
                <a:rPr lang="es-AR" sz="4000" b="1" dirty="0"/>
                <a:t>x</a:t>
              </a:r>
            </a:p>
          </p:txBody>
        </p:sp>
        <p:sp>
          <p:nvSpPr>
            <p:cNvPr id="58" name="Text Box 34"/>
            <p:cNvSpPr txBox="1">
              <a:spLocks noChangeArrowheads="1"/>
            </p:cNvSpPr>
            <p:nvPr/>
          </p:nvSpPr>
          <p:spPr bwMode="auto">
            <a:xfrm>
              <a:off x="7565589" y="1769542"/>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(K1) </a:t>
              </a:r>
            </a:p>
          </p:txBody>
        </p:sp>
        <p:sp>
          <p:nvSpPr>
            <p:cNvPr id="59" name="Text Box 34"/>
            <p:cNvSpPr txBox="1">
              <a:spLocks noChangeArrowheads="1"/>
            </p:cNvSpPr>
            <p:nvPr/>
          </p:nvSpPr>
          <p:spPr bwMode="auto">
            <a:xfrm>
              <a:off x="9912558" y="1765186"/>
              <a:ext cx="12496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(K2) </a:t>
              </a:r>
            </a:p>
          </p:txBody>
        </p:sp>
        <p:sp>
          <p:nvSpPr>
            <p:cNvPr id="60" name="CuadroTexto 59"/>
            <p:cNvSpPr txBox="1"/>
            <p:nvPr/>
          </p:nvSpPr>
          <p:spPr>
            <a:xfrm>
              <a:off x="9663184" y="1668099"/>
              <a:ext cx="326573" cy="707886"/>
            </a:xfrm>
            <a:prstGeom prst="rect">
              <a:avLst/>
            </a:prstGeom>
            <a:noFill/>
          </p:spPr>
          <p:txBody>
            <a:bodyPr wrap="square" rtlCol="0">
              <a:spAutoFit/>
            </a:bodyPr>
            <a:lstStyle/>
            <a:p>
              <a:r>
                <a:rPr lang="es-AR" sz="4000" b="1" dirty="0"/>
                <a:t>/</a:t>
              </a:r>
            </a:p>
          </p:txBody>
        </p:sp>
        <p:sp>
          <p:nvSpPr>
            <p:cNvPr id="61" name="CuadroTexto 60"/>
            <p:cNvSpPr txBox="1"/>
            <p:nvPr/>
          </p:nvSpPr>
          <p:spPr>
            <a:xfrm>
              <a:off x="8599730" y="1701844"/>
              <a:ext cx="420308" cy="707886"/>
            </a:xfrm>
            <a:prstGeom prst="rect">
              <a:avLst/>
            </a:prstGeom>
            <a:noFill/>
          </p:spPr>
          <p:txBody>
            <a:bodyPr wrap="none" rtlCol="0">
              <a:spAutoFit/>
            </a:bodyPr>
            <a:lstStyle/>
            <a:p>
              <a:r>
                <a:rPr lang="es-AR" sz="4000" b="1" dirty="0"/>
                <a:t>x</a:t>
              </a:r>
            </a:p>
          </p:txBody>
        </p:sp>
        <p:sp>
          <p:nvSpPr>
            <p:cNvPr id="62" name="Text Box 34"/>
            <p:cNvSpPr txBox="1">
              <a:spLocks noChangeArrowheads="1"/>
            </p:cNvSpPr>
            <p:nvPr/>
          </p:nvSpPr>
          <p:spPr bwMode="auto">
            <a:xfrm>
              <a:off x="8776081" y="1778249"/>
              <a:ext cx="10820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DF </a:t>
              </a:r>
            </a:p>
          </p:txBody>
        </p:sp>
      </p:grpSp>
      <p:sp>
        <p:nvSpPr>
          <p:cNvPr id="63" name="Text Box 34"/>
          <p:cNvSpPr txBox="1">
            <a:spLocks noChangeArrowheads="1"/>
          </p:cNvSpPr>
          <p:nvPr/>
        </p:nvSpPr>
        <p:spPr bwMode="auto">
          <a:xfrm>
            <a:off x="553014" y="2198118"/>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64" name="Text Box 34"/>
          <p:cNvSpPr txBox="1">
            <a:spLocks noChangeArrowheads="1"/>
          </p:cNvSpPr>
          <p:nvPr/>
        </p:nvSpPr>
        <p:spPr bwMode="auto">
          <a:xfrm>
            <a:off x="3017741" y="2235992"/>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65,06kw</a:t>
            </a:r>
          </a:p>
        </p:txBody>
      </p:sp>
      <p:sp>
        <p:nvSpPr>
          <p:cNvPr id="65" name="CuadroTexto 64"/>
          <p:cNvSpPr txBox="1"/>
          <p:nvPr/>
        </p:nvSpPr>
        <p:spPr>
          <a:xfrm>
            <a:off x="2971819" y="1934477"/>
            <a:ext cx="567784" cy="1015663"/>
          </a:xfrm>
          <a:prstGeom prst="rect">
            <a:avLst/>
          </a:prstGeom>
          <a:noFill/>
        </p:spPr>
        <p:txBody>
          <a:bodyPr wrap="none" rtlCol="0">
            <a:spAutoFit/>
          </a:bodyPr>
          <a:lstStyle/>
          <a:p>
            <a:r>
              <a:rPr lang="es-AR" sz="6000" b="1" dirty="0"/>
              <a:t>=</a:t>
            </a:r>
          </a:p>
        </p:txBody>
      </p:sp>
      <p:sp>
        <p:nvSpPr>
          <p:cNvPr id="66" name="CuadroTexto 65"/>
          <p:cNvSpPr txBox="1"/>
          <p:nvPr/>
        </p:nvSpPr>
        <p:spPr>
          <a:xfrm>
            <a:off x="4926902" y="2113003"/>
            <a:ext cx="420308" cy="707886"/>
          </a:xfrm>
          <a:prstGeom prst="rect">
            <a:avLst/>
          </a:prstGeom>
          <a:noFill/>
        </p:spPr>
        <p:txBody>
          <a:bodyPr wrap="none" rtlCol="0">
            <a:spAutoFit/>
          </a:bodyPr>
          <a:lstStyle/>
          <a:p>
            <a:r>
              <a:rPr lang="es-AR" sz="4000" b="1" dirty="0"/>
              <a:t>x</a:t>
            </a:r>
          </a:p>
        </p:txBody>
      </p:sp>
      <p:sp>
        <p:nvSpPr>
          <p:cNvPr id="67" name="Text Box 34"/>
          <p:cNvSpPr txBox="1">
            <a:spLocks noChangeArrowheads="1"/>
          </p:cNvSpPr>
          <p:nvPr/>
        </p:nvSpPr>
        <p:spPr bwMode="auto">
          <a:xfrm>
            <a:off x="4887499" y="2227957"/>
            <a:ext cx="16863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 </a:t>
            </a:r>
          </a:p>
        </p:txBody>
      </p:sp>
      <p:sp>
        <p:nvSpPr>
          <p:cNvPr id="68" name="Text Box 34"/>
          <p:cNvSpPr txBox="1">
            <a:spLocks noChangeArrowheads="1"/>
          </p:cNvSpPr>
          <p:nvPr/>
        </p:nvSpPr>
        <p:spPr bwMode="auto">
          <a:xfrm>
            <a:off x="7332655" y="2224241"/>
            <a:ext cx="235557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(1,035085) </a:t>
            </a:r>
          </a:p>
        </p:txBody>
      </p:sp>
      <p:sp>
        <p:nvSpPr>
          <p:cNvPr id="69" name="CuadroTexto 68"/>
          <p:cNvSpPr txBox="1"/>
          <p:nvPr/>
        </p:nvSpPr>
        <p:spPr>
          <a:xfrm>
            <a:off x="7213912" y="2101028"/>
            <a:ext cx="326573" cy="707886"/>
          </a:xfrm>
          <a:prstGeom prst="rect">
            <a:avLst/>
          </a:prstGeom>
          <a:noFill/>
        </p:spPr>
        <p:txBody>
          <a:bodyPr wrap="square" rtlCol="0">
            <a:spAutoFit/>
          </a:bodyPr>
          <a:lstStyle/>
          <a:p>
            <a:r>
              <a:rPr lang="es-AR" sz="4000" b="1" dirty="0"/>
              <a:t>/</a:t>
            </a:r>
          </a:p>
        </p:txBody>
      </p:sp>
      <p:sp>
        <p:nvSpPr>
          <p:cNvPr id="70" name="CuadroTexto 69"/>
          <p:cNvSpPr txBox="1"/>
          <p:nvPr/>
        </p:nvSpPr>
        <p:spPr>
          <a:xfrm>
            <a:off x="9489305" y="1934476"/>
            <a:ext cx="567784" cy="1015663"/>
          </a:xfrm>
          <a:prstGeom prst="rect">
            <a:avLst/>
          </a:prstGeom>
          <a:noFill/>
        </p:spPr>
        <p:txBody>
          <a:bodyPr wrap="none" rtlCol="0">
            <a:spAutoFit/>
          </a:bodyPr>
          <a:lstStyle/>
          <a:p>
            <a:r>
              <a:rPr lang="es-AR" sz="6000" b="1" dirty="0"/>
              <a:t>=</a:t>
            </a:r>
          </a:p>
        </p:txBody>
      </p:sp>
      <p:sp>
        <p:nvSpPr>
          <p:cNvPr id="71" name="Text Box 34"/>
          <p:cNvSpPr txBox="1">
            <a:spLocks noChangeArrowheads="1"/>
          </p:cNvSpPr>
          <p:nvPr/>
        </p:nvSpPr>
        <p:spPr bwMode="auto">
          <a:xfrm>
            <a:off x="9623210" y="2231636"/>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62,85kw</a:t>
            </a:r>
          </a:p>
        </p:txBody>
      </p:sp>
      <p:sp>
        <p:nvSpPr>
          <p:cNvPr id="72" name="Text Box 34"/>
          <p:cNvSpPr txBox="1">
            <a:spLocks noChangeArrowheads="1"/>
          </p:cNvSpPr>
          <p:nvPr/>
        </p:nvSpPr>
        <p:spPr bwMode="auto">
          <a:xfrm>
            <a:off x="6006556" y="2223601"/>
            <a:ext cx="16863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(1,0) </a:t>
            </a:r>
          </a:p>
        </p:txBody>
      </p:sp>
      <p:sp>
        <p:nvSpPr>
          <p:cNvPr id="73" name="CuadroTexto 72"/>
          <p:cNvSpPr txBox="1"/>
          <p:nvPr/>
        </p:nvSpPr>
        <p:spPr>
          <a:xfrm>
            <a:off x="6085142" y="2108647"/>
            <a:ext cx="420308" cy="707886"/>
          </a:xfrm>
          <a:prstGeom prst="rect">
            <a:avLst/>
          </a:prstGeom>
          <a:noFill/>
        </p:spPr>
        <p:txBody>
          <a:bodyPr wrap="none" rtlCol="0">
            <a:spAutoFit/>
          </a:bodyPr>
          <a:lstStyle/>
          <a:p>
            <a:r>
              <a:rPr lang="es-AR" sz="4000" b="1" dirty="0"/>
              <a:t>x</a:t>
            </a:r>
          </a:p>
        </p:txBody>
      </p:sp>
      <p:grpSp>
        <p:nvGrpSpPr>
          <p:cNvPr id="6" name="Grupo 5"/>
          <p:cNvGrpSpPr/>
          <p:nvPr/>
        </p:nvGrpSpPr>
        <p:grpSpPr>
          <a:xfrm>
            <a:off x="2373097" y="4724191"/>
            <a:ext cx="7049515" cy="1031616"/>
            <a:chOff x="2373097" y="2790893"/>
            <a:chExt cx="7049515" cy="1031616"/>
          </a:xfrm>
        </p:grpSpPr>
        <p:grpSp>
          <p:nvGrpSpPr>
            <p:cNvPr id="3" name="Grupo 2"/>
            <p:cNvGrpSpPr/>
            <p:nvPr/>
          </p:nvGrpSpPr>
          <p:grpSpPr>
            <a:xfrm>
              <a:off x="2373097" y="2790893"/>
              <a:ext cx="7049515" cy="1015663"/>
              <a:chOff x="2373097" y="2790893"/>
              <a:chExt cx="7049515" cy="1015663"/>
            </a:xfrm>
          </p:grpSpPr>
          <p:sp>
            <p:nvSpPr>
              <p:cNvPr id="75" name="Text Box 34"/>
              <p:cNvSpPr txBox="1">
                <a:spLocks noChangeArrowheads="1"/>
              </p:cNvSpPr>
              <p:nvPr/>
            </p:nvSpPr>
            <p:spPr bwMode="auto">
              <a:xfrm>
                <a:off x="2373097" y="3062078"/>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1400" b="1" dirty="0">
                    <a:latin typeface="Tahoma" panose="020B0604030504040204" pitchFamily="34" charset="0"/>
                  </a:rPr>
                  <a:t>CAPACIDAD CORREGIDA UNIDAD EXTERIOR (C)</a:t>
                </a:r>
              </a:p>
            </p:txBody>
          </p:sp>
          <p:sp>
            <p:nvSpPr>
              <p:cNvPr id="76" name="Text Box 34"/>
              <p:cNvSpPr txBox="1">
                <a:spLocks noChangeArrowheads="1"/>
              </p:cNvSpPr>
              <p:nvPr/>
            </p:nvSpPr>
            <p:spPr bwMode="auto">
              <a:xfrm>
                <a:off x="7003807" y="3102511"/>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50,7kw</a:t>
                </a:r>
              </a:p>
            </p:txBody>
          </p:sp>
          <p:sp>
            <p:nvSpPr>
              <p:cNvPr id="77" name="CuadroTexto 76"/>
              <p:cNvSpPr txBox="1"/>
              <p:nvPr/>
            </p:nvSpPr>
            <p:spPr>
              <a:xfrm>
                <a:off x="4762258" y="2790893"/>
                <a:ext cx="567784" cy="1015663"/>
              </a:xfrm>
              <a:prstGeom prst="rect">
                <a:avLst/>
              </a:prstGeom>
              <a:noFill/>
            </p:spPr>
            <p:txBody>
              <a:bodyPr wrap="none" rtlCol="0">
                <a:spAutoFit/>
              </a:bodyPr>
              <a:lstStyle/>
              <a:p>
                <a:r>
                  <a:rPr lang="es-AR" sz="6000" b="1" dirty="0"/>
                  <a:t>=</a:t>
                </a:r>
              </a:p>
            </p:txBody>
          </p:sp>
          <p:sp>
            <p:nvSpPr>
              <p:cNvPr id="78" name="Text Box 34"/>
              <p:cNvSpPr txBox="1">
                <a:spLocks noChangeArrowheads="1"/>
              </p:cNvSpPr>
              <p:nvPr/>
            </p:nvSpPr>
            <p:spPr bwMode="auto">
              <a:xfrm>
                <a:off x="4889879" y="3058437"/>
                <a:ext cx="24188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2800" b="1" dirty="0">
                    <a:latin typeface="Tahoma" panose="020B0604030504040204" pitchFamily="34" charset="0"/>
                  </a:rPr>
                  <a:t>62,85kw</a:t>
                </a:r>
              </a:p>
            </p:txBody>
          </p:sp>
        </p:grpSp>
        <p:sp>
          <p:nvSpPr>
            <p:cNvPr id="79" name="CuadroTexto 78"/>
            <p:cNvSpPr txBox="1"/>
            <p:nvPr/>
          </p:nvSpPr>
          <p:spPr>
            <a:xfrm>
              <a:off x="6861507" y="2806846"/>
              <a:ext cx="567784" cy="1015663"/>
            </a:xfrm>
            <a:prstGeom prst="rect">
              <a:avLst/>
            </a:prstGeom>
            <a:noFill/>
          </p:spPr>
          <p:txBody>
            <a:bodyPr wrap="none" rtlCol="0">
              <a:spAutoFit/>
            </a:bodyPr>
            <a:lstStyle/>
            <a:p>
              <a:r>
                <a:rPr lang="es-AR" sz="6000" b="1" dirty="0"/>
                <a:t>≥</a:t>
              </a:r>
            </a:p>
          </p:txBody>
        </p:sp>
      </p:grpSp>
      <p:sp>
        <p:nvSpPr>
          <p:cNvPr id="80" name="Text Box 12"/>
          <p:cNvSpPr txBox="1">
            <a:spLocks noChangeArrowheads="1"/>
          </p:cNvSpPr>
          <p:nvPr/>
        </p:nvSpPr>
        <p:spPr bwMode="auto">
          <a:xfrm>
            <a:off x="992777" y="2923897"/>
            <a:ext cx="105417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Verificamos finalmente si la capacidad de la unidad exterior corregida es igual o superior a la capacidad máxima del balance térmico:</a:t>
            </a:r>
          </a:p>
        </p:txBody>
      </p:sp>
      <p:pic>
        <p:nvPicPr>
          <p:cNvPr id="81" name="Imagen 80"/>
          <p:cNvPicPr>
            <a:picLocks noChangeAspect="1"/>
          </p:cNvPicPr>
          <p:nvPr/>
        </p:nvPicPr>
        <p:blipFill>
          <a:blip r:embed="rId3"/>
          <a:stretch>
            <a:fillRect/>
          </a:stretch>
        </p:blipFill>
        <p:spPr>
          <a:xfrm>
            <a:off x="198351" y="3433579"/>
            <a:ext cx="11848012" cy="1567543"/>
          </a:xfrm>
          <a:prstGeom prst="rect">
            <a:avLst/>
          </a:prstGeom>
        </p:spPr>
      </p:pic>
      <p:sp>
        <p:nvSpPr>
          <p:cNvPr id="82" name="Elipse 81"/>
          <p:cNvSpPr/>
          <p:nvPr/>
        </p:nvSpPr>
        <p:spPr>
          <a:xfrm>
            <a:off x="11013915" y="4081847"/>
            <a:ext cx="749398" cy="51720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3" name="Conector recto de flecha 82"/>
          <p:cNvCxnSpPr>
            <a:stCxn id="82" idx="3"/>
          </p:cNvCxnSpPr>
          <p:nvPr/>
        </p:nvCxnSpPr>
        <p:spPr>
          <a:xfrm flipH="1">
            <a:off x="9020038" y="4523312"/>
            <a:ext cx="2103624" cy="71489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 Box 34"/>
          <p:cNvSpPr txBox="1">
            <a:spLocks noChangeArrowheads="1"/>
          </p:cNvSpPr>
          <p:nvPr/>
        </p:nvSpPr>
        <p:spPr bwMode="auto">
          <a:xfrm>
            <a:off x="1267112" y="5461178"/>
            <a:ext cx="975795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a:spcBef>
                <a:spcPct val="50000"/>
              </a:spcBef>
            </a:pPr>
            <a:r>
              <a:rPr lang="en-US" altLang="es-AR" sz="4000" b="1" dirty="0">
                <a:solidFill>
                  <a:srgbClr val="FF0000"/>
                </a:solidFill>
                <a:latin typeface="Tahoma" panose="020B0604030504040204" pitchFamily="34" charset="0"/>
              </a:rPr>
              <a:t>SELECCIÓN PRELIMINAR DEL SISTEMA VRV COMPLETA !!!</a:t>
            </a:r>
          </a:p>
        </p:txBody>
      </p:sp>
    </p:spTree>
    <p:extLst>
      <p:ext uri="{BB962C8B-B14F-4D97-AF65-F5344CB8AC3E}">
        <p14:creationId xmlns:p14="http://schemas.microsoft.com/office/powerpoint/2010/main" val="319929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2000" fill="hold"/>
                                        <p:tgtEl>
                                          <p:spTgt spid="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4" grpId="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2"/>
          <p:cNvSpPr txBox="1">
            <a:spLocks noChangeArrowheads="1"/>
          </p:cNvSpPr>
          <p:nvPr/>
        </p:nvSpPr>
        <p:spPr bwMode="auto">
          <a:xfrm>
            <a:off x="992777" y="1826619"/>
            <a:ext cx="105417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gn="l">
              <a:spcBef>
                <a:spcPct val="50000"/>
              </a:spcBef>
              <a:buFont typeface="Arial" panose="020B0604020202020204" pitchFamily="34" charset="0"/>
              <a:buChar char="•"/>
            </a:pPr>
            <a:r>
              <a:rPr lang="es-AR" altLang="es-AR" sz="1400" noProof="1">
                <a:latin typeface="Tahoma" panose="020B0604030504040204" pitchFamily="34" charset="0"/>
              </a:rPr>
              <a:t>Para la selección del equipamiento de un sistema VRV siempre se deben recordar estas premisas:</a:t>
            </a:r>
          </a:p>
        </p:txBody>
      </p:sp>
      <p:sp>
        <p:nvSpPr>
          <p:cNvPr id="13" name="Rectángulo 12"/>
          <p:cNvSpPr/>
          <p:nvPr/>
        </p:nvSpPr>
        <p:spPr>
          <a:xfrm>
            <a:off x="465651" y="2993816"/>
            <a:ext cx="901337" cy="553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2" name="Grupo 1"/>
          <p:cNvGrpSpPr/>
          <p:nvPr/>
        </p:nvGrpSpPr>
        <p:grpSpPr>
          <a:xfrm>
            <a:off x="939751" y="2387810"/>
            <a:ext cx="9671664" cy="993764"/>
            <a:chOff x="939751" y="2387810"/>
            <a:chExt cx="9671664" cy="993764"/>
          </a:xfrm>
        </p:grpSpPr>
        <p:graphicFrame>
          <p:nvGraphicFramePr>
            <p:cNvPr id="14" name="Object 3"/>
            <p:cNvGraphicFramePr>
              <a:graphicFrameLocks noChangeAspect="1"/>
            </p:cNvGraphicFramePr>
            <p:nvPr>
              <p:extLst/>
            </p:nvPr>
          </p:nvGraphicFramePr>
          <p:xfrm>
            <a:off x="939751" y="2387810"/>
            <a:ext cx="487368" cy="916617"/>
          </p:xfrm>
          <a:graphic>
            <a:graphicData uri="http://schemas.openxmlformats.org/presentationml/2006/ole">
              <mc:AlternateContent xmlns:mc="http://schemas.openxmlformats.org/markup-compatibility/2006">
                <mc:Choice xmlns:v="urn:schemas-microsoft-com:vml" Requires="v">
                  <p:oleObj spid="_x0000_s21521" name="Clip" r:id="rId4" imgW="1728720" imgH="3252600" progId="MS_ClipArt_Gallery.2">
                    <p:embed/>
                  </p:oleObj>
                </mc:Choice>
                <mc:Fallback>
                  <p:oleObj name="Clip" r:id="rId4" imgW="1728720" imgH="3252600" progId="MS_ClipArt_Gallery.2">
                    <p:embed/>
                    <p:pic>
                      <p:nvPicPr>
                        <p:cNvPr id="1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751" y="2387810"/>
                          <a:ext cx="487368" cy="916617"/>
                        </a:xfrm>
                        <a:prstGeom prst="rect">
                          <a:avLst/>
                        </a:prstGeom>
                        <a:noFill/>
                        <a:ln>
                          <a:noFill/>
                        </a:ln>
                        <a:effectLst/>
                        <a:extLst/>
                      </p:spPr>
                    </p:pic>
                  </p:oleObj>
                </mc:Fallback>
              </mc:AlternateContent>
            </a:graphicData>
          </a:graphic>
        </p:graphicFrame>
        <p:sp>
          <p:nvSpPr>
            <p:cNvPr id="15" name="Text Box 34"/>
            <p:cNvSpPr txBox="1">
              <a:spLocks noChangeArrowheads="1"/>
            </p:cNvSpPr>
            <p:nvPr/>
          </p:nvSpPr>
          <p:spPr bwMode="auto">
            <a:xfrm>
              <a:off x="1427118" y="2673688"/>
              <a:ext cx="918429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2000" b="1" dirty="0">
                  <a:latin typeface="Tahoma" panose="020B0604030504040204" pitchFamily="34" charset="0"/>
                </a:rPr>
                <a:t>CON LA CARGA MÁXIMA TOTAL Y SENSIBLE TOTAL DE CADA AMBIENTE O SECTOR, SE SELECCIONAN LAS UNIDADES INTERIORES.</a:t>
              </a:r>
            </a:p>
          </p:txBody>
        </p:sp>
      </p:grpSp>
      <p:sp>
        <p:nvSpPr>
          <p:cNvPr id="16" name="Text Box 2"/>
          <p:cNvSpPr txBox="1">
            <a:spLocks noChangeArrowheads="1"/>
          </p:cNvSpPr>
          <p:nvPr/>
        </p:nvSpPr>
        <p:spPr bwMode="auto">
          <a:xfrm>
            <a:off x="2201091" y="833887"/>
            <a:ext cx="8125097"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90000"/>
              </a:lnSpc>
              <a:spcBef>
                <a:spcPct val="20000"/>
              </a:spcBef>
            </a:pPr>
            <a:r>
              <a:rPr lang="es-AR" altLang="es-AR" sz="3200" b="1" dirty="0">
                <a:latin typeface="Tahoma" panose="020B0604030504040204" pitchFamily="34" charset="0"/>
              </a:rPr>
              <a:t>PROCEDIMIENTO DE SELECCIÓN DEL SISTEMA VRV</a:t>
            </a:r>
            <a:endParaRPr lang="en-US" altLang="es-AR" sz="3200" b="1" dirty="0">
              <a:latin typeface="Tahoma" panose="020B0604030504040204" pitchFamily="34" charset="0"/>
            </a:endParaRPr>
          </a:p>
        </p:txBody>
      </p:sp>
      <p:grpSp>
        <p:nvGrpSpPr>
          <p:cNvPr id="3" name="Grupo 2"/>
          <p:cNvGrpSpPr/>
          <p:nvPr/>
        </p:nvGrpSpPr>
        <p:grpSpPr>
          <a:xfrm>
            <a:off x="935395" y="3885685"/>
            <a:ext cx="9671664" cy="967638"/>
            <a:chOff x="935395" y="3885685"/>
            <a:chExt cx="9671664" cy="967638"/>
          </a:xfrm>
        </p:grpSpPr>
        <p:sp>
          <p:nvSpPr>
            <p:cNvPr id="7" name="Text Box 34"/>
            <p:cNvSpPr txBox="1">
              <a:spLocks noChangeArrowheads="1"/>
            </p:cNvSpPr>
            <p:nvPr/>
          </p:nvSpPr>
          <p:spPr bwMode="auto">
            <a:xfrm>
              <a:off x="1422762" y="4145437"/>
              <a:ext cx="918429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2000" b="1" dirty="0">
                  <a:latin typeface="Tahoma" panose="020B0604030504040204" pitchFamily="34" charset="0"/>
                </a:rPr>
                <a:t>CON LA CARGA MÁXIMA TOTAL Y SENSIBLE TOTAL DE LA ZONA, SE SELECCIONAN LAS UNIDADES EXTERIORES.</a:t>
              </a:r>
            </a:p>
          </p:txBody>
        </p:sp>
        <p:graphicFrame>
          <p:nvGraphicFramePr>
            <p:cNvPr id="9" name="Object 3"/>
            <p:cNvGraphicFramePr>
              <a:graphicFrameLocks noChangeAspect="1"/>
            </p:cNvGraphicFramePr>
            <p:nvPr>
              <p:extLst/>
            </p:nvPr>
          </p:nvGraphicFramePr>
          <p:xfrm>
            <a:off x="935395" y="3885685"/>
            <a:ext cx="487368" cy="916617"/>
          </p:xfrm>
          <a:graphic>
            <a:graphicData uri="http://schemas.openxmlformats.org/presentationml/2006/ole">
              <mc:AlternateContent xmlns:mc="http://schemas.openxmlformats.org/markup-compatibility/2006">
                <mc:Choice xmlns:v="urn:schemas-microsoft-com:vml" Requires="v">
                  <p:oleObj spid="_x0000_s21522" name="Clip" r:id="rId4" imgW="1728720" imgH="3252600" progId="MS_ClipArt_Gallery.2">
                    <p:embed/>
                  </p:oleObj>
                </mc:Choice>
                <mc:Fallback>
                  <p:oleObj name="Clip" r:id="rId4" imgW="1728720" imgH="3252600" progId="MS_ClipArt_Gallery.2">
                    <p:embed/>
                    <p:pic>
                      <p:nvPicPr>
                        <p:cNvPr id="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395" y="3885685"/>
                          <a:ext cx="487368" cy="916617"/>
                        </a:xfrm>
                        <a:prstGeom prst="rect">
                          <a:avLst/>
                        </a:prstGeom>
                        <a:noFill/>
                        <a:ln>
                          <a:noFill/>
                        </a:ln>
                        <a:effectLst/>
                        <a:extLst/>
                      </p:spPr>
                    </p:pic>
                  </p:oleObj>
                </mc:Fallback>
              </mc:AlternateContent>
            </a:graphicData>
          </a:graphic>
        </p:graphicFrame>
      </p:grpSp>
      <p:grpSp>
        <p:nvGrpSpPr>
          <p:cNvPr id="4" name="Grupo 3"/>
          <p:cNvGrpSpPr/>
          <p:nvPr/>
        </p:nvGrpSpPr>
        <p:grpSpPr>
          <a:xfrm>
            <a:off x="931039" y="5318245"/>
            <a:ext cx="9671664" cy="1105596"/>
            <a:chOff x="931039" y="5174552"/>
            <a:chExt cx="9671664" cy="1105596"/>
          </a:xfrm>
        </p:grpSpPr>
        <p:sp>
          <p:nvSpPr>
            <p:cNvPr id="12" name="Text Box 34"/>
            <p:cNvSpPr txBox="1">
              <a:spLocks noChangeArrowheads="1"/>
            </p:cNvSpPr>
            <p:nvPr/>
          </p:nvSpPr>
          <p:spPr bwMode="auto">
            <a:xfrm>
              <a:off x="1418406" y="5264485"/>
              <a:ext cx="918429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l">
                <a:spcBef>
                  <a:spcPct val="50000"/>
                </a:spcBef>
              </a:pPr>
              <a:r>
                <a:rPr lang="en-US" altLang="es-AR" sz="2000" b="1" dirty="0">
                  <a:latin typeface="Tahoma" panose="020B0604030504040204" pitchFamily="34" charset="0"/>
                </a:rPr>
                <a:t>NO CONFUNDIR LA SIMULTANEIDAD DE CARGA (CARACTERÍSTICA DEL BALANCE TÉRMICO) CON EL RANGO DE CONEXIÓN (PROPIO DE LA COMBINACIÓN DE UNIDAD EXTERIOR E INTERIORES).</a:t>
              </a:r>
            </a:p>
          </p:txBody>
        </p:sp>
        <p:graphicFrame>
          <p:nvGraphicFramePr>
            <p:cNvPr id="17" name="Object 3"/>
            <p:cNvGraphicFramePr>
              <a:graphicFrameLocks noChangeAspect="1"/>
            </p:cNvGraphicFramePr>
            <p:nvPr>
              <p:extLst/>
            </p:nvPr>
          </p:nvGraphicFramePr>
          <p:xfrm>
            <a:off x="931039" y="5174552"/>
            <a:ext cx="487368" cy="916617"/>
          </p:xfrm>
          <a:graphic>
            <a:graphicData uri="http://schemas.openxmlformats.org/presentationml/2006/ole">
              <mc:AlternateContent xmlns:mc="http://schemas.openxmlformats.org/markup-compatibility/2006">
                <mc:Choice xmlns:v="urn:schemas-microsoft-com:vml" Requires="v">
                  <p:oleObj spid="_x0000_s21523" name="Clip" r:id="rId4" imgW="1728720" imgH="3252600" progId="MS_ClipArt_Gallery.2">
                    <p:embed/>
                  </p:oleObj>
                </mc:Choice>
                <mc:Fallback>
                  <p:oleObj name="Clip" r:id="rId4" imgW="1728720" imgH="3252600" progId="MS_ClipArt_Gallery.2">
                    <p:embed/>
                    <p:pic>
                      <p:nvPicPr>
                        <p:cNvPr id="1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039" y="5174552"/>
                          <a:ext cx="487368" cy="916617"/>
                        </a:xfrm>
                        <a:prstGeom prst="rect">
                          <a:avLst/>
                        </a:prstGeom>
                        <a:noFill/>
                        <a:ln>
                          <a:noFill/>
                        </a:ln>
                        <a:effectLst/>
                        <a:extLst/>
                      </p:spPr>
                    </p:pic>
                  </p:oleObj>
                </mc:Fallback>
              </mc:AlternateContent>
            </a:graphicData>
          </a:graphic>
        </p:graphicFrame>
      </p:grpSp>
    </p:spTree>
    <p:extLst>
      <p:ext uri="{BB962C8B-B14F-4D97-AF65-F5344CB8AC3E}">
        <p14:creationId xmlns:p14="http://schemas.microsoft.com/office/powerpoint/2010/main" val="162315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ext Box 2"/>
          <p:cNvSpPr txBox="1">
            <a:spLocks noChangeArrowheads="1"/>
          </p:cNvSpPr>
          <p:nvPr/>
        </p:nvSpPr>
        <p:spPr bwMode="auto">
          <a:xfrm>
            <a:off x="3200400" y="2989264"/>
            <a:ext cx="5638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90000"/>
              </a:lnSpc>
              <a:spcBef>
                <a:spcPct val="20000"/>
              </a:spcBef>
            </a:pPr>
            <a:r>
              <a:rPr lang="en-US" altLang="es-AR" sz="3200">
                <a:latin typeface="Tahoma" panose="020B0604030504040204" pitchFamily="34" charset="0"/>
              </a:rPr>
              <a:t>CA</a:t>
            </a:r>
            <a:r>
              <a:rPr lang="es-AR" altLang="es-AR" sz="3200">
                <a:latin typeface="Tahoma" panose="020B0604030504040204" pitchFamily="34" charset="0"/>
              </a:rPr>
              <a:t>ÑERIAS</a:t>
            </a:r>
            <a:endParaRPr lang="en-US" altLang="es-AR" sz="3200">
              <a:latin typeface="Tahoma" panose="020B0604030504040204" pitchFamily="34" charset="0"/>
            </a:endParaRPr>
          </a:p>
        </p:txBody>
      </p:sp>
    </p:spTree>
    <p:extLst>
      <p:ext uri="{BB962C8B-B14F-4D97-AF65-F5344CB8AC3E}">
        <p14:creationId xmlns:p14="http://schemas.microsoft.com/office/powerpoint/2010/main" val="32715769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Text Box 2"/>
          <p:cNvSpPr txBox="1">
            <a:spLocks noChangeArrowheads="1"/>
          </p:cNvSpPr>
          <p:nvPr/>
        </p:nvSpPr>
        <p:spPr bwMode="auto">
          <a:xfrm>
            <a:off x="2895600" y="1066800"/>
            <a:ext cx="6553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90000"/>
              </a:lnSpc>
              <a:spcBef>
                <a:spcPct val="20000"/>
              </a:spcBef>
            </a:pPr>
            <a:r>
              <a:rPr lang="en-US" altLang="es-AR" sz="2800">
                <a:latin typeface="Tahoma" panose="020B0604030504040204" pitchFamily="34" charset="0"/>
              </a:rPr>
              <a:t>Cañerías de refrigerante - componentes</a:t>
            </a:r>
          </a:p>
        </p:txBody>
      </p:sp>
      <p:grpSp>
        <p:nvGrpSpPr>
          <p:cNvPr id="462876" name="Group 28"/>
          <p:cNvGrpSpPr>
            <a:grpSpLocks/>
          </p:cNvGrpSpPr>
          <p:nvPr/>
        </p:nvGrpSpPr>
        <p:grpSpPr bwMode="auto">
          <a:xfrm>
            <a:off x="2162175" y="1752600"/>
            <a:ext cx="7696200" cy="876300"/>
            <a:chOff x="402" y="1104"/>
            <a:chExt cx="4848" cy="552"/>
          </a:xfrm>
        </p:grpSpPr>
        <p:sp>
          <p:nvSpPr>
            <p:cNvPr id="462851" name="Text Box 3"/>
            <p:cNvSpPr txBox="1">
              <a:spLocks noChangeArrowheads="1"/>
            </p:cNvSpPr>
            <p:nvPr/>
          </p:nvSpPr>
          <p:spPr bwMode="auto">
            <a:xfrm>
              <a:off x="402" y="1104"/>
              <a:ext cx="960"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b="1" u="sng" dirty="0" err="1">
                  <a:latin typeface="Tahoma" panose="020B0604030504040204" pitchFamily="34" charset="0"/>
                </a:rPr>
                <a:t>Refnet</a:t>
              </a:r>
              <a:r>
                <a:rPr lang="en-US" altLang="es-AR" b="1" u="sng" dirty="0">
                  <a:latin typeface="Tahoma" panose="020B0604030504040204" pitchFamily="34" charset="0"/>
                </a:rPr>
                <a:t>:</a:t>
              </a:r>
            </a:p>
          </p:txBody>
        </p:sp>
        <p:sp>
          <p:nvSpPr>
            <p:cNvPr id="462853" name="Text Box 5"/>
            <p:cNvSpPr txBox="1">
              <a:spLocks noChangeArrowheads="1"/>
            </p:cNvSpPr>
            <p:nvPr/>
          </p:nvSpPr>
          <p:spPr bwMode="auto">
            <a:xfrm>
              <a:off x="402" y="1290"/>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b="1" dirty="0">
                  <a:latin typeface="Tahoma" panose="020B0604030504040204" pitchFamily="34" charset="0"/>
                </a:rPr>
                <a:t>Son </a:t>
              </a:r>
              <a:r>
                <a:rPr lang="en-US" altLang="es-AR" sz="1600" b="1" dirty="0" err="1">
                  <a:latin typeface="Tahoma" panose="020B0604030504040204" pitchFamily="34" charset="0"/>
                </a:rPr>
                <a:t>accesorios</a:t>
              </a:r>
              <a:r>
                <a:rPr lang="en-US" altLang="es-AR" sz="1600" b="1" dirty="0">
                  <a:latin typeface="Tahoma" panose="020B0604030504040204" pitchFamily="34" charset="0"/>
                </a:rPr>
                <a:t> </a:t>
              </a:r>
              <a:r>
                <a:rPr lang="en-US" altLang="es-AR" sz="1600" b="1" dirty="0" err="1">
                  <a:latin typeface="Tahoma" panose="020B0604030504040204" pitchFamily="34" charset="0"/>
                </a:rPr>
                <a:t>utilizados</a:t>
              </a:r>
              <a:r>
                <a:rPr lang="en-US" altLang="es-AR" sz="1600" b="1" dirty="0">
                  <a:latin typeface="Tahoma" panose="020B0604030504040204" pitchFamily="34" charset="0"/>
                </a:rPr>
                <a:t> para la </a:t>
              </a:r>
              <a:r>
                <a:rPr lang="en-US" altLang="es-AR" sz="1600" b="1" dirty="0" err="1">
                  <a:latin typeface="Tahoma" panose="020B0604030504040204" pitchFamily="34" charset="0"/>
                </a:rPr>
                <a:t>interconexión</a:t>
              </a:r>
              <a:r>
                <a:rPr lang="en-US" altLang="es-AR" sz="1600" b="1" dirty="0">
                  <a:latin typeface="Tahoma" panose="020B0604030504040204" pitchFamily="34" charset="0"/>
                </a:rPr>
                <a:t> de la </a:t>
              </a:r>
              <a:r>
                <a:rPr lang="en-US" altLang="es-AR" sz="1600" b="1" dirty="0" err="1">
                  <a:latin typeface="Tahoma" panose="020B0604030504040204" pitchFamily="34" charset="0"/>
                </a:rPr>
                <a:t>cañería</a:t>
              </a:r>
              <a:r>
                <a:rPr lang="en-US" altLang="es-AR" sz="1600" b="1" dirty="0">
                  <a:latin typeface="Tahoma" panose="020B0604030504040204" pitchFamily="34" charset="0"/>
                </a:rPr>
                <a:t> de </a:t>
              </a:r>
              <a:r>
                <a:rPr lang="en-US" altLang="es-AR" sz="1600" b="1" dirty="0" err="1">
                  <a:latin typeface="Tahoma" panose="020B0604030504040204" pitchFamily="34" charset="0"/>
                </a:rPr>
                <a:t>refrigerante</a:t>
              </a:r>
              <a:r>
                <a:rPr lang="en-US" altLang="es-AR" sz="1600" b="1" dirty="0">
                  <a:latin typeface="Tahoma" panose="020B0604030504040204" pitchFamily="34" charset="0"/>
                </a:rPr>
                <a:t> y forma parte del </a:t>
              </a:r>
              <a:r>
                <a:rPr lang="en-US" altLang="es-AR" sz="1600" b="1" dirty="0" err="1">
                  <a:latin typeface="Tahoma" panose="020B0604030504040204" pitchFamily="34" charset="0"/>
                </a:rPr>
                <a:t>sistema</a:t>
              </a:r>
              <a:r>
                <a:rPr lang="en-US" altLang="es-AR" sz="1600" b="1" dirty="0">
                  <a:latin typeface="Tahoma" panose="020B0604030504040204" pitchFamily="34" charset="0"/>
                </a:rPr>
                <a:t>.</a:t>
              </a:r>
            </a:p>
          </p:txBody>
        </p:sp>
      </p:grpSp>
      <p:grpSp>
        <p:nvGrpSpPr>
          <p:cNvPr id="462877" name="Group 29"/>
          <p:cNvGrpSpPr>
            <a:grpSpLocks/>
          </p:cNvGrpSpPr>
          <p:nvPr/>
        </p:nvGrpSpPr>
        <p:grpSpPr bwMode="auto">
          <a:xfrm>
            <a:off x="2162175" y="2667000"/>
            <a:ext cx="7696200" cy="890588"/>
            <a:chOff x="402" y="1680"/>
            <a:chExt cx="4848" cy="561"/>
          </a:xfrm>
        </p:grpSpPr>
        <p:sp>
          <p:nvSpPr>
            <p:cNvPr id="462870" name="Text Box 22"/>
            <p:cNvSpPr txBox="1">
              <a:spLocks noChangeArrowheads="1"/>
            </p:cNvSpPr>
            <p:nvPr/>
          </p:nvSpPr>
          <p:spPr bwMode="auto">
            <a:xfrm>
              <a:off x="402" y="1680"/>
              <a:ext cx="1632"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dirty="0" err="1">
                  <a:solidFill>
                    <a:schemeClr val="bg2"/>
                  </a:solidFill>
                  <a:latin typeface="Tahoma" panose="020B0604030504040204" pitchFamily="34" charset="0"/>
                </a:rPr>
                <a:t>Cañería</a:t>
              </a:r>
              <a:r>
                <a:rPr lang="en-US" altLang="es-AR" u="sng" dirty="0">
                  <a:solidFill>
                    <a:schemeClr val="bg2"/>
                  </a:solidFill>
                  <a:latin typeface="Tahoma" panose="020B0604030504040204" pitchFamily="34" charset="0"/>
                </a:rPr>
                <a:t> principal:</a:t>
              </a:r>
            </a:p>
          </p:txBody>
        </p:sp>
        <p:sp>
          <p:nvSpPr>
            <p:cNvPr id="462871" name="Text Box 23"/>
            <p:cNvSpPr txBox="1">
              <a:spLocks noChangeArrowheads="1"/>
            </p:cNvSpPr>
            <p:nvPr/>
          </p:nvSpPr>
          <p:spPr bwMode="auto">
            <a:xfrm>
              <a:off x="402" y="1875"/>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dirty="0" err="1">
                  <a:solidFill>
                    <a:schemeClr val="bg2"/>
                  </a:solidFill>
                  <a:latin typeface="Tahoma" panose="020B0604030504040204" pitchFamily="34" charset="0"/>
                </a:rPr>
                <a:t>Es</a:t>
              </a:r>
              <a:r>
                <a:rPr lang="en-US" altLang="es-AR" sz="1600" dirty="0">
                  <a:solidFill>
                    <a:schemeClr val="bg2"/>
                  </a:solidFill>
                  <a:latin typeface="Tahoma" panose="020B0604030504040204" pitchFamily="34" charset="0"/>
                </a:rPr>
                <a:t> el </a:t>
              </a:r>
              <a:r>
                <a:rPr lang="en-US" altLang="es-AR" sz="1600" dirty="0" err="1">
                  <a:solidFill>
                    <a:schemeClr val="bg2"/>
                  </a:solidFill>
                  <a:latin typeface="Tahoma" panose="020B0604030504040204" pitchFamily="34" charset="0"/>
                </a:rPr>
                <a:t>tramo</a:t>
              </a:r>
              <a:r>
                <a:rPr lang="en-US" altLang="es-AR" sz="1600" dirty="0">
                  <a:solidFill>
                    <a:schemeClr val="bg2"/>
                  </a:solidFill>
                  <a:latin typeface="Tahoma" panose="020B0604030504040204" pitchFamily="34" charset="0"/>
                </a:rPr>
                <a:t> de </a:t>
              </a:r>
              <a:r>
                <a:rPr lang="en-US" altLang="es-AR" sz="1600" dirty="0" err="1">
                  <a:solidFill>
                    <a:schemeClr val="bg2"/>
                  </a:solidFill>
                  <a:latin typeface="Tahoma" panose="020B0604030504040204" pitchFamily="34" charset="0"/>
                </a:rPr>
                <a:t>cañería</a:t>
              </a:r>
              <a:r>
                <a:rPr lang="en-US" altLang="es-AR" sz="1600" dirty="0">
                  <a:solidFill>
                    <a:schemeClr val="bg2"/>
                  </a:solidFill>
                  <a:latin typeface="Tahoma" panose="020B0604030504040204" pitchFamily="34" charset="0"/>
                </a:rPr>
                <a:t> de </a:t>
              </a:r>
              <a:r>
                <a:rPr lang="en-US" altLang="es-AR" sz="1600" dirty="0" err="1">
                  <a:solidFill>
                    <a:schemeClr val="bg2"/>
                  </a:solidFill>
                  <a:latin typeface="Tahoma" panose="020B0604030504040204" pitchFamily="34" charset="0"/>
                </a:rPr>
                <a:t>refrigerante</a:t>
              </a:r>
              <a:r>
                <a:rPr lang="en-US" altLang="es-AR" sz="1600" dirty="0">
                  <a:solidFill>
                    <a:schemeClr val="bg2"/>
                  </a:solidFill>
                  <a:latin typeface="Tahoma" panose="020B0604030504040204" pitchFamily="34" charset="0"/>
                </a:rPr>
                <a:t> que </a:t>
              </a:r>
              <a:r>
                <a:rPr lang="en-US" altLang="es-AR" sz="1600" dirty="0" err="1">
                  <a:solidFill>
                    <a:schemeClr val="bg2"/>
                  </a:solidFill>
                  <a:latin typeface="Tahoma" panose="020B0604030504040204" pitchFamily="34" charset="0"/>
                </a:rPr>
                <a:t>va</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desde</a:t>
              </a:r>
              <a:r>
                <a:rPr lang="en-US" altLang="es-AR" sz="1600" dirty="0">
                  <a:solidFill>
                    <a:schemeClr val="bg2"/>
                  </a:solidFill>
                  <a:latin typeface="Tahoma" panose="020B0604030504040204" pitchFamily="34" charset="0"/>
                </a:rPr>
                <a:t> la </a:t>
              </a:r>
              <a:r>
                <a:rPr lang="en-US" altLang="es-AR" sz="1600" dirty="0" err="1">
                  <a:solidFill>
                    <a:schemeClr val="bg2"/>
                  </a:solidFill>
                  <a:latin typeface="Tahoma" panose="020B0604030504040204" pitchFamily="34" charset="0"/>
                </a:rPr>
                <a:t>unidad</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condensadora</a:t>
              </a:r>
              <a:r>
                <a:rPr lang="en-US" altLang="es-AR" sz="1600" dirty="0">
                  <a:solidFill>
                    <a:schemeClr val="bg2"/>
                  </a:solidFill>
                  <a:latin typeface="Tahoma" panose="020B0604030504040204" pitchFamily="34" charset="0"/>
                </a:rPr>
                <a:t> hasta el primer </a:t>
              </a:r>
              <a:r>
                <a:rPr lang="en-US" altLang="es-AR" sz="1600" dirty="0" err="1">
                  <a:solidFill>
                    <a:schemeClr val="bg2"/>
                  </a:solidFill>
                  <a:latin typeface="Tahoma" panose="020B0604030504040204" pitchFamily="34" charset="0"/>
                </a:rPr>
                <a:t>derivador</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refnet</a:t>
              </a:r>
              <a:r>
                <a:rPr lang="en-US" altLang="es-AR" sz="1600" dirty="0">
                  <a:solidFill>
                    <a:schemeClr val="bg2"/>
                  </a:solidFill>
                  <a:latin typeface="Tahoma" panose="020B0604030504040204" pitchFamily="34" charset="0"/>
                </a:rPr>
                <a:t>), se </a:t>
              </a:r>
              <a:r>
                <a:rPr lang="en-US" altLang="es-AR" sz="1600" dirty="0" err="1">
                  <a:solidFill>
                    <a:schemeClr val="bg2"/>
                  </a:solidFill>
                  <a:latin typeface="Tahoma" panose="020B0604030504040204" pitchFamily="34" charset="0"/>
                </a:rPr>
                <a:t>determina</a:t>
              </a:r>
              <a:r>
                <a:rPr lang="en-US" altLang="es-AR" sz="1600" dirty="0">
                  <a:solidFill>
                    <a:schemeClr val="bg2"/>
                  </a:solidFill>
                  <a:latin typeface="Tahoma" panose="020B0604030504040204" pitchFamily="34" charset="0"/>
                </a:rPr>
                <a:t> con el </a:t>
              </a:r>
              <a:r>
                <a:rPr lang="en-US" altLang="es-AR" sz="1600" dirty="0" err="1">
                  <a:solidFill>
                    <a:schemeClr val="bg2"/>
                  </a:solidFill>
                  <a:latin typeface="Tahoma" panose="020B0604030504040204" pitchFamily="34" charset="0"/>
                </a:rPr>
                <a:t>tamaño</a:t>
              </a:r>
              <a:r>
                <a:rPr lang="en-US" altLang="es-AR" sz="1600" dirty="0">
                  <a:solidFill>
                    <a:schemeClr val="bg2"/>
                  </a:solidFill>
                  <a:latin typeface="Tahoma" panose="020B0604030504040204" pitchFamily="34" charset="0"/>
                </a:rPr>
                <a:t> de </a:t>
              </a:r>
              <a:r>
                <a:rPr lang="en-US" altLang="es-AR" sz="1600" dirty="0" err="1">
                  <a:solidFill>
                    <a:schemeClr val="bg2"/>
                  </a:solidFill>
                  <a:latin typeface="Tahoma" panose="020B0604030504040204" pitchFamily="34" charset="0"/>
                </a:rPr>
                <a:t>unidad</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condensadora</a:t>
              </a:r>
              <a:r>
                <a:rPr lang="en-US" altLang="es-AR" sz="1600" dirty="0">
                  <a:solidFill>
                    <a:schemeClr val="bg2"/>
                  </a:solidFill>
                  <a:latin typeface="Tahoma" panose="020B0604030504040204" pitchFamily="34" charset="0"/>
                </a:rPr>
                <a:t>.</a:t>
              </a:r>
            </a:p>
          </p:txBody>
        </p:sp>
      </p:grpSp>
      <p:grpSp>
        <p:nvGrpSpPr>
          <p:cNvPr id="462878" name="Group 30"/>
          <p:cNvGrpSpPr>
            <a:grpSpLocks/>
          </p:cNvGrpSpPr>
          <p:nvPr/>
        </p:nvGrpSpPr>
        <p:grpSpPr bwMode="auto">
          <a:xfrm>
            <a:off x="2152650" y="3657600"/>
            <a:ext cx="7696200" cy="876300"/>
            <a:chOff x="396" y="2304"/>
            <a:chExt cx="4848" cy="552"/>
          </a:xfrm>
        </p:grpSpPr>
        <p:sp>
          <p:nvSpPr>
            <p:cNvPr id="462872" name="Text Box 24"/>
            <p:cNvSpPr txBox="1">
              <a:spLocks noChangeArrowheads="1"/>
            </p:cNvSpPr>
            <p:nvPr/>
          </p:nvSpPr>
          <p:spPr bwMode="auto">
            <a:xfrm>
              <a:off x="396" y="2304"/>
              <a:ext cx="2304"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a:solidFill>
                    <a:schemeClr val="bg2"/>
                  </a:solidFill>
                  <a:latin typeface="Tahoma" panose="020B0604030504040204" pitchFamily="34" charset="0"/>
                </a:rPr>
                <a:t>Cañería entre accesorios:</a:t>
              </a:r>
            </a:p>
          </p:txBody>
        </p:sp>
        <p:sp>
          <p:nvSpPr>
            <p:cNvPr id="462873" name="Text Box 25"/>
            <p:cNvSpPr txBox="1">
              <a:spLocks noChangeArrowheads="1"/>
            </p:cNvSpPr>
            <p:nvPr/>
          </p:nvSpPr>
          <p:spPr bwMode="auto">
            <a:xfrm>
              <a:off x="396" y="2490"/>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dirty="0" err="1">
                  <a:solidFill>
                    <a:schemeClr val="bg2"/>
                  </a:solidFill>
                  <a:latin typeface="Tahoma" panose="020B0604030504040204" pitchFamily="34" charset="0"/>
                </a:rPr>
                <a:t>Es</a:t>
              </a:r>
              <a:r>
                <a:rPr lang="en-US" altLang="es-AR" sz="1600" dirty="0">
                  <a:solidFill>
                    <a:schemeClr val="bg2"/>
                  </a:solidFill>
                  <a:latin typeface="Tahoma" panose="020B0604030504040204" pitchFamily="34" charset="0"/>
                </a:rPr>
                <a:t> el </a:t>
              </a:r>
              <a:r>
                <a:rPr lang="en-US" altLang="es-AR" sz="1600" dirty="0" err="1">
                  <a:solidFill>
                    <a:schemeClr val="bg2"/>
                  </a:solidFill>
                  <a:latin typeface="Tahoma" panose="020B0604030504040204" pitchFamily="34" charset="0"/>
                </a:rPr>
                <a:t>tramo</a:t>
              </a:r>
              <a:r>
                <a:rPr lang="en-US" altLang="es-AR" sz="1600" dirty="0">
                  <a:solidFill>
                    <a:schemeClr val="bg2"/>
                  </a:solidFill>
                  <a:latin typeface="Tahoma" panose="020B0604030504040204" pitchFamily="34" charset="0"/>
                </a:rPr>
                <a:t> de </a:t>
              </a:r>
              <a:r>
                <a:rPr lang="en-US" altLang="es-AR" sz="1600" dirty="0" err="1">
                  <a:solidFill>
                    <a:schemeClr val="bg2"/>
                  </a:solidFill>
                  <a:latin typeface="Tahoma" panose="020B0604030504040204" pitchFamily="34" charset="0"/>
                </a:rPr>
                <a:t>cañería</a:t>
              </a:r>
              <a:r>
                <a:rPr lang="en-US" altLang="es-AR" sz="1600" dirty="0">
                  <a:solidFill>
                    <a:schemeClr val="bg2"/>
                  </a:solidFill>
                  <a:latin typeface="Tahoma" panose="020B0604030504040204" pitchFamily="34" charset="0"/>
                </a:rPr>
                <a:t> de </a:t>
              </a:r>
              <a:r>
                <a:rPr lang="en-US" altLang="es-AR" sz="1600" dirty="0" err="1">
                  <a:solidFill>
                    <a:schemeClr val="bg2"/>
                  </a:solidFill>
                  <a:latin typeface="Tahoma" panose="020B0604030504040204" pitchFamily="34" charset="0"/>
                </a:rPr>
                <a:t>refrigerante</a:t>
              </a:r>
              <a:r>
                <a:rPr lang="en-US" altLang="es-AR" sz="1600" dirty="0">
                  <a:solidFill>
                    <a:schemeClr val="bg2"/>
                  </a:solidFill>
                  <a:latin typeface="Tahoma" panose="020B0604030504040204" pitchFamily="34" charset="0"/>
                </a:rPr>
                <a:t> que </a:t>
              </a:r>
              <a:r>
                <a:rPr lang="en-US" altLang="es-AR" sz="1600" dirty="0" err="1">
                  <a:solidFill>
                    <a:schemeClr val="bg2"/>
                  </a:solidFill>
                  <a:latin typeface="Tahoma" panose="020B0604030504040204" pitchFamily="34" charset="0"/>
                </a:rPr>
                <a:t>interconecta</a:t>
              </a:r>
              <a:r>
                <a:rPr lang="en-US" altLang="es-AR" sz="1600" dirty="0">
                  <a:solidFill>
                    <a:schemeClr val="bg2"/>
                  </a:solidFill>
                  <a:latin typeface="Tahoma" panose="020B0604030504040204" pitchFamily="34" charset="0"/>
                </a:rPr>
                <a:t> dos </a:t>
              </a:r>
              <a:r>
                <a:rPr lang="en-US" altLang="es-AR" sz="1600" dirty="0" err="1">
                  <a:solidFill>
                    <a:schemeClr val="bg2"/>
                  </a:solidFill>
                  <a:latin typeface="Tahoma" panose="020B0604030504040204" pitchFamily="34" charset="0"/>
                </a:rPr>
                <a:t>derivadores</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adyacentes</a:t>
              </a:r>
              <a:r>
                <a:rPr lang="en-US" altLang="es-AR" sz="1600" dirty="0">
                  <a:solidFill>
                    <a:schemeClr val="bg2"/>
                  </a:solidFill>
                  <a:latin typeface="Tahoma" panose="020B0604030504040204" pitchFamily="34" charset="0"/>
                </a:rPr>
                <a:t>, se </a:t>
              </a:r>
              <a:r>
                <a:rPr lang="en-US" altLang="es-AR" sz="1600" dirty="0" err="1">
                  <a:solidFill>
                    <a:schemeClr val="bg2"/>
                  </a:solidFill>
                  <a:latin typeface="Tahoma" panose="020B0604030504040204" pitchFamily="34" charset="0"/>
                </a:rPr>
                <a:t>determina</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en</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función</a:t>
              </a:r>
              <a:r>
                <a:rPr lang="en-US" altLang="es-AR" sz="1600" dirty="0">
                  <a:solidFill>
                    <a:schemeClr val="bg2"/>
                  </a:solidFill>
                  <a:latin typeface="Tahoma" panose="020B0604030504040204" pitchFamily="34" charset="0"/>
                </a:rPr>
                <a:t> del </a:t>
              </a:r>
              <a:r>
                <a:rPr lang="en-US" altLang="es-AR" sz="1600" dirty="0" err="1">
                  <a:solidFill>
                    <a:schemeClr val="bg2"/>
                  </a:solidFill>
                  <a:latin typeface="Tahoma" panose="020B0604030504040204" pitchFamily="34" charset="0"/>
                </a:rPr>
                <a:t>número</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índice</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aguas</a:t>
              </a:r>
              <a:r>
                <a:rPr lang="en-US" altLang="es-AR" sz="1600" dirty="0">
                  <a:solidFill>
                    <a:schemeClr val="bg2"/>
                  </a:solidFill>
                  <a:latin typeface="Tahoma" panose="020B0604030504040204" pitchFamily="34" charset="0"/>
                </a:rPr>
                <a:t> </a:t>
              </a:r>
              <a:r>
                <a:rPr lang="en-US" altLang="es-AR" sz="1600" dirty="0" err="1">
                  <a:solidFill>
                    <a:schemeClr val="bg2"/>
                  </a:solidFill>
                  <a:latin typeface="Tahoma" panose="020B0604030504040204" pitchFamily="34" charset="0"/>
                </a:rPr>
                <a:t>abajo</a:t>
              </a:r>
              <a:r>
                <a:rPr lang="en-US" altLang="es-AR" sz="1600" dirty="0">
                  <a:solidFill>
                    <a:schemeClr val="bg2"/>
                  </a:solidFill>
                  <a:latin typeface="Tahoma" panose="020B0604030504040204" pitchFamily="34" charset="0"/>
                </a:rPr>
                <a:t> del </a:t>
              </a:r>
              <a:r>
                <a:rPr lang="en-US" altLang="es-AR" sz="1600" dirty="0" err="1">
                  <a:solidFill>
                    <a:schemeClr val="bg2"/>
                  </a:solidFill>
                  <a:latin typeface="Tahoma" panose="020B0604030504040204" pitchFamily="34" charset="0"/>
                </a:rPr>
                <a:t>derivador</a:t>
              </a:r>
              <a:r>
                <a:rPr lang="en-US" altLang="es-AR" sz="1600" dirty="0">
                  <a:solidFill>
                    <a:schemeClr val="bg2"/>
                  </a:solidFill>
                  <a:latin typeface="Tahoma" panose="020B0604030504040204" pitchFamily="34" charset="0"/>
                </a:rPr>
                <a:t>.</a:t>
              </a:r>
            </a:p>
          </p:txBody>
        </p:sp>
      </p:grpSp>
      <p:grpSp>
        <p:nvGrpSpPr>
          <p:cNvPr id="462879" name="Group 31"/>
          <p:cNvGrpSpPr>
            <a:grpSpLocks/>
          </p:cNvGrpSpPr>
          <p:nvPr/>
        </p:nvGrpSpPr>
        <p:grpSpPr bwMode="auto">
          <a:xfrm>
            <a:off x="2162175" y="4624388"/>
            <a:ext cx="7696200" cy="876300"/>
            <a:chOff x="402" y="2913"/>
            <a:chExt cx="4848" cy="552"/>
          </a:xfrm>
        </p:grpSpPr>
        <p:sp>
          <p:nvSpPr>
            <p:cNvPr id="462874" name="Text Box 26"/>
            <p:cNvSpPr txBox="1">
              <a:spLocks noChangeArrowheads="1"/>
            </p:cNvSpPr>
            <p:nvPr/>
          </p:nvSpPr>
          <p:spPr bwMode="auto">
            <a:xfrm>
              <a:off x="402" y="2913"/>
              <a:ext cx="3408"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a:solidFill>
                    <a:schemeClr val="bg2"/>
                  </a:solidFill>
                  <a:latin typeface="Tahoma" panose="020B0604030504040204" pitchFamily="34" charset="0"/>
                </a:rPr>
                <a:t>Cañería de conexión de unidades interiores:</a:t>
              </a:r>
            </a:p>
          </p:txBody>
        </p:sp>
        <p:sp>
          <p:nvSpPr>
            <p:cNvPr id="462875" name="Text Box 27"/>
            <p:cNvSpPr txBox="1">
              <a:spLocks noChangeArrowheads="1"/>
            </p:cNvSpPr>
            <p:nvPr/>
          </p:nvSpPr>
          <p:spPr bwMode="auto">
            <a:xfrm>
              <a:off x="402" y="3099"/>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a:solidFill>
                    <a:schemeClr val="bg2"/>
                  </a:solidFill>
                  <a:latin typeface="Tahoma" panose="020B0604030504040204" pitchFamily="34" charset="0"/>
                </a:rPr>
                <a:t>Es el tramo de cañería de refrigerante que interconecta la unidad interior con el refnet correspondiente, se determina por el tamaño de unidad interior.</a:t>
              </a:r>
            </a:p>
          </p:txBody>
        </p:sp>
      </p:grpSp>
    </p:spTree>
    <p:extLst>
      <p:ext uri="{BB962C8B-B14F-4D97-AF65-F5344CB8AC3E}">
        <p14:creationId xmlns:p14="http://schemas.microsoft.com/office/powerpoint/2010/main" val="32282199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62876"/>
                                        </p:tgtEl>
                                        <p:attrNameLst>
                                          <p:attrName>style.visibility</p:attrName>
                                        </p:attrNameLst>
                                      </p:cBhvr>
                                      <p:to>
                                        <p:strVal val="visible"/>
                                      </p:to>
                                    </p:set>
                                    <p:anim calcmode="lin" valueType="num">
                                      <p:cBhvr additive="base">
                                        <p:cTn id="7" dur="500" fill="hold"/>
                                        <p:tgtEl>
                                          <p:spTgt spid="462876"/>
                                        </p:tgtEl>
                                        <p:attrNameLst>
                                          <p:attrName>ppt_x</p:attrName>
                                        </p:attrNameLst>
                                      </p:cBhvr>
                                      <p:tavLst>
                                        <p:tav tm="0">
                                          <p:val>
                                            <p:strVal val="0-#ppt_w/2"/>
                                          </p:val>
                                        </p:tav>
                                        <p:tav tm="100000">
                                          <p:val>
                                            <p:strVal val="#ppt_x"/>
                                          </p:val>
                                        </p:tav>
                                      </p:tavLst>
                                    </p:anim>
                                    <p:anim calcmode="lin" valueType="num">
                                      <p:cBhvr additive="base">
                                        <p:cTn id="8" dur="500" fill="hold"/>
                                        <p:tgtEl>
                                          <p:spTgt spid="4628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462877"/>
                                        </p:tgtEl>
                                        <p:attrNameLst>
                                          <p:attrName>style.visibility</p:attrName>
                                        </p:attrNameLst>
                                      </p:cBhvr>
                                      <p:to>
                                        <p:strVal val="visible"/>
                                      </p:to>
                                    </p:set>
                                    <p:anim calcmode="lin" valueType="num">
                                      <p:cBhvr additive="base">
                                        <p:cTn id="12" dur="500" fill="hold"/>
                                        <p:tgtEl>
                                          <p:spTgt spid="462877"/>
                                        </p:tgtEl>
                                        <p:attrNameLst>
                                          <p:attrName>ppt_x</p:attrName>
                                        </p:attrNameLst>
                                      </p:cBhvr>
                                      <p:tavLst>
                                        <p:tav tm="0">
                                          <p:val>
                                            <p:strVal val="0-#ppt_w/2"/>
                                          </p:val>
                                        </p:tav>
                                        <p:tav tm="100000">
                                          <p:val>
                                            <p:strVal val="#ppt_x"/>
                                          </p:val>
                                        </p:tav>
                                      </p:tavLst>
                                    </p:anim>
                                    <p:anim calcmode="lin" valueType="num">
                                      <p:cBhvr additive="base">
                                        <p:cTn id="13" dur="500" fill="hold"/>
                                        <p:tgtEl>
                                          <p:spTgt spid="46287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462878"/>
                                        </p:tgtEl>
                                        <p:attrNameLst>
                                          <p:attrName>style.visibility</p:attrName>
                                        </p:attrNameLst>
                                      </p:cBhvr>
                                      <p:to>
                                        <p:strVal val="visible"/>
                                      </p:to>
                                    </p:set>
                                    <p:anim calcmode="lin" valueType="num">
                                      <p:cBhvr additive="base">
                                        <p:cTn id="17" dur="500" fill="hold"/>
                                        <p:tgtEl>
                                          <p:spTgt spid="462878"/>
                                        </p:tgtEl>
                                        <p:attrNameLst>
                                          <p:attrName>ppt_x</p:attrName>
                                        </p:attrNameLst>
                                      </p:cBhvr>
                                      <p:tavLst>
                                        <p:tav tm="0">
                                          <p:val>
                                            <p:strVal val="0-#ppt_w/2"/>
                                          </p:val>
                                        </p:tav>
                                        <p:tav tm="100000">
                                          <p:val>
                                            <p:strVal val="#ppt_x"/>
                                          </p:val>
                                        </p:tav>
                                      </p:tavLst>
                                    </p:anim>
                                    <p:anim calcmode="lin" valueType="num">
                                      <p:cBhvr additive="base">
                                        <p:cTn id="18" dur="500" fill="hold"/>
                                        <p:tgtEl>
                                          <p:spTgt spid="46287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462879"/>
                                        </p:tgtEl>
                                        <p:attrNameLst>
                                          <p:attrName>style.visibility</p:attrName>
                                        </p:attrNameLst>
                                      </p:cBhvr>
                                      <p:to>
                                        <p:strVal val="visible"/>
                                      </p:to>
                                    </p:set>
                                    <p:anim calcmode="lin" valueType="num">
                                      <p:cBhvr additive="base">
                                        <p:cTn id="22" dur="500" fill="hold"/>
                                        <p:tgtEl>
                                          <p:spTgt spid="462879"/>
                                        </p:tgtEl>
                                        <p:attrNameLst>
                                          <p:attrName>ppt_x</p:attrName>
                                        </p:attrNameLst>
                                      </p:cBhvr>
                                      <p:tavLst>
                                        <p:tav tm="0">
                                          <p:val>
                                            <p:strVal val="0-#ppt_w/2"/>
                                          </p:val>
                                        </p:tav>
                                        <p:tav tm="100000">
                                          <p:val>
                                            <p:strVal val="#ppt_x"/>
                                          </p:val>
                                        </p:tav>
                                      </p:tavLst>
                                    </p:anim>
                                    <p:anim calcmode="lin" valueType="num">
                                      <p:cBhvr additive="base">
                                        <p:cTn id="23" dur="500" fill="hold"/>
                                        <p:tgtEl>
                                          <p:spTgt spid="4628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4926014" y="917576"/>
            <a:ext cx="18557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GB" altLang="es-AR" sz="2800" b="0">
                <a:latin typeface="Tahoma" panose="020B0604030504040204" pitchFamily="34" charset="0"/>
              </a:rPr>
              <a:t>Refnet Kit:</a:t>
            </a:r>
            <a:endParaRPr lang="nl-BE" altLang="es-AR" sz="2800" b="0">
              <a:latin typeface="Tahoma" panose="020B0604030504040204" pitchFamily="34" charset="0"/>
            </a:endParaRPr>
          </a:p>
        </p:txBody>
      </p:sp>
      <p:sp>
        <p:nvSpPr>
          <p:cNvPr id="57347" name="Text Box 5"/>
          <p:cNvSpPr txBox="1">
            <a:spLocks noChangeArrowheads="1"/>
          </p:cNvSpPr>
          <p:nvPr/>
        </p:nvSpPr>
        <p:spPr bwMode="auto">
          <a:xfrm>
            <a:off x="2079625" y="1338263"/>
            <a:ext cx="4743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nl-BE" altLang="es-AR" sz="2400" b="0">
                <a:latin typeface="Tahoma" panose="020B0604030504040204" pitchFamily="34" charset="0"/>
              </a:rPr>
              <a:t>Reducen el trabajo de instalación </a:t>
            </a:r>
          </a:p>
        </p:txBody>
      </p:sp>
      <p:sp>
        <p:nvSpPr>
          <p:cNvPr id="57348" name="Text Box 6"/>
          <p:cNvSpPr txBox="1">
            <a:spLocks noChangeArrowheads="1"/>
          </p:cNvSpPr>
          <p:nvPr/>
        </p:nvSpPr>
        <p:spPr bwMode="auto">
          <a:xfrm>
            <a:off x="2079626" y="1809750"/>
            <a:ext cx="560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nl-BE" altLang="es-AR" sz="2400" b="0">
                <a:latin typeface="Tahoma" panose="020B0604030504040204" pitchFamily="34" charset="0"/>
              </a:rPr>
              <a:t>Incrementan la confiabilidad del sistema</a:t>
            </a:r>
          </a:p>
        </p:txBody>
      </p:sp>
      <p:sp>
        <p:nvSpPr>
          <p:cNvPr id="57349" name="Text Box 7"/>
          <p:cNvSpPr txBox="1">
            <a:spLocks noChangeArrowheads="1"/>
          </p:cNvSpPr>
          <p:nvPr/>
        </p:nvSpPr>
        <p:spPr bwMode="auto">
          <a:xfrm>
            <a:off x="2079625" y="3195639"/>
            <a:ext cx="331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nl-BE" altLang="es-AR" sz="2000">
                <a:latin typeface="Times New Roman" panose="02020603050405020304" pitchFamily="18" charset="0"/>
              </a:rPr>
              <a:t>- </a:t>
            </a:r>
          </a:p>
        </p:txBody>
      </p:sp>
      <p:pic>
        <p:nvPicPr>
          <p:cNvPr id="57350" name="Picture 8" descr="refne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1" y="2438401"/>
            <a:ext cx="390207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9" descr="refn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351" y="2441576"/>
            <a:ext cx="3902075"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2" name="Picture 10" descr="refne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1" y="4176713"/>
            <a:ext cx="39020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11" descr="refnet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351" y="4191001"/>
            <a:ext cx="390207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8343580"/>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Group 2"/>
          <p:cNvGrpSpPr>
            <a:grpSpLocks/>
          </p:cNvGrpSpPr>
          <p:nvPr/>
        </p:nvGrpSpPr>
        <p:grpSpPr bwMode="auto">
          <a:xfrm>
            <a:off x="2209800" y="1295401"/>
            <a:ext cx="7924800" cy="4505325"/>
            <a:chOff x="240" y="672"/>
            <a:chExt cx="4992" cy="3264"/>
          </a:xfrm>
        </p:grpSpPr>
        <p:sp>
          <p:nvSpPr>
            <p:cNvPr id="55377" name="Rectangle 3"/>
            <p:cNvSpPr>
              <a:spLocks noChangeArrowheads="1"/>
            </p:cNvSpPr>
            <p:nvPr/>
          </p:nvSpPr>
          <p:spPr bwMode="auto">
            <a:xfrm>
              <a:off x="240" y="672"/>
              <a:ext cx="4992" cy="326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55378" name="Rectangle 4"/>
            <p:cNvSpPr>
              <a:spLocks noChangeArrowheads="1"/>
            </p:cNvSpPr>
            <p:nvPr/>
          </p:nvSpPr>
          <p:spPr bwMode="auto">
            <a:xfrm>
              <a:off x="240" y="2016"/>
              <a:ext cx="3264" cy="192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55379" name="Rectangle 5"/>
            <p:cNvSpPr>
              <a:spLocks noChangeArrowheads="1"/>
            </p:cNvSpPr>
            <p:nvPr/>
          </p:nvSpPr>
          <p:spPr bwMode="auto">
            <a:xfrm>
              <a:off x="3888" y="672"/>
              <a:ext cx="1344" cy="1056"/>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55380" name="Rectangle 6"/>
            <p:cNvSpPr>
              <a:spLocks noChangeArrowheads="1"/>
            </p:cNvSpPr>
            <p:nvPr/>
          </p:nvSpPr>
          <p:spPr bwMode="auto">
            <a:xfrm>
              <a:off x="3888" y="1728"/>
              <a:ext cx="1344" cy="110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55381" name="Rectangle 7"/>
            <p:cNvSpPr>
              <a:spLocks noChangeArrowheads="1"/>
            </p:cNvSpPr>
            <p:nvPr/>
          </p:nvSpPr>
          <p:spPr bwMode="auto">
            <a:xfrm>
              <a:off x="3888" y="2832"/>
              <a:ext cx="1344" cy="110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55382" name="Rectangle 8"/>
            <p:cNvSpPr>
              <a:spLocks noChangeArrowheads="1"/>
            </p:cNvSpPr>
            <p:nvPr/>
          </p:nvSpPr>
          <p:spPr bwMode="auto">
            <a:xfrm>
              <a:off x="240" y="672"/>
              <a:ext cx="3264" cy="134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grpSp>
      <p:sp>
        <p:nvSpPr>
          <p:cNvPr id="55299" name="Oval 9"/>
          <p:cNvSpPr>
            <a:spLocks noChangeArrowheads="1"/>
          </p:cNvSpPr>
          <p:nvPr/>
        </p:nvSpPr>
        <p:spPr bwMode="auto">
          <a:xfrm>
            <a:off x="2395538" y="1419225"/>
            <a:ext cx="152400" cy="152400"/>
          </a:xfrm>
          <a:prstGeom prst="ellipse">
            <a:avLst/>
          </a:pr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227338" name="AutoShape 10"/>
          <p:cNvSpPr>
            <a:spLocks noChangeArrowheads="1"/>
          </p:cNvSpPr>
          <p:nvPr/>
        </p:nvSpPr>
        <p:spPr bwMode="auto">
          <a:xfrm>
            <a:off x="2362200" y="1533525"/>
            <a:ext cx="228600" cy="152400"/>
          </a:xfrm>
          <a:prstGeom prst="triangle">
            <a:avLst>
              <a:gd name="adj" fmla="val 50000"/>
            </a:avLst>
          </a:prstGeom>
          <a:solidFill>
            <a:srgbClr val="0000FF"/>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227339" name="AutoShape 11"/>
          <p:cNvSpPr>
            <a:spLocks noChangeArrowheads="1"/>
          </p:cNvSpPr>
          <p:nvPr/>
        </p:nvSpPr>
        <p:spPr bwMode="auto">
          <a:xfrm>
            <a:off x="2324100" y="4448175"/>
            <a:ext cx="133350" cy="838200"/>
          </a:xfrm>
          <a:prstGeom prst="roundRect">
            <a:avLst>
              <a:gd name="adj" fmla="val 50000"/>
            </a:avLst>
          </a:prstGeom>
          <a:solidFill>
            <a:srgbClr val="0000FF"/>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227340" name="Line 12"/>
          <p:cNvSpPr>
            <a:spLocks noChangeShapeType="1"/>
          </p:cNvSpPr>
          <p:nvPr/>
        </p:nvSpPr>
        <p:spPr bwMode="auto">
          <a:xfrm>
            <a:off x="2400300" y="1704976"/>
            <a:ext cx="1588" cy="27971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27341" name="AutoShape 13"/>
          <p:cNvSpPr>
            <a:spLocks noChangeArrowheads="1"/>
          </p:cNvSpPr>
          <p:nvPr/>
        </p:nvSpPr>
        <p:spPr bwMode="auto">
          <a:xfrm rot="16200000">
            <a:off x="3248025" y="1819275"/>
            <a:ext cx="228600" cy="152400"/>
          </a:xfrm>
          <a:prstGeom prst="triangle">
            <a:avLst>
              <a:gd name="adj" fmla="val 50000"/>
            </a:avLst>
          </a:prstGeom>
          <a:solidFill>
            <a:srgbClr val="0000FF"/>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ES" altLang="es-AR" sz="2400" b="0">
              <a:latin typeface="Times New Roman" panose="02020603050405020304" pitchFamily="18" charset="0"/>
            </a:endParaRPr>
          </a:p>
        </p:txBody>
      </p:sp>
      <p:grpSp>
        <p:nvGrpSpPr>
          <p:cNvPr id="227342" name="Group 14"/>
          <p:cNvGrpSpPr>
            <a:grpSpLocks/>
          </p:cNvGrpSpPr>
          <p:nvPr/>
        </p:nvGrpSpPr>
        <p:grpSpPr bwMode="auto">
          <a:xfrm>
            <a:off x="3448050" y="1838325"/>
            <a:ext cx="2190750" cy="330200"/>
            <a:chOff x="1212" y="1188"/>
            <a:chExt cx="1380" cy="208"/>
          </a:xfrm>
        </p:grpSpPr>
        <p:sp>
          <p:nvSpPr>
            <p:cNvPr id="55375" name="Line 15"/>
            <p:cNvSpPr>
              <a:spLocks noChangeShapeType="1"/>
            </p:cNvSpPr>
            <p:nvPr/>
          </p:nvSpPr>
          <p:spPr bwMode="auto">
            <a:xfrm flipH="1" flipV="1">
              <a:off x="1212" y="1188"/>
              <a:ext cx="1380"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76" name="Arc 16"/>
            <p:cNvSpPr>
              <a:spLocks/>
            </p:cNvSpPr>
            <p:nvPr/>
          </p:nvSpPr>
          <p:spPr bwMode="auto">
            <a:xfrm>
              <a:off x="1212" y="1260"/>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grpSp>
        <p:nvGrpSpPr>
          <p:cNvPr id="227345" name="Group 17"/>
          <p:cNvGrpSpPr>
            <a:grpSpLocks/>
          </p:cNvGrpSpPr>
          <p:nvPr/>
        </p:nvGrpSpPr>
        <p:grpSpPr bwMode="auto">
          <a:xfrm>
            <a:off x="2571750" y="1685925"/>
            <a:ext cx="757238" cy="215900"/>
            <a:chOff x="660" y="1092"/>
            <a:chExt cx="477" cy="136"/>
          </a:xfrm>
        </p:grpSpPr>
        <p:sp>
          <p:nvSpPr>
            <p:cNvPr id="55373" name="Arc 18"/>
            <p:cNvSpPr>
              <a:spLocks/>
            </p:cNvSpPr>
            <p:nvPr/>
          </p:nvSpPr>
          <p:spPr bwMode="auto">
            <a:xfrm rot="10800000">
              <a:off x="660" y="1092"/>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74" name="Line 19"/>
            <p:cNvSpPr>
              <a:spLocks noChangeShapeType="1"/>
            </p:cNvSpPr>
            <p:nvPr/>
          </p:nvSpPr>
          <p:spPr bwMode="auto">
            <a:xfrm flipH="1">
              <a:off x="792" y="1224"/>
              <a:ext cx="345"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sp>
        <p:nvSpPr>
          <p:cNvPr id="227348" name="AutoShape 20"/>
          <p:cNvSpPr>
            <a:spLocks noChangeArrowheads="1"/>
          </p:cNvSpPr>
          <p:nvPr/>
        </p:nvSpPr>
        <p:spPr bwMode="auto">
          <a:xfrm rot="16200000">
            <a:off x="5572125" y="1762125"/>
            <a:ext cx="228600" cy="152400"/>
          </a:xfrm>
          <a:prstGeom prst="triangle">
            <a:avLst>
              <a:gd name="adj" fmla="val 50000"/>
            </a:avLst>
          </a:prstGeom>
          <a:solidFill>
            <a:srgbClr val="0000FF"/>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s-AR" sz="2400" b="0">
                <a:latin typeface="Times New Roman" panose="02020603050405020304" pitchFamily="18" charset="0"/>
              </a:rPr>
              <a:t> </a:t>
            </a:r>
          </a:p>
        </p:txBody>
      </p:sp>
      <p:grpSp>
        <p:nvGrpSpPr>
          <p:cNvPr id="227349" name="Group 21"/>
          <p:cNvGrpSpPr>
            <a:grpSpLocks/>
          </p:cNvGrpSpPr>
          <p:nvPr/>
        </p:nvGrpSpPr>
        <p:grpSpPr bwMode="auto">
          <a:xfrm>
            <a:off x="5715000" y="1771651"/>
            <a:ext cx="2647950" cy="339725"/>
            <a:chOff x="2640" y="1146"/>
            <a:chExt cx="1668" cy="214"/>
          </a:xfrm>
        </p:grpSpPr>
        <p:sp>
          <p:nvSpPr>
            <p:cNvPr id="55370" name="Arc 22"/>
            <p:cNvSpPr>
              <a:spLocks/>
            </p:cNvSpPr>
            <p:nvPr/>
          </p:nvSpPr>
          <p:spPr bwMode="auto">
            <a:xfrm>
              <a:off x="2676" y="1224"/>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71" name="Line 23"/>
            <p:cNvSpPr>
              <a:spLocks noChangeShapeType="1"/>
            </p:cNvSpPr>
            <p:nvPr/>
          </p:nvSpPr>
          <p:spPr bwMode="auto">
            <a:xfrm flipH="1" flipV="1">
              <a:off x="2640" y="1152"/>
              <a:ext cx="1536"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72" name="Arc 24"/>
            <p:cNvSpPr>
              <a:spLocks/>
            </p:cNvSpPr>
            <p:nvPr/>
          </p:nvSpPr>
          <p:spPr bwMode="auto">
            <a:xfrm>
              <a:off x="4172" y="1146"/>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sp>
        <p:nvSpPr>
          <p:cNvPr id="227353" name="AutoShape 25"/>
          <p:cNvSpPr>
            <a:spLocks noChangeArrowheads="1"/>
          </p:cNvSpPr>
          <p:nvPr/>
        </p:nvSpPr>
        <p:spPr bwMode="auto">
          <a:xfrm>
            <a:off x="8223250" y="1895475"/>
            <a:ext cx="228600" cy="152400"/>
          </a:xfrm>
          <a:prstGeom prst="triangle">
            <a:avLst>
              <a:gd name="adj" fmla="val 50000"/>
            </a:avLst>
          </a:prstGeom>
          <a:solidFill>
            <a:srgbClr val="0000FF"/>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grpSp>
        <p:nvGrpSpPr>
          <p:cNvPr id="227354" name="Group 26"/>
          <p:cNvGrpSpPr>
            <a:grpSpLocks/>
          </p:cNvGrpSpPr>
          <p:nvPr/>
        </p:nvGrpSpPr>
        <p:grpSpPr bwMode="auto">
          <a:xfrm>
            <a:off x="8305800" y="2009775"/>
            <a:ext cx="609600" cy="1638300"/>
            <a:chOff x="4272" y="1296"/>
            <a:chExt cx="384" cy="1032"/>
          </a:xfrm>
        </p:grpSpPr>
        <p:sp>
          <p:nvSpPr>
            <p:cNvPr id="55367" name="Arc 27"/>
            <p:cNvSpPr>
              <a:spLocks/>
            </p:cNvSpPr>
            <p:nvPr/>
          </p:nvSpPr>
          <p:spPr bwMode="auto">
            <a:xfrm rot="10800000">
              <a:off x="4328" y="1296"/>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8" name="Line 28"/>
            <p:cNvSpPr>
              <a:spLocks noChangeShapeType="1"/>
            </p:cNvSpPr>
            <p:nvPr/>
          </p:nvSpPr>
          <p:spPr bwMode="auto">
            <a:xfrm>
              <a:off x="4272" y="1320"/>
              <a:ext cx="0" cy="100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9" name="Line 29"/>
            <p:cNvSpPr>
              <a:spLocks noChangeShapeType="1"/>
            </p:cNvSpPr>
            <p:nvPr/>
          </p:nvSpPr>
          <p:spPr bwMode="auto">
            <a:xfrm flipH="1" flipV="1">
              <a:off x="4464" y="1428"/>
              <a:ext cx="19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sp>
        <p:nvSpPr>
          <p:cNvPr id="227358" name="AutoShape 30"/>
          <p:cNvSpPr>
            <a:spLocks noChangeArrowheads="1"/>
          </p:cNvSpPr>
          <p:nvPr/>
        </p:nvSpPr>
        <p:spPr bwMode="auto">
          <a:xfrm>
            <a:off x="8191500" y="3543300"/>
            <a:ext cx="228600" cy="152400"/>
          </a:xfrm>
          <a:prstGeom prst="triangle">
            <a:avLst>
              <a:gd name="adj" fmla="val 50000"/>
            </a:avLst>
          </a:prstGeom>
          <a:solidFill>
            <a:srgbClr val="0000FF"/>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grpSp>
        <p:nvGrpSpPr>
          <p:cNvPr id="227359" name="Group 31"/>
          <p:cNvGrpSpPr>
            <a:grpSpLocks/>
          </p:cNvGrpSpPr>
          <p:nvPr/>
        </p:nvGrpSpPr>
        <p:grpSpPr bwMode="auto">
          <a:xfrm>
            <a:off x="8274050" y="3648075"/>
            <a:ext cx="641350" cy="1873250"/>
            <a:chOff x="4252" y="2328"/>
            <a:chExt cx="404" cy="1180"/>
          </a:xfrm>
        </p:grpSpPr>
        <p:sp>
          <p:nvSpPr>
            <p:cNvPr id="55362" name="Arc 32"/>
            <p:cNvSpPr>
              <a:spLocks/>
            </p:cNvSpPr>
            <p:nvPr/>
          </p:nvSpPr>
          <p:spPr bwMode="auto">
            <a:xfrm rot="10800000">
              <a:off x="4254" y="3372"/>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3" name="Line 33"/>
            <p:cNvSpPr>
              <a:spLocks noChangeShapeType="1"/>
            </p:cNvSpPr>
            <p:nvPr/>
          </p:nvSpPr>
          <p:spPr bwMode="auto">
            <a:xfrm flipH="1" flipV="1">
              <a:off x="4368" y="3504"/>
              <a:ext cx="288"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4" name="Arc 34"/>
            <p:cNvSpPr>
              <a:spLocks/>
            </p:cNvSpPr>
            <p:nvPr/>
          </p:nvSpPr>
          <p:spPr bwMode="auto">
            <a:xfrm rot="10800000">
              <a:off x="4308" y="2328"/>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5" name="Line 35"/>
            <p:cNvSpPr>
              <a:spLocks noChangeShapeType="1"/>
            </p:cNvSpPr>
            <p:nvPr/>
          </p:nvSpPr>
          <p:spPr bwMode="auto">
            <a:xfrm>
              <a:off x="4252" y="2364"/>
              <a:ext cx="0" cy="100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6" name="Line 36"/>
            <p:cNvSpPr>
              <a:spLocks noChangeShapeType="1"/>
            </p:cNvSpPr>
            <p:nvPr/>
          </p:nvSpPr>
          <p:spPr bwMode="auto">
            <a:xfrm flipH="1" flipV="1">
              <a:off x="4444" y="2460"/>
              <a:ext cx="19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grpSp>
        <p:nvGrpSpPr>
          <p:cNvPr id="227365" name="Group 37"/>
          <p:cNvGrpSpPr>
            <a:grpSpLocks/>
          </p:cNvGrpSpPr>
          <p:nvPr/>
        </p:nvGrpSpPr>
        <p:grpSpPr bwMode="auto">
          <a:xfrm>
            <a:off x="2438400" y="4448175"/>
            <a:ext cx="3511550" cy="914400"/>
            <a:chOff x="576" y="2832"/>
            <a:chExt cx="2212" cy="576"/>
          </a:xfrm>
        </p:grpSpPr>
        <p:sp>
          <p:nvSpPr>
            <p:cNvPr id="55352" name="Line 38"/>
            <p:cNvSpPr>
              <a:spLocks noChangeShapeType="1"/>
            </p:cNvSpPr>
            <p:nvPr/>
          </p:nvSpPr>
          <p:spPr bwMode="auto">
            <a:xfrm>
              <a:off x="2784" y="2832"/>
              <a:ext cx="0" cy="1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3" name="Line 39"/>
            <p:cNvSpPr>
              <a:spLocks noChangeShapeType="1"/>
            </p:cNvSpPr>
            <p:nvPr/>
          </p:nvSpPr>
          <p:spPr bwMode="auto">
            <a:xfrm flipH="1" flipV="1">
              <a:off x="576" y="2976"/>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4" name="Line 40"/>
            <p:cNvSpPr>
              <a:spLocks noChangeShapeType="1"/>
            </p:cNvSpPr>
            <p:nvPr/>
          </p:nvSpPr>
          <p:spPr bwMode="auto">
            <a:xfrm flipH="1" flipV="1">
              <a:off x="576" y="3264"/>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5" name="Line 41"/>
            <p:cNvSpPr>
              <a:spLocks noChangeShapeType="1"/>
            </p:cNvSpPr>
            <p:nvPr/>
          </p:nvSpPr>
          <p:spPr bwMode="auto">
            <a:xfrm flipH="1" flipV="1">
              <a:off x="576" y="3168"/>
              <a:ext cx="211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6" name="Line 42"/>
            <p:cNvSpPr>
              <a:spLocks noChangeShapeType="1"/>
            </p:cNvSpPr>
            <p:nvPr/>
          </p:nvSpPr>
          <p:spPr bwMode="auto">
            <a:xfrm flipH="1" flipV="1">
              <a:off x="576" y="3072"/>
              <a:ext cx="211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7" name="Arc 43"/>
            <p:cNvSpPr>
              <a:spLocks/>
            </p:cNvSpPr>
            <p:nvPr/>
          </p:nvSpPr>
          <p:spPr bwMode="auto">
            <a:xfrm rot="5400000">
              <a:off x="1236" y="2838"/>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8" name="Arc 44"/>
            <p:cNvSpPr>
              <a:spLocks/>
            </p:cNvSpPr>
            <p:nvPr/>
          </p:nvSpPr>
          <p:spPr bwMode="auto">
            <a:xfrm>
              <a:off x="1236" y="3252"/>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59" name="Arc 45"/>
            <p:cNvSpPr>
              <a:spLocks/>
            </p:cNvSpPr>
            <p:nvPr/>
          </p:nvSpPr>
          <p:spPr bwMode="auto">
            <a:xfrm>
              <a:off x="2652" y="3156"/>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0" name="Arc 46"/>
            <p:cNvSpPr>
              <a:spLocks/>
            </p:cNvSpPr>
            <p:nvPr/>
          </p:nvSpPr>
          <p:spPr bwMode="auto">
            <a:xfrm rot="5400000">
              <a:off x="2652" y="2934"/>
              <a:ext cx="136" cy="136"/>
            </a:xfrm>
            <a:custGeom>
              <a:avLst/>
              <a:gdLst>
                <a:gd name="T0" fmla="*/ 0 w 21600"/>
                <a:gd name="T1" fmla="*/ 0 h 21615"/>
                <a:gd name="T2" fmla="*/ 136 w 21600"/>
                <a:gd name="T3" fmla="*/ 136 h 21615"/>
                <a:gd name="T4" fmla="*/ 0 w 21600"/>
                <a:gd name="T5" fmla="*/ 136 h 21615"/>
                <a:gd name="T6" fmla="*/ 0 60000 65536"/>
                <a:gd name="T7" fmla="*/ 0 60000 65536"/>
                <a:gd name="T8" fmla="*/ 0 60000 65536"/>
              </a:gdLst>
              <a:ahLst/>
              <a:cxnLst>
                <a:cxn ang="T6">
                  <a:pos x="T0" y="T1"/>
                </a:cxn>
                <a:cxn ang="T7">
                  <a:pos x="T2" y="T3"/>
                </a:cxn>
                <a:cxn ang="T8">
                  <a:pos x="T4" y="T5"/>
                </a:cxn>
              </a:cxnLst>
              <a:rect l="0" t="0" r="r" b="b"/>
              <a:pathLst>
                <a:path w="21600" h="21615" fill="none" extrusionOk="0">
                  <a:moveTo>
                    <a:pt x="0" y="0"/>
                  </a:moveTo>
                  <a:cubicBezTo>
                    <a:pt x="11929" y="0"/>
                    <a:pt x="21600" y="9670"/>
                    <a:pt x="21600" y="21600"/>
                  </a:cubicBezTo>
                  <a:cubicBezTo>
                    <a:pt x="21600" y="21604"/>
                    <a:pt x="21599" y="21609"/>
                    <a:pt x="21599" y="21614"/>
                  </a:cubicBezTo>
                </a:path>
                <a:path w="21600" h="21615" stroke="0" extrusionOk="0">
                  <a:moveTo>
                    <a:pt x="0" y="0"/>
                  </a:moveTo>
                  <a:cubicBezTo>
                    <a:pt x="11929" y="0"/>
                    <a:pt x="21600" y="9670"/>
                    <a:pt x="21600" y="21600"/>
                  </a:cubicBezTo>
                  <a:cubicBezTo>
                    <a:pt x="21600" y="21604"/>
                    <a:pt x="21599" y="21609"/>
                    <a:pt x="21599" y="21614"/>
                  </a:cubicBezTo>
                  <a:lnTo>
                    <a:pt x="0" y="21600"/>
                  </a:lnTo>
                  <a:lnTo>
                    <a:pt x="0" y="0"/>
                  </a:lnTo>
                  <a:close/>
                </a:path>
              </a:pathLst>
            </a:cu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55361" name="Line 47"/>
            <p:cNvSpPr>
              <a:spLocks noChangeShapeType="1"/>
            </p:cNvSpPr>
            <p:nvPr/>
          </p:nvSpPr>
          <p:spPr bwMode="auto">
            <a:xfrm>
              <a:off x="2784" y="3264"/>
              <a:ext cx="0" cy="144"/>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grpSp>
        <p:nvGrpSpPr>
          <p:cNvPr id="227376" name="Group 48"/>
          <p:cNvGrpSpPr>
            <a:grpSpLocks/>
          </p:cNvGrpSpPr>
          <p:nvPr/>
        </p:nvGrpSpPr>
        <p:grpSpPr bwMode="auto">
          <a:xfrm>
            <a:off x="3429000" y="1857375"/>
            <a:ext cx="5848350" cy="3886200"/>
            <a:chOff x="1200" y="1200"/>
            <a:chExt cx="3684" cy="2448"/>
          </a:xfrm>
        </p:grpSpPr>
        <p:grpSp>
          <p:nvGrpSpPr>
            <p:cNvPr id="55325" name="Group 49"/>
            <p:cNvGrpSpPr>
              <a:grpSpLocks/>
            </p:cNvGrpSpPr>
            <p:nvPr/>
          </p:nvGrpSpPr>
          <p:grpSpPr bwMode="auto">
            <a:xfrm>
              <a:off x="4596" y="3360"/>
              <a:ext cx="288" cy="288"/>
              <a:chOff x="1968" y="1824"/>
              <a:chExt cx="480" cy="480"/>
            </a:xfrm>
          </p:grpSpPr>
          <p:sp>
            <p:nvSpPr>
              <p:cNvPr id="227378" name="Rectangle 50"/>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79" name="Rectangle 51"/>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26" name="Group 52"/>
            <p:cNvGrpSpPr>
              <a:grpSpLocks/>
            </p:cNvGrpSpPr>
            <p:nvPr/>
          </p:nvGrpSpPr>
          <p:grpSpPr bwMode="auto">
            <a:xfrm>
              <a:off x="2640" y="3360"/>
              <a:ext cx="288" cy="288"/>
              <a:chOff x="1968" y="1824"/>
              <a:chExt cx="480" cy="480"/>
            </a:xfrm>
          </p:grpSpPr>
          <p:sp>
            <p:nvSpPr>
              <p:cNvPr id="227381" name="Rectangle 53"/>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82" name="Rectangle 54"/>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27" name="Group 55"/>
            <p:cNvGrpSpPr>
              <a:grpSpLocks/>
            </p:cNvGrpSpPr>
            <p:nvPr/>
          </p:nvGrpSpPr>
          <p:grpSpPr bwMode="auto">
            <a:xfrm>
              <a:off x="1200" y="3360"/>
              <a:ext cx="288" cy="288"/>
              <a:chOff x="1968" y="1824"/>
              <a:chExt cx="480" cy="480"/>
            </a:xfrm>
          </p:grpSpPr>
          <p:sp>
            <p:nvSpPr>
              <p:cNvPr id="227384" name="Rectangle 56"/>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85" name="Rectangle 57"/>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28" name="Group 58"/>
            <p:cNvGrpSpPr>
              <a:grpSpLocks/>
            </p:cNvGrpSpPr>
            <p:nvPr/>
          </p:nvGrpSpPr>
          <p:grpSpPr bwMode="auto">
            <a:xfrm>
              <a:off x="2640" y="2592"/>
              <a:ext cx="288" cy="288"/>
              <a:chOff x="1968" y="1824"/>
              <a:chExt cx="480" cy="480"/>
            </a:xfrm>
          </p:grpSpPr>
          <p:sp>
            <p:nvSpPr>
              <p:cNvPr id="227387" name="Rectangle 59"/>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88" name="Rectangle 60"/>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29" name="Group 61"/>
            <p:cNvGrpSpPr>
              <a:grpSpLocks/>
            </p:cNvGrpSpPr>
            <p:nvPr/>
          </p:nvGrpSpPr>
          <p:grpSpPr bwMode="auto">
            <a:xfrm>
              <a:off x="1200" y="2592"/>
              <a:ext cx="288" cy="288"/>
              <a:chOff x="1968" y="1824"/>
              <a:chExt cx="480" cy="480"/>
            </a:xfrm>
          </p:grpSpPr>
          <p:sp>
            <p:nvSpPr>
              <p:cNvPr id="227390" name="Rectangle 62"/>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91" name="Rectangle 63"/>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30" name="Group 64"/>
            <p:cNvGrpSpPr>
              <a:grpSpLocks/>
            </p:cNvGrpSpPr>
            <p:nvPr/>
          </p:nvGrpSpPr>
          <p:grpSpPr bwMode="auto">
            <a:xfrm>
              <a:off x="2640" y="1344"/>
              <a:ext cx="288" cy="288"/>
              <a:chOff x="1968" y="1824"/>
              <a:chExt cx="480" cy="480"/>
            </a:xfrm>
          </p:grpSpPr>
          <p:sp>
            <p:nvSpPr>
              <p:cNvPr id="227393" name="Rectangle 65"/>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94" name="Rectangle 66"/>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31" name="Group 67"/>
            <p:cNvGrpSpPr>
              <a:grpSpLocks/>
            </p:cNvGrpSpPr>
            <p:nvPr/>
          </p:nvGrpSpPr>
          <p:grpSpPr bwMode="auto">
            <a:xfrm>
              <a:off x="1200" y="1344"/>
              <a:ext cx="288" cy="288"/>
              <a:chOff x="1968" y="1824"/>
              <a:chExt cx="480" cy="480"/>
            </a:xfrm>
          </p:grpSpPr>
          <p:sp>
            <p:nvSpPr>
              <p:cNvPr id="227396" name="Rectangle 68"/>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397" name="Rectangle 69"/>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32" name="Group 70"/>
            <p:cNvGrpSpPr>
              <a:grpSpLocks/>
            </p:cNvGrpSpPr>
            <p:nvPr/>
          </p:nvGrpSpPr>
          <p:grpSpPr bwMode="auto">
            <a:xfrm>
              <a:off x="4596" y="1200"/>
              <a:ext cx="288" cy="288"/>
              <a:chOff x="1968" y="1824"/>
              <a:chExt cx="480" cy="480"/>
            </a:xfrm>
          </p:grpSpPr>
          <p:sp>
            <p:nvSpPr>
              <p:cNvPr id="227399" name="Rectangle 71"/>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400" name="Rectangle 72"/>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nvGrpSpPr>
            <p:cNvPr id="55333" name="Group 73"/>
            <p:cNvGrpSpPr>
              <a:grpSpLocks/>
            </p:cNvGrpSpPr>
            <p:nvPr/>
          </p:nvGrpSpPr>
          <p:grpSpPr bwMode="auto">
            <a:xfrm>
              <a:off x="4596" y="2304"/>
              <a:ext cx="288" cy="288"/>
              <a:chOff x="1968" y="1824"/>
              <a:chExt cx="480" cy="480"/>
            </a:xfrm>
          </p:grpSpPr>
          <p:sp>
            <p:nvSpPr>
              <p:cNvPr id="227402" name="Rectangle 74"/>
              <p:cNvSpPr>
                <a:spLocks noChangeArrowheads="1"/>
              </p:cNvSpPr>
              <p:nvPr/>
            </p:nvSpPr>
            <p:spPr bwMode="auto">
              <a:xfrm>
                <a:off x="1968" y="1824"/>
                <a:ext cx="480" cy="480"/>
              </a:xfrm>
              <a:prstGeom prst="rect">
                <a:avLst/>
              </a:prstGeom>
              <a:gradFill rotWithShape="0">
                <a:gsLst>
                  <a:gs pos="0">
                    <a:schemeClr val="hlink"/>
                  </a:gs>
                  <a:gs pos="50000">
                    <a:schemeClr val="hlink">
                      <a:gamma/>
                      <a:shade val="87843"/>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txBody>
              <a:bodyPr wrap="none" anchor="ctr"/>
              <a:lstStyle/>
              <a:p>
                <a:pPr algn="ctr">
                  <a:defRPr/>
                </a:pPr>
                <a:endParaRPr lang="es-AR"/>
              </a:p>
            </p:txBody>
          </p:sp>
          <p:sp>
            <p:nvSpPr>
              <p:cNvPr id="227403" name="Rectangle 75"/>
              <p:cNvSpPr>
                <a:spLocks noChangeArrowheads="1"/>
              </p:cNvSpPr>
              <p:nvPr/>
            </p:nvSpPr>
            <p:spPr bwMode="auto">
              <a:xfrm>
                <a:off x="2016" y="1872"/>
                <a:ext cx="383" cy="383"/>
              </a:xfrm>
              <a:prstGeom prst="rect">
                <a:avLst/>
              </a:prstGeom>
              <a:gradFill rotWithShape="0">
                <a:gsLst>
                  <a:gs pos="0">
                    <a:schemeClr val="hlink"/>
                  </a:gs>
                  <a:gs pos="50000">
                    <a:schemeClr val="hlink">
                      <a:gamma/>
                      <a:shade val="77647"/>
                      <a:invGamma/>
                    </a:schemeClr>
                  </a:gs>
                  <a:gs pos="100000">
                    <a:schemeClr val="hlink"/>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s-AR"/>
              </a:p>
            </p:txBody>
          </p:sp>
        </p:grpSp>
      </p:grpSp>
      <p:sp>
        <p:nvSpPr>
          <p:cNvPr id="227405" name="Oval 77"/>
          <p:cNvSpPr>
            <a:spLocks noChangeArrowheads="1"/>
          </p:cNvSpPr>
          <p:nvPr/>
        </p:nvSpPr>
        <p:spPr bwMode="auto">
          <a:xfrm>
            <a:off x="3124200" y="1628775"/>
            <a:ext cx="533400" cy="5334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227406" name="Oval 78"/>
          <p:cNvSpPr>
            <a:spLocks noChangeArrowheads="1"/>
          </p:cNvSpPr>
          <p:nvPr/>
        </p:nvSpPr>
        <p:spPr bwMode="auto">
          <a:xfrm>
            <a:off x="1814513" y="4333875"/>
            <a:ext cx="1143000" cy="11430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s-AR" altLang="es-AR"/>
          </a:p>
        </p:txBody>
      </p:sp>
      <p:sp>
        <p:nvSpPr>
          <p:cNvPr id="227407" name="Line 79"/>
          <p:cNvSpPr>
            <a:spLocks noChangeShapeType="1"/>
          </p:cNvSpPr>
          <p:nvPr/>
        </p:nvSpPr>
        <p:spPr bwMode="auto">
          <a:xfrm flipV="1">
            <a:off x="2971800" y="4724401"/>
            <a:ext cx="1828800" cy="2000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27408" name="Line 80"/>
          <p:cNvSpPr>
            <a:spLocks noChangeShapeType="1"/>
          </p:cNvSpPr>
          <p:nvPr/>
        </p:nvSpPr>
        <p:spPr bwMode="auto">
          <a:xfrm>
            <a:off x="3657600" y="2009776"/>
            <a:ext cx="1143000" cy="4286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nvGrpSpPr>
          <p:cNvPr id="227409" name="Group 81"/>
          <p:cNvGrpSpPr>
            <a:grpSpLocks/>
          </p:cNvGrpSpPr>
          <p:nvPr/>
        </p:nvGrpSpPr>
        <p:grpSpPr bwMode="auto">
          <a:xfrm>
            <a:off x="4862513" y="1400175"/>
            <a:ext cx="5181600" cy="2038350"/>
            <a:chOff x="2064" y="768"/>
            <a:chExt cx="3504" cy="1425"/>
          </a:xfrm>
        </p:grpSpPr>
        <p:pic>
          <p:nvPicPr>
            <p:cNvPr id="55323" name="Picture 82" descr="refne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4" y="768"/>
              <a:ext cx="3504" cy="142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13500000" algn="ctr" rotWithShape="0">
                      <a:schemeClr val="bg1"/>
                    </a:outerShdw>
                  </a:effectLst>
                </a14:hiddenEffects>
              </a:ext>
            </a:extLst>
          </p:spPr>
        </p:pic>
        <p:sp>
          <p:nvSpPr>
            <p:cNvPr id="55324" name="Text Box 83"/>
            <p:cNvSpPr txBox="1">
              <a:spLocks noChangeArrowheads="1"/>
            </p:cNvSpPr>
            <p:nvPr/>
          </p:nvSpPr>
          <p:spPr bwMode="auto">
            <a:xfrm>
              <a:off x="2064" y="1887"/>
              <a:ext cx="1585" cy="28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s-AR" sz="2000">
                  <a:latin typeface="Tahoma" panose="020B0604030504040204" pitchFamily="34" charset="0"/>
                </a:rPr>
                <a:t>REFNET JOINT</a:t>
              </a:r>
            </a:p>
          </p:txBody>
        </p:sp>
      </p:grpSp>
      <p:grpSp>
        <p:nvGrpSpPr>
          <p:cNvPr id="227412" name="Group 84"/>
          <p:cNvGrpSpPr>
            <a:grpSpLocks/>
          </p:cNvGrpSpPr>
          <p:nvPr/>
        </p:nvGrpSpPr>
        <p:grpSpPr bwMode="auto">
          <a:xfrm>
            <a:off x="4876800" y="3695700"/>
            <a:ext cx="5181600" cy="2039938"/>
            <a:chOff x="1920" y="2642"/>
            <a:chExt cx="3504" cy="1438"/>
          </a:xfrm>
        </p:grpSpPr>
        <p:pic>
          <p:nvPicPr>
            <p:cNvPr id="55321" name="Picture 85" descr="refne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 y="2642"/>
              <a:ext cx="3504" cy="14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5322" name="Text Box 86"/>
            <p:cNvSpPr txBox="1">
              <a:spLocks noChangeArrowheads="1"/>
            </p:cNvSpPr>
            <p:nvPr/>
          </p:nvSpPr>
          <p:spPr bwMode="auto">
            <a:xfrm>
              <a:off x="1920" y="3548"/>
              <a:ext cx="960" cy="50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s-AR" sz="2000">
                  <a:latin typeface="Tahoma" panose="020B0604030504040204" pitchFamily="34" charset="0"/>
                </a:rPr>
                <a:t>REFNET HEADER</a:t>
              </a:r>
            </a:p>
          </p:txBody>
        </p:sp>
      </p:grpSp>
      <p:sp>
        <p:nvSpPr>
          <p:cNvPr id="227415" name="Text Box 87"/>
          <p:cNvSpPr txBox="1">
            <a:spLocks noChangeArrowheads="1"/>
          </p:cNvSpPr>
          <p:nvPr/>
        </p:nvSpPr>
        <p:spPr bwMode="auto">
          <a:xfrm>
            <a:off x="4191000" y="857251"/>
            <a:ext cx="3810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742950" indent="-2857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s-AR" sz="2800" b="0">
                <a:latin typeface="Tahoma" panose="020B0604030504040204" pitchFamily="34" charset="0"/>
              </a:rPr>
              <a:t>Accesorios - R</a:t>
            </a:r>
            <a:r>
              <a:rPr lang="es-AR" altLang="es-AR" sz="2800" b="0">
                <a:latin typeface="Tahoma" panose="020B0604030504040204" pitchFamily="34" charset="0"/>
              </a:rPr>
              <a:t>efnet</a:t>
            </a:r>
            <a:endParaRPr lang="en-US" altLang="es-AR" sz="2800" b="0">
              <a:latin typeface="Tahoma" panose="020B0604030504040204" pitchFamily="34" charset="0"/>
            </a:endParaRPr>
          </a:p>
        </p:txBody>
      </p:sp>
    </p:spTree>
    <p:extLst>
      <p:ext uri="{BB962C8B-B14F-4D97-AF65-F5344CB8AC3E}">
        <p14:creationId xmlns:p14="http://schemas.microsoft.com/office/powerpoint/2010/main" val="284201263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wd">
                                    <p:tmPct val="100000"/>
                                  </p:iterate>
                                  <p:childTnLst>
                                    <p:set>
                                      <p:cBhvr>
                                        <p:cTn id="6" dur="1" fill="hold">
                                          <p:stCondLst>
                                            <p:cond delay="0"/>
                                          </p:stCondLst>
                                        </p:cTn>
                                        <p:tgtEl>
                                          <p:spTgt spid="227415"/>
                                        </p:tgtEl>
                                        <p:attrNameLst>
                                          <p:attrName>style.visibility</p:attrName>
                                        </p:attrNameLst>
                                      </p:cBhvr>
                                      <p:to>
                                        <p:strVal val="visible"/>
                                      </p:to>
                                    </p:set>
                                    <p:animEffect transition="in" filter="wipe(left)">
                                      <p:cBhvr>
                                        <p:cTn id="7" dur="300"/>
                                        <p:tgtEl>
                                          <p:spTgt spid="227415"/>
                                        </p:tgtEl>
                                      </p:cBhvr>
                                    </p:animEffect>
                                  </p:childTnLst>
                                </p:cTn>
                              </p:par>
                            </p:childTnLst>
                          </p:cTn>
                        </p:par>
                        <p:par>
                          <p:cTn id="8" fill="hold" nodeType="afterGroup">
                            <p:stCondLst>
                              <p:cond delay="1200"/>
                            </p:stCondLst>
                            <p:childTnLst>
                              <p:par>
                                <p:cTn id="9" presetID="9" presetClass="entr" presetSubtype="0" fill="hold" nodeType="afterEffect">
                                  <p:stCondLst>
                                    <p:cond delay="1000"/>
                                  </p:stCondLst>
                                  <p:childTnLst>
                                    <p:set>
                                      <p:cBhvr>
                                        <p:cTn id="10" dur="1" fill="hold">
                                          <p:stCondLst>
                                            <p:cond delay="0"/>
                                          </p:stCondLst>
                                        </p:cTn>
                                        <p:tgtEl>
                                          <p:spTgt spid="227376"/>
                                        </p:tgtEl>
                                        <p:attrNameLst>
                                          <p:attrName>style.visibility</p:attrName>
                                        </p:attrNameLst>
                                      </p:cBhvr>
                                      <p:to>
                                        <p:strVal val="visible"/>
                                      </p:to>
                                    </p:set>
                                    <p:animEffect transition="in" filter="dissolve">
                                      <p:cBhvr>
                                        <p:cTn id="11" dur="500"/>
                                        <p:tgtEl>
                                          <p:spTgt spid="227376"/>
                                        </p:tgtEl>
                                      </p:cBhvr>
                                    </p:animEffect>
                                  </p:childTnLst>
                                </p:cTn>
                              </p:par>
                            </p:childTnLst>
                          </p:cTn>
                        </p:par>
                        <p:par>
                          <p:cTn id="12" fill="hold" nodeType="afterGroup">
                            <p:stCondLst>
                              <p:cond delay="2700"/>
                            </p:stCondLst>
                            <p:childTnLst>
                              <p:par>
                                <p:cTn id="13" presetID="1" presetClass="entr" presetSubtype="0" fill="hold" nodeType="afterEffect">
                                  <p:stCondLst>
                                    <p:cond delay="200"/>
                                  </p:stCondLst>
                                  <p:childTnLst>
                                    <p:set>
                                      <p:cBhvr>
                                        <p:cTn id="14" dur="1" fill="hold">
                                          <p:stCondLst>
                                            <p:cond delay="499"/>
                                          </p:stCondLst>
                                        </p:cTn>
                                        <p:tgtEl>
                                          <p:spTgt spid="227338"/>
                                        </p:tgtEl>
                                        <p:attrNameLst>
                                          <p:attrName>style.visibility</p:attrName>
                                        </p:attrNameLst>
                                      </p:cBhvr>
                                      <p:to>
                                        <p:strVal val="visible"/>
                                      </p:to>
                                    </p:set>
                                  </p:childTnLst>
                                </p:cTn>
                              </p:par>
                            </p:childTnLst>
                          </p:cTn>
                        </p:par>
                        <p:par>
                          <p:cTn id="15" fill="hold" nodeType="afterGroup">
                            <p:stCondLst>
                              <p:cond delay="3400"/>
                            </p:stCondLst>
                            <p:childTnLst>
                              <p:par>
                                <p:cTn id="16" presetID="22" presetClass="entr" presetSubtype="1" fill="hold" nodeType="afterEffect">
                                  <p:stCondLst>
                                    <p:cond delay="200"/>
                                  </p:stCondLst>
                                  <p:childTnLst>
                                    <p:set>
                                      <p:cBhvr>
                                        <p:cTn id="17" dur="1" fill="hold">
                                          <p:stCondLst>
                                            <p:cond delay="0"/>
                                          </p:stCondLst>
                                        </p:cTn>
                                        <p:tgtEl>
                                          <p:spTgt spid="227340"/>
                                        </p:tgtEl>
                                        <p:attrNameLst>
                                          <p:attrName>style.visibility</p:attrName>
                                        </p:attrNameLst>
                                      </p:cBhvr>
                                      <p:to>
                                        <p:strVal val="visible"/>
                                      </p:to>
                                    </p:set>
                                    <p:animEffect transition="in" filter="wipe(up)">
                                      <p:cBhvr>
                                        <p:cTn id="18" dur="500"/>
                                        <p:tgtEl>
                                          <p:spTgt spid="227340"/>
                                        </p:tgtEl>
                                      </p:cBhvr>
                                    </p:animEffect>
                                  </p:childTnLst>
                                </p:cTn>
                              </p:par>
                            </p:childTnLst>
                          </p:cTn>
                        </p:par>
                        <p:par>
                          <p:cTn id="19" fill="hold" nodeType="afterGroup">
                            <p:stCondLst>
                              <p:cond delay="4100"/>
                            </p:stCondLst>
                            <p:childTnLst>
                              <p:par>
                                <p:cTn id="20" presetID="1" presetClass="entr" presetSubtype="0" fill="hold" nodeType="afterEffect">
                                  <p:stCondLst>
                                    <p:cond delay="200"/>
                                  </p:stCondLst>
                                  <p:childTnLst>
                                    <p:set>
                                      <p:cBhvr>
                                        <p:cTn id="21" dur="1" fill="hold">
                                          <p:stCondLst>
                                            <p:cond delay="499"/>
                                          </p:stCondLst>
                                        </p:cTn>
                                        <p:tgtEl>
                                          <p:spTgt spid="227339"/>
                                        </p:tgtEl>
                                        <p:attrNameLst>
                                          <p:attrName>style.visibility</p:attrName>
                                        </p:attrNameLst>
                                      </p:cBhvr>
                                      <p:to>
                                        <p:strVal val="visible"/>
                                      </p:to>
                                    </p:set>
                                  </p:childTnLst>
                                </p:cTn>
                              </p:par>
                            </p:childTnLst>
                          </p:cTn>
                        </p:par>
                        <p:par>
                          <p:cTn id="22" fill="hold" nodeType="afterGroup">
                            <p:stCondLst>
                              <p:cond delay="4800"/>
                            </p:stCondLst>
                            <p:childTnLst>
                              <p:par>
                                <p:cTn id="23" presetID="22" presetClass="entr" presetSubtype="8" fill="hold" nodeType="afterEffect">
                                  <p:stCondLst>
                                    <p:cond delay="200"/>
                                  </p:stCondLst>
                                  <p:childTnLst>
                                    <p:set>
                                      <p:cBhvr>
                                        <p:cTn id="24" dur="1" fill="hold">
                                          <p:stCondLst>
                                            <p:cond delay="0"/>
                                          </p:stCondLst>
                                        </p:cTn>
                                        <p:tgtEl>
                                          <p:spTgt spid="227365"/>
                                        </p:tgtEl>
                                        <p:attrNameLst>
                                          <p:attrName>style.visibility</p:attrName>
                                        </p:attrNameLst>
                                      </p:cBhvr>
                                      <p:to>
                                        <p:strVal val="visible"/>
                                      </p:to>
                                    </p:set>
                                    <p:animEffect transition="in" filter="wipe(left)">
                                      <p:cBhvr>
                                        <p:cTn id="25" dur="500"/>
                                        <p:tgtEl>
                                          <p:spTgt spid="227365"/>
                                        </p:tgtEl>
                                      </p:cBhvr>
                                    </p:animEffect>
                                  </p:childTnLst>
                                </p:cTn>
                              </p:par>
                            </p:childTnLst>
                          </p:cTn>
                        </p:par>
                        <p:par>
                          <p:cTn id="26" fill="hold" nodeType="afterGroup">
                            <p:stCondLst>
                              <p:cond delay="5500"/>
                            </p:stCondLst>
                            <p:childTnLst>
                              <p:par>
                                <p:cTn id="27" presetID="22" presetClass="entr" presetSubtype="8" fill="hold" nodeType="afterEffect">
                                  <p:stCondLst>
                                    <p:cond delay="200"/>
                                  </p:stCondLst>
                                  <p:childTnLst>
                                    <p:set>
                                      <p:cBhvr>
                                        <p:cTn id="28" dur="1" fill="hold">
                                          <p:stCondLst>
                                            <p:cond delay="0"/>
                                          </p:stCondLst>
                                        </p:cTn>
                                        <p:tgtEl>
                                          <p:spTgt spid="227345"/>
                                        </p:tgtEl>
                                        <p:attrNameLst>
                                          <p:attrName>style.visibility</p:attrName>
                                        </p:attrNameLst>
                                      </p:cBhvr>
                                      <p:to>
                                        <p:strVal val="visible"/>
                                      </p:to>
                                    </p:set>
                                    <p:animEffect transition="in" filter="wipe(left)">
                                      <p:cBhvr>
                                        <p:cTn id="29" dur="500"/>
                                        <p:tgtEl>
                                          <p:spTgt spid="227345"/>
                                        </p:tgtEl>
                                      </p:cBhvr>
                                    </p:animEffect>
                                  </p:childTnLst>
                                </p:cTn>
                              </p:par>
                            </p:childTnLst>
                          </p:cTn>
                        </p:par>
                        <p:par>
                          <p:cTn id="30" fill="hold" nodeType="afterGroup">
                            <p:stCondLst>
                              <p:cond delay="6200"/>
                            </p:stCondLst>
                            <p:childTnLst>
                              <p:par>
                                <p:cTn id="31" presetID="1" presetClass="entr" presetSubtype="0" fill="hold" grpId="0" nodeType="afterEffect">
                                  <p:stCondLst>
                                    <p:cond delay="200"/>
                                  </p:stCondLst>
                                  <p:childTnLst>
                                    <p:set>
                                      <p:cBhvr>
                                        <p:cTn id="32" dur="1" fill="hold">
                                          <p:stCondLst>
                                            <p:cond delay="499"/>
                                          </p:stCondLst>
                                        </p:cTn>
                                        <p:tgtEl>
                                          <p:spTgt spid="227341"/>
                                        </p:tgtEl>
                                        <p:attrNameLst>
                                          <p:attrName>style.visibility</p:attrName>
                                        </p:attrNameLst>
                                      </p:cBhvr>
                                      <p:to>
                                        <p:strVal val="visible"/>
                                      </p:to>
                                    </p:set>
                                  </p:childTnLst>
                                </p:cTn>
                              </p:par>
                            </p:childTnLst>
                          </p:cTn>
                        </p:par>
                        <p:par>
                          <p:cTn id="33" fill="hold" nodeType="afterGroup">
                            <p:stCondLst>
                              <p:cond delay="6900"/>
                            </p:stCondLst>
                            <p:childTnLst>
                              <p:par>
                                <p:cTn id="34" presetID="22" presetClass="entr" presetSubtype="8" fill="hold" nodeType="afterEffect">
                                  <p:stCondLst>
                                    <p:cond delay="200"/>
                                  </p:stCondLst>
                                  <p:childTnLst>
                                    <p:set>
                                      <p:cBhvr>
                                        <p:cTn id="35" dur="1" fill="hold">
                                          <p:stCondLst>
                                            <p:cond delay="0"/>
                                          </p:stCondLst>
                                        </p:cTn>
                                        <p:tgtEl>
                                          <p:spTgt spid="227342"/>
                                        </p:tgtEl>
                                        <p:attrNameLst>
                                          <p:attrName>style.visibility</p:attrName>
                                        </p:attrNameLst>
                                      </p:cBhvr>
                                      <p:to>
                                        <p:strVal val="visible"/>
                                      </p:to>
                                    </p:set>
                                    <p:animEffect transition="in" filter="wipe(left)">
                                      <p:cBhvr>
                                        <p:cTn id="36" dur="500"/>
                                        <p:tgtEl>
                                          <p:spTgt spid="227342"/>
                                        </p:tgtEl>
                                      </p:cBhvr>
                                    </p:animEffect>
                                  </p:childTnLst>
                                </p:cTn>
                              </p:par>
                            </p:childTnLst>
                          </p:cTn>
                        </p:par>
                        <p:par>
                          <p:cTn id="37" fill="hold" nodeType="afterGroup">
                            <p:stCondLst>
                              <p:cond delay="7600"/>
                            </p:stCondLst>
                            <p:childTnLst>
                              <p:par>
                                <p:cTn id="38" presetID="1" presetClass="entr" presetSubtype="0" fill="hold" grpId="0" nodeType="afterEffect">
                                  <p:stCondLst>
                                    <p:cond delay="200"/>
                                  </p:stCondLst>
                                  <p:childTnLst>
                                    <p:set>
                                      <p:cBhvr>
                                        <p:cTn id="39" dur="1" fill="hold">
                                          <p:stCondLst>
                                            <p:cond delay="499"/>
                                          </p:stCondLst>
                                        </p:cTn>
                                        <p:tgtEl>
                                          <p:spTgt spid="227348"/>
                                        </p:tgtEl>
                                        <p:attrNameLst>
                                          <p:attrName>style.visibility</p:attrName>
                                        </p:attrNameLst>
                                      </p:cBhvr>
                                      <p:to>
                                        <p:strVal val="visible"/>
                                      </p:to>
                                    </p:set>
                                  </p:childTnLst>
                                </p:cTn>
                              </p:par>
                            </p:childTnLst>
                          </p:cTn>
                        </p:par>
                        <p:par>
                          <p:cTn id="40" fill="hold" nodeType="afterGroup">
                            <p:stCondLst>
                              <p:cond delay="8300"/>
                            </p:stCondLst>
                            <p:childTnLst>
                              <p:par>
                                <p:cTn id="41" presetID="22" presetClass="entr" presetSubtype="8" fill="hold" nodeType="afterEffect">
                                  <p:stCondLst>
                                    <p:cond delay="200"/>
                                  </p:stCondLst>
                                  <p:childTnLst>
                                    <p:set>
                                      <p:cBhvr>
                                        <p:cTn id="42" dur="1" fill="hold">
                                          <p:stCondLst>
                                            <p:cond delay="0"/>
                                          </p:stCondLst>
                                        </p:cTn>
                                        <p:tgtEl>
                                          <p:spTgt spid="227349"/>
                                        </p:tgtEl>
                                        <p:attrNameLst>
                                          <p:attrName>style.visibility</p:attrName>
                                        </p:attrNameLst>
                                      </p:cBhvr>
                                      <p:to>
                                        <p:strVal val="visible"/>
                                      </p:to>
                                    </p:set>
                                    <p:animEffect transition="in" filter="wipe(left)">
                                      <p:cBhvr>
                                        <p:cTn id="43" dur="500"/>
                                        <p:tgtEl>
                                          <p:spTgt spid="227349"/>
                                        </p:tgtEl>
                                      </p:cBhvr>
                                    </p:animEffect>
                                  </p:childTnLst>
                                </p:cTn>
                              </p:par>
                            </p:childTnLst>
                          </p:cTn>
                        </p:par>
                        <p:par>
                          <p:cTn id="44" fill="hold" nodeType="afterGroup">
                            <p:stCondLst>
                              <p:cond delay="9000"/>
                            </p:stCondLst>
                            <p:childTnLst>
                              <p:par>
                                <p:cTn id="45" presetID="1" presetClass="entr" presetSubtype="0" fill="hold" nodeType="afterEffect">
                                  <p:stCondLst>
                                    <p:cond delay="200"/>
                                  </p:stCondLst>
                                  <p:childTnLst>
                                    <p:set>
                                      <p:cBhvr>
                                        <p:cTn id="46" dur="1" fill="hold">
                                          <p:stCondLst>
                                            <p:cond delay="499"/>
                                          </p:stCondLst>
                                        </p:cTn>
                                        <p:tgtEl>
                                          <p:spTgt spid="227353"/>
                                        </p:tgtEl>
                                        <p:attrNameLst>
                                          <p:attrName>style.visibility</p:attrName>
                                        </p:attrNameLst>
                                      </p:cBhvr>
                                      <p:to>
                                        <p:strVal val="visible"/>
                                      </p:to>
                                    </p:set>
                                  </p:childTnLst>
                                </p:cTn>
                              </p:par>
                            </p:childTnLst>
                          </p:cTn>
                        </p:par>
                        <p:par>
                          <p:cTn id="47" fill="hold" nodeType="afterGroup">
                            <p:stCondLst>
                              <p:cond delay="9700"/>
                            </p:stCondLst>
                            <p:childTnLst>
                              <p:par>
                                <p:cTn id="48" presetID="22" presetClass="entr" presetSubtype="1" fill="hold" nodeType="afterEffect">
                                  <p:stCondLst>
                                    <p:cond delay="200"/>
                                  </p:stCondLst>
                                  <p:childTnLst>
                                    <p:set>
                                      <p:cBhvr>
                                        <p:cTn id="49" dur="1" fill="hold">
                                          <p:stCondLst>
                                            <p:cond delay="0"/>
                                          </p:stCondLst>
                                        </p:cTn>
                                        <p:tgtEl>
                                          <p:spTgt spid="227354"/>
                                        </p:tgtEl>
                                        <p:attrNameLst>
                                          <p:attrName>style.visibility</p:attrName>
                                        </p:attrNameLst>
                                      </p:cBhvr>
                                      <p:to>
                                        <p:strVal val="visible"/>
                                      </p:to>
                                    </p:set>
                                    <p:animEffect transition="in" filter="wipe(up)">
                                      <p:cBhvr>
                                        <p:cTn id="50" dur="500"/>
                                        <p:tgtEl>
                                          <p:spTgt spid="227354"/>
                                        </p:tgtEl>
                                      </p:cBhvr>
                                    </p:animEffect>
                                  </p:childTnLst>
                                </p:cTn>
                              </p:par>
                            </p:childTnLst>
                          </p:cTn>
                        </p:par>
                        <p:par>
                          <p:cTn id="51" fill="hold" nodeType="afterGroup">
                            <p:stCondLst>
                              <p:cond delay="10400"/>
                            </p:stCondLst>
                            <p:childTnLst>
                              <p:par>
                                <p:cTn id="52" presetID="1" presetClass="entr" presetSubtype="0" fill="hold" nodeType="afterEffect">
                                  <p:stCondLst>
                                    <p:cond delay="200"/>
                                  </p:stCondLst>
                                  <p:childTnLst>
                                    <p:set>
                                      <p:cBhvr>
                                        <p:cTn id="53" dur="1" fill="hold">
                                          <p:stCondLst>
                                            <p:cond delay="499"/>
                                          </p:stCondLst>
                                        </p:cTn>
                                        <p:tgtEl>
                                          <p:spTgt spid="227358"/>
                                        </p:tgtEl>
                                        <p:attrNameLst>
                                          <p:attrName>style.visibility</p:attrName>
                                        </p:attrNameLst>
                                      </p:cBhvr>
                                      <p:to>
                                        <p:strVal val="visible"/>
                                      </p:to>
                                    </p:set>
                                  </p:childTnLst>
                                </p:cTn>
                              </p:par>
                            </p:childTnLst>
                          </p:cTn>
                        </p:par>
                        <p:par>
                          <p:cTn id="54" fill="hold" nodeType="afterGroup">
                            <p:stCondLst>
                              <p:cond delay="11100"/>
                            </p:stCondLst>
                            <p:childTnLst>
                              <p:par>
                                <p:cTn id="55" presetID="22" presetClass="entr" presetSubtype="1" fill="hold" nodeType="afterEffect">
                                  <p:stCondLst>
                                    <p:cond delay="200"/>
                                  </p:stCondLst>
                                  <p:childTnLst>
                                    <p:set>
                                      <p:cBhvr>
                                        <p:cTn id="56" dur="1" fill="hold">
                                          <p:stCondLst>
                                            <p:cond delay="0"/>
                                          </p:stCondLst>
                                        </p:cTn>
                                        <p:tgtEl>
                                          <p:spTgt spid="227359"/>
                                        </p:tgtEl>
                                        <p:attrNameLst>
                                          <p:attrName>style.visibility</p:attrName>
                                        </p:attrNameLst>
                                      </p:cBhvr>
                                      <p:to>
                                        <p:strVal val="visible"/>
                                      </p:to>
                                    </p:set>
                                    <p:animEffect transition="in" filter="wipe(up)">
                                      <p:cBhvr>
                                        <p:cTn id="57" dur="500"/>
                                        <p:tgtEl>
                                          <p:spTgt spid="227359"/>
                                        </p:tgtEl>
                                      </p:cBhvr>
                                    </p:animEffect>
                                  </p:childTnLst>
                                </p:cTn>
                              </p:par>
                            </p:childTnLst>
                          </p:cTn>
                        </p:par>
                        <p:par>
                          <p:cTn id="58" fill="hold" nodeType="afterGroup">
                            <p:stCondLst>
                              <p:cond delay="11800"/>
                            </p:stCondLst>
                            <p:childTnLst>
                              <p:par>
                                <p:cTn id="59" presetID="9" presetClass="entr" presetSubtype="0" fill="hold" nodeType="afterEffect">
                                  <p:stCondLst>
                                    <p:cond delay="0"/>
                                  </p:stCondLst>
                                  <p:childTnLst>
                                    <p:set>
                                      <p:cBhvr>
                                        <p:cTn id="60" dur="1" fill="hold">
                                          <p:stCondLst>
                                            <p:cond delay="0"/>
                                          </p:stCondLst>
                                        </p:cTn>
                                        <p:tgtEl>
                                          <p:spTgt spid="227405"/>
                                        </p:tgtEl>
                                        <p:attrNameLst>
                                          <p:attrName>style.visibility</p:attrName>
                                        </p:attrNameLst>
                                      </p:cBhvr>
                                      <p:to>
                                        <p:strVal val="visible"/>
                                      </p:to>
                                    </p:set>
                                    <p:animEffect transition="in" filter="dissolve">
                                      <p:cBhvr>
                                        <p:cTn id="61" dur="500"/>
                                        <p:tgtEl>
                                          <p:spTgt spid="227405"/>
                                        </p:tgtEl>
                                      </p:cBhvr>
                                    </p:animEffect>
                                  </p:childTnLst>
                                </p:cTn>
                              </p:par>
                            </p:childTnLst>
                          </p:cTn>
                        </p:par>
                        <p:par>
                          <p:cTn id="62" fill="hold" nodeType="afterGroup">
                            <p:stCondLst>
                              <p:cond delay="12300"/>
                            </p:stCondLst>
                            <p:childTnLst>
                              <p:par>
                                <p:cTn id="63" presetID="22" presetClass="entr" presetSubtype="8" fill="hold" nodeType="afterEffect">
                                  <p:stCondLst>
                                    <p:cond delay="200"/>
                                  </p:stCondLst>
                                  <p:childTnLst>
                                    <p:set>
                                      <p:cBhvr>
                                        <p:cTn id="64" dur="1" fill="hold">
                                          <p:stCondLst>
                                            <p:cond delay="0"/>
                                          </p:stCondLst>
                                        </p:cTn>
                                        <p:tgtEl>
                                          <p:spTgt spid="227408"/>
                                        </p:tgtEl>
                                        <p:attrNameLst>
                                          <p:attrName>style.visibility</p:attrName>
                                        </p:attrNameLst>
                                      </p:cBhvr>
                                      <p:to>
                                        <p:strVal val="visible"/>
                                      </p:to>
                                    </p:set>
                                    <p:animEffect transition="in" filter="wipe(left)">
                                      <p:cBhvr>
                                        <p:cTn id="65" dur="500"/>
                                        <p:tgtEl>
                                          <p:spTgt spid="227408"/>
                                        </p:tgtEl>
                                      </p:cBhvr>
                                    </p:animEffect>
                                  </p:childTnLst>
                                </p:cTn>
                              </p:par>
                            </p:childTnLst>
                          </p:cTn>
                        </p:par>
                        <p:par>
                          <p:cTn id="66" fill="hold" nodeType="afterGroup">
                            <p:stCondLst>
                              <p:cond delay="13000"/>
                            </p:stCondLst>
                            <p:childTnLst>
                              <p:par>
                                <p:cTn id="67" presetID="22" presetClass="entr" presetSubtype="8" fill="hold" nodeType="afterEffect">
                                  <p:stCondLst>
                                    <p:cond delay="200"/>
                                  </p:stCondLst>
                                  <p:childTnLst>
                                    <p:set>
                                      <p:cBhvr>
                                        <p:cTn id="68" dur="1" fill="hold">
                                          <p:stCondLst>
                                            <p:cond delay="0"/>
                                          </p:stCondLst>
                                        </p:cTn>
                                        <p:tgtEl>
                                          <p:spTgt spid="227409"/>
                                        </p:tgtEl>
                                        <p:attrNameLst>
                                          <p:attrName>style.visibility</p:attrName>
                                        </p:attrNameLst>
                                      </p:cBhvr>
                                      <p:to>
                                        <p:strVal val="visible"/>
                                      </p:to>
                                    </p:set>
                                    <p:animEffect transition="in" filter="wipe(left)">
                                      <p:cBhvr>
                                        <p:cTn id="69" dur="500"/>
                                        <p:tgtEl>
                                          <p:spTgt spid="227409"/>
                                        </p:tgtEl>
                                      </p:cBhvr>
                                    </p:animEffect>
                                  </p:childTnLst>
                                </p:cTn>
                              </p:par>
                            </p:childTnLst>
                          </p:cTn>
                        </p:par>
                        <p:par>
                          <p:cTn id="70" fill="hold" nodeType="afterGroup">
                            <p:stCondLst>
                              <p:cond delay="13700"/>
                            </p:stCondLst>
                            <p:childTnLst>
                              <p:par>
                                <p:cTn id="71" presetID="9" presetClass="entr" presetSubtype="0" fill="hold" nodeType="afterEffect">
                                  <p:stCondLst>
                                    <p:cond delay="0"/>
                                  </p:stCondLst>
                                  <p:childTnLst>
                                    <p:set>
                                      <p:cBhvr>
                                        <p:cTn id="72" dur="1" fill="hold">
                                          <p:stCondLst>
                                            <p:cond delay="0"/>
                                          </p:stCondLst>
                                        </p:cTn>
                                        <p:tgtEl>
                                          <p:spTgt spid="227406"/>
                                        </p:tgtEl>
                                        <p:attrNameLst>
                                          <p:attrName>style.visibility</p:attrName>
                                        </p:attrNameLst>
                                      </p:cBhvr>
                                      <p:to>
                                        <p:strVal val="visible"/>
                                      </p:to>
                                    </p:set>
                                    <p:animEffect transition="in" filter="dissolve">
                                      <p:cBhvr>
                                        <p:cTn id="73" dur="500"/>
                                        <p:tgtEl>
                                          <p:spTgt spid="227406"/>
                                        </p:tgtEl>
                                      </p:cBhvr>
                                    </p:animEffect>
                                  </p:childTnLst>
                                </p:cTn>
                              </p:par>
                            </p:childTnLst>
                          </p:cTn>
                        </p:par>
                        <p:par>
                          <p:cTn id="74" fill="hold" nodeType="afterGroup">
                            <p:stCondLst>
                              <p:cond delay="14200"/>
                            </p:stCondLst>
                            <p:childTnLst>
                              <p:par>
                                <p:cTn id="75" presetID="22" presetClass="entr" presetSubtype="8" fill="hold" nodeType="afterEffect">
                                  <p:stCondLst>
                                    <p:cond delay="200"/>
                                  </p:stCondLst>
                                  <p:childTnLst>
                                    <p:set>
                                      <p:cBhvr>
                                        <p:cTn id="76" dur="1" fill="hold">
                                          <p:stCondLst>
                                            <p:cond delay="0"/>
                                          </p:stCondLst>
                                        </p:cTn>
                                        <p:tgtEl>
                                          <p:spTgt spid="227407"/>
                                        </p:tgtEl>
                                        <p:attrNameLst>
                                          <p:attrName>style.visibility</p:attrName>
                                        </p:attrNameLst>
                                      </p:cBhvr>
                                      <p:to>
                                        <p:strVal val="visible"/>
                                      </p:to>
                                    </p:set>
                                    <p:animEffect transition="in" filter="wipe(left)">
                                      <p:cBhvr>
                                        <p:cTn id="77" dur="500"/>
                                        <p:tgtEl>
                                          <p:spTgt spid="227407"/>
                                        </p:tgtEl>
                                      </p:cBhvr>
                                    </p:animEffect>
                                  </p:childTnLst>
                                </p:cTn>
                              </p:par>
                            </p:childTnLst>
                          </p:cTn>
                        </p:par>
                        <p:par>
                          <p:cTn id="78" fill="hold" nodeType="afterGroup">
                            <p:stCondLst>
                              <p:cond delay="14900"/>
                            </p:stCondLst>
                            <p:childTnLst>
                              <p:par>
                                <p:cTn id="79" presetID="22" presetClass="entr" presetSubtype="8" fill="hold" nodeType="afterEffect">
                                  <p:stCondLst>
                                    <p:cond delay="200"/>
                                  </p:stCondLst>
                                  <p:childTnLst>
                                    <p:set>
                                      <p:cBhvr>
                                        <p:cTn id="80" dur="1" fill="hold">
                                          <p:stCondLst>
                                            <p:cond delay="0"/>
                                          </p:stCondLst>
                                        </p:cTn>
                                        <p:tgtEl>
                                          <p:spTgt spid="227412"/>
                                        </p:tgtEl>
                                        <p:attrNameLst>
                                          <p:attrName>style.visibility</p:attrName>
                                        </p:attrNameLst>
                                      </p:cBhvr>
                                      <p:to>
                                        <p:strVal val="visible"/>
                                      </p:to>
                                    </p:set>
                                    <p:animEffect transition="in" filter="wipe(left)">
                                      <p:cBhvr>
                                        <p:cTn id="81" dur="500"/>
                                        <p:tgtEl>
                                          <p:spTgt spid="22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41" grpId="0" animBg="1" autoUpdateAnimBg="0"/>
      <p:bldP spid="227348" grpId="0" animBg="1" autoUpdateAnimBg="0"/>
      <p:bldP spid="227415"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E030168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6864" y="4005263"/>
            <a:ext cx="3316287" cy="881062"/>
          </a:xfrm>
          <a:prstGeom prst="rect">
            <a:avLst/>
          </a:prstGeom>
          <a:noFill/>
          <a:extLst>
            <a:ext uri="{909E8E84-426E-40DD-AFC4-6F175D3DCCD1}">
              <a14:hiddenFill xmlns:a14="http://schemas.microsoft.com/office/drawing/2010/main">
                <a:solidFill>
                  <a:srgbClr val="FFFFFF"/>
                </a:solidFill>
              </a14:hiddenFill>
            </a:ext>
          </a:extLst>
        </p:spPr>
      </p:pic>
      <p:sp>
        <p:nvSpPr>
          <p:cNvPr id="229379" name="Line 3"/>
          <p:cNvSpPr>
            <a:spLocks noChangeShapeType="1"/>
          </p:cNvSpPr>
          <p:nvPr/>
        </p:nvSpPr>
        <p:spPr bwMode="auto">
          <a:xfrm flipH="1">
            <a:off x="5553076" y="4708526"/>
            <a:ext cx="1922463" cy="600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AR"/>
          </a:p>
        </p:txBody>
      </p:sp>
      <p:sp>
        <p:nvSpPr>
          <p:cNvPr id="229380" name="Line 4"/>
          <p:cNvSpPr>
            <a:spLocks noChangeShapeType="1"/>
          </p:cNvSpPr>
          <p:nvPr/>
        </p:nvSpPr>
        <p:spPr bwMode="auto">
          <a:xfrm flipH="1">
            <a:off x="6964363" y="4638676"/>
            <a:ext cx="900112" cy="7223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AR"/>
          </a:p>
        </p:txBody>
      </p:sp>
      <p:sp>
        <p:nvSpPr>
          <p:cNvPr id="229381" name="Line 5"/>
          <p:cNvSpPr>
            <a:spLocks noChangeShapeType="1"/>
          </p:cNvSpPr>
          <p:nvPr/>
        </p:nvSpPr>
        <p:spPr bwMode="auto">
          <a:xfrm flipH="1">
            <a:off x="8410576" y="4745038"/>
            <a:ext cx="493713" cy="6350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AR"/>
          </a:p>
        </p:txBody>
      </p:sp>
      <p:sp>
        <p:nvSpPr>
          <p:cNvPr id="229382" name="Line 6"/>
          <p:cNvSpPr>
            <a:spLocks noChangeShapeType="1"/>
          </p:cNvSpPr>
          <p:nvPr/>
        </p:nvSpPr>
        <p:spPr bwMode="auto">
          <a:xfrm>
            <a:off x="9258301" y="4638676"/>
            <a:ext cx="511175" cy="66992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AR"/>
          </a:p>
        </p:txBody>
      </p:sp>
      <p:sp>
        <p:nvSpPr>
          <p:cNvPr id="229383" name="Line 7"/>
          <p:cNvSpPr>
            <a:spLocks noChangeShapeType="1"/>
          </p:cNvSpPr>
          <p:nvPr/>
        </p:nvSpPr>
        <p:spPr bwMode="auto">
          <a:xfrm>
            <a:off x="3382964" y="4286250"/>
            <a:ext cx="331628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AR"/>
          </a:p>
        </p:txBody>
      </p:sp>
      <p:grpSp>
        <p:nvGrpSpPr>
          <p:cNvPr id="229384" name="Group 8"/>
          <p:cNvGrpSpPr>
            <a:grpSpLocks/>
          </p:cNvGrpSpPr>
          <p:nvPr/>
        </p:nvGrpSpPr>
        <p:grpSpPr bwMode="auto">
          <a:xfrm>
            <a:off x="1828801" y="3851275"/>
            <a:ext cx="8353425" cy="1919288"/>
            <a:chOff x="192" y="2666"/>
            <a:chExt cx="5262" cy="1209"/>
          </a:xfrm>
        </p:grpSpPr>
        <p:grpSp>
          <p:nvGrpSpPr>
            <p:cNvPr id="229385" name="Group 9"/>
            <p:cNvGrpSpPr>
              <a:grpSpLocks/>
            </p:cNvGrpSpPr>
            <p:nvPr/>
          </p:nvGrpSpPr>
          <p:grpSpPr bwMode="auto">
            <a:xfrm>
              <a:off x="2170" y="3554"/>
              <a:ext cx="634" cy="229"/>
              <a:chOff x="443" y="3204"/>
              <a:chExt cx="712" cy="284"/>
            </a:xfrm>
          </p:grpSpPr>
          <p:sp>
            <p:nvSpPr>
              <p:cNvPr id="229386" name="Rectangle 10"/>
              <p:cNvSpPr>
                <a:spLocks noChangeArrowheads="1"/>
              </p:cNvSpPr>
              <p:nvPr/>
            </p:nvSpPr>
            <p:spPr bwMode="auto">
              <a:xfrm>
                <a:off x="525"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387" name="Rectangle 11"/>
              <p:cNvSpPr>
                <a:spLocks noChangeArrowheads="1"/>
              </p:cNvSpPr>
              <p:nvPr/>
            </p:nvSpPr>
            <p:spPr bwMode="auto">
              <a:xfrm>
                <a:off x="525"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388" name="Freeform 12"/>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389" name="Freeform 13"/>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390" name="Freeform 14"/>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391" name="Freeform 15"/>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392" name="Freeform 16"/>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393" name="Freeform 17"/>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394" name="Freeform 18"/>
              <p:cNvSpPr>
                <a:spLocks/>
              </p:cNvSpPr>
              <p:nvPr/>
            </p:nvSpPr>
            <p:spPr bwMode="auto">
              <a:xfrm>
                <a:off x="443" y="3399"/>
                <a:ext cx="545" cy="89"/>
              </a:xfrm>
              <a:custGeom>
                <a:avLst/>
                <a:gdLst>
                  <a:gd name="T0" fmla="*/ 82 w 545"/>
                  <a:gd name="T1" fmla="*/ 0 h 89"/>
                  <a:gd name="T2" fmla="*/ 0 w 545"/>
                  <a:gd name="T3" fmla="*/ 89 h 89"/>
                  <a:gd name="T4" fmla="*/ 545 w 545"/>
                  <a:gd name="T5" fmla="*/ 89 h 89"/>
                </a:gdLst>
                <a:ahLst/>
                <a:cxnLst>
                  <a:cxn ang="0">
                    <a:pos x="T0" y="T1"/>
                  </a:cxn>
                  <a:cxn ang="0">
                    <a:pos x="T2" y="T3"/>
                  </a:cxn>
                  <a:cxn ang="0">
                    <a:pos x="T4" y="T5"/>
                  </a:cxn>
                </a:cxnLst>
                <a:rect l="0" t="0" r="r" b="b"/>
                <a:pathLst>
                  <a:path w="545" h="89">
                    <a:moveTo>
                      <a:pt x="82" y="0"/>
                    </a:moveTo>
                    <a:lnTo>
                      <a:pt x="0" y="89"/>
                    </a:lnTo>
                    <a:lnTo>
                      <a:pt x="545"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395" name="Group 19"/>
            <p:cNvGrpSpPr>
              <a:grpSpLocks/>
            </p:cNvGrpSpPr>
            <p:nvPr/>
          </p:nvGrpSpPr>
          <p:grpSpPr bwMode="auto">
            <a:xfrm>
              <a:off x="3052" y="3554"/>
              <a:ext cx="635" cy="229"/>
              <a:chOff x="3155" y="3204"/>
              <a:chExt cx="713" cy="284"/>
            </a:xfrm>
          </p:grpSpPr>
          <p:sp>
            <p:nvSpPr>
              <p:cNvPr id="229396" name="Rectangle 20"/>
              <p:cNvSpPr>
                <a:spLocks noChangeArrowheads="1"/>
              </p:cNvSpPr>
              <p:nvPr/>
            </p:nvSpPr>
            <p:spPr bwMode="auto">
              <a:xfrm>
                <a:off x="3238"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397" name="Rectangle 21"/>
              <p:cNvSpPr>
                <a:spLocks noChangeArrowheads="1"/>
              </p:cNvSpPr>
              <p:nvPr/>
            </p:nvSpPr>
            <p:spPr bwMode="auto">
              <a:xfrm>
                <a:off x="3238"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398" name="Freeform 22"/>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399" name="Freeform 23"/>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00" name="Freeform 24"/>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01" name="Freeform 25"/>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02" name="Freeform 26"/>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03" name="Freeform 27"/>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04" name="Freeform 28"/>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405" name="Group 29"/>
            <p:cNvGrpSpPr>
              <a:grpSpLocks/>
            </p:cNvGrpSpPr>
            <p:nvPr/>
          </p:nvGrpSpPr>
          <p:grpSpPr bwMode="auto">
            <a:xfrm>
              <a:off x="3936" y="3554"/>
              <a:ext cx="635" cy="229"/>
              <a:chOff x="3952" y="3204"/>
              <a:chExt cx="713" cy="284"/>
            </a:xfrm>
          </p:grpSpPr>
          <p:sp>
            <p:nvSpPr>
              <p:cNvPr id="229406" name="Rectangle 30"/>
              <p:cNvSpPr>
                <a:spLocks noChangeArrowheads="1"/>
              </p:cNvSpPr>
              <p:nvPr/>
            </p:nvSpPr>
            <p:spPr bwMode="auto">
              <a:xfrm>
                <a:off x="4034"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07" name="Rectangle 31"/>
              <p:cNvSpPr>
                <a:spLocks noChangeArrowheads="1"/>
              </p:cNvSpPr>
              <p:nvPr/>
            </p:nvSpPr>
            <p:spPr bwMode="auto">
              <a:xfrm>
                <a:off x="4034"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08" name="Freeform 32"/>
              <p:cNvSpPr>
                <a:spLocks/>
              </p:cNvSpPr>
              <p:nvPr/>
            </p:nvSpPr>
            <p:spPr bwMode="auto">
              <a:xfrm>
                <a:off x="443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09" name="Freeform 33"/>
              <p:cNvSpPr>
                <a:spLocks/>
              </p:cNvSpPr>
              <p:nvPr/>
            </p:nvSpPr>
            <p:spPr bwMode="auto">
              <a:xfrm>
                <a:off x="443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10" name="Freeform 34"/>
              <p:cNvSpPr>
                <a:spLocks/>
              </p:cNvSpPr>
              <p:nvPr/>
            </p:nvSpPr>
            <p:spPr bwMode="auto">
              <a:xfrm>
                <a:off x="4034" y="3204"/>
                <a:ext cx="536" cy="128"/>
              </a:xfrm>
              <a:custGeom>
                <a:avLst/>
                <a:gdLst>
                  <a:gd name="T0" fmla="*/ 0 w 536"/>
                  <a:gd name="T1" fmla="*/ 128 h 128"/>
                  <a:gd name="T2" fmla="*/ 403 w 536"/>
                  <a:gd name="T3" fmla="*/ 128 h 128"/>
                  <a:gd name="T4" fmla="*/ 536 w 536"/>
                  <a:gd name="T5" fmla="*/ 0 h 128"/>
                  <a:gd name="T6" fmla="*/ 137 w 536"/>
                  <a:gd name="T7" fmla="*/ 0 h 128"/>
                  <a:gd name="T8" fmla="*/ 0 w 536"/>
                  <a:gd name="T9" fmla="*/ 128 h 128"/>
                </a:gdLst>
                <a:ahLst/>
                <a:cxnLst>
                  <a:cxn ang="0">
                    <a:pos x="T0" y="T1"/>
                  </a:cxn>
                  <a:cxn ang="0">
                    <a:pos x="T2" y="T3"/>
                  </a:cxn>
                  <a:cxn ang="0">
                    <a:pos x="T4" y="T5"/>
                  </a:cxn>
                  <a:cxn ang="0">
                    <a:pos x="T6" y="T7"/>
                  </a:cxn>
                  <a:cxn ang="0">
                    <a:pos x="T8" y="T9"/>
                  </a:cxn>
                </a:cxnLst>
                <a:rect l="0" t="0" r="r" b="b"/>
                <a:pathLst>
                  <a:path w="536" h="128">
                    <a:moveTo>
                      <a:pt x="0" y="128"/>
                    </a:moveTo>
                    <a:lnTo>
                      <a:pt x="403" y="128"/>
                    </a:lnTo>
                    <a:lnTo>
                      <a:pt x="536"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11" name="Freeform 35"/>
              <p:cNvSpPr>
                <a:spLocks/>
              </p:cNvSpPr>
              <p:nvPr/>
            </p:nvSpPr>
            <p:spPr bwMode="auto">
              <a:xfrm>
                <a:off x="4034" y="3204"/>
                <a:ext cx="536" cy="128"/>
              </a:xfrm>
              <a:custGeom>
                <a:avLst/>
                <a:gdLst>
                  <a:gd name="T0" fmla="*/ 0 w 536"/>
                  <a:gd name="T1" fmla="*/ 128 h 128"/>
                  <a:gd name="T2" fmla="*/ 403 w 536"/>
                  <a:gd name="T3" fmla="*/ 128 h 128"/>
                  <a:gd name="T4" fmla="*/ 536 w 536"/>
                  <a:gd name="T5" fmla="*/ 0 h 128"/>
                  <a:gd name="T6" fmla="*/ 137 w 536"/>
                  <a:gd name="T7" fmla="*/ 0 h 128"/>
                  <a:gd name="T8" fmla="*/ 0 w 536"/>
                  <a:gd name="T9" fmla="*/ 128 h 128"/>
                </a:gdLst>
                <a:ahLst/>
                <a:cxnLst>
                  <a:cxn ang="0">
                    <a:pos x="T0" y="T1"/>
                  </a:cxn>
                  <a:cxn ang="0">
                    <a:pos x="T2" y="T3"/>
                  </a:cxn>
                  <a:cxn ang="0">
                    <a:pos x="T4" y="T5"/>
                  </a:cxn>
                  <a:cxn ang="0">
                    <a:pos x="T6" y="T7"/>
                  </a:cxn>
                  <a:cxn ang="0">
                    <a:pos x="T8" y="T9"/>
                  </a:cxn>
                </a:cxnLst>
                <a:rect l="0" t="0" r="r" b="b"/>
                <a:pathLst>
                  <a:path w="536" h="128">
                    <a:moveTo>
                      <a:pt x="0" y="128"/>
                    </a:moveTo>
                    <a:lnTo>
                      <a:pt x="403" y="128"/>
                    </a:lnTo>
                    <a:lnTo>
                      <a:pt x="536"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12" name="Freeform 36"/>
              <p:cNvSpPr>
                <a:spLocks/>
              </p:cNvSpPr>
              <p:nvPr/>
            </p:nvSpPr>
            <p:spPr bwMode="auto">
              <a:xfrm>
                <a:off x="3952" y="3303"/>
                <a:ext cx="713" cy="185"/>
              </a:xfrm>
              <a:custGeom>
                <a:avLst/>
                <a:gdLst>
                  <a:gd name="T0" fmla="*/ 82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2 w 713"/>
                  <a:gd name="T15" fmla="*/ 160 h 185"/>
                  <a:gd name="T16" fmla="*/ 82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2" y="96"/>
                    </a:moveTo>
                    <a:lnTo>
                      <a:pt x="0" y="185"/>
                    </a:lnTo>
                    <a:lnTo>
                      <a:pt x="546" y="185"/>
                    </a:lnTo>
                    <a:lnTo>
                      <a:pt x="713"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13" name="Freeform 37"/>
              <p:cNvSpPr>
                <a:spLocks/>
              </p:cNvSpPr>
              <p:nvPr/>
            </p:nvSpPr>
            <p:spPr bwMode="auto">
              <a:xfrm>
                <a:off x="3952" y="3303"/>
                <a:ext cx="713" cy="185"/>
              </a:xfrm>
              <a:custGeom>
                <a:avLst/>
                <a:gdLst>
                  <a:gd name="T0" fmla="*/ 82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2 w 713"/>
                  <a:gd name="T15" fmla="*/ 160 h 185"/>
                  <a:gd name="T16" fmla="*/ 82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2" y="96"/>
                    </a:moveTo>
                    <a:lnTo>
                      <a:pt x="0" y="185"/>
                    </a:lnTo>
                    <a:lnTo>
                      <a:pt x="546" y="185"/>
                    </a:lnTo>
                    <a:lnTo>
                      <a:pt x="713"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14" name="Freeform 38"/>
              <p:cNvSpPr>
                <a:spLocks/>
              </p:cNvSpPr>
              <p:nvPr/>
            </p:nvSpPr>
            <p:spPr bwMode="auto">
              <a:xfrm>
                <a:off x="3952"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415" name="Group 39"/>
            <p:cNvGrpSpPr>
              <a:grpSpLocks/>
            </p:cNvGrpSpPr>
            <p:nvPr/>
          </p:nvGrpSpPr>
          <p:grpSpPr bwMode="auto">
            <a:xfrm>
              <a:off x="4820" y="3554"/>
              <a:ext cx="634" cy="229"/>
              <a:chOff x="4749" y="3204"/>
              <a:chExt cx="712" cy="284"/>
            </a:xfrm>
          </p:grpSpPr>
          <p:sp>
            <p:nvSpPr>
              <p:cNvPr id="229416" name="Rectangle 40"/>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17" name="Rectangle 41"/>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18" name="Freeform 4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19" name="Freeform 43"/>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20" name="Freeform 4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21" name="Freeform 45"/>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22" name="Freeform 4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23" name="Freeform 47"/>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24" name="Freeform 48"/>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pic>
          <p:nvPicPr>
            <p:cNvPr id="229425" name="Picture 49" descr="outdoor2 gamma correct 2"/>
            <p:cNvPicPr>
              <a:picLocks noChangeAspect="1" noChangeArrowheads="1"/>
            </p:cNvPicPr>
            <p:nvPr/>
          </p:nvPicPr>
          <p:blipFill>
            <a:blip r:embed="rId5">
              <a:clrChange>
                <a:clrFrom>
                  <a:srgbClr val="400080"/>
                </a:clrFrom>
                <a:clrTo>
                  <a:srgbClr val="400080">
                    <a:alpha val="0"/>
                  </a:srgbClr>
                </a:clrTo>
              </a:clrChange>
              <a:extLst>
                <a:ext uri="{28A0092B-C50C-407E-A947-70E740481C1C}">
                  <a14:useLocalDpi xmlns:a14="http://schemas.microsoft.com/office/drawing/2010/main" val="0"/>
                </a:ext>
              </a:extLst>
            </a:blip>
            <a:srcRect/>
            <a:stretch>
              <a:fillRect/>
            </a:stretch>
          </p:blipFill>
          <p:spPr bwMode="auto">
            <a:xfrm>
              <a:off x="192" y="2666"/>
              <a:ext cx="1140" cy="1209"/>
            </a:xfrm>
            <a:prstGeom prst="rect">
              <a:avLst/>
            </a:prstGeom>
            <a:noFill/>
            <a:extLst>
              <a:ext uri="{909E8E84-426E-40DD-AFC4-6F175D3DCCD1}">
                <a14:hiddenFill xmlns:a14="http://schemas.microsoft.com/office/drawing/2010/main">
                  <a:solidFill>
                    <a:srgbClr val="FFFFFF"/>
                  </a:solidFill>
                </a14:hiddenFill>
              </a:ext>
            </a:extLst>
          </p:spPr>
        </p:pic>
      </p:grpSp>
      <p:sp>
        <p:nvSpPr>
          <p:cNvPr id="229426" name="Text Box 50"/>
          <p:cNvSpPr txBox="1">
            <a:spLocks noChangeArrowheads="1"/>
          </p:cNvSpPr>
          <p:nvPr/>
        </p:nvSpPr>
        <p:spPr bwMode="auto">
          <a:xfrm>
            <a:off x="8393114" y="1660526"/>
            <a:ext cx="7143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s-AR" altLang="es-AR" sz="2000">
                <a:latin typeface="Tahoma" panose="020B0604030504040204" pitchFamily="34" charset="0"/>
              </a:rPr>
              <a:t>Joint</a:t>
            </a:r>
            <a:endParaRPr lang="en-US" altLang="es-AR" sz="2000">
              <a:latin typeface="Tahoma" panose="020B0604030504040204" pitchFamily="34" charset="0"/>
            </a:endParaRPr>
          </a:p>
        </p:txBody>
      </p:sp>
      <p:sp>
        <p:nvSpPr>
          <p:cNvPr id="229427" name="Line 51"/>
          <p:cNvSpPr>
            <a:spLocks noChangeShapeType="1"/>
          </p:cNvSpPr>
          <p:nvPr/>
        </p:nvSpPr>
        <p:spPr bwMode="auto">
          <a:xfrm>
            <a:off x="4529139" y="2320926"/>
            <a:ext cx="954087" cy="53022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29428" name="Line 52"/>
          <p:cNvSpPr>
            <a:spLocks noChangeShapeType="1"/>
          </p:cNvSpPr>
          <p:nvPr/>
        </p:nvSpPr>
        <p:spPr bwMode="auto">
          <a:xfrm>
            <a:off x="6365875" y="2324101"/>
            <a:ext cx="546100" cy="58102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29429" name="Line 53"/>
          <p:cNvSpPr>
            <a:spLocks noChangeShapeType="1"/>
          </p:cNvSpPr>
          <p:nvPr/>
        </p:nvSpPr>
        <p:spPr bwMode="auto">
          <a:xfrm>
            <a:off x="9134475" y="2339975"/>
            <a:ext cx="546100" cy="54768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29430" name="Line 54"/>
          <p:cNvSpPr>
            <a:spLocks noChangeShapeType="1"/>
          </p:cNvSpPr>
          <p:nvPr/>
        </p:nvSpPr>
        <p:spPr bwMode="auto">
          <a:xfrm>
            <a:off x="3382964" y="2111375"/>
            <a:ext cx="65103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pic>
        <p:nvPicPr>
          <p:cNvPr id="229431" name="Picture 55" descr="E0301690"/>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6976" y="2039939"/>
            <a:ext cx="5421313" cy="344487"/>
          </a:xfrm>
          <a:prstGeom prst="rect">
            <a:avLst/>
          </a:prstGeom>
          <a:noFill/>
          <a:extLst>
            <a:ext uri="{909E8E84-426E-40DD-AFC4-6F175D3DCCD1}">
              <a14:hiddenFill xmlns:a14="http://schemas.microsoft.com/office/drawing/2010/main">
                <a:solidFill>
                  <a:srgbClr val="FFFFFF"/>
                </a:solidFill>
              </a14:hiddenFill>
            </a:ext>
          </a:extLst>
        </p:spPr>
      </p:pic>
      <p:grpSp>
        <p:nvGrpSpPr>
          <p:cNvPr id="229432" name="Group 56"/>
          <p:cNvGrpSpPr>
            <a:grpSpLocks/>
          </p:cNvGrpSpPr>
          <p:nvPr/>
        </p:nvGrpSpPr>
        <p:grpSpPr bwMode="auto">
          <a:xfrm>
            <a:off x="1828800" y="1676400"/>
            <a:ext cx="8769350" cy="1919288"/>
            <a:chOff x="192" y="794"/>
            <a:chExt cx="5524" cy="1209"/>
          </a:xfrm>
        </p:grpSpPr>
        <p:pic>
          <p:nvPicPr>
            <p:cNvPr id="229433" name="Picture 57" descr="outdoor2 gamma correct 2"/>
            <p:cNvPicPr>
              <a:picLocks noChangeAspect="1" noChangeArrowheads="1"/>
            </p:cNvPicPr>
            <p:nvPr/>
          </p:nvPicPr>
          <p:blipFill>
            <a:blip r:embed="rId5">
              <a:clrChange>
                <a:clrFrom>
                  <a:srgbClr val="400080"/>
                </a:clrFrom>
                <a:clrTo>
                  <a:srgbClr val="400080">
                    <a:alpha val="0"/>
                  </a:srgbClr>
                </a:clrTo>
              </a:clrChange>
              <a:extLst>
                <a:ext uri="{28A0092B-C50C-407E-A947-70E740481C1C}">
                  <a14:useLocalDpi xmlns:a14="http://schemas.microsoft.com/office/drawing/2010/main" val="0"/>
                </a:ext>
              </a:extLst>
            </a:blip>
            <a:srcRect/>
            <a:stretch>
              <a:fillRect/>
            </a:stretch>
          </p:blipFill>
          <p:spPr bwMode="auto">
            <a:xfrm>
              <a:off x="192" y="794"/>
              <a:ext cx="1140" cy="1209"/>
            </a:xfrm>
            <a:prstGeom prst="rect">
              <a:avLst/>
            </a:prstGeom>
            <a:noFill/>
            <a:extLst>
              <a:ext uri="{909E8E84-426E-40DD-AFC4-6F175D3DCCD1}">
                <a14:hiddenFill xmlns:a14="http://schemas.microsoft.com/office/drawing/2010/main">
                  <a:solidFill>
                    <a:srgbClr val="FFFFFF"/>
                  </a:solidFill>
                </a14:hiddenFill>
              </a:ext>
            </a:extLst>
          </p:spPr>
        </p:pic>
        <p:grpSp>
          <p:nvGrpSpPr>
            <p:cNvPr id="229434" name="Group 58"/>
            <p:cNvGrpSpPr>
              <a:grpSpLocks/>
            </p:cNvGrpSpPr>
            <p:nvPr/>
          </p:nvGrpSpPr>
          <p:grpSpPr bwMode="auto">
            <a:xfrm>
              <a:off x="2170" y="1415"/>
              <a:ext cx="634" cy="229"/>
              <a:chOff x="443" y="3204"/>
              <a:chExt cx="712" cy="284"/>
            </a:xfrm>
          </p:grpSpPr>
          <p:sp>
            <p:nvSpPr>
              <p:cNvPr id="229435" name="Rectangle 59"/>
              <p:cNvSpPr>
                <a:spLocks noChangeArrowheads="1"/>
              </p:cNvSpPr>
              <p:nvPr/>
            </p:nvSpPr>
            <p:spPr bwMode="auto">
              <a:xfrm>
                <a:off x="525"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36" name="Rectangle 60"/>
              <p:cNvSpPr>
                <a:spLocks noChangeArrowheads="1"/>
              </p:cNvSpPr>
              <p:nvPr/>
            </p:nvSpPr>
            <p:spPr bwMode="auto">
              <a:xfrm>
                <a:off x="525"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37" name="Freeform 61"/>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38" name="Freeform 62"/>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39" name="Freeform 63"/>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40" name="Freeform 64"/>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41" name="Freeform 65"/>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42" name="Freeform 66"/>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43" name="Freeform 67"/>
              <p:cNvSpPr>
                <a:spLocks/>
              </p:cNvSpPr>
              <p:nvPr/>
            </p:nvSpPr>
            <p:spPr bwMode="auto">
              <a:xfrm>
                <a:off x="443" y="3399"/>
                <a:ext cx="545" cy="89"/>
              </a:xfrm>
              <a:custGeom>
                <a:avLst/>
                <a:gdLst>
                  <a:gd name="T0" fmla="*/ 82 w 545"/>
                  <a:gd name="T1" fmla="*/ 0 h 89"/>
                  <a:gd name="T2" fmla="*/ 0 w 545"/>
                  <a:gd name="T3" fmla="*/ 89 h 89"/>
                  <a:gd name="T4" fmla="*/ 545 w 545"/>
                  <a:gd name="T5" fmla="*/ 89 h 89"/>
                </a:gdLst>
                <a:ahLst/>
                <a:cxnLst>
                  <a:cxn ang="0">
                    <a:pos x="T0" y="T1"/>
                  </a:cxn>
                  <a:cxn ang="0">
                    <a:pos x="T2" y="T3"/>
                  </a:cxn>
                  <a:cxn ang="0">
                    <a:pos x="T4" y="T5"/>
                  </a:cxn>
                </a:cxnLst>
                <a:rect l="0" t="0" r="r" b="b"/>
                <a:pathLst>
                  <a:path w="545" h="89">
                    <a:moveTo>
                      <a:pt x="82" y="0"/>
                    </a:moveTo>
                    <a:lnTo>
                      <a:pt x="0" y="89"/>
                    </a:lnTo>
                    <a:lnTo>
                      <a:pt x="545"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444" name="Group 68"/>
            <p:cNvGrpSpPr>
              <a:grpSpLocks/>
            </p:cNvGrpSpPr>
            <p:nvPr/>
          </p:nvGrpSpPr>
          <p:grpSpPr bwMode="auto">
            <a:xfrm>
              <a:off x="3052" y="1415"/>
              <a:ext cx="635" cy="229"/>
              <a:chOff x="3155" y="3204"/>
              <a:chExt cx="713" cy="284"/>
            </a:xfrm>
          </p:grpSpPr>
          <p:sp>
            <p:nvSpPr>
              <p:cNvPr id="229445" name="Rectangle 69"/>
              <p:cNvSpPr>
                <a:spLocks noChangeArrowheads="1"/>
              </p:cNvSpPr>
              <p:nvPr/>
            </p:nvSpPr>
            <p:spPr bwMode="auto">
              <a:xfrm>
                <a:off x="3238"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46" name="Rectangle 70"/>
              <p:cNvSpPr>
                <a:spLocks noChangeArrowheads="1"/>
              </p:cNvSpPr>
              <p:nvPr/>
            </p:nvSpPr>
            <p:spPr bwMode="auto">
              <a:xfrm>
                <a:off x="3238"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47" name="Freeform 71"/>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48" name="Freeform 72"/>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49" name="Freeform 73"/>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50" name="Freeform 74"/>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51" name="Freeform 75"/>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52" name="Freeform 76"/>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53" name="Freeform 77"/>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454" name="Group 78"/>
            <p:cNvGrpSpPr>
              <a:grpSpLocks/>
            </p:cNvGrpSpPr>
            <p:nvPr/>
          </p:nvGrpSpPr>
          <p:grpSpPr bwMode="auto">
            <a:xfrm>
              <a:off x="4820" y="1415"/>
              <a:ext cx="634" cy="229"/>
              <a:chOff x="4749" y="3204"/>
              <a:chExt cx="712" cy="284"/>
            </a:xfrm>
          </p:grpSpPr>
          <p:sp>
            <p:nvSpPr>
              <p:cNvPr id="229455" name="Rectangle 79"/>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56" name="Rectangle 80"/>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57" name="Freeform 81"/>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58" name="Freeform 8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59" name="Freeform 83"/>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60" name="Freeform 8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61" name="Freeform 85"/>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62" name="Freeform 8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63" name="Freeform 87"/>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29464" name="Group 88"/>
            <p:cNvGrpSpPr>
              <a:grpSpLocks/>
            </p:cNvGrpSpPr>
            <p:nvPr/>
          </p:nvGrpSpPr>
          <p:grpSpPr bwMode="auto">
            <a:xfrm>
              <a:off x="5082" y="988"/>
              <a:ext cx="634" cy="229"/>
              <a:chOff x="4749" y="3204"/>
              <a:chExt cx="712" cy="284"/>
            </a:xfrm>
          </p:grpSpPr>
          <p:sp>
            <p:nvSpPr>
              <p:cNvPr id="229465" name="Rectangle 89"/>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29466" name="Rectangle 90"/>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67" name="Freeform 91"/>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68" name="Freeform 9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69" name="Freeform 93"/>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70" name="Freeform 9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71" name="Freeform 95"/>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9472" name="Freeform 9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29473" name="Freeform 97"/>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sp>
        <p:nvSpPr>
          <p:cNvPr id="229474" name="Text Box 98"/>
          <p:cNvSpPr txBox="1">
            <a:spLocks noChangeArrowheads="1"/>
          </p:cNvSpPr>
          <p:nvPr/>
        </p:nvSpPr>
        <p:spPr bwMode="auto">
          <a:xfrm>
            <a:off x="7816850" y="3641726"/>
            <a:ext cx="110013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s-AR" altLang="es-AR" sz="2000">
                <a:latin typeface="Tahoma" panose="020B0604030504040204" pitchFamily="34" charset="0"/>
              </a:rPr>
              <a:t>Headers</a:t>
            </a:r>
            <a:endParaRPr lang="en-US" altLang="es-AR" sz="2000">
              <a:latin typeface="Tahoma" panose="020B0604030504040204" pitchFamily="34" charset="0"/>
            </a:endParaRPr>
          </a:p>
        </p:txBody>
      </p:sp>
      <p:sp>
        <p:nvSpPr>
          <p:cNvPr id="229475" name="Text Box 99"/>
          <p:cNvSpPr txBox="1">
            <a:spLocks noChangeArrowheads="1"/>
          </p:cNvSpPr>
          <p:nvPr/>
        </p:nvSpPr>
        <p:spPr bwMode="auto">
          <a:xfrm>
            <a:off x="2909888" y="928688"/>
            <a:ext cx="6172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sz="2800">
                <a:latin typeface="Tahoma" panose="020B0604030504040204" pitchFamily="34" charset="0"/>
              </a:rPr>
              <a:t>R</a:t>
            </a:r>
            <a:r>
              <a:rPr lang="es-AR" altLang="es-AR" sz="2800">
                <a:latin typeface="Tahoma" panose="020B0604030504040204" pitchFamily="34" charset="0"/>
              </a:rPr>
              <a:t>efnet</a:t>
            </a:r>
            <a:r>
              <a:rPr lang="en-US" altLang="es-AR" sz="2800">
                <a:latin typeface="Tahoma" panose="020B0604030504040204" pitchFamily="34" charset="0"/>
              </a:rPr>
              <a:t>, derivaciones y </a:t>
            </a:r>
            <a:r>
              <a:rPr lang="es-AR" altLang="es-AR" sz="2800">
                <a:latin typeface="Tahoma" panose="020B0604030504040204" pitchFamily="34" charset="0"/>
              </a:rPr>
              <a:t>c</a:t>
            </a:r>
            <a:r>
              <a:rPr lang="en-US" altLang="es-AR" sz="2800">
                <a:latin typeface="Tahoma" panose="020B0604030504040204" pitchFamily="34" charset="0"/>
              </a:rPr>
              <a:t>abezales.</a:t>
            </a:r>
          </a:p>
        </p:txBody>
      </p:sp>
      <p:pic>
        <p:nvPicPr>
          <p:cNvPr id="229476" name="30.wav">
            <a:hlinkClick r:id="" action="ppaction://media"/>
          </p:cNvPr>
          <p:cNvPicPr>
            <a:picLocks noRot="1" noChangeAspect="1" noChangeArrowheads="1"/>
          </p:cNvPicPr>
          <p:nvPr>
            <a:audioFile r:link="rId1"/>
          </p:nvPr>
        </p:nvPicPr>
        <p:blipFill>
          <a:blip r:embed="rId7">
            <a:extLst>
              <a:ext uri="{28A0092B-C50C-407E-A947-70E740481C1C}">
                <a14:useLocalDpi xmlns:a14="http://schemas.microsoft.com/office/drawing/2010/main" val="0"/>
              </a:ext>
            </a:extLst>
          </a:blip>
          <a:srcRect/>
          <a:stretch>
            <a:fillRect/>
          </a:stretch>
        </p:blipFill>
        <p:spPr bwMode="auto">
          <a:xfrm>
            <a:off x="1524000" y="6705600"/>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6125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229432"/>
                                        </p:tgtEl>
                                        <p:attrNameLst>
                                          <p:attrName>style.visibility</p:attrName>
                                        </p:attrNameLst>
                                      </p:cBhvr>
                                      <p:to>
                                        <p:strVal val="visible"/>
                                      </p:to>
                                    </p:set>
                                    <p:animEffect transition="in" filter="dissolve">
                                      <p:cBhvr>
                                        <p:cTn id="7" dur="500"/>
                                        <p:tgtEl>
                                          <p:spTgt spid="229432"/>
                                        </p:tgtEl>
                                      </p:cBhvr>
                                    </p:animEffect>
                                  </p:childTnLst>
                                </p:cTn>
                              </p:par>
                            </p:childTnLst>
                          </p:cTn>
                        </p:par>
                        <p:par>
                          <p:cTn id="8" fill="hold" nodeType="afterGroup">
                            <p:stCondLst>
                              <p:cond delay="1000"/>
                            </p:stCondLst>
                            <p:childTnLst>
                              <p:par>
                                <p:cTn id="9" presetID="15" presetClass="entr" presetSubtype="0" fill="hold" nodeType="afterEffect">
                                  <p:stCondLst>
                                    <p:cond delay="0"/>
                                  </p:stCondLst>
                                  <p:childTnLst>
                                    <p:set>
                                      <p:cBhvr>
                                        <p:cTn id="10" dur="1" fill="hold">
                                          <p:stCondLst>
                                            <p:cond delay="0"/>
                                          </p:stCondLst>
                                        </p:cTn>
                                        <p:tgtEl>
                                          <p:spTgt spid="229431"/>
                                        </p:tgtEl>
                                        <p:attrNameLst>
                                          <p:attrName>style.visibility</p:attrName>
                                        </p:attrNameLst>
                                      </p:cBhvr>
                                      <p:to>
                                        <p:strVal val="visible"/>
                                      </p:to>
                                    </p:set>
                                    <p:anim calcmode="lin" valueType="num">
                                      <p:cBhvr>
                                        <p:cTn id="11" dur="1000" fill="hold"/>
                                        <p:tgtEl>
                                          <p:spTgt spid="229431"/>
                                        </p:tgtEl>
                                        <p:attrNameLst>
                                          <p:attrName>ppt_w</p:attrName>
                                        </p:attrNameLst>
                                      </p:cBhvr>
                                      <p:tavLst>
                                        <p:tav tm="0">
                                          <p:val>
                                            <p:fltVal val="0"/>
                                          </p:val>
                                        </p:tav>
                                        <p:tav tm="100000">
                                          <p:val>
                                            <p:strVal val="#ppt_w"/>
                                          </p:val>
                                        </p:tav>
                                      </p:tavLst>
                                    </p:anim>
                                    <p:anim calcmode="lin" valueType="num">
                                      <p:cBhvr>
                                        <p:cTn id="12" dur="1000" fill="hold"/>
                                        <p:tgtEl>
                                          <p:spTgt spid="229431"/>
                                        </p:tgtEl>
                                        <p:attrNameLst>
                                          <p:attrName>ppt_h</p:attrName>
                                        </p:attrNameLst>
                                      </p:cBhvr>
                                      <p:tavLst>
                                        <p:tav tm="0">
                                          <p:val>
                                            <p:fltVal val="0"/>
                                          </p:val>
                                        </p:tav>
                                        <p:tav tm="100000">
                                          <p:val>
                                            <p:strVal val="#ppt_h"/>
                                          </p:val>
                                        </p:tav>
                                      </p:tavLst>
                                    </p:anim>
                                    <p:anim calcmode="lin" valueType="num">
                                      <p:cBhvr>
                                        <p:cTn id="13" dur="1000" fill="hold"/>
                                        <p:tgtEl>
                                          <p:spTgt spid="229431"/>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29431"/>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2000"/>
                            </p:stCondLst>
                            <p:childTnLst>
                              <p:par>
                                <p:cTn id="16" presetID="22" presetClass="entr" presetSubtype="8" fill="hold" nodeType="afterEffect">
                                  <p:stCondLst>
                                    <p:cond delay="500"/>
                                  </p:stCondLst>
                                  <p:childTnLst>
                                    <p:set>
                                      <p:cBhvr>
                                        <p:cTn id="17" dur="1" fill="hold">
                                          <p:stCondLst>
                                            <p:cond delay="0"/>
                                          </p:stCondLst>
                                        </p:cTn>
                                        <p:tgtEl>
                                          <p:spTgt spid="229430"/>
                                        </p:tgtEl>
                                        <p:attrNameLst>
                                          <p:attrName>style.visibility</p:attrName>
                                        </p:attrNameLst>
                                      </p:cBhvr>
                                      <p:to>
                                        <p:strVal val="visible"/>
                                      </p:to>
                                    </p:set>
                                    <p:animEffect transition="in" filter="wipe(left)">
                                      <p:cBhvr>
                                        <p:cTn id="18" dur="500"/>
                                        <p:tgtEl>
                                          <p:spTgt spid="229430"/>
                                        </p:tgtEl>
                                      </p:cBhvr>
                                    </p:animEffect>
                                  </p:childTnLst>
                                </p:cTn>
                              </p:par>
                            </p:childTnLst>
                          </p:cTn>
                        </p:par>
                        <p:par>
                          <p:cTn id="19" fill="hold" nodeType="afterGroup">
                            <p:stCondLst>
                              <p:cond delay="3000"/>
                            </p:stCondLst>
                            <p:childTnLst>
                              <p:par>
                                <p:cTn id="20" presetID="22" presetClass="entr" presetSubtype="1" fill="hold" nodeType="afterEffect">
                                  <p:stCondLst>
                                    <p:cond delay="500"/>
                                  </p:stCondLst>
                                  <p:childTnLst>
                                    <p:set>
                                      <p:cBhvr>
                                        <p:cTn id="21" dur="1" fill="hold">
                                          <p:stCondLst>
                                            <p:cond delay="0"/>
                                          </p:stCondLst>
                                        </p:cTn>
                                        <p:tgtEl>
                                          <p:spTgt spid="229427"/>
                                        </p:tgtEl>
                                        <p:attrNameLst>
                                          <p:attrName>style.visibility</p:attrName>
                                        </p:attrNameLst>
                                      </p:cBhvr>
                                      <p:to>
                                        <p:strVal val="visible"/>
                                      </p:to>
                                    </p:set>
                                    <p:animEffect transition="in" filter="wipe(up)">
                                      <p:cBhvr>
                                        <p:cTn id="22" dur="500"/>
                                        <p:tgtEl>
                                          <p:spTgt spid="229427"/>
                                        </p:tgtEl>
                                      </p:cBhvr>
                                    </p:animEffect>
                                  </p:childTnLst>
                                </p:cTn>
                              </p:par>
                            </p:childTnLst>
                          </p:cTn>
                        </p:par>
                        <p:par>
                          <p:cTn id="23" fill="hold" nodeType="afterGroup">
                            <p:stCondLst>
                              <p:cond delay="4000"/>
                            </p:stCondLst>
                            <p:childTnLst>
                              <p:par>
                                <p:cTn id="24" presetID="22" presetClass="entr" presetSubtype="1" fill="hold" nodeType="afterEffect">
                                  <p:stCondLst>
                                    <p:cond delay="500"/>
                                  </p:stCondLst>
                                  <p:childTnLst>
                                    <p:set>
                                      <p:cBhvr>
                                        <p:cTn id="25" dur="1" fill="hold">
                                          <p:stCondLst>
                                            <p:cond delay="0"/>
                                          </p:stCondLst>
                                        </p:cTn>
                                        <p:tgtEl>
                                          <p:spTgt spid="229428"/>
                                        </p:tgtEl>
                                        <p:attrNameLst>
                                          <p:attrName>style.visibility</p:attrName>
                                        </p:attrNameLst>
                                      </p:cBhvr>
                                      <p:to>
                                        <p:strVal val="visible"/>
                                      </p:to>
                                    </p:set>
                                    <p:animEffect transition="in" filter="wipe(up)">
                                      <p:cBhvr>
                                        <p:cTn id="26" dur="500"/>
                                        <p:tgtEl>
                                          <p:spTgt spid="229428"/>
                                        </p:tgtEl>
                                      </p:cBhvr>
                                    </p:animEffect>
                                  </p:childTnLst>
                                </p:cTn>
                              </p:par>
                            </p:childTnLst>
                          </p:cTn>
                        </p:par>
                        <p:par>
                          <p:cTn id="27" fill="hold" nodeType="afterGroup">
                            <p:stCondLst>
                              <p:cond delay="5000"/>
                            </p:stCondLst>
                            <p:childTnLst>
                              <p:par>
                                <p:cTn id="28" presetID="22" presetClass="entr" presetSubtype="1" fill="hold" nodeType="afterEffect">
                                  <p:stCondLst>
                                    <p:cond delay="500"/>
                                  </p:stCondLst>
                                  <p:childTnLst>
                                    <p:set>
                                      <p:cBhvr>
                                        <p:cTn id="29" dur="1" fill="hold">
                                          <p:stCondLst>
                                            <p:cond delay="0"/>
                                          </p:stCondLst>
                                        </p:cTn>
                                        <p:tgtEl>
                                          <p:spTgt spid="229429"/>
                                        </p:tgtEl>
                                        <p:attrNameLst>
                                          <p:attrName>style.visibility</p:attrName>
                                        </p:attrNameLst>
                                      </p:cBhvr>
                                      <p:to>
                                        <p:strVal val="visible"/>
                                      </p:to>
                                    </p:set>
                                    <p:animEffect transition="in" filter="wipe(up)">
                                      <p:cBhvr>
                                        <p:cTn id="30" dur="500"/>
                                        <p:tgtEl>
                                          <p:spTgt spid="229429"/>
                                        </p:tgtEl>
                                      </p:cBhvr>
                                    </p:animEffect>
                                  </p:childTnLst>
                                </p:cTn>
                              </p:par>
                            </p:childTnLst>
                          </p:cTn>
                        </p:par>
                        <p:par>
                          <p:cTn id="31" fill="hold" nodeType="afterGroup">
                            <p:stCondLst>
                              <p:cond delay="6000"/>
                            </p:stCondLst>
                            <p:childTnLst>
                              <p:par>
                                <p:cTn id="32" presetID="23" presetClass="entr" presetSubtype="272" fill="hold" grpId="0" nodeType="afterEffect">
                                  <p:stCondLst>
                                    <p:cond delay="1000"/>
                                  </p:stCondLst>
                                  <p:childTnLst>
                                    <p:set>
                                      <p:cBhvr>
                                        <p:cTn id="33" dur="1" fill="hold">
                                          <p:stCondLst>
                                            <p:cond delay="0"/>
                                          </p:stCondLst>
                                        </p:cTn>
                                        <p:tgtEl>
                                          <p:spTgt spid="229426"/>
                                        </p:tgtEl>
                                        <p:attrNameLst>
                                          <p:attrName>style.visibility</p:attrName>
                                        </p:attrNameLst>
                                      </p:cBhvr>
                                      <p:to>
                                        <p:strVal val="visible"/>
                                      </p:to>
                                    </p:set>
                                    <p:anim calcmode="lin" valueType="num">
                                      <p:cBhvr>
                                        <p:cTn id="34" dur="500" fill="hold"/>
                                        <p:tgtEl>
                                          <p:spTgt spid="229426"/>
                                        </p:tgtEl>
                                        <p:attrNameLst>
                                          <p:attrName>ppt_w</p:attrName>
                                        </p:attrNameLst>
                                      </p:cBhvr>
                                      <p:tavLst>
                                        <p:tav tm="0">
                                          <p:val>
                                            <p:strVal val="2/3*#ppt_w"/>
                                          </p:val>
                                        </p:tav>
                                        <p:tav tm="100000">
                                          <p:val>
                                            <p:strVal val="#ppt_w"/>
                                          </p:val>
                                        </p:tav>
                                      </p:tavLst>
                                    </p:anim>
                                    <p:anim calcmode="lin" valueType="num">
                                      <p:cBhvr>
                                        <p:cTn id="35" dur="500" fill="hold"/>
                                        <p:tgtEl>
                                          <p:spTgt spid="229426"/>
                                        </p:tgtEl>
                                        <p:attrNameLst>
                                          <p:attrName>ppt_h</p:attrName>
                                        </p:attrNameLst>
                                      </p:cBhvr>
                                      <p:tavLst>
                                        <p:tav tm="0">
                                          <p:val>
                                            <p:strVal val="2/3*#ppt_h"/>
                                          </p:val>
                                        </p:tav>
                                        <p:tav tm="100000">
                                          <p:val>
                                            <p:strVal val="#ppt_h"/>
                                          </p:val>
                                        </p:tav>
                                      </p:tavLst>
                                    </p:anim>
                                  </p:childTnLst>
                                </p:cTn>
                              </p:par>
                            </p:childTnLst>
                          </p:cTn>
                        </p:par>
                        <p:par>
                          <p:cTn id="36" fill="hold" nodeType="afterGroup">
                            <p:stCondLst>
                              <p:cond delay="7500"/>
                            </p:stCondLst>
                            <p:childTnLst>
                              <p:par>
                                <p:cTn id="37" presetID="9" presetClass="entr" presetSubtype="0" fill="hold" nodeType="afterEffect">
                                  <p:stCondLst>
                                    <p:cond delay="500"/>
                                  </p:stCondLst>
                                  <p:childTnLst>
                                    <p:set>
                                      <p:cBhvr>
                                        <p:cTn id="38" dur="1" fill="hold">
                                          <p:stCondLst>
                                            <p:cond delay="0"/>
                                          </p:stCondLst>
                                        </p:cTn>
                                        <p:tgtEl>
                                          <p:spTgt spid="229384"/>
                                        </p:tgtEl>
                                        <p:attrNameLst>
                                          <p:attrName>style.visibility</p:attrName>
                                        </p:attrNameLst>
                                      </p:cBhvr>
                                      <p:to>
                                        <p:strVal val="visible"/>
                                      </p:to>
                                    </p:set>
                                    <p:animEffect transition="in" filter="dissolve">
                                      <p:cBhvr>
                                        <p:cTn id="39" dur="500"/>
                                        <p:tgtEl>
                                          <p:spTgt spid="229384"/>
                                        </p:tgtEl>
                                      </p:cBhvr>
                                    </p:animEffect>
                                  </p:childTnLst>
                                </p:cTn>
                              </p:par>
                            </p:childTnLst>
                          </p:cTn>
                        </p:par>
                        <p:par>
                          <p:cTn id="40" fill="hold" nodeType="afterGroup">
                            <p:stCondLst>
                              <p:cond delay="8500"/>
                            </p:stCondLst>
                            <p:childTnLst>
                              <p:par>
                                <p:cTn id="41" presetID="15" presetClass="entr" presetSubtype="0" fill="hold" nodeType="afterEffect">
                                  <p:stCondLst>
                                    <p:cond delay="0"/>
                                  </p:stCondLst>
                                  <p:childTnLst>
                                    <p:set>
                                      <p:cBhvr>
                                        <p:cTn id="42" dur="1" fill="hold">
                                          <p:stCondLst>
                                            <p:cond delay="0"/>
                                          </p:stCondLst>
                                        </p:cTn>
                                        <p:tgtEl>
                                          <p:spTgt spid="229378"/>
                                        </p:tgtEl>
                                        <p:attrNameLst>
                                          <p:attrName>style.visibility</p:attrName>
                                        </p:attrNameLst>
                                      </p:cBhvr>
                                      <p:to>
                                        <p:strVal val="visible"/>
                                      </p:to>
                                    </p:set>
                                    <p:anim calcmode="lin" valueType="num">
                                      <p:cBhvr>
                                        <p:cTn id="43" dur="1000" fill="hold"/>
                                        <p:tgtEl>
                                          <p:spTgt spid="229378"/>
                                        </p:tgtEl>
                                        <p:attrNameLst>
                                          <p:attrName>ppt_w</p:attrName>
                                        </p:attrNameLst>
                                      </p:cBhvr>
                                      <p:tavLst>
                                        <p:tav tm="0">
                                          <p:val>
                                            <p:fltVal val="0"/>
                                          </p:val>
                                        </p:tav>
                                        <p:tav tm="100000">
                                          <p:val>
                                            <p:strVal val="#ppt_w"/>
                                          </p:val>
                                        </p:tav>
                                      </p:tavLst>
                                    </p:anim>
                                    <p:anim calcmode="lin" valueType="num">
                                      <p:cBhvr>
                                        <p:cTn id="44" dur="1000" fill="hold"/>
                                        <p:tgtEl>
                                          <p:spTgt spid="229378"/>
                                        </p:tgtEl>
                                        <p:attrNameLst>
                                          <p:attrName>ppt_h</p:attrName>
                                        </p:attrNameLst>
                                      </p:cBhvr>
                                      <p:tavLst>
                                        <p:tav tm="0">
                                          <p:val>
                                            <p:fltVal val="0"/>
                                          </p:val>
                                        </p:tav>
                                        <p:tav tm="100000">
                                          <p:val>
                                            <p:strVal val="#ppt_h"/>
                                          </p:val>
                                        </p:tav>
                                      </p:tavLst>
                                    </p:anim>
                                    <p:anim calcmode="lin" valueType="num">
                                      <p:cBhvr>
                                        <p:cTn id="45" dur="1000" fill="hold"/>
                                        <p:tgtEl>
                                          <p:spTgt spid="229378"/>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229378"/>
                                        </p:tgtEl>
                                        <p:attrNameLst>
                                          <p:attrName>ppt_y</p:attrName>
                                        </p:attrNameLst>
                                      </p:cBhvr>
                                      <p:tavLst>
                                        <p:tav tm="0" fmla="#ppt_y+(sin(-2*pi*(1-$))*-#ppt_x+cos(-2*pi*(1-$))*(1-#ppt_y))*(1-$)">
                                          <p:val>
                                            <p:fltVal val="0"/>
                                          </p:val>
                                        </p:tav>
                                        <p:tav tm="100000">
                                          <p:val>
                                            <p:fltVal val="1"/>
                                          </p:val>
                                        </p:tav>
                                      </p:tavLst>
                                    </p:anim>
                                  </p:childTnLst>
                                </p:cTn>
                              </p:par>
                            </p:childTnLst>
                          </p:cTn>
                        </p:par>
                        <p:par>
                          <p:cTn id="47" fill="hold" nodeType="afterGroup">
                            <p:stCondLst>
                              <p:cond delay="9500"/>
                            </p:stCondLst>
                            <p:childTnLst>
                              <p:par>
                                <p:cTn id="48" presetID="22" presetClass="entr" presetSubtype="8" fill="hold" nodeType="afterEffect">
                                  <p:stCondLst>
                                    <p:cond delay="500"/>
                                  </p:stCondLst>
                                  <p:childTnLst>
                                    <p:set>
                                      <p:cBhvr>
                                        <p:cTn id="49" dur="1" fill="hold">
                                          <p:stCondLst>
                                            <p:cond delay="0"/>
                                          </p:stCondLst>
                                        </p:cTn>
                                        <p:tgtEl>
                                          <p:spTgt spid="229383"/>
                                        </p:tgtEl>
                                        <p:attrNameLst>
                                          <p:attrName>style.visibility</p:attrName>
                                        </p:attrNameLst>
                                      </p:cBhvr>
                                      <p:to>
                                        <p:strVal val="visible"/>
                                      </p:to>
                                    </p:set>
                                    <p:animEffect transition="in" filter="wipe(left)">
                                      <p:cBhvr>
                                        <p:cTn id="50" dur="500"/>
                                        <p:tgtEl>
                                          <p:spTgt spid="229383"/>
                                        </p:tgtEl>
                                      </p:cBhvr>
                                    </p:animEffect>
                                  </p:childTnLst>
                                </p:cTn>
                              </p:par>
                            </p:childTnLst>
                          </p:cTn>
                        </p:par>
                        <p:par>
                          <p:cTn id="51" fill="hold" nodeType="afterGroup">
                            <p:stCondLst>
                              <p:cond delay="10500"/>
                            </p:stCondLst>
                            <p:childTnLst>
                              <p:par>
                                <p:cTn id="52" presetID="22" presetClass="entr" presetSubtype="1" fill="hold" nodeType="afterEffect">
                                  <p:stCondLst>
                                    <p:cond delay="500"/>
                                  </p:stCondLst>
                                  <p:childTnLst>
                                    <p:set>
                                      <p:cBhvr>
                                        <p:cTn id="53" dur="1" fill="hold">
                                          <p:stCondLst>
                                            <p:cond delay="0"/>
                                          </p:stCondLst>
                                        </p:cTn>
                                        <p:tgtEl>
                                          <p:spTgt spid="229379"/>
                                        </p:tgtEl>
                                        <p:attrNameLst>
                                          <p:attrName>style.visibility</p:attrName>
                                        </p:attrNameLst>
                                      </p:cBhvr>
                                      <p:to>
                                        <p:strVal val="visible"/>
                                      </p:to>
                                    </p:set>
                                    <p:animEffect transition="in" filter="wipe(up)">
                                      <p:cBhvr>
                                        <p:cTn id="54" dur="500"/>
                                        <p:tgtEl>
                                          <p:spTgt spid="229379"/>
                                        </p:tgtEl>
                                      </p:cBhvr>
                                    </p:animEffect>
                                  </p:childTnLst>
                                </p:cTn>
                              </p:par>
                            </p:childTnLst>
                          </p:cTn>
                        </p:par>
                        <p:par>
                          <p:cTn id="55" fill="hold" nodeType="afterGroup">
                            <p:stCondLst>
                              <p:cond delay="11500"/>
                            </p:stCondLst>
                            <p:childTnLst>
                              <p:par>
                                <p:cTn id="56" presetID="22" presetClass="entr" presetSubtype="1" fill="hold" nodeType="afterEffect">
                                  <p:stCondLst>
                                    <p:cond delay="500"/>
                                  </p:stCondLst>
                                  <p:childTnLst>
                                    <p:set>
                                      <p:cBhvr>
                                        <p:cTn id="57" dur="1" fill="hold">
                                          <p:stCondLst>
                                            <p:cond delay="0"/>
                                          </p:stCondLst>
                                        </p:cTn>
                                        <p:tgtEl>
                                          <p:spTgt spid="229380"/>
                                        </p:tgtEl>
                                        <p:attrNameLst>
                                          <p:attrName>style.visibility</p:attrName>
                                        </p:attrNameLst>
                                      </p:cBhvr>
                                      <p:to>
                                        <p:strVal val="visible"/>
                                      </p:to>
                                    </p:set>
                                    <p:animEffect transition="in" filter="wipe(up)">
                                      <p:cBhvr>
                                        <p:cTn id="58" dur="500"/>
                                        <p:tgtEl>
                                          <p:spTgt spid="229380"/>
                                        </p:tgtEl>
                                      </p:cBhvr>
                                    </p:animEffect>
                                  </p:childTnLst>
                                </p:cTn>
                              </p:par>
                            </p:childTnLst>
                          </p:cTn>
                        </p:par>
                        <p:par>
                          <p:cTn id="59" fill="hold" nodeType="afterGroup">
                            <p:stCondLst>
                              <p:cond delay="12500"/>
                            </p:stCondLst>
                            <p:childTnLst>
                              <p:par>
                                <p:cTn id="60" presetID="22" presetClass="entr" presetSubtype="1" fill="hold" nodeType="afterEffect">
                                  <p:stCondLst>
                                    <p:cond delay="500"/>
                                  </p:stCondLst>
                                  <p:childTnLst>
                                    <p:set>
                                      <p:cBhvr>
                                        <p:cTn id="61" dur="1" fill="hold">
                                          <p:stCondLst>
                                            <p:cond delay="0"/>
                                          </p:stCondLst>
                                        </p:cTn>
                                        <p:tgtEl>
                                          <p:spTgt spid="229381"/>
                                        </p:tgtEl>
                                        <p:attrNameLst>
                                          <p:attrName>style.visibility</p:attrName>
                                        </p:attrNameLst>
                                      </p:cBhvr>
                                      <p:to>
                                        <p:strVal val="visible"/>
                                      </p:to>
                                    </p:set>
                                    <p:animEffect transition="in" filter="wipe(up)">
                                      <p:cBhvr>
                                        <p:cTn id="62" dur="500"/>
                                        <p:tgtEl>
                                          <p:spTgt spid="229381"/>
                                        </p:tgtEl>
                                      </p:cBhvr>
                                    </p:animEffect>
                                  </p:childTnLst>
                                </p:cTn>
                              </p:par>
                            </p:childTnLst>
                          </p:cTn>
                        </p:par>
                        <p:par>
                          <p:cTn id="63" fill="hold" nodeType="afterGroup">
                            <p:stCondLst>
                              <p:cond delay="13500"/>
                            </p:stCondLst>
                            <p:childTnLst>
                              <p:par>
                                <p:cTn id="64" presetID="22" presetClass="entr" presetSubtype="1" fill="hold" nodeType="afterEffect">
                                  <p:stCondLst>
                                    <p:cond delay="500"/>
                                  </p:stCondLst>
                                  <p:childTnLst>
                                    <p:set>
                                      <p:cBhvr>
                                        <p:cTn id="65" dur="1" fill="hold">
                                          <p:stCondLst>
                                            <p:cond delay="0"/>
                                          </p:stCondLst>
                                        </p:cTn>
                                        <p:tgtEl>
                                          <p:spTgt spid="229382"/>
                                        </p:tgtEl>
                                        <p:attrNameLst>
                                          <p:attrName>style.visibility</p:attrName>
                                        </p:attrNameLst>
                                      </p:cBhvr>
                                      <p:to>
                                        <p:strVal val="visible"/>
                                      </p:to>
                                    </p:set>
                                    <p:animEffect transition="in" filter="wipe(up)">
                                      <p:cBhvr>
                                        <p:cTn id="66" dur="500"/>
                                        <p:tgtEl>
                                          <p:spTgt spid="229382"/>
                                        </p:tgtEl>
                                      </p:cBhvr>
                                    </p:animEffect>
                                  </p:childTnLst>
                                </p:cTn>
                              </p:par>
                            </p:childTnLst>
                          </p:cTn>
                        </p:par>
                        <p:par>
                          <p:cTn id="67" fill="hold" nodeType="afterGroup">
                            <p:stCondLst>
                              <p:cond delay="14500"/>
                            </p:stCondLst>
                            <p:childTnLst>
                              <p:par>
                                <p:cTn id="68" presetID="23" presetClass="entr" presetSubtype="272" fill="hold" grpId="0" nodeType="afterEffect">
                                  <p:stCondLst>
                                    <p:cond delay="1000"/>
                                  </p:stCondLst>
                                  <p:childTnLst>
                                    <p:set>
                                      <p:cBhvr>
                                        <p:cTn id="69" dur="1" fill="hold">
                                          <p:stCondLst>
                                            <p:cond delay="0"/>
                                          </p:stCondLst>
                                        </p:cTn>
                                        <p:tgtEl>
                                          <p:spTgt spid="229474"/>
                                        </p:tgtEl>
                                        <p:attrNameLst>
                                          <p:attrName>style.visibility</p:attrName>
                                        </p:attrNameLst>
                                      </p:cBhvr>
                                      <p:to>
                                        <p:strVal val="visible"/>
                                      </p:to>
                                    </p:set>
                                    <p:anim calcmode="lin" valueType="num">
                                      <p:cBhvr>
                                        <p:cTn id="70" dur="500" fill="hold"/>
                                        <p:tgtEl>
                                          <p:spTgt spid="229474"/>
                                        </p:tgtEl>
                                        <p:attrNameLst>
                                          <p:attrName>ppt_w</p:attrName>
                                        </p:attrNameLst>
                                      </p:cBhvr>
                                      <p:tavLst>
                                        <p:tav tm="0">
                                          <p:val>
                                            <p:strVal val="2/3*#ppt_w"/>
                                          </p:val>
                                        </p:tav>
                                        <p:tav tm="100000">
                                          <p:val>
                                            <p:strVal val="#ppt_w"/>
                                          </p:val>
                                        </p:tav>
                                      </p:tavLst>
                                    </p:anim>
                                    <p:anim calcmode="lin" valueType="num">
                                      <p:cBhvr>
                                        <p:cTn id="71" dur="500" fill="hold"/>
                                        <p:tgtEl>
                                          <p:spTgt spid="22947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426" grpId="0" autoUpdateAnimBg="0"/>
      <p:bldP spid="229474"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953024" y="0"/>
            <a:ext cx="6675749" cy="6858000"/>
          </a:xfrm>
          <a:prstGeom prst="rect">
            <a:avLst/>
          </a:prstGeom>
        </p:spPr>
      </p:pic>
    </p:spTree>
    <p:extLst>
      <p:ext uri="{BB962C8B-B14F-4D97-AF65-F5344CB8AC3E}">
        <p14:creationId xmlns:p14="http://schemas.microsoft.com/office/powerpoint/2010/main" val="10420004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Text Box 2"/>
          <p:cNvSpPr txBox="1">
            <a:spLocks noChangeArrowheads="1"/>
          </p:cNvSpPr>
          <p:nvPr/>
        </p:nvSpPr>
        <p:spPr bwMode="auto">
          <a:xfrm>
            <a:off x="2895600" y="1066800"/>
            <a:ext cx="6553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90000"/>
              </a:lnSpc>
              <a:spcBef>
                <a:spcPct val="20000"/>
              </a:spcBef>
            </a:pPr>
            <a:r>
              <a:rPr lang="en-US" altLang="es-AR" sz="2800">
                <a:latin typeface="Tahoma" panose="020B0604030504040204" pitchFamily="34" charset="0"/>
              </a:rPr>
              <a:t>Cañerías de refrigerante - componentes</a:t>
            </a:r>
          </a:p>
        </p:txBody>
      </p:sp>
      <p:grpSp>
        <p:nvGrpSpPr>
          <p:cNvPr id="462876" name="Group 28"/>
          <p:cNvGrpSpPr>
            <a:grpSpLocks/>
          </p:cNvGrpSpPr>
          <p:nvPr/>
        </p:nvGrpSpPr>
        <p:grpSpPr bwMode="auto">
          <a:xfrm>
            <a:off x="2162175" y="1752600"/>
            <a:ext cx="7696200" cy="876300"/>
            <a:chOff x="402" y="1104"/>
            <a:chExt cx="4848" cy="552"/>
          </a:xfrm>
        </p:grpSpPr>
        <p:sp>
          <p:nvSpPr>
            <p:cNvPr id="462851" name="Text Box 3"/>
            <p:cNvSpPr txBox="1">
              <a:spLocks noChangeArrowheads="1"/>
            </p:cNvSpPr>
            <p:nvPr/>
          </p:nvSpPr>
          <p:spPr bwMode="auto">
            <a:xfrm>
              <a:off x="402" y="1104"/>
              <a:ext cx="960"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b="1" u="sng" dirty="0" err="1">
                  <a:solidFill>
                    <a:schemeClr val="bg2"/>
                  </a:solidFill>
                  <a:latin typeface="Tahoma" panose="020B0604030504040204" pitchFamily="34" charset="0"/>
                </a:rPr>
                <a:t>Refnet</a:t>
              </a:r>
              <a:r>
                <a:rPr lang="en-US" altLang="es-AR" b="1" u="sng" dirty="0">
                  <a:solidFill>
                    <a:schemeClr val="bg2"/>
                  </a:solidFill>
                  <a:latin typeface="Tahoma" panose="020B0604030504040204" pitchFamily="34" charset="0"/>
                </a:rPr>
                <a:t>:</a:t>
              </a:r>
            </a:p>
          </p:txBody>
        </p:sp>
        <p:sp>
          <p:nvSpPr>
            <p:cNvPr id="462853" name="Text Box 5"/>
            <p:cNvSpPr txBox="1">
              <a:spLocks noChangeArrowheads="1"/>
            </p:cNvSpPr>
            <p:nvPr/>
          </p:nvSpPr>
          <p:spPr bwMode="auto">
            <a:xfrm>
              <a:off x="402" y="1290"/>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b="1" dirty="0">
                  <a:solidFill>
                    <a:schemeClr val="bg2"/>
                  </a:solidFill>
                  <a:latin typeface="Tahoma" panose="020B0604030504040204" pitchFamily="34" charset="0"/>
                </a:rPr>
                <a:t>Son </a:t>
              </a:r>
              <a:r>
                <a:rPr lang="en-US" altLang="es-AR" sz="1600" b="1" dirty="0" err="1">
                  <a:solidFill>
                    <a:schemeClr val="bg2"/>
                  </a:solidFill>
                  <a:latin typeface="Tahoma" panose="020B0604030504040204" pitchFamily="34" charset="0"/>
                </a:rPr>
                <a:t>accesorios</a:t>
              </a:r>
              <a:r>
                <a:rPr lang="en-US" altLang="es-AR" sz="1600" b="1" dirty="0">
                  <a:solidFill>
                    <a:schemeClr val="bg2"/>
                  </a:solidFill>
                  <a:latin typeface="Tahoma" panose="020B0604030504040204" pitchFamily="34" charset="0"/>
                </a:rPr>
                <a:t> </a:t>
              </a:r>
              <a:r>
                <a:rPr lang="en-US" altLang="es-AR" sz="1600" b="1" dirty="0" err="1">
                  <a:solidFill>
                    <a:schemeClr val="bg2"/>
                  </a:solidFill>
                  <a:latin typeface="Tahoma" panose="020B0604030504040204" pitchFamily="34" charset="0"/>
                </a:rPr>
                <a:t>utilizados</a:t>
              </a:r>
              <a:r>
                <a:rPr lang="en-US" altLang="es-AR" sz="1600" b="1" dirty="0">
                  <a:solidFill>
                    <a:schemeClr val="bg2"/>
                  </a:solidFill>
                  <a:latin typeface="Tahoma" panose="020B0604030504040204" pitchFamily="34" charset="0"/>
                </a:rPr>
                <a:t> para la </a:t>
              </a:r>
              <a:r>
                <a:rPr lang="en-US" altLang="es-AR" sz="1600" b="1" dirty="0" err="1">
                  <a:solidFill>
                    <a:schemeClr val="bg2"/>
                  </a:solidFill>
                  <a:latin typeface="Tahoma" panose="020B0604030504040204" pitchFamily="34" charset="0"/>
                </a:rPr>
                <a:t>interconexión</a:t>
              </a:r>
              <a:r>
                <a:rPr lang="en-US" altLang="es-AR" sz="1600" b="1" dirty="0">
                  <a:solidFill>
                    <a:schemeClr val="bg2"/>
                  </a:solidFill>
                  <a:latin typeface="Tahoma" panose="020B0604030504040204" pitchFamily="34" charset="0"/>
                </a:rPr>
                <a:t> de la </a:t>
              </a:r>
              <a:r>
                <a:rPr lang="en-US" altLang="es-AR" sz="1600" b="1" dirty="0" err="1">
                  <a:solidFill>
                    <a:schemeClr val="bg2"/>
                  </a:solidFill>
                  <a:latin typeface="Tahoma" panose="020B0604030504040204" pitchFamily="34" charset="0"/>
                </a:rPr>
                <a:t>cañería</a:t>
              </a:r>
              <a:r>
                <a:rPr lang="en-US" altLang="es-AR" sz="1600" b="1" dirty="0">
                  <a:solidFill>
                    <a:schemeClr val="bg2"/>
                  </a:solidFill>
                  <a:latin typeface="Tahoma" panose="020B0604030504040204" pitchFamily="34" charset="0"/>
                </a:rPr>
                <a:t> de </a:t>
              </a:r>
              <a:r>
                <a:rPr lang="en-US" altLang="es-AR" sz="1600" b="1" dirty="0" err="1">
                  <a:solidFill>
                    <a:schemeClr val="bg2"/>
                  </a:solidFill>
                  <a:latin typeface="Tahoma" panose="020B0604030504040204" pitchFamily="34" charset="0"/>
                </a:rPr>
                <a:t>refrigerante</a:t>
              </a:r>
              <a:r>
                <a:rPr lang="en-US" altLang="es-AR" sz="1600" b="1" dirty="0">
                  <a:solidFill>
                    <a:schemeClr val="bg2"/>
                  </a:solidFill>
                  <a:latin typeface="Tahoma" panose="020B0604030504040204" pitchFamily="34" charset="0"/>
                </a:rPr>
                <a:t> y forma parte del </a:t>
              </a:r>
              <a:r>
                <a:rPr lang="en-US" altLang="es-AR" sz="1600" b="1" dirty="0" err="1">
                  <a:solidFill>
                    <a:schemeClr val="bg2"/>
                  </a:solidFill>
                  <a:latin typeface="Tahoma" panose="020B0604030504040204" pitchFamily="34" charset="0"/>
                </a:rPr>
                <a:t>sistema</a:t>
              </a:r>
              <a:r>
                <a:rPr lang="en-US" altLang="es-AR" sz="1600" b="1" dirty="0">
                  <a:solidFill>
                    <a:schemeClr val="bg2"/>
                  </a:solidFill>
                  <a:latin typeface="Tahoma" panose="020B0604030504040204" pitchFamily="34" charset="0"/>
                </a:rPr>
                <a:t>.</a:t>
              </a:r>
            </a:p>
          </p:txBody>
        </p:sp>
      </p:grpSp>
      <p:grpSp>
        <p:nvGrpSpPr>
          <p:cNvPr id="462877" name="Group 29"/>
          <p:cNvGrpSpPr>
            <a:grpSpLocks/>
          </p:cNvGrpSpPr>
          <p:nvPr/>
        </p:nvGrpSpPr>
        <p:grpSpPr bwMode="auto">
          <a:xfrm>
            <a:off x="2162175" y="2667000"/>
            <a:ext cx="7696200" cy="890588"/>
            <a:chOff x="402" y="1680"/>
            <a:chExt cx="4848" cy="561"/>
          </a:xfrm>
        </p:grpSpPr>
        <p:sp>
          <p:nvSpPr>
            <p:cNvPr id="462870" name="Text Box 22"/>
            <p:cNvSpPr txBox="1">
              <a:spLocks noChangeArrowheads="1"/>
            </p:cNvSpPr>
            <p:nvPr/>
          </p:nvSpPr>
          <p:spPr bwMode="auto">
            <a:xfrm>
              <a:off x="402" y="1680"/>
              <a:ext cx="1632"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dirty="0" err="1">
                  <a:latin typeface="Tahoma" panose="020B0604030504040204" pitchFamily="34" charset="0"/>
                </a:rPr>
                <a:t>Cañería</a:t>
              </a:r>
              <a:r>
                <a:rPr lang="en-US" altLang="es-AR" u="sng" dirty="0">
                  <a:latin typeface="Tahoma" panose="020B0604030504040204" pitchFamily="34" charset="0"/>
                </a:rPr>
                <a:t> principal:</a:t>
              </a:r>
            </a:p>
          </p:txBody>
        </p:sp>
        <p:sp>
          <p:nvSpPr>
            <p:cNvPr id="462871" name="Text Box 23"/>
            <p:cNvSpPr txBox="1">
              <a:spLocks noChangeArrowheads="1"/>
            </p:cNvSpPr>
            <p:nvPr/>
          </p:nvSpPr>
          <p:spPr bwMode="auto">
            <a:xfrm>
              <a:off x="402" y="1875"/>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dirty="0" err="1">
                  <a:latin typeface="Tahoma" panose="020B0604030504040204" pitchFamily="34" charset="0"/>
                </a:rPr>
                <a:t>Es</a:t>
              </a:r>
              <a:r>
                <a:rPr lang="en-US" altLang="es-AR" sz="1600" dirty="0">
                  <a:latin typeface="Tahoma" panose="020B0604030504040204" pitchFamily="34" charset="0"/>
                </a:rPr>
                <a:t> el </a:t>
              </a:r>
              <a:r>
                <a:rPr lang="en-US" altLang="es-AR" sz="1600" dirty="0" err="1">
                  <a:latin typeface="Tahoma" panose="020B0604030504040204" pitchFamily="34" charset="0"/>
                </a:rPr>
                <a:t>tramo</a:t>
              </a:r>
              <a:r>
                <a:rPr lang="en-US" altLang="es-AR" sz="1600" dirty="0">
                  <a:latin typeface="Tahoma" panose="020B0604030504040204" pitchFamily="34" charset="0"/>
                </a:rPr>
                <a:t> de </a:t>
              </a:r>
              <a:r>
                <a:rPr lang="en-US" altLang="es-AR" sz="1600" dirty="0" err="1">
                  <a:latin typeface="Tahoma" panose="020B0604030504040204" pitchFamily="34" charset="0"/>
                </a:rPr>
                <a:t>cañería</a:t>
              </a:r>
              <a:r>
                <a:rPr lang="en-US" altLang="es-AR" sz="1600" dirty="0">
                  <a:latin typeface="Tahoma" panose="020B0604030504040204" pitchFamily="34" charset="0"/>
                </a:rPr>
                <a:t> de </a:t>
              </a:r>
              <a:r>
                <a:rPr lang="en-US" altLang="es-AR" sz="1600" dirty="0" err="1">
                  <a:latin typeface="Tahoma" panose="020B0604030504040204" pitchFamily="34" charset="0"/>
                </a:rPr>
                <a:t>refrigerante</a:t>
              </a:r>
              <a:r>
                <a:rPr lang="en-US" altLang="es-AR" sz="1600" dirty="0">
                  <a:latin typeface="Tahoma" panose="020B0604030504040204" pitchFamily="34" charset="0"/>
                </a:rPr>
                <a:t> que </a:t>
              </a:r>
              <a:r>
                <a:rPr lang="en-US" altLang="es-AR" sz="1600" dirty="0" err="1">
                  <a:latin typeface="Tahoma" panose="020B0604030504040204" pitchFamily="34" charset="0"/>
                </a:rPr>
                <a:t>va</a:t>
              </a:r>
              <a:r>
                <a:rPr lang="en-US" altLang="es-AR" sz="1600" dirty="0">
                  <a:latin typeface="Tahoma" panose="020B0604030504040204" pitchFamily="34" charset="0"/>
                </a:rPr>
                <a:t> </a:t>
              </a:r>
              <a:r>
                <a:rPr lang="en-US" altLang="es-AR" sz="1600" dirty="0" err="1">
                  <a:latin typeface="Tahoma" panose="020B0604030504040204" pitchFamily="34" charset="0"/>
                </a:rPr>
                <a:t>desde</a:t>
              </a:r>
              <a:r>
                <a:rPr lang="en-US" altLang="es-AR" sz="1600" dirty="0">
                  <a:latin typeface="Tahoma" panose="020B0604030504040204" pitchFamily="34" charset="0"/>
                </a:rPr>
                <a:t> la </a:t>
              </a:r>
              <a:r>
                <a:rPr lang="en-US" altLang="es-AR" sz="1600" dirty="0" err="1">
                  <a:latin typeface="Tahoma" panose="020B0604030504040204" pitchFamily="34" charset="0"/>
                </a:rPr>
                <a:t>unidad</a:t>
              </a:r>
              <a:r>
                <a:rPr lang="en-US" altLang="es-AR" sz="1600" dirty="0">
                  <a:latin typeface="Tahoma" panose="020B0604030504040204" pitchFamily="34" charset="0"/>
                </a:rPr>
                <a:t> </a:t>
              </a:r>
              <a:r>
                <a:rPr lang="en-US" altLang="es-AR" sz="1600" dirty="0" err="1">
                  <a:latin typeface="Tahoma" panose="020B0604030504040204" pitchFamily="34" charset="0"/>
                </a:rPr>
                <a:t>condensadora</a:t>
              </a:r>
              <a:r>
                <a:rPr lang="en-US" altLang="es-AR" sz="1600" dirty="0">
                  <a:latin typeface="Tahoma" panose="020B0604030504040204" pitchFamily="34" charset="0"/>
                </a:rPr>
                <a:t> hasta el primer </a:t>
              </a:r>
              <a:r>
                <a:rPr lang="en-US" altLang="es-AR" sz="1600" dirty="0" err="1">
                  <a:latin typeface="Tahoma" panose="020B0604030504040204" pitchFamily="34" charset="0"/>
                </a:rPr>
                <a:t>derivador</a:t>
              </a:r>
              <a:r>
                <a:rPr lang="en-US" altLang="es-AR" sz="1600" dirty="0">
                  <a:latin typeface="Tahoma" panose="020B0604030504040204" pitchFamily="34" charset="0"/>
                </a:rPr>
                <a:t> (</a:t>
              </a:r>
              <a:r>
                <a:rPr lang="en-US" altLang="es-AR" sz="1600" dirty="0" err="1">
                  <a:latin typeface="Tahoma" panose="020B0604030504040204" pitchFamily="34" charset="0"/>
                </a:rPr>
                <a:t>refnet</a:t>
              </a:r>
              <a:r>
                <a:rPr lang="en-US" altLang="es-AR" sz="1600" dirty="0">
                  <a:latin typeface="Tahoma" panose="020B0604030504040204" pitchFamily="34" charset="0"/>
                </a:rPr>
                <a:t>), se </a:t>
              </a:r>
              <a:r>
                <a:rPr lang="en-US" altLang="es-AR" sz="1600" dirty="0" err="1">
                  <a:latin typeface="Tahoma" panose="020B0604030504040204" pitchFamily="34" charset="0"/>
                </a:rPr>
                <a:t>determina</a:t>
              </a:r>
              <a:r>
                <a:rPr lang="en-US" altLang="es-AR" sz="1600" dirty="0">
                  <a:latin typeface="Tahoma" panose="020B0604030504040204" pitchFamily="34" charset="0"/>
                </a:rPr>
                <a:t> con el </a:t>
              </a:r>
              <a:r>
                <a:rPr lang="en-US" altLang="es-AR" sz="1600" dirty="0" err="1">
                  <a:latin typeface="Tahoma" panose="020B0604030504040204" pitchFamily="34" charset="0"/>
                </a:rPr>
                <a:t>tamaño</a:t>
              </a:r>
              <a:r>
                <a:rPr lang="en-US" altLang="es-AR" sz="1600" dirty="0">
                  <a:latin typeface="Tahoma" panose="020B0604030504040204" pitchFamily="34" charset="0"/>
                </a:rPr>
                <a:t> de </a:t>
              </a:r>
              <a:r>
                <a:rPr lang="en-US" altLang="es-AR" sz="1600" dirty="0" err="1">
                  <a:latin typeface="Tahoma" panose="020B0604030504040204" pitchFamily="34" charset="0"/>
                </a:rPr>
                <a:t>unidad</a:t>
              </a:r>
              <a:r>
                <a:rPr lang="en-US" altLang="es-AR" sz="1600" dirty="0">
                  <a:latin typeface="Tahoma" panose="020B0604030504040204" pitchFamily="34" charset="0"/>
                </a:rPr>
                <a:t> </a:t>
              </a:r>
              <a:r>
                <a:rPr lang="en-US" altLang="es-AR" sz="1600" dirty="0" err="1">
                  <a:latin typeface="Tahoma" panose="020B0604030504040204" pitchFamily="34" charset="0"/>
                </a:rPr>
                <a:t>condensadora</a:t>
              </a:r>
              <a:r>
                <a:rPr lang="en-US" altLang="es-AR" sz="1600" dirty="0">
                  <a:latin typeface="Tahoma" panose="020B0604030504040204" pitchFamily="34" charset="0"/>
                </a:rPr>
                <a:t>.</a:t>
              </a:r>
            </a:p>
          </p:txBody>
        </p:sp>
      </p:grpSp>
      <p:grpSp>
        <p:nvGrpSpPr>
          <p:cNvPr id="462878" name="Group 30"/>
          <p:cNvGrpSpPr>
            <a:grpSpLocks/>
          </p:cNvGrpSpPr>
          <p:nvPr/>
        </p:nvGrpSpPr>
        <p:grpSpPr bwMode="auto">
          <a:xfrm>
            <a:off x="2152650" y="3657600"/>
            <a:ext cx="7696200" cy="876300"/>
            <a:chOff x="396" y="2304"/>
            <a:chExt cx="4848" cy="552"/>
          </a:xfrm>
        </p:grpSpPr>
        <p:sp>
          <p:nvSpPr>
            <p:cNvPr id="462872" name="Text Box 24"/>
            <p:cNvSpPr txBox="1">
              <a:spLocks noChangeArrowheads="1"/>
            </p:cNvSpPr>
            <p:nvPr/>
          </p:nvSpPr>
          <p:spPr bwMode="auto">
            <a:xfrm>
              <a:off x="396" y="2304"/>
              <a:ext cx="2304"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a:latin typeface="Tahoma" panose="020B0604030504040204" pitchFamily="34" charset="0"/>
                </a:rPr>
                <a:t>Cañería entre accesorios:</a:t>
              </a:r>
            </a:p>
          </p:txBody>
        </p:sp>
        <p:sp>
          <p:nvSpPr>
            <p:cNvPr id="462873" name="Text Box 25"/>
            <p:cNvSpPr txBox="1">
              <a:spLocks noChangeArrowheads="1"/>
            </p:cNvSpPr>
            <p:nvPr/>
          </p:nvSpPr>
          <p:spPr bwMode="auto">
            <a:xfrm>
              <a:off x="396" y="2490"/>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dirty="0" err="1">
                  <a:latin typeface="Tahoma" panose="020B0604030504040204" pitchFamily="34" charset="0"/>
                </a:rPr>
                <a:t>Es</a:t>
              </a:r>
              <a:r>
                <a:rPr lang="en-US" altLang="es-AR" sz="1600" dirty="0">
                  <a:latin typeface="Tahoma" panose="020B0604030504040204" pitchFamily="34" charset="0"/>
                </a:rPr>
                <a:t> el </a:t>
              </a:r>
              <a:r>
                <a:rPr lang="en-US" altLang="es-AR" sz="1600" dirty="0" err="1">
                  <a:latin typeface="Tahoma" panose="020B0604030504040204" pitchFamily="34" charset="0"/>
                </a:rPr>
                <a:t>tramo</a:t>
              </a:r>
              <a:r>
                <a:rPr lang="en-US" altLang="es-AR" sz="1600" dirty="0">
                  <a:latin typeface="Tahoma" panose="020B0604030504040204" pitchFamily="34" charset="0"/>
                </a:rPr>
                <a:t> de </a:t>
              </a:r>
              <a:r>
                <a:rPr lang="en-US" altLang="es-AR" sz="1600" dirty="0" err="1">
                  <a:latin typeface="Tahoma" panose="020B0604030504040204" pitchFamily="34" charset="0"/>
                </a:rPr>
                <a:t>cañería</a:t>
              </a:r>
              <a:r>
                <a:rPr lang="en-US" altLang="es-AR" sz="1600" dirty="0">
                  <a:latin typeface="Tahoma" panose="020B0604030504040204" pitchFamily="34" charset="0"/>
                </a:rPr>
                <a:t> de </a:t>
              </a:r>
              <a:r>
                <a:rPr lang="en-US" altLang="es-AR" sz="1600" dirty="0" err="1">
                  <a:latin typeface="Tahoma" panose="020B0604030504040204" pitchFamily="34" charset="0"/>
                </a:rPr>
                <a:t>refrigerante</a:t>
              </a:r>
              <a:r>
                <a:rPr lang="en-US" altLang="es-AR" sz="1600" dirty="0">
                  <a:latin typeface="Tahoma" panose="020B0604030504040204" pitchFamily="34" charset="0"/>
                </a:rPr>
                <a:t> que </a:t>
              </a:r>
              <a:r>
                <a:rPr lang="en-US" altLang="es-AR" sz="1600" dirty="0" err="1">
                  <a:latin typeface="Tahoma" panose="020B0604030504040204" pitchFamily="34" charset="0"/>
                </a:rPr>
                <a:t>interconecta</a:t>
              </a:r>
              <a:r>
                <a:rPr lang="en-US" altLang="es-AR" sz="1600" dirty="0">
                  <a:latin typeface="Tahoma" panose="020B0604030504040204" pitchFamily="34" charset="0"/>
                </a:rPr>
                <a:t> dos </a:t>
              </a:r>
              <a:r>
                <a:rPr lang="en-US" altLang="es-AR" sz="1600" dirty="0" err="1">
                  <a:latin typeface="Tahoma" panose="020B0604030504040204" pitchFamily="34" charset="0"/>
                </a:rPr>
                <a:t>derivadores</a:t>
              </a:r>
              <a:r>
                <a:rPr lang="en-US" altLang="es-AR" sz="1600" dirty="0">
                  <a:latin typeface="Tahoma" panose="020B0604030504040204" pitchFamily="34" charset="0"/>
                </a:rPr>
                <a:t> </a:t>
              </a:r>
              <a:r>
                <a:rPr lang="en-US" altLang="es-AR" sz="1600" dirty="0" err="1">
                  <a:latin typeface="Tahoma" panose="020B0604030504040204" pitchFamily="34" charset="0"/>
                </a:rPr>
                <a:t>adyacentes</a:t>
              </a:r>
              <a:r>
                <a:rPr lang="en-US" altLang="es-AR" sz="1600" dirty="0">
                  <a:latin typeface="Tahoma" panose="020B0604030504040204" pitchFamily="34" charset="0"/>
                </a:rPr>
                <a:t>, se </a:t>
              </a:r>
              <a:r>
                <a:rPr lang="en-US" altLang="es-AR" sz="1600" dirty="0" err="1">
                  <a:latin typeface="Tahoma" panose="020B0604030504040204" pitchFamily="34" charset="0"/>
                </a:rPr>
                <a:t>determina</a:t>
              </a:r>
              <a:r>
                <a:rPr lang="en-US" altLang="es-AR" sz="1600" dirty="0">
                  <a:latin typeface="Tahoma" panose="020B0604030504040204" pitchFamily="34" charset="0"/>
                </a:rPr>
                <a:t> </a:t>
              </a:r>
              <a:r>
                <a:rPr lang="en-US" altLang="es-AR" sz="1600" dirty="0" err="1">
                  <a:latin typeface="Tahoma" panose="020B0604030504040204" pitchFamily="34" charset="0"/>
                </a:rPr>
                <a:t>en</a:t>
              </a:r>
              <a:r>
                <a:rPr lang="en-US" altLang="es-AR" sz="1600" dirty="0">
                  <a:latin typeface="Tahoma" panose="020B0604030504040204" pitchFamily="34" charset="0"/>
                </a:rPr>
                <a:t> </a:t>
              </a:r>
              <a:r>
                <a:rPr lang="en-US" altLang="es-AR" sz="1600" dirty="0" err="1">
                  <a:latin typeface="Tahoma" panose="020B0604030504040204" pitchFamily="34" charset="0"/>
                </a:rPr>
                <a:t>función</a:t>
              </a:r>
              <a:r>
                <a:rPr lang="en-US" altLang="es-AR" sz="1600" dirty="0">
                  <a:latin typeface="Tahoma" panose="020B0604030504040204" pitchFamily="34" charset="0"/>
                </a:rPr>
                <a:t> del </a:t>
              </a:r>
              <a:r>
                <a:rPr lang="en-US" altLang="es-AR" sz="1600" dirty="0" err="1">
                  <a:latin typeface="Tahoma" panose="020B0604030504040204" pitchFamily="34" charset="0"/>
                </a:rPr>
                <a:t>número</a:t>
              </a:r>
              <a:r>
                <a:rPr lang="en-US" altLang="es-AR" sz="1600" dirty="0">
                  <a:latin typeface="Tahoma" panose="020B0604030504040204" pitchFamily="34" charset="0"/>
                </a:rPr>
                <a:t> </a:t>
              </a:r>
              <a:r>
                <a:rPr lang="en-US" altLang="es-AR" sz="1600" dirty="0" err="1">
                  <a:latin typeface="Tahoma" panose="020B0604030504040204" pitchFamily="34" charset="0"/>
                </a:rPr>
                <a:t>índice</a:t>
              </a:r>
              <a:r>
                <a:rPr lang="en-US" altLang="es-AR" sz="1600" dirty="0">
                  <a:latin typeface="Tahoma" panose="020B0604030504040204" pitchFamily="34" charset="0"/>
                </a:rPr>
                <a:t> </a:t>
              </a:r>
              <a:r>
                <a:rPr lang="en-US" altLang="es-AR" sz="1600" dirty="0" err="1">
                  <a:latin typeface="Tahoma" panose="020B0604030504040204" pitchFamily="34" charset="0"/>
                </a:rPr>
                <a:t>aguas</a:t>
              </a:r>
              <a:r>
                <a:rPr lang="en-US" altLang="es-AR" sz="1600" dirty="0">
                  <a:latin typeface="Tahoma" panose="020B0604030504040204" pitchFamily="34" charset="0"/>
                </a:rPr>
                <a:t> </a:t>
              </a:r>
              <a:r>
                <a:rPr lang="en-US" altLang="es-AR" sz="1600" dirty="0" err="1">
                  <a:latin typeface="Tahoma" panose="020B0604030504040204" pitchFamily="34" charset="0"/>
                </a:rPr>
                <a:t>abajo</a:t>
              </a:r>
              <a:r>
                <a:rPr lang="en-US" altLang="es-AR" sz="1600" dirty="0">
                  <a:latin typeface="Tahoma" panose="020B0604030504040204" pitchFamily="34" charset="0"/>
                </a:rPr>
                <a:t> del </a:t>
              </a:r>
              <a:r>
                <a:rPr lang="en-US" altLang="es-AR" sz="1600" dirty="0" err="1">
                  <a:latin typeface="Tahoma" panose="020B0604030504040204" pitchFamily="34" charset="0"/>
                </a:rPr>
                <a:t>derivador</a:t>
              </a:r>
              <a:r>
                <a:rPr lang="en-US" altLang="es-AR" sz="1600" dirty="0">
                  <a:latin typeface="Tahoma" panose="020B0604030504040204" pitchFamily="34" charset="0"/>
                </a:rPr>
                <a:t>.</a:t>
              </a:r>
            </a:p>
          </p:txBody>
        </p:sp>
      </p:grpSp>
      <p:grpSp>
        <p:nvGrpSpPr>
          <p:cNvPr id="462879" name="Group 31"/>
          <p:cNvGrpSpPr>
            <a:grpSpLocks/>
          </p:cNvGrpSpPr>
          <p:nvPr/>
        </p:nvGrpSpPr>
        <p:grpSpPr bwMode="auto">
          <a:xfrm>
            <a:off x="2162175" y="4624388"/>
            <a:ext cx="7696200" cy="876300"/>
            <a:chOff x="402" y="2913"/>
            <a:chExt cx="4848" cy="552"/>
          </a:xfrm>
        </p:grpSpPr>
        <p:sp>
          <p:nvSpPr>
            <p:cNvPr id="462874" name="Text Box 26"/>
            <p:cNvSpPr txBox="1">
              <a:spLocks noChangeArrowheads="1"/>
            </p:cNvSpPr>
            <p:nvPr/>
          </p:nvSpPr>
          <p:spPr bwMode="auto">
            <a:xfrm>
              <a:off x="402" y="2913"/>
              <a:ext cx="3408" cy="231"/>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u="sng">
                  <a:latin typeface="Tahoma" panose="020B0604030504040204" pitchFamily="34" charset="0"/>
                </a:rPr>
                <a:t>Cañería de conexión de unidades interiores:</a:t>
              </a:r>
            </a:p>
          </p:txBody>
        </p:sp>
        <p:sp>
          <p:nvSpPr>
            <p:cNvPr id="462875" name="Text Box 27"/>
            <p:cNvSpPr txBox="1">
              <a:spLocks noChangeArrowheads="1"/>
            </p:cNvSpPr>
            <p:nvPr/>
          </p:nvSpPr>
          <p:spPr bwMode="auto">
            <a:xfrm>
              <a:off x="402" y="3099"/>
              <a:ext cx="4848" cy="366"/>
            </a:xfrm>
            <a:prstGeom prst="rect">
              <a:avLst/>
            </a:prstGeom>
            <a:noFill/>
            <a:ln>
              <a:noFill/>
            </a:ln>
            <a:effectLst>
              <a:prstShdw prst="shdw18" dist="17961" dir="13500000">
                <a:schemeClr val="hlink">
                  <a:gamma/>
                  <a:shade val="60000"/>
                  <a:invGamma/>
                </a:schemeClr>
              </a:prstShdw>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1600" dirty="0" err="1">
                  <a:latin typeface="Tahoma" panose="020B0604030504040204" pitchFamily="34" charset="0"/>
                </a:rPr>
                <a:t>Es</a:t>
              </a:r>
              <a:r>
                <a:rPr lang="en-US" altLang="es-AR" sz="1600" dirty="0">
                  <a:latin typeface="Tahoma" panose="020B0604030504040204" pitchFamily="34" charset="0"/>
                </a:rPr>
                <a:t> el </a:t>
              </a:r>
              <a:r>
                <a:rPr lang="en-US" altLang="es-AR" sz="1600" dirty="0" err="1">
                  <a:latin typeface="Tahoma" panose="020B0604030504040204" pitchFamily="34" charset="0"/>
                </a:rPr>
                <a:t>tramo</a:t>
              </a:r>
              <a:r>
                <a:rPr lang="en-US" altLang="es-AR" sz="1600" dirty="0">
                  <a:latin typeface="Tahoma" panose="020B0604030504040204" pitchFamily="34" charset="0"/>
                </a:rPr>
                <a:t> de </a:t>
              </a:r>
              <a:r>
                <a:rPr lang="en-US" altLang="es-AR" sz="1600" dirty="0" err="1">
                  <a:latin typeface="Tahoma" panose="020B0604030504040204" pitchFamily="34" charset="0"/>
                </a:rPr>
                <a:t>cañería</a:t>
              </a:r>
              <a:r>
                <a:rPr lang="en-US" altLang="es-AR" sz="1600" dirty="0">
                  <a:latin typeface="Tahoma" panose="020B0604030504040204" pitchFamily="34" charset="0"/>
                </a:rPr>
                <a:t> de </a:t>
              </a:r>
              <a:r>
                <a:rPr lang="en-US" altLang="es-AR" sz="1600" dirty="0" err="1">
                  <a:latin typeface="Tahoma" panose="020B0604030504040204" pitchFamily="34" charset="0"/>
                </a:rPr>
                <a:t>refrigerante</a:t>
              </a:r>
              <a:r>
                <a:rPr lang="en-US" altLang="es-AR" sz="1600" dirty="0">
                  <a:latin typeface="Tahoma" panose="020B0604030504040204" pitchFamily="34" charset="0"/>
                </a:rPr>
                <a:t> que </a:t>
              </a:r>
              <a:r>
                <a:rPr lang="en-US" altLang="es-AR" sz="1600" dirty="0" err="1">
                  <a:latin typeface="Tahoma" panose="020B0604030504040204" pitchFamily="34" charset="0"/>
                </a:rPr>
                <a:t>interconecta</a:t>
              </a:r>
              <a:r>
                <a:rPr lang="en-US" altLang="es-AR" sz="1600" dirty="0">
                  <a:latin typeface="Tahoma" panose="020B0604030504040204" pitchFamily="34" charset="0"/>
                </a:rPr>
                <a:t> la </a:t>
              </a:r>
              <a:r>
                <a:rPr lang="en-US" altLang="es-AR" sz="1600" dirty="0" err="1">
                  <a:latin typeface="Tahoma" panose="020B0604030504040204" pitchFamily="34" charset="0"/>
                </a:rPr>
                <a:t>unidad</a:t>
              </a:r>
              <a:r>
                <a:rPr lang="en-US" altLang="es-AR" sz="1600" dirty="0">
                  <a:latin typeface="Tahoma" panose="020B0604030504040204" pitchFamily="34" charset="0"/>
                </a:rPr>
                <a:t> interior con el </a:t>
              </a:r>
              <a:r>
                <a:rPr lang="en-US" altLang="es-AR" sz="1600" dirty="0" err="1">
                  <a:latin typeface="Tahoma" panose="020B0604030504040204" pitchFamily="34" charset="0"/>
                </a:rPr>
                <a:t>refnet</a:t>
              </a:r>
              <a:r>
                <a:rPr lang="en-US" altLang="es-AR" sz="1600" dirty="0">
                  <a:latin typeface="Tahoma" panose="020B0604030504040204" pitchFamily="34" charset="0"/>
                </a:rPr>
                <a:t> </a:t>
              </a:r>
              <a:r>
                <a:rPr lang="en-US" altLang="es-AR" sz="1600" dirty="0" err="1">
                  <a:latin typeface="Tahoma" panose="020B0604030504040204" pitchFamily="34" charset="0"/>
                </a:rPr>
                <a:t>correspondiente</a:t>
              </a:r>
              <a:r>
                <a:rPr lang="en-US" altLang="es-AR" sz="1600" dirty="0">
                  <a:latin typeface="Tahoma" panose="020B0604030504040204" pitchFamily="34" charset="0"/>
                </a:rPr>
                <a:t>, se </a:t>
              </a:r>
              <a:r>
                <a:rPr lang="en-US" altLang="es-AR" sz="1600" dirty="0" err="1">
                  <a:latin typeface="Tahoma" panose="020B0604030504040204" pitchFamily="34" charset="0"/>
                </a:rPr>
                <a:t>determina</a:t>
              </a:r>
              <a:r>
                <a:rPr lang="en-US" altLang="es-AR" sz="1600" dirty="0">
                  <a:latin typeface="Tahoma" panose="020B0604030504040204" pitchFamily="34" charset="0"/>
                </a:rPr>
                <a:t> </a:t>
              </a:r>
              <a:r>
                <a:rPr lang="en-US" altLang="es-AR" sz="1600" dirty="0" err="1">
                  <a:latin typeface="Tahoma" panose="020B0604030504040204" pitchFamily="34" charset="0"/>
                </a:rPr>
                <a:t>por</a:t>
              </a:r>
              <a:r>
                <a:rPr lang="en-US" altLang="es-AR" sz="1600" dirty="0">
                  <a:latin typeface="Tahoma" panose="020B0604030504040204" pitchFamily="34" charset="0"/>
                </a:rPr>
                <a:t> el </a:t>
              </a:r>
              <a:r>
                <a:rPr lang="en-US" altLang="es-AR" sz="1600" dirty="0" err="1">
                  <a:latin typeface="Tahoma" panose="020B0604030504040204" pitchFamily="34" charset="0"/>
                </a:rPr>
                <a:t>tamaño</a:t>
              </a:r>
              <a:r>
                <a:rPr lang="en-US" altLang="es-AR" sz="1600" dirty="0">
                  <a:latin typeface="Tahoma" panose="020B0604030504040204" pitchFamily="34" charset="0"/>
                </a:rPr>
                <a:t> de </a:t>
              </a:r>
              <a:r>
                <a:rPr lang="en-US" altLang="es-AR" sz="1600" dirty="0" err="1">
                  <a:latin typeface="Tahoma" panose="020B0604030504040204" pitchFamily="34" charset="0"/>
                </a:rPr>
                <a:t>unidad</a:t>
              </a:r>
              <a:r>
                <a:rPr lang="en-US" altLang="es-AR" sz="1600" dirty="0">
                  <a:latin typeface="Tahoma" panose="020B0604030504040204" pitchFamily="34" charset="0"/>
                </a:rPr>
                <a:t> interior.</a:t>
              </a:r>
            </a:p>
          </p:txBody>
        </p:sp>
      </p:grpSp>
    </p:spTree>
    <p:extLst>
      <p:ext uri="{BB962C8B-B14F-4D97-AF65-F5344CB8AC3E}">
        <p14:creationId xmlns:p14="http://schemas.microsoft.com/office/powerpoint/2010/main" val="777149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62876"/>
                                        </p:tgtEl>
                                        <p:attrNameLst>
                                          <p:attrName>style.visibility</p:attrName>
                                        </p:attrNameLst>
                                      </p:cBhvr>
                                      <p:to>
                                        <p:strVal val="visible"/>
                                      </p:to>
                                    </p:set>
                                    <p:anim calcmode="lin" valueType="num">
                                      <p:cBhvr additive="base">
                                        <p:cTn id="7" dur="500" fill="hold"/>
                                        <p:tgtEl>
                                          <p:spTgt spid="462876"/>
                                        </p:tgtEl>
                                        <p:attrNameLst>
                                          <p:attrName>ppt_x</p:attrName>
                                        </p:attrNameLst>
                                      </p:cBhvr>
                                      <p:tavLst>
                                        <p:tav tm="0">
                                          <p:val>
                                            <p:strVal val="0-#ppt_w/2"/>
                                          </p:val>
                                        </p:tav>
                                        <p:tav tm="100000">
                                          <p:val>
                                            <p:strVal val="#ppt_x"/>
                                          </p:val>
                                        </p:tav>
                                      </p:tavLst>
                                    </p:anim>
                                    <p:anim calcmode="lin" valueType="num">
                                      <p:cBhvr additive="base">
                                        <p:cTn id="8" dur="500" fill="hold"/>
                                        <p:tgtEl>
                                          <p:spTgt spid="4628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462877"/>
                                        </p:tgtEl>
                                        <p:attrNameLst>
                                          <p:attrName>style.visibility</p:attrName>
                                        </p:attrNameLst>
                                      </p:cBhvr>
                                      <p:to>
                                        <p:strVal val="visible"/>
                                      </p:to>
                                    </p:set>
                                    <p:anim calcmode="lin" valueType="num">
                                      <p:cBhvr additive="base">
                                        <p:cTn id="12" dur="500" fill="hold"/>
                                        <p:tgtEl>
                                          <p:spTgt spid="462877"/>
                                        </p:tgtEl>
                                        <p:attrNameLst>
                                          <p:attrName>ppt_x</p:attrName>
                                        </p:attrNameLst>
                                      </p:cBhvr>
                                      <p:tavLst>
                                        <p:tav tm="0">
                                          <p:val>
                                            <p:strVal val="0-#ppt_w/2"/>
                                          </p:val>
                                        </p:tav>
                                        <p:tav tm="100000">
                                          <p:val>
                                            <p:strVal val="#ppt_x"/>
                                          </p:val>
                                        </p:tav>
                                      </p:tavLst>
                                    </p:anim>
                                    <p:anim calcmode="lin" valueType="num">
                                      <p:cBhvr additive="base">
                                        <p:cTn id="13" dur="500" fill="hold"/>
                                        <p:tgtEl>
                                          <p:spTgt spid="46287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462878"/>
                                        </p:tgtEl>
                                        <p:attrNameLst>
                                          <p:attrName>style.visibility</p:attrName>
                                        </p:attrNameLst>
                                      </p:cBhvr>
                                      <p:to>
                                        <p:strVal val="visible"/>
                                      </p:to>
                                    </p:set>
                                    <p:anim calcmode="lin" valueType="num">
                                      <p:cBhvr additive="base">
                                        <p:cTn id="17" dur="500" fill="hold"/>
                                        <p:tgtEl>
                                          <p:spTgt spid="462878"/>
                                        </p:tgtEl>
                                        <p:attrNameLst>
                                          <p:attrName>ppt_x</p:attrName>
                                        </p:attrNameLst>
                                      </p:cBhvr>
                                      <p:tavLst>
                                        <p:tav tm="0">
                                          <p:val>
                                            <p:strVal val="0-#ppt_w/2"/>
                                          </p:val>
                                        </p:tav>
                                        <p:tav tm="100000">
                                          <p:val>
                                            <p:strVal val="#ppt_x"/>
                                          </p:val>
                                        </p:tav>
                                      </p:tavLst>
                                    </p:anim>
                                    <p:anim calcmode="lin" valueType="num">
                                      <p:cBhvr additive="base">
                                        <p:cTn id="18" dur="500" fill="hold"/>
                                        <p:tgtEl>
                                          <p:spTgt spid="46287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462879"/>
                                        </p:tgtEl>
                                        <p:attrNameLst>
                                          <p:attrName>style.visibility</p:attrName>
                                        </p:attrNameLst>
                                      </p:cBhvr>
                                      <p:to>
                                        <p:strVal val="visible"/>
                                      </p:to>
                                    </p:set>
                                    <p:anim calcmode="lin" valueType="num">
                                      <p:cBhvr additive="base">
                                        <p:cTn id="22" dur="500" fill="hold"/>
                                        <p:tgtEl>
                                          <p:spTgt spid="462879"/>
                                        </p:tgtEl>
                                        <p:attrNameLst>
                                          <p:attrName>ppt_x</p:attrName>
                                        </p:attrNameLst>
                                      </p:cBhvr>
                                      <p:tavLst>
                                        <p:tav tm="0">
                                          <p:val>
                                            <p:strVal val="0-#ppt_w/2"/>
                                          </p:val>
                                        </p:tav>
                                        <p:tav tm="100000">
                                          <p:val>
                                            <p:strVal val="#ppt_x"/>
                                          </p:val>
                                        </p:tav>
                                      </p:tavLst>
                                    </p:anim>
                                    <p:anim calcmode="lin" valueType="num">
                                      <p:cBhvr additive="base">
                                        <p:cTn id="23" dur="500" fill="hold"/>
                                        <p:tgtEl>
                                          <p:spTgt spid="4628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Line 2"/>
          <p:cNvSpPr>
            <a:spLocks noChangeShapeType="1"/>
          </p:cNvSpPr>
          <p:nvPr/>
        </p:nvSpPr>
        <p:spPr bwMode="auto">
          <a:xfrm>
            <a:off x="4529139" y="2568576"/>
            <a:ext cx="954087" cy="53022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1427" name="Line 3"/>
          <p:cNvSpPr>
            <a:spLocks noChangeShapeType="1"/>
          </p:cNvSpPr>
          <p:nvPr/>
        </p:nvSpPr>
        <p:spPr bwMode="auto">
          <a:xfrm>
            <a:off x="6365875" y="2571751"/>
            <a:ext cx="546100" cy="58102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1428" name="Line 4"/>
          <p:cNvSpPr>
            <a:spLocks noChangeShapeType="1"/>
          </p:cNvSpPr>
          <p:nvPr/>
        </p:nvSpPr>
        <p:spPr bwMode="auto">
          <a:xfrm>
            <a:off x="9134475" y="2587625"/>
            <a:ext cx="546100" cy="547688"/>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1429" name="Line 5"/>
          <p:cNvSpPr>
            <a:spLocks noChangeShapeType="1"/>
          </p:cNvSpPr>
          <p:nvPr/>
        </p:nvSpPr>
        <p:spPr bwMode="auto">
          <a:xfrm>
            <a:off x="3382964" y="2359025"/>
            <a:ext cx="6510337" cy="1588"/>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pic>
        <p:nvPicPr>
          <p:cNvPr id="231430" name="Picture 6" descr="E030169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6976" y="2287589"/>
            <a:ext cx="5421313" cy="344487"/>
          </a:xfrm>
          <a:prstGeom prst="rect">
            <a:avLst/>
          </a:prstGeom>
          <a:noFill/>
          <a:extLst>
            <a:ext uri="{909E8E84-426E-40DD-AFC4-6F175D3DCCD1}">
              <a14:hiddenFill xmlns:a14="http://schemas.microsoft.com/office/drawing/2010/main">
                <a:solidFill>
                  <a:srgbClr val="FFFFFF"/>
                </a:solidFill>
              </a14:hiddenFill>
            </a:ext>
          </a:extLst>
        </p:spPr>
      </p:pic>
      <p:grpSp>
        <p:nvGrpSpPr>
          <p:cNvPr id="231431" name="Group 7"/>
          <p:cNvGrpSpPr>
            <a:grpSpLocks/>
          </p:cNvGrpSpPr>
          <p:nvPr/>
        </p:nvGrpSpPr>
        <p:grpSpPr bwMode="auto">
          <a:xfrm>
            <a:off x="1828800" y="1924050"/>
            <a:ext cx="8769350" cy="1919288"/>
            <a:chOff x="192" y="794"/>
            <a:chExt cx="5524" cy="1209"/>
          </a:xfrm>
        </p:grpSpPr>
        <p:pic>
          <p:nvPicPr>
            <p:cNvPr id="231432" name="Picture 8" descr="outdoor2 gamma correct 2"/>
            <p:cNvPicPr>
              <a:picLocks noChangeAspect="1" noChangeArrowheads="1"/>
            </p:cNvPicPr>
            <p:nvPr/>
          </p:nvPicPr>
          <p:blipFill>
            <a:blip r:embed="rId5">
              <a:clrChange>
                <a:clrFrom>
                  <a:srgbClr val="400080"/>
                </a:clrFrom>
                <a:clrTo>
                  <a:srgbClr val="400080">
                    <a:alpha val="0"/>
                  </a:srgbClr>
                </a:clrTo>
              </a:clrChange>
              <a:extLst>
                <a:ext uri="{28A0092B-C50C-407E-A947-70E740481C1C}">
                  <a14:useLocalDpi xmlns:a14="http://schemas.microsoft.com/office/drawing/2010/main" val="0"/>
                </a:ext>
              </a:extLst>
            </a:blip>
            <a:srcRect/>
            <a:stretch>
              <a:fillRect/>
            </a:stretch>
          </p:blipFill>
          <p:spPr bwMode="auto">
            <a:xfrm>
              <a:off x="192" y="794"/>
              <a:ext cx="1140" cy="1209"/>
            </a:xfrm>
            <a:prstGeom prst="rect">
              <a:avLst/>
            </a:prstGeom>
            <a:noFill/>
            <a:extLst>
              <a:ext uri="{909E8E84-426E-40DD-AFC4-6F175D3DCCD1}">
                <a14:hiddenFill xmlns:a14="http://schemas.microsoft.com/office/drawing/2010/main">
                  <a:solidFill>
                    <a:srgbClr val="FFFFFF"/>
                  </a:solidFill>
                </a14:hiddenFill>
              </a:ext>
            </a:extLst>
          </p:spPr>
        </p:pic>
        <p:grpSp>
          <p:nvGrpSpPr>
            <p:cNvPr id="231433" name="Group 9"/>
            <p:cNvGrpSpPr>
              <a:grpSpLocks/>
            </p:cNvGrpSpPr>
            <p:nvPr/>
          </p:nvGrpSpPr>
          <p:grpSpPr bwMode="auto">
            <a:xfrm>
              <a:off x="2170" y="1415"/>
              <a:ext cx="634" cy="229"/>
              <a:chOff x="443" y="3204"/>
              <a:chExt cx="712" cy="284"/>
            </a:xfrm>
          </p:grpSpPr>
          <p:sp>
            <p:nvSpPr>
              <p:cNvPr id="231434" name="Rectangle 10"/>
              <p:cNvSpPr>
                <a:spLocks noChangeArrowheads="1"/>
              </p:cNvSpPr>
              <p:nvPr/>
            </p:nvSpPr>
            <p:spPr bwMode="auto">
              <a:xfrm>
                <a:off x="525"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1435" name="Rectangle 11"/>
              <p:cNvSpPr>
                <a:spLocks noChangeArrowheads="1"/>
              </p:cNvSpPr>
              <p:nvPr/>
            </p:nvSpPr>
            <p:spPr bwMode="auto">
              <a:xfrm>
                <a:off x="525"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36" name="Freeform 12"/>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37" name="Freeform 13"/>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38" name="Freeform 14"/>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39" name="Freeform 15"/>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40" name="Freeform 16"/>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41" name="Freeform 17"/>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42" name="Freeform 18"/>
              <p:cNvSpPr>
                <a:spLocks/>
              </p:cNvSpPr>
              <p:nvPr/>
            </p:nvSpPr>
            <p:spPr bwMode="auto">
              <a:xfrm>
                <a:off x="443" y="3399"/>
                <a:ext cx="545" cy="89"/>
              </a:xfrm>
              <a:custGeom>
                <a:avLst/>
                <a:gdLst>
                  <a:gd name="T0" fmla="*/ 82 w 545"/>
                  <a:gd name="T1" fmla="*/ 0 h 89"/>
                  <a:gd name="T2" fmla="*/ 0 w 545"/>
                  <a:gd name="T3" fmla="*/ 89 h 89"/>
                  <a:gd name="T4" fmla="*/ 545 w 545"/>
                  <a:gd name="T5" fmla="*/ 89 h 89"/>
                </a:gdLst>
                <a:ahLst/>
                <a:cxnLst>
                  <a:cxn ang="0">
                    <a:pos x="T0" y="T1"/>
                  </a:cxn>
                  <a:cxn ang="0">
                    <a:pos x="T2" y="T3"/>
                  </a:cxn>
                  <a:cxn ang="0">
                    <a:pos x="T4" y="T5"/>
                  </a:cxn>
                </a:cxnLst>
                <a:rect l="0" t="0" r="r" b="b"/>
                <a:pathLst>
                  <a:path w="545" h="89">
                    <a:moveTo>
                      <a:pt x="82" y="0"/>
                    </a:moveTo>
                    <a:lnTo>
                      <a:pt x="0" y="89"/>
                    </a:lnTo>
                    <a:lnTo>
                      <a:pt x="545"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1443" name="Group 19"/>
            <p:cNvGrpSpPr>
              <a:grpSpLocks/>
            </p:cNvGrpSpPr>
            <p:nvPr/>
          </p:nvGrpSpPr>
          <p:grpSpPr bwMode="auto">
            <a:xfrm>
              <a:off x="3052" y="1415"/>
              <a:ext cx="635" cy="229"/>
              <a:chOff x="3155" y="3204"/>
              <a:chExt cx="713" cy="284"/>
            </a:xfrm>
          </p:grpSpPr>
          <p:sp>
            <p:nvSpPr>
              <p:cNvPr id="231444" name="Rectangle 20"/>
              <p:cNvSpPr>
                <a:spLocks noChangeArrowheads="1"/>
              </p:cNvSpPr>
              <p:nvPr/>
            </p:nvSpPr>
            <p:spPr bwMode="auto">
              <a:xfrm>
                <a:off x="3238"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1445" name="Rectangle 21"/>
              <p:cNvSpPr>
                <a:spLocks noChangeArrowheads="1"/>
              </p:cNvSpPr>
              <p:nvPr/>
            </p:nvSpPr>
            <p:spPr bwMode="auto">
              <a:xfrm>
                <a:off x="3238"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46" name="Freeform 22"/>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47" name="Freeform 23"/>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48" name="Freeform 24"/>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49" name="Freeform 25"/>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50" name="Freeform 26"/>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51" name="Freeform 27"/>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52" name="Freeform 28"/>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1453" name="Group 29"/>
            <p:cNvGrpSpPr>
              <a:grpSpLocks/>
            </p:cNvGrpSpPr>
            <p:nvPr/>
          </p:nvGrpSpPr>
          <p:grpSpPr bwMode="auto">
            <a:xfrm>
              <a:off x="4820" y="1415"/>
              <a:ext cx="634" cy="229"/>
              <a:chOff x="4749" y="3204"/>
              <a:chExt cx="712" cy="284"/>
            </a:xfrm>
          </p:grpSpPr>
          <p:sp>
            <p:nvSpPr>
              <p:cNvPr id="231454" name="Rectangle 30"/>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1455" name="Rectangle 31"/>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56" name="Freeform 3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57" name="Freeform 33"/>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58" name="Freeform 3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59" name="Freeform 35"/>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60" name="Freeform 3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61" name="Freeform 37"/>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62" name="Freeform 38"/>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1463" name="Group 39"/>
            <p:cNvGrpSpPr>
              <a:grpSpLocks/>
            </p:cNvGrpSpPr>
            <p:nvPr/>
          </p:nvGrpSpPr>
          <p:grpSpPr bwMode="auto">
            <a:xfrm>
              <a:off x="5082" y="988"/>
              <a:ext cx="634" cy="229"/>
              <a:chOff x="4749" y="3204"/>
              <a:chExt cx="712" cy="284"/>
            </a:xfrm>
          </p:grpSpPr>
          <p:sp>
            <p:nvSpPr>
              <p:cNvPr id="231464" name="Rectangle 40"/>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1465" name="Rectangle 41"/>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66" name="Freeform 4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67" name="Freeform 43"/>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68" name="Freeform 4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69" name="Freeform 45"/>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70" name="Freeform 4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1471" name="Freeform 47"/>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1472" name="Freeform 48"/>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sp>
        <p:nvSpPr>
          <p:cNvPr id="231473" name="Text Box 49"/>
          <p:cNvSpPr txBox="1">
            <a:spLocks noChangeArrowheads="1"/>
          </p:cNvSpPr>
          <p:nvPr/>
        </p:nvSpPr>
        <p:spPr bwMode="auto">
          <a:xfrm>
            <a:off x="1676400" y="854076"/>
            <a:ext cx="8991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400">
                <a:latin typeface="Tahoma" panose="020B0604030504040204" pitchFamily="34" charset="0"/>
              </a:rPr>
              <a:t>El tamaño de la cañería,  y los accesorios depende del índice de capacidad total aguas abajo.</a:t>
            </a:r>
          </a:p>
        </p:txBody>
      </p:sp>
      <p:sp>
        <p:nvSpPr>
          <p:cNvPr id="231475" name="Text Box 51"/>
          <p:cNvSpPr txBox="1">
            <a:spLocks noChangeArrowheads="1"/>
          </p:cNvSpPr>
          <p:nvPr/>
        </p:nvSpPr>
        <p:spPr bwMode="auto">
          <a:xfrm>
            <a:off x="9082088" y="3275013"/>
            <a:ext cx="1143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50</a:t>
            </a:r>
            <a:r>
              <a:rPr lang="en-US" altLang="es-AR">
                <a:latin typeface="Tahoma" panose="020B0604030504040204" pitchFamily="34" charset="0"/>
              </a:rPr>
              <a:t>K</a:t>
            </a:r>
          </a:p>
        </p:txBody>
      </p:sp>
      <p:sp>
        <p:nvSpPr>
          <p:cNvPr id="231477" name="Text Box 53"/>
          <p:cNvSpPr txBox="1">
            <a:spLocks noChangeArrowheads="1"/>
          </p:cNvSpPr>
          <p:nvPr/>
        </p:nvSpPr>
        <p:spPr bwMode="auto">
          <a:xfrm>
            <a:off x="4795838" y="3260726"/>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100</a:t>
            </a:r>
            <a:r>
              <a:rPr lang="en-US" altLang="es-AR">
                <a:latin typeface="Tahoma" panose="020B0604030504040204" pitchFamily="34" charset="0"/>
              </a:rPr>
              <a:t>K</a:t>
            </a:r>
          </a:p>
        </p:txBody>
      </p:sp>
      <p:sp>
        <p:nvSpPr>
          <p:cNvPr id="231478" name="Text Box 54"/>
          <p:cNvSpPr txBox="1">
            <a:spLocks noChangeArrowheads="1"/>
          </p:cNvSpPr>
          <p:nvPr/>
        </p:nvSpPr>
        <p:spPr bwMode="auto">
          <a:xfrm>
            <a:off x="9534525" y="1906588"/>
            <a:ext cx="1219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50</a:t>
            </a:r>
            <a:r>
              <a:rPr lang="en-US" altLang="es-AR">
                <a:latin typeface="Tahoma" panose="020B0604030504040204" pitchFamily="34" charset="0"/>
              </a:rPr>
              <a:t>K</a:t>
            </a:r>
          </a:p>
        </p:txBody>
      </p:sp>
      <p:sp>
        <p:nvSpPr>
          <p:cNvPr id="231481" name="Oval 57"/>
          <p:cNvSpPr>
            <a:spLocks noChangeArrowheads="1"/>
          </p:cNvSpPr>
          <p:nvPr/>
        </p:nvSpPr>
        <p:spPr bwMode="auto">
          <a:xfrm>
            <a:off x="3581400" y="1768475"/>
            <a:ext cx="1219200" cy="1219200"/>
          </a:xfrm>
          <a:prstGeom prst="ellipse">
            <a:avLst/>
          </a:prstGeom>
          <a:solidFill>
            <a:srgbClr val="FF0000">
              <a:alpha val="50000"/>
            </a:srgbClr>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nvGrpSpPr>
          <p:cNvPr id="231483" name="Group 59"/>
          <p:cNvGrpSpPr>
            <a:grpSpLocks/>
          </p:cNvGrpSpPr>
          <p:nvPr/>
        </p:nvGrpSpPr>
        <p:grpSpPr bwMode="auto">
          <a:xfrm>
            <a:off x="4968876" y="2909889"/>
            <a:ext cx="1006475" cy="363537"/>
            <a:chOff x="443" y="3204"/>
            <a:chExt cx="712" cy="284"/>
          </a:xfrm>
        </p:grpSpPr>
        <p:sp>
          <p:nvSpPr>
            <p:cNvPr id="231484" name="Rectangle 60"/>
            <p:cNvSpPr>
              <a:spLocks noChangeArrowheads="1"/>
            </p:cNvSpPr>
            <p:nvPr/>
          </p:nvSpPr>
          <p:spPr bwMode="auto">
            <a:xfrm>
              <a:off x="525" y="3332"/>
              <a:ext cx="402" cy="131"/>
            </a:xfrm>
            <a:prstGeom prst="rect">
              <a:avLst/>
            </a:prstGeom>
            <a:solidFill>
              <a:srgbClr val="33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85" name="Rectangle 61"/>
            <p:cNvSpPr>
              <a:spLocks noChangeArrowheads="1"/>
            </p:cNvSpPr>
            <p:nvPr/>
          </p:nvSpPr>
          <p:spPr bwMode="auto">
            <a:xfrm>
              <a:off x="525" y="3332"/>
              <a:ext cx="402" cy="131"/>
            </a:xfrm>
            <a:prstGeom prst="rect">
              <a:avLst/>
            </a:prstGeom>
            <a:solidFill>
              <a:srgbClr val="3366FF"/>
            </a:solidFill>
            <a:ln w="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86" name="Freeform 62"/>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87" name="Freeform 63"/>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88" name="Freeform 64"/>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89" name="Freeform 65"/>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0" name="Freeform 66"/>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1" name="Freeform 67"/>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2" name="Freeform 68"/>
            <p:cNvSpPr>
              <a:spLocks/>
            </p:cNvSpPr>
            <p:nvPr/>
          </p:nvSpPr>
          <p:spPr bwMode="auto">
            <a:xfrm>
              <a:off x="443" y="3399"/>
              <a:ext cx="545" cy="89"/>
            </a:xfrm>
            <a:custGeom>
              <a:avLst/>
              <a:gdLst>
                <a:gd name="T0" fmla="*/ 82 w 545"/>
                <a:gd name="T1" fmla="*/ 0 h 89"/>
                <a:gd name="T2" fmla="*/ 0 w 545"/>
                <a:gd name="T3" fmla="*/ 89 h 89"/>
                <a:gd name="T4" fmla="*/ 545 w 545"/>
                <a:gd name="T5" fmla="*/ 89 h 89"/>
              </a:gdLst>
              <a:ahLst/>
              <a:cxnLst>
                <a:cxn ang="0">
                  <a:pos x="T0" y="T1"/>
                </a:cxn>
                <a:cxn ang="0">
                  <a:pos x="T2" y="T3"/>
                </a:cxn>
                <a:cxn ang="0">
                  <a:pos x="T4" y="T5"/>
                </a:cxn>
              </a:cxnLst>
              <a:rect l="0" t="0" r="r" b="b"/>
              <a:pathLst>
                <a:path w="545" h="89">
                  <a:moveTo>
                    <a:pt x="82" y="0"/>
                  </a:moveTo>
                  <a:lnTo>
                    <a:pt x="0" y="89"/>
                  </a:lnTo>
                  <a:lnTo>
                    <a:pt x="545" y="89"/>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grpSp>
      <p:grpSp>
        <p:nvGrpSpPr>
          <p:cNvPr id="231493" name="Group 69"/>
          <p:cNvGrpSpPr>
            <a:grpSpLocks/>
          </p:cNvGrpSpPr>
          <p:nvPr/>
        </p:nvGrpSpPr>
        <p:grpSpPr bwMode="auto">
          <a:xfrm>
            <a:off x="6369051" y="2909889"/>
            <a:ext cx="1008063" cy="363537"/>
            <a:chOff x="3155" y="3204"/>
            <a:chExt cx="713" cy="284"/>
          </a:xfrm>
        </p:grpSpPr>
        <p:sp>
          <p:nvSpPr>
            <p:cNvPr id="231494" name="Rectangle 70"/>
            <p:cNvSpPr>
              <a:spLocks noChangeArrowheads="1"/>
            </p:cNvSpPr>
            <p:nvPr/>
          </p:nvSpPr>
          <p:spPr bwMode="auto">
            <a:xfrm>
              <a:off x="3238" y="3332"/>
              <a:ext cx="402" cy="131"/>
            </a:xfrm>
            <a:prstGeom prst="rect">
              <a:avLst/>
            </a:prstGeom>
            <a:solidFill>
              <a:srgbClr val="33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5" name="Rectangle 71"/>
            <p:cNvSpPr>
              <a:spLocks noChangeArrowheads="1"/>
            </p:cNvSpPr>
            <p:nvPr/>
          </p:nvSpPr>
          <p:spPr bwMode="auto">
            <a:xfrm>
              <a:off x="3238" y="3332"/>
              <a:ext cx="402" cy="131"/>
            </a:xfrm>
            <a:prstGeom prst="rect">
              <a:avLst/>
            </a:prstGeom>
            <a:solidFill>
              <a:srgbClr val="3366FF"/>
            </a:solidFill>
            <a:ln w="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6" name="Freeform 72"/>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7" name="Freeform 73"/>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8" name="Freeform 74"/>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499" name="Freeform 75"/>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0" name="Freeform 76"/>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1" name="Freeform 77"/>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2" name="Freeform 78"/>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grpSp>
      <p:grpSp>
        <p:nvGrpSpPr>
          <p:cNvPr id="231503" name="Group 79"/>
          <p:cNvGrpSpPr>
            <a:grpSpLocks/>
          </p:cNvGrpSpPr>
          <p:nvPr/>
        </p:nvGrpSpPr>
        <p:grpSpPr bwMode="auto">
          <a:xfrm>
            <a:off x="9175751" y="2909889"/>
            <a:ext cx="1006475" cy="363537"/>
            <a:chOff x="4749" y="3204"/>
            <a:chExt cx="712" cy="284"/>
          </a:xfrm>
        </p:grpSpPr>
        <p:sp>
          <p:nvSpPr>
            <p:cNvPr id="231504" name="Rectangle 80"/>
            <p:cNvSpPr>
              <a:spLocks noChangeArrowheads="1"/>
            </p:cNvSpPr>
            <p:nvPr/>
          </p:nvSpPr>
          <p:spPr bwMode="auto">
            <a:xfrm>
              <a:off x="4831" y="3332"/>
              <a:ext cx="403" cy="131"/>
            </a:xfrm>
            <a:prstGeom prst="rect">
              <a:avLst/>
            </a:prstGeom>
            <a:solidFill>
              <a:srgbClr val="33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5" name="Rectangle 81"/>
            <p:cNvSpPr>
              <a:spLocks noChangeArrowheads="1"/>
            </p:cNvSpPr>
            <p:nvPr/>
          </p:nvSpPr>
          <p:spPr bwMode="auto">
            <a:xfrm>
              <a:off x="4831" y="3332"/>
              <a:ext cx="403" cy="131"/>
            </a:xfrm>
            <a:prstGeom prst="rect">
              <a:avLst/>
            </a:prstGeom>
            <a:solidFill>
              <a:srgbClr val="3366FF"/>
            </a:solidFill>
            <a:ln w="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6" name="Freeform 8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7" name="Freeform 83"/>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8" name="Freeform 8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09" name="Freeform 85"/>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0" name="Freeform 8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1" name="Freeform 87"/>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2" name="Freeform 88"/>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grpSp>
      <p:grpSp>
        <p:nvGrpSpPr>
          <p:cNvPr id="231513" name="Group 89"/>
          <p:cNvGrpSpPr>
            <a:grpSpLocks/>
          </p:cNvGrpSpPr>
          <p:nvPr/>
        </p:nvGrpSpPr>
        <p:grpSpPr bwMode="auto">
          <a:xfrm>
            <a:off x="9591676" y="2232025"/>
            <a:ext cx="1006475" cy="363538"/>
            <a:chOff x="4749" y="3204"/>
            <a:chExt cx="712" cy="284"/>
          </a:xfrm>
        </p:grpSpPr>
        <p:sp>
          <p:nvSpPr>
            <p:cNvPr id="231514" name="Rectangle 90"/>
            <p:cNvSpPr>
              <a:spLocks noChangeArrowheads="1"/>
            </p:cNvSpPr>
            <p:nvPr/>
          </p:nvSpPr>
          <p:spPr bwMode="auto">
            <a:xfrm>
              <a:off x="4831" y="3332"/>
              <a:ext cx="403" cy="131"/>
            </a:xfrm>
            <a:prstGeom prst="rect">
              <a:avLst/>
            </a:prstGeom>
            <a:solidFill>
              <a:srgbClr val="33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5" name="Rectangle 91"/>
            <p:cNvSpPr>
              <a:spLocks noChangeArrowheads="1"/>
            </p:cNvSpPr>
            <p:nvPr/>
          </p:nvSpPr>
          <p:spPr bwMode="auto">
            <a:xfrm>
              <a:off x="4831" y="3332"/>
              <a:ext cx="403" cy="131"/>
            </a:xfrm>
            <a:prstGeom prst="rect">
              <a:avLst/>
            </a:prstGeom>
            <a:solidFill>
              <a:srgbClr val="3366FF"/>
            </a:solidFill>
            <a:ln w="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6" name="Freeform 9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7" name="Freeform 93"/>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8" name="Freeform 9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19" name="Freeform 95"/>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20" name="Freeform 9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3366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21" name="Freeform 97"/>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sp>
          <p:nvSpPr>
            <p:cNvPr id="231522" name="Freeform 98"/>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solidFill>
              <a:srgbClr val="3366FF"/>
            </a:solidFill>
            <a:ln w="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AR"/>
            </a:p>
          </p:txBody>
        </p:sp>
      </p:grpSp>
      <p:sp>
        <p:nvSpPr>
          <p:cNvPr id="231524" name="Text Box 100"/>
          <p:cNvSpPr txBox="1">
            <a:spLocks noChangeArrowheads="1"/>
          </p:cNvSpPr>
          <p:nvPr/>
        </p:nvSpPr>
        <p:spPr bwMode="auto">
          <a:xfrm>
            <a:off x="6310313" y="3238501"/>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80</a:t>
            </a:r>
            <a:r>
              <a:rPr lang="en-US" altLang="es-AR">
                <a:latin typeface="Tahoma" panose="020B0604030504040204" pitchFamily="34" charset="0"/>
              </a:rPr>
              <a:t>K</a:t>
            </a:r>
          </a:p>
        </p:txBody>
      </p:sp>
      <p:sp>
        <p:nvSpPr>
          <p:cNvPr id="231528" name="Text Box 104"/>
          <p:cNvSpPr txBox="1">
            <a:spLocks noChangeArrowheads="1"/>
          </p:cNvSpPr>
          <p:nvPr/>
        </p:nvSpPr>
        <p:spPr bwMode="auto">
          <a:xfrm>
            <a:off x="3448050" y="4114801"/>
            <a:ext cx="3181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latin typeface="Tahoma" panose="020B0604030504040204" pitchFamily="34" charset="0"/>
              </a:rPr>
              <a:t>Refnet joint modelo. =</a:t>
            </a:r>
          </a:p>
        </p:txBody>
      </p:sp>
      <p:sp>
        <p:nvSpPr>
          <p:cNvPr id="231530" name="Text Box 106"/>
          <p:cNvSpPr txBox="1">
            <a:spLocks noChangeArrowheads="1"/>
          </p:cNvSpPr>
          <p:nvPr/>
        </p:nvSpPr>
        <p:spPr bwMode="auto">
          <a:xfrm>
            <a:off x="5181600" y="1633538"/>
            <a:ext cx="1447800" cy="519112"/>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2800">
                <a:solidFill>
                  <a:srgbClr val="FF0000"/>
                </a:solidFill>
              </a:rPr>
              <a:t>?</a:t>
            </a:r>
          </a:p>
        </p:txBody>
      </p:sp>
      <p:grpSp>
        <p:nvGrpSpPr>
          <p:cNvPr id="231543" name="Group 119"/>
          <p:cNvGrpSpPr>
            <a:grpSpLocks/>
          </p:cNvGrpSpPr>
          <p:nvPr/>
        </p:nvGrpSpPr>
        <p:grpSpPr bwMode="auto">
          <a:xfrm>
            <a:off x="2057401" y="3794125"/>
            <a:ext cx="8143875" cy="412750"/>
            <a:chOff x="336" y="2390"/>
            <a:chExt cx="5130" cy="260"/>
          </a:xfrm>
        </p:grpSpPr>
        <p:sp>
          <p:nvSpPr>
            <p:cNvPr id="231480" name="Text Box 56"/>
            <p:cNvSpPr txBox="1">
              <a:spLocks noChangeArrowheads="1"/>
            </p:cNvSpPr>
            <p:nvPr/>
          </p:nvSpPr>
          <p:spPr bwMode="auto">
            <a:xfrm>
              <a:off x="4656" y="2400"/>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r">
                <a:spcBef>
                  <a:spcPct val="50000"/>
                </a:spcBef>
              </a:pPr>
              <a:r>
                <a:rPr lang="en-US" altLang="es-AR" sz="2000"/>
                <a:t>=</a:t>
              </a:r>
            </a:p>
          </p:txBody>
        </p:sp>
        <p:grpSp>
          <p:nvGrpSpPr>
            <p:cNvPr id="231542" name="Group 118"/>
            <p:cNvGrpSpPr>
              <a:grpSpLocks/>
            </p:cNvGrpSpPr>
            <p:nvPr/>
          </p:nvGrpSpPr>
          <p:grpSpPr bwMode="auto">
            <a:xfrm>
              <a:off x="336" y="2390"/>
              <a:ext cx="5130" cy="257"/>
              <a:chOff x="336" y="2390"/>
              <a:chExt cx="5130" cy="257"/>
            </a:xfrm>
          </p:grpSpPr>
          <p:sp>
            <p:nvSpPr>
              <p:cNvPr id="231479" name="Text Box 55"/>
              <p:cNvSpPr txBox="1">
                <a:spLocks noChangeArrowheads="1"/>
              </p:cNvSpPr>
              <p:nvPr/>
            </p:nvSpPr>
            <p:spPr bwMode="auto">
              <a:xfrm>
                <a:off x="336" y="2390"/>
                <a:ext cx="340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latin typeface="Tahoma" panose="020B0604030504040204" pitchFamily="34" charset="0"/>
                  </a:rPr>
                  <a:t> Indice de capacidad total aguas abajo =</a:t>
                </a:r>
              </a:p>
            </p:txBody>
          </p:sp>
          <p:sp>
            <p:nvSpPr>
              <p:cNvPr id="231527" name="Text Box 103"/>
              <p:cNvSpPr txBox="1">
                <a:spLocks noChangeArrowheads="1"/>
              </p:cNvSpPr>
              <p:nvPr/>
            </p:nvSpPr>
            <p:spPr bwMode="auto">
              <a:xfrm>
                <a:off x="3312" y="2390"/>
                <a:ext cx="15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solidFill>
                      <a:srgbClr val="FF3300"/>
                    </a:solidFill>
                  </a:rPr>
                  <a:t>100 + 80 + 50 + 50</a:t>
                </a:r>
              </a:p>
            </p:txBody>
          </p:sp>
          <p:sp>
            <p:nvSpPr>
              <p:cNvPr id="231531" name="Text Box 107"/>
              <p:cNvSpPr txBox="1">
                <a:spLocks noChangeArrowheads="1"/>
              </p:cNvSpPr>
              <p:nvPr/>
            </p:nvSpPr>
            <p:spPr bwMode="auto">
              <a:xfrm>
                <a:off x="4986" y="2397"/>
                <a:ext cx="4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solidFill>
                      <a:srgbClr val="FF3300"/>
                    </a:solidFill>
                  </a:rPr>
                  <a:t>280</a:t>
                </a:r>
              </a:p>
            </p:txBody>
          </p:sp>
        </p:grpSp>
      </p:grpSp>
      <p:sp>
        <p:nvSpPr>
          <p:cNvPr id="231532" name="Text Box 108"/>
          <p:cNvSpPr txBox="1">
            <a:spLocks noChangeArrowheads="1"/>
          </p:cNvSpPr>
          <p:nvPr/>
        </p:nvSpPr>
        <p:spPr bwMode="auto">
          <a:xfrm>
            <a:off x="6153150" y="4114801"/>
            <a:ext cx="1962150" cy="39687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2000">
                <a:solidFill>
                  <a:srgbClr val="FF3300"/>
                </a:solidFill>
              </a:rPr>
              <a:t>KHRJ26K37T</a:t>
            </a:r>
          </a:p>
        </p:txBody>
      </p:sp>
      <p:grpSp>
        <p:nvGrpSpPr>
          <p:cNvPr id="231549" name="Group 125"/>
          <p:cNvGrpSpPr>
            <a:grpSpLocks/>
          </p:cNvGrpSpPr>
          <p:nvPr/>
        </p:nvGrpSpPr>
        <p:grpSpPr bwMode="auto">
          <a:xfrm>
            <a:off x="4724400" y="1647825"/>
            <a:ext cx="3009900" cy="528638"/>
            <a:chOff x="2016" y="1038"/>
            <a:chExt cx="1896" cy="333"/>
          </a:xfrm>
        </p:grpSpPr>
        <p:sp>
          <p:nvSpPr>
            <p:cNvPr id="231529" name="Line 105"/>
            <p:cNvSpPr>
              <a:spLocks noChangeShapeType="1"/>
            </p:cNvSpPr>
            <p:nvPr/>
          </p:nvSpPr>
          <p:spPr bwMode="auto">
            <a:xfrm flipV="1">
              <a:off x="2016" y="1221"/>
              <a:ext cx="288" cy="14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31533" name="Text Box 109"/>
            <p:cNvSpPr txBox="1">
              <a:spLocks noChangeArrowheads="1"/>
            </p:cNvSpPr>
            <p:nvPr/>
          </p:nvSpPr>
          <p:spPr bwMode="auto">
            <a:xfrm>
              <a:off x="2328" y="1038"/>
              <a:ext cx="1584" cy="333"/>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800">
                  <a:solidFill>
                    <a:srgbClr val="FF0000"/>
                  </a:solidFill>
                </a:rPr>
                <a:t>KHRJ26K37T</a:t>
              </a:r>
            </a:p>
          </p:txBody>
        </p:sp>
      </p:grpSp>
      <p:grpSp>
        <p:nvGrpSpPr>
          <p:cNvPr id="231547" name="Group 123"/>
          <p:cNvGrpSpPr>
            <a:grpSpLocks/>
          </p:cNvGrpSpPr>
          <p:nvPr/>
        </p:nvGrpSpPr>
        <p:grpSpPr bwMode="auto">
          <a:xfrm>
            <a:off x="2805114" y="4494213"/>
            <a:ext cx="6567487" cy="1357312"/>
            <a:chOff x="807" y="2831"/>
            <a:chExt cx="4137" cy="855"/>
          </a:xfrm>
        </p:grpSpPr>
        <p:sp>
          <p:nvSpPr>
            <p:cNvPr id="231536" name="Text Box 112"/>
            <p:cNvSpPr txBox="1">
              <a:spLocks noChangeArrowheads="1"/>
            </p:cNvSpPr>
            <p:nvPr/>
          </p:nvSpPr>
          <p:spPr bwMode="auto">
            <a:xfrm>
              <a:off x="807" y="3507"/>
              <a:ext cx="3312" cy="179"/>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1200">
                  <a:latin typeface="Tahoma" panose="020B0604030504040204" pitchFamily="34" charset="0"/>
                </a:rPr>
                <a:t>De la tabla del manual de ingeniería</a:t>
              </a:r>
            </a:p>
          </p:txBody>
        </p:sp>
        <p:pic>
          <p:nvPicPr>
            <p:cNvPr id="231537" name="Picture 1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 y="2831"/>
              <a:ext cx="4128" cy="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63500" dir="19387806" algn="ctr" rotWithShape="0">
                      <a:schemeClr val="tx1"/>
                    </a:outerShdw>
                  </a:effectLst>
                </a14:hiddenEffects>
              </a:ext>
            </a:extLst>
          </p:spPr>
        </p:pic>
      </p:grpSp>
      <p:sp>
        <p:nvSpPr>
          <p:cNvPr id="231538" name="Oval 114"/>
          <p:cNvSpPr>
            <a:spLocks noChangeArrowheads="1"/>
          </p:cNvSpPr>
          <p:nvPr/>
        </p:nvSpPr>
        <p:spPr bwMode="auto">
          <a:xfrm>
            <a:off x="5514975" y="4910138"/>
            <a:ext cx="1143000" cy="3810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pic>
        <p:nvPicPr>
          <p:cNvPr id="231539" name="31.wav">
            <a:hlinkClick r:id="" action="ppaction://media"/>
          </p:cNvPr>
          <p:cNvPicPr>
            <a:picLocks noRot="1" noChangeAspect="1" noChangeArrowheads="1"/>
          </p:cNvPicPr>
          <p:nvPr>
            <a:audioFile r:link="rId1"/>
          </p:nvPr>
        </p:nvPicPr>
        <p:blipFill>
          <a:blip r:embed="rId7">
            <a:extLst>
              <a:ext uri="{28A0092B-C50C-407E-A947-70E740481C1C}">
                <a14:useLocalDpi xmlns:a14="http://schemas.microsoft.com/office/drawing/2010/main" val="0"/>
              </a:ext>
            </a:extLst>
          </a:blip>
          <a:srcRect/>
          <a:stretch>
            <a:fillRect/>
          </a:stretch>
        </p:blipFill>
        <p:spPr bwMode="auto">
          <a:xfrm>
            <a:off x="1524000" y="6705600"/>
            <a:ext cx="152400" cy="152400"/>
          </a:xfrm>
          <a:prstGeom prst="rect">
            <a:avLst/>
          </a:prstGeom>
          <a:noFill/>
          <a:extLst>
            <a:ext uri="{909E8E84-426E-40DD-AFC4-6F175D3DCCD1}">
              <a14:hiddenFill xmlns:a14="http://schemas.microsoft.com/office/drawing/2010/main">
                <a:solidFill>
                  <a:srgbClr val="FFFFFF"/>
                </a:solidFill>
              </a14:hiddenFill>
            </a:ext>
          </a:extLst>
        </p:spPr>
      </p:pic>
      <p:grpSp>
        <p:nvGrpSpPr>
          <p:cNvPr id="231548" name="Group 124"/>
          <p:cNvGrpSpPr>
            <a:grpSpLocks/>
          </p:cNvGrpSpPr>
          <p:nvPr/>
        </p:nvGrpSpPr>
        <p:grpSpPr bwMode="auto">
          <a:xfrm>
            <a:off x="9448800" y="3762376"/>
            <a:ext cx="547688" cy="1357313"/>
            <a:chOff x="4992" y="2370"/>
            <a:chExt cx="345" cy="855"/>
          </a:xfrm>
        </p:grpSpPr>
        <p:sp>
          <p:nvSpPr>
            <p:cNvPr id="231544" name="Oval 120"/>
            <p:cNvSpPr>
              <a:spLocks noChangeArrowheads="1"/>
            </p:cNvSpPr>
            <p:nvPr/>
          </p:nvSpPr>
          <p:spPr bwMode="auto">
            <a:xfrm>
              <a:off x="5001" y="2370"/>
              <a:ext cx="336" cy="28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31545" name="Line 121"/>
            <p:cNvSpPr>
              <a:spLocks noChangeShapeType="1"/>
            </p:cNvSpPr>
            <p:nvPr/>
          </p:nvSpPr>
          <p:spPr bwMode="auto">
            <a:xfrm>
              <a:off x="5184" y="2649"/>
              <a:ext cx="0" cy="576"/>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231546" name="Line 122"/>
            <p:cNvSpPr>
              <a:spLocks noChangeShapeType="1"/>
            </p:cNvSpPr>
            <p:nvPr/>
          </p:nvSpPr>
          <p:spPr bwMode="auto">
            <a:xfrm flipH="1">
              <a:off x="4992" y="3225"/>
              <a:ext cx="192"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Tree>
    <p:extLst>
      <p:ext uri="{BB962C8B-B14F-4D97-AF65-F5344CB8AC3E}">
        <p14:creationId xmlns:p14="http://schemas.microsoft.com/office/powerpoint/2010/main" val="2028653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31481"/>
                                        </p:tgtEl>
                                        <p:attrNameLst>
                                          <p:attrName>style.visibility</p:attrName>
                                        </p:attrNameLst>
                                      </p:cBhvr>
                                      <p:to>
                                        <p:strVal val="visible"/>
                                      </p:to>
                                    </p:set>
                                    <p:anim calcmode="lin" valueType="num">
                                      <p:cBhvr>
                                        <p:cTn id="7" dur="500" fill="hold"/>
                                        <p:tgtEl>
                                          <p:spTgt spid="231481"/>
                                        </p:tgtEl>
                                        <p:attrNameLst>
                                          <p:attrName>ppt_w</p:attrName>
                                        </p:attrNameLst>
                                      </p:cBhvr>
                                      <p:tavLst>
                                        <p:tav tm="0">
                                          <p:val>
                                            <p:fltVal val="0"/>
                                          </p:val>
                                        </p:tav>
                                        <p:tav tm="100000">
                                          <p:val>
                                            <p:strVal val="#ppt_w"/>
                                          </p:val>
                                        </p:tav>
                                      </p:tavLst>
                                    </p:anim>
                                    <p:anim calcmode="lin" valueType="num">
                                      <p:cBhvr>
                                        <p:cTn id="8" dur="500" fill="hold"/>
                                        <p:tgtEl>
                                          <p:spTgt spid="231481"/>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31530"/>
                                        </p:tgtEl>
                                        <p:attrNameLst>
                                          <p:attrName>style.visibility</p:attrName>
                                        </p:attrNameLst>
                                      </p:cBhvr>
                                      <p:to>
                                        <p:strVal val="visible"/>
                                      </p:to>
                                    </p:set>
                                    <p:animEffect transition="in" filter="dissolve">
                                      <p:cBhvr>
                                        <p:cTn id="12" dur="500"/>
                                        <p:tgtEl>
                                          <p:spTgt spid="231530"/>
                                        </p:tgtEl>
                                      </p:cBhvr>
                                    </p:animEffect>
                                  </p:childTnLst>
                                  <p:subTnLst>
                                    <p:set>
                                      <p:cBhvr override="childStyle">
                                        <p:cTn dur="1" fill="hold" display="0" masterRel="nextClick" afterEffect="1"/>
                                        <p:tgtEl>
                                          <p:spTgt spid="231530"/>
                                        </p:tgtEl>
                                        <p:attrNameLst>
                                          <p:attrName>style.visibility</p:attrName>
                                        </p:attrNameLst>
                                      </p:cBhvr>
                                      <p:to>
                                        <p:strVal val="hidden"/>
                                      </p:to>
                                    </p:set>
                                  </p:sub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1477"/>
                                        </p:tgtEl>
                                        <p:attrNameLst>
                                          <p:attrName>style.visibility</p:attrName>
                                        </p:attrNameLst>
                                      </p:cBhvr>
                                      <p:to>
                                        <p:strVal val="visible"/>
                                      </p:to>
                                    </p:set>
                                    <p:animEffect transition="in" filter="dissolve">
                                      <p:cBhvr>
                                        <p:cTn id="16" dur="500"/>
                                        <p:tgtEl>
                                          <p:spTgt spid="231477"/>
                                        </p:tgtEl>
                                      </p:cBhvr>
                                    </p:animEffect>
                                  </p:childTnLst>
                                </p:cTn>
                              </p:par>
                            </p:childTnLst>
                          </p:cTn>
                        </p:par>
                        <p:par>
                          <p:cTn id="17" fill="hold" nodeType="afterGroup">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231524"/>
                                        </p:tgtEl>
                                        <p:attrNameLst>
                                          <p:attrName>style.visibility</p:attrName>
                                        </p:attrNameLst>
                                      </p:cBhvr>
                                      <p:to>
                                        <p:strVal val="visible"/>
                                      </p:to>
                                    </p:set>
                                    <p:animEffect transition="in" filter="dissolve">
                                      <p:cBhvr>
                                        <p:cTn id="20" dur="500"/>
                                        <p:tgtEl>
                                          <p:spTgt spid="231524"/>
                                        </p:tgtEl>
                                      </p:cBhvr>
                                    </p:animEffect>
                                  </p:childTnLst>
                                </p:cTn>
                              </p:par>
                            </p:childTnLst>
                          </p:cTn>
                        </p:par>
                        <p:par>
                          <p:cTn id="21" fill="hold" nodeType="afterGroup">
                            <p:stCondLst>
                              <p:cond delay="2000"/>
                            </p:stCondLst>
                            <p:childTnLst>
                              <p:par>
                                <p:cTn id="22" presetID="9" presetClass="entr" presetSubtype="0" fill="hold" grpId="0" nodeType="afterEffect">
                                  <p:stCondLst>
                                    <p:cond delay="0"/>
                                  </p:stCondLst>
                                  <p:childTnLst>
                                    <p:set>
                                      <p:cBhvr>
                                        <p:cTn id="23" dur="1" fill="hold">
                                          <p:stCondLst>
                                            <p:cond delay="0"/>
                                          </p:stCondLst>
                                        </p:cTn>
                                        <p:tgtEl>
                                          <p:spTgt spid="231475"/>
                                        </p:tgtEl>
                                        <p:attrNameLst>
                                          <p:attrName>style.visibility</p:attrName>
                                        </p:attrNameLst>
                                      </p:cBhvr>
                                      <p:to>
                                        <p:strVal val="visible"/>
                                      </p:to>
                                    </p:set>
                                    <p:animEffect transition="in" filter="dissolve">
                                      <p:cBhvr>
                                        <p:cTn id="24" dur="500"/>
                                        <p:tgtEl>
                                          <p:spTgt spid="231475"/>
                                        </p:tgtEl>
                                      </p:cBhvr>
                                    </p:animEffect>
                                  </p:childTnLst>
                                </p:cTn>
                              </p:par>
                            </p:childTnLst>
                          </p:cTn>
                        </p:par>
                        <p:par>
                          <p:cTn id="25" fill="hold" nodeType="afterGroup">
                            <p:stCondLst>
                              <p:cond delay="2500"/>
                            </p:stCondLst>
                            <p:childTnLst>
                              <p:par>
                                <p:cTn id="26" presetID="9" presetClass="entr" presetSubtype="0" fill="hold" grpId="0" nodeType="afterEffect">
                                  <p:stCondLst>
                                    <p:cond delay="0"/>
                                  </p:stCondLst>
                                  <p:childTnLst>
                                    <p:set>
                                      <p:cBhvr>
                                        <p:cTn id="27" dur="1" fill="hold">
                                          <p:stCondLst>
                                            <p:cond delay="0"/>
                                          </p:stCondLst>
                                        </p:cTn>
                                        <p:tgtEl>
                                          <p:spTgt spid="231478"/>
                                        </p:tgtEl>
                                        <p:attrNameLst>
                                          <p:attrName>style.visibility</p:attrName>
                                        </p:attrNameLst>
                                      </p:cBhvr>
                                      <p:to>
                                        <p:strVal val="visible"/>
                                      </p:to>
                                    </p:set>
                                    <p:animEffect transition="in" filter="dissolve">
                                      <p:cBhvr>
                                        <p:cTn id="28" dur="500"/>
                                        <p:tgtEl>
                                          <p:spTgt spid="231478"/>
                                        </p:tgtEl>
                                      </p:cBhvr>
                                    </p:animEffect>
                                  </p:childTnLst>
                                </p:cTn>
                              </p:par>
                            </p:childTnLst>
                          </p:cTn>
                        </p:par>
                        <p:par>
                          <p:cTn id="29" fill="hold" nodeType="afterGroup">
                            <p:stCondLst>
                              <p:cond delay="3000"/>
                            </p:stCondLst>
                            <p:childTnLst>
                              <p:par>
                                <p:cTn id="30" presetID="2" presetClass="entr" presetSubtype="8" fill="hold" nodeType="afterEffect">
                                  <p:stCondLst>
                                    <p:cond delay="0"/>
                                  </p:stCondLst>
                                  <p:childTnLst>
                                    <p:set>
                                      <p:cBhvr>
                                        <p:cTn id="31" dur="1" fill="hold">
                                          <p:stCondLst>
                                            <p:cond delay="0"/>
                                          </p:stCondLst>
                                        </p:cTn>
                                        <p:tgtEl>
                                          <p:spTgt spid="231543"/>
                                        </p:tgtEl>
                                        <p:attrNameLst>
                                          <p:attrName>style.visibility</p:attrName>
                                        </p:attrNameLst>
                                      </p:cBhvr>
                                      <p:to>
                                        <p:strVal val="visible"/>
                                      </p:to>
                                    </p:set>
                                    <p:anim calcmode="lin" valueType="num">
                                      <p:cBhvr additive="base">
                                        <p:cTn id="32" dur="500" fill="hold"/>
                                        <p:tgtEl>
                                          <p:spTgt spid="231543"/>
                                        </p:tgtEl>
                                        <p:attrNameLst>
                                          <p:attrName>ppt_x</p:attrName>
                                        </p:attrNameLst>
                                      </p:cBhvr>
                                      <p:tavLst>
                                        <p:tav tm="0">
                                          <p:val>
                                            <p:strVal val="0-#ppt_w/2"/>
                                          </p:val>
                                        </p:tav>
                                        <p:tav tm="100000">
                                          <p:val>
                                            <p:strVal val="#ppt_x"/>
                                          </p:val>
                                        </p:tav>
                                      </p:tavLst>
                                    </p:anim>
                                    <p:anim calcmode="lin" valueType="num">
                                      <p:cBhvr additive="base">
                                        <p:cTn id="33" dur="500" fill="hold"/>
                                        <p:tgtEl>
                                          <p:spTgt spid="231543"/>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500"/>
                            </p:stCondLst>
                            <p:childTnLst>
                              <p:par>
                                <p:cTn id="35" presetID="2" presetClass="entr" presetSubtype="2" fill="hold" nodeType="afterEffect">
                                  <p:stCondLst>
                                    <p:cond delay="0"/>
                                  </p:stCondLst>
                                  <p:childTnLst>
                                    <p:set>
                                      <p:cBhvr>
                                        <p:cTn id="36" dur="1" fill="hold">
                                          <p:stCondLst>
                                            <p:cond delay="0"/>
                                          </p:stCondLst>
                                        </p:cTn>
                                        <p:tgtEl>
                                          <p:spTgt spid="231548"/>
                                        </p:tgtEl>
                                        <p:attrNameLst>
                                          <p:attrName>style.visibility</p:attrName>
                                        </p:attrNameLst>
                                      </p:cBhvr>
                                      <p:to>
                                        <p:strVal val="visible"/>
                                      </p:to>
                                    </p:set>
                                    <p:anim calcmode="lin" valueType="num">
                                      <p:cBhvr additive="base">
                                        <p:cTn id="37" dur="500" fill="hold"/>
                                        <p:tgtEl>
                                          <p:spTgt spid="231548"/>
                                        </p:tgtEl>
                                        <p:attrNameLst>
                                          <p:attrName>ppt_x</p:attrName>
                                        </p:attrNameLst>
                                      </p:cBhvr>
                                      <p:tavLst>
                                        <p:tav tm="0">
                                          <p:val>
                                            <p:strVal val="1+#ppt_w/2"/>
                                          </p:val>
                                        </p:tav>
                                        <p:tav tm="100000">
                                          <p:val>
                                            <p:strVal val="#ppt_x"/>
                                          </p:val>
                                        </p:tav>
                                      </p:tavLst>
                                    </p:anim>
                                    <p:anim calcmode="lin" valueType="num">
                                      <p:cBhvr additive="base">
                                        <p:cTn id="38" dur="500" fill="hold"/>
                                        <p:tgtEl>
                                          <p:spTgt spid="23154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4000"/>
                            </p:stCondLst>
                            <p:childTnLst>
                              <p:par>
                                <p:cTn id="40" presetID="23" presetClass="entr" presetSubtype="16" fill="hold" nodeType="afterEffect">
                                  <p:stCondLst>
                                    <p:cond delay="0"/>
                                  </p:stCondLst>
                                  <p:childTnLst>
                                    <p:set>
                                      <p:cBhvr>
                                        <p:cTn id="41" dur="1" fill="hold">
                                          <p:stCondLst>
                                            <p:cond delay="0"/>
                                          </p:stCondLst>
                                        </p:cTn>
                                        <p:tgtEl>
                                          <p:spTgt spid="231538"/>
                                        </p:tgtEl>
                                        <p:attrNameLst>
                                          <p:attrName>style.visibility</p:attrName>
                                        </p:attrNameLst>
                                      </p:cBhvr>
                                      <p:to>
                                        <p:strVal val="visible"/>
                                      </p:to>
                                    </p:set>
                                    <p:anim calcmode="lin" valueType="num">
                                      <p:cBhvr>
                                        <p:cTn id="42" dur="500" fill="hold"/>
                                        <p:tgtEl>
                                          <p:spTgt spid="231538"/>
                                        </p:tgtEl>
                                        <p:attrNameLst>
                                          <p:attrName>ppt_w</p:attrName>
                                        </p:attrNameLst>
                                      </p:cBhvr>
                                      <p:tavLst>
                                        <p:tav tm="0">
                                          <p:val>
                                            <p:fltVal val="0"/>
                                          </p:val>
                                        </p:tav>
                                        <p:tav tm="100000">
                                          <p:val>
                                            <p:strVal val="#ppt_w"/>
                                          </p:val>
                                        </p:tav>
                                      </p:tavLst>
                                    </p:anim>
                                    <p:anim calcmode="lin" valueType="num">
                                      <p:cBhvr>
                                        <p:cTn id="43" dur="500" fill="hold"/>
                                        <p:tgtEl>
                                          <p:spTgt spid="231538"/>
                                        </p:tgtEl>
                                        <p:attrNameLst>
                                          <p:attrName>ppt_h</p:attrName>
                                        </p:attrNameLst>
                                      </p:cBhvr>
                                      <p:tavLst>
                                        <p:tav tm="0">
                                          <p:val>
                                            <p:fltVal val="0"/>
                                          </p:val>
                                        </p:tav>
                                        <p:tav tm="100000">
                                          <p:val>
                                            <p:strVal val="#ppt_h"/>
                                          </p:val>
                                        </p:tav>
                                      </p:tavLst>
                                    </p:anim>
                                  </p:childTnLst>
                                </p:cTn>
                              </p:par>
                            </p:childTnLst>
                          </p:cTn>
                        </p:par>
                        <p:par>
                          <p:cTn id="44" fill="hold" nodeType="afterGroup">
                            <p:stCondLst>
                              <p:cond delay="4500"/>
                            </p:stCondLst>
                            <p:childTnLst>
                              <p:par>
                                <p:cTn id="45" presetID="22" presetClass="entr" presetSubtype="8" fill="hold" grpId="0" nodeType="afterEffect">
                                  <p:stCondLst>
                                    <p:cond delay="0"/>
                                  </p:stCondLst>
                                  <p:iterate type="lt">
                                    <p:tmPct val="100000"/>
                                  </p:iterate>
                                  <p:childTnLst>
                                    <p:set>
                                      <p:cBhvr>
                                        <p:cTn id="46" dur="1" fill="hold">
                                          <p:stCondLst>
                                            <p:cond delay="0"/>
                                          </p:stCondLst>
                                        </p:cTn>
                                        <p:tgtEl>
                                          <p:spTgt spid="231528"/>
                                        </p:tgtEl>
                                        <p:attrNameLst>
                                          <p:attrName>style.visibility</p:attrName>
                                        </p:attrNameLst>
                                      </p:cBhvr>
                                      <p:to>
                                        <p:strVal val="visible"/>
                                      </p:to>
                                    </p:set>
                                    <p:animEffect transition="in" filter="wipe(left)">
                                      <p:cBhvr>
                                        <p:cTn id="47" dur="75"/>
                                        <p:tgtEl>
                                          <p:spTgt spid="231528"/>
                                        </p:tgtEl>
                                      </p:cBhvr>
                                    </p:animEffect>
                                  </p:childTnLst>
                                </p:cTn>
                              </p:par>
                            </p:childTnLst>
                          </p:cTn>
                        </p:par>
                        <p:par>
                          <p:cTn id="48" fill="hold" nodeType="afterGroup">
                            <p:stCondLst>
                              <p:cond delay="5925"/>
                            </p:stCondLst>
                            <p:childTnLst>
                              <p:par>
                                <p:cTn id="49" presetID="9" presetClass="entr" presetSubtype="0" fill="hold" grpId="0" nodeType="afterEffect">
                                  <p:stCondLst>
                                    <p:cond delay="0"/>
                                  </p:stCondLst>
                                  <p:childTnLst>
                                    <p:set>
                                      <p:cBhvr>
                                        <p:cTn id="50" dur="1" fill="hold">
                                          <p:stCondLst>
                                            <p:cond delay="0"/>
                                          </p:stCondLst>
                                        </p:cTn>
                                        <p:tgtEl>
                                          <p:spTgt spid="231532"/>
                                        </p:tgtEl>
                                        <p:attrNameLst>
                                          <p:attrName>style.visibility</p:attrName>
                                        </p:attrNameLst>
                                      </p:cBhvr>
                                      <p:to>
                                        <p:strVal val="visible"/>
                                      </p:to>
                                    </p:set>
                                    <p:animEffect transition="in" filter="dissolve">
                                      <p:cBhvr>
                                        <p:cTn id="51" dur="500"/>
                                        <p:tgtEl>
                                          <p:spTgt spid="231532"/>
                                        </p:tgtEl>
                                      </p:cBhvr>
                                    </p:animEffect>
                                  </p:childTnLst>
                                </p:cTn>
                              </p:par>
                            </p:childTnLst>
                          </p:cTn>
                        </p:par>
                        <p:par>
                          <p:cTn id="52" fill="hold" nodeType="afterGroup">
                            <p:stCondLst>
                              <p:cond delay="6425"/>
                            </p:stCondLst>
                            <p:childTnLst>
                              <p:par>
                                <p:cTn id="53" presetID="9" presetClass="entr" presetSubtype="0" fill="hold" nodeType="afterEffect">
                                  <p:stCondLst>
                                    <p:cond delay="0"/>
                                  </p:stCondLst>
                                  <p:childTnLst>
                                    <p:set>
                                      <p:cBhvr>
                                        <p:cTn id="54" dur="1" fill="hold">
                                          <p:stCondLst>
                                            <p:cond delay="0"/>
                                          </p:stCondLst>
                                        </p:cTn>
                                        <p:tgtEl>
                                          <p:spTgt spid="231549"/>
                                        </p:tgtEl>
                                        <p:attrNameLst>
                                          <p:attrName>style.visibility</p:attrName>
                                        </p:attrNameLst>
                                      </p:cBhvr>
                                      <p:to>
                                        <p:strVal val="visible"/>
                                      </p:to>
                                    </p:set>
                                    <p:animEffect transition="in" filter="dissolve">
                                      <p:cBhvr>
                                        <p:cTn id="55" dur="500"/>
                                        <p:tgtEl>
                                          <p:spTgt spid="231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75" grpId="0" autoUpdateAnimBg="0"/>
      <p:bldP spid="231477" grpId="0" autoUpdateAnimBg="0"/>
      <p:bldP spid="231478" grpId="0" autoUpdateAnimBg="0"/>
      <p:bldP spid="231524" grpId="0" autoUpdateAnimBg="0"/>
      <p:bldP spid="231528" grpId="0" autoUpdateAnimBg="0"/>
      <p:bldP spid="231530" grpId="0" autoUpdateAnimBg="0"/>
      <p:bldP spid="231532"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914400" y="1"/>
            <a:ext cx="4316319" cy="6858000"/>
          </a:xfrm>
          <a:prstGeom prst="rect">
            <a:avLst/>
          </a:prstGeom>
        </p:spPr>
      </p:pic>
      <p:pic>
        <p:nvPicPr>
          <p:cNvPr id="6" name="Imagen 5"/>
          <p:cNvPicPr>
            <a:picLocks noChangeAspect="1"/>
          </p:cNvPicPr>
          <p:nvPr/>
        </p:nvPicPr>
        <p:blipFill>
          <a:blip r:embed="rId4"/>
          <a:stretch>
            <a:fillRect/>
          </a:stretch>
        </p:blipFill>
        <p:spPr>
          <a:xfrm>
            <a:off x="5610547" y="5072218"/>
            <a:ext cx="4110502" cy="1427056"/>
          </a:xfrm>
          <a:prstGeom prst="rect">
            <a:avLst/>
          </a:prstGeom>
        </p:spPr>
      </p:pic>
      <p:pic>
        <p:nvPicPr>
          <p:cNvPr id="7" name="Imagen 6"/>
          <p:cNvPicPr>
            <a:picLocks noChangeAspect="1"/>
          </p:cNvPicPr>
          <p:nvPr/>
        </p:nvPicPr>
        <p:blipFill>
          <a:blip r:embed="rId5"/>
          <a:stretch>
            <a:fillRect/>
          </a:stretch>
        </p:blipFill>
        <p:spPr>
          <a:xfrm>
            <a:off x="5216651" y="1"/>
            <a:ext cx="6019837" cy="4846986"/>
          </a:xfrm>
          <a:prstGeom prst="rect">
            <a:avLst/>
          </a:prstGeom>
        </p:spPr>
      </p:pic>
      <p:sp>
        <p:nvSpPr>
          <p:cNvPr id="8" name="Rectángulo 7"/>
          <p:cNvSpPr/>
          <p:nvPr/>
        </p:nvSpPr>
        <p:spPr>
          <a:xfrm>
            <a:off x="914400" y="1"/>
            <a:ext cx="429463" cy="206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9" name="Imagen 8"/>
          <p:cNvPicPr>
            <a:picLocks noChangeAspect="1"/>
          </p:cNvPicPr>
          <p:nvPr/>
        </p:nvPicPr>
        <p:blipFill>
          <a:blip r:embed="rId6"/>
          <a:stretch>
            <a:fillRect/>
          </a:stretch>
        </p:blipFill>
        <p:spPr>
          <a:xfrm>
            <a:off x="8584844" y="1972282"/>
            <a:ext cx="3548943" cy="1991547"/>
          </a:xfrm>
          <a:prstGeom prst="rect">
            <a:avLst/>
          </a:prstGeom>
        </p:spPr>
      </p:pic>
    </p:spTree>
    <p:extLst>
      <p:ext uri="{BB962C8B-B14F-4D97-AF65-F5344CB8AC3E}">
        <p14:creationId xmlns:p14="http://schemas.microsoft.com/office/powerpoint/2010/main" val="268462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ext Box 2"/>
          <p:cNvSpPr txBox="1">
            <a:spLocks noChangeArrowheads="1"/>
          </p:cNvSpPr>
          <p:nvPr/>
        </p:nvSpPr>
        <p:spPr bwMode="auto">
          <a:xfrm>
            <a:off x="1600200" y="847725"/>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400">
                <a:latin typeface="Tahoma" panose="020B0604030504040204" pitchFamily="34" charset="0"/>
              </a:rPr>
              <a:t>De igual forma para la cañería de refrigerante.</a:t>
            </a:r>
          </a:p>
        </p:txBody>
      </p:sp>
      <p:sp>
        <p:nvSpPr>
          <p:cNvPr id="233477" name="Line 5"/>
          <p:cNvSpPr>
            <a:spLocks noChangeShapeType="1"/>
          </p:cNvSpPr>
          <p:nvPr/>
        </p:nvSpPr>
        <p:spPr bwMode="auto">
          <a:xfrm>
            <a:off x="4710113" y="2284413"/>
            <a:ext cx="912812" cy="47625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3478" name="Line 6"/>
          <p:cNvSpPr>
            <a:spLocks noChangeShapeType="1"/>
          </p:cNvSpPr>
          <p:nvPr/>
        </p:nvSpPr>
        <p:spPr bwMode="auto">
          <a:xfrm>
            <a:off x="6550025" y="2287589"/>
            <a:ext cx="522288" cy="522287"/>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3479" name="Line 7"/>
          <p:cNvSpPr>
            <a:spLocks noChangeShapeType="1"/>
          </p:cNvSpPr>
          <p:nvPr/>
        </p:nvSpPr>
        <p:spPr bwMode="auto">
          <a:xfrm>
            <a:off x="9197975" y="2301876"/>
            <a:ext cx="522288" cy="49212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sp>
        <p:nvSpPr>
          <p:cNvPr id="233480" name="Line 8"/>
          <p:cNvSpPr>
            <a:spLocks noChangeShapeType="1"/>
          </p:cNvSpPr>
          <p:nvPr/>
        </p:nvSpPr>
        <p:spPr bwMode="auto">
          <a:xfrm>
            <a:off x="3695701" y="2097088"/>
            <a:ext cx="6227763"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s-AR"/>
          </a:p>
        </p:txBody>
      </p:sp>
      <p:pic>
        <p:nvPicPr>
          <p:cNvPr id="233481" name="Picture 9" descr="E030169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5426" y="2032001"/>
            <a:ext cx="5184775" cy="309563"/>
          </a:xfrm>
          <a:prstGeom prst="rect">
            <a:avLst/>
          </a:prstGeom>
          <a:noFill/>
          <a:extLst>
            <a:ext uri="{909E8E84-426E-40DD-AFC4-6F175D3DCCD1}">
              <a14:hiddenFill xmlns:a14="http://schemas.microsoft.com/office/drawing/2010/main">
                <a:solidFill>
                  <a:srgbClr val="FFFFFF"/>
                </a:solidFill>
              </a14:hiddenFill>
            </a:ext>
          </a:extLst>
        </p:spPr>
      </p:pic>
      <p:grpSp>
        <p:nvGrpSpPr>
          <p:cNvPr id="233482" name="Group 10"/>
          <p:cNvGrpSpPr>
            <a:grpSpLocks/>
          </p:cNvGrpSpPr>
          <p:nvPr/>
        </p:nvGrpSpPr>
        <p:grpSpPr bwMode="auto">
          <a:xfrm>
            <a:off x="2209800" y="1704976"/>
            <a:ext cx="8388350" cy="1724025"/>
            <a:chOff x="192" y="794"/>
            <a:chExt cx="5524" cy="1209"/>
          </a:xfrm>
        </p:grpSpPr>
        <p:pic>
          <p:nvPicPr>
            <p:cNvPr id="233483" name="Picture 11" descr="outdoor2 gamma correct 2"/>
            <p:cNvPicPr>
              <a:picLocks noChangeAspect="1" noChangeArrowheads="1"/>
            </p:cNvPicPr>
            <p:nvPr/>
          </p:nvPicPr>
          <p:blipFill>
            <a:blip r:embed="rId5">
              <a:clrChange>
                <a:clrFrom>
                  <a:srgbClr val="400080"/>
                </a:clrFrom>
                <a:clrTo>
                  <a:srgbClr val="400080">
                    <a:alpha val="0"/>
                  </a:srgbClr>
                </a:clrTo>
              </a:clrChange>
              <a:extLst>
                <a:ext uri="{28A0092B-C50C-407E-A947-70E740481C1C}">
                  <a14:useLocalDpi xmlns:a14="http://schemas.microsoft.com/office/drawing/2010/main" val="0"/>
                </a:ext>
              </a:extLst>
            </a:blip>
            <a:srcRect/>
            <a:stretch>
              <a:fillRect/>
            </a:stretch>
          </p:blipFill>
          <p:spPr bwMode="auto">
            <a:xfrm>
              <a:off x="192" y="794"/>
              <a:ext cx="1140" cy="1209"/>
            </a:xfrm>
            <a:prstGeom prst="rect">
              <a:avLst/>
            </a:prstGeom>
            <a:noFill/>
            <a:extLst>
              <a:ext uri="{909E8E84-426E-40DD-AFC4-6F175D3DCCD1}">
                <a14:hiddenFill xmlns:a14="http://schemas.microsoft.com/office/drawing/2010/main">
                  <a:solidFill>
                    <a:srgbClr val="FFFFFF"/>
                  </a:solidFill>
                </a14:hiddenFill>
              </a:ext>
            </a:extLst>
          </p:spPr>
        </p:pic>
        <p:grpSp>
          <p:nvGrpSpPr>
            <p:cNvPr id="233484" name="Group 12"/>
            <p:cNvGrpSpPr>
              <a:grpSpLocks/>
            </p:cNvGrpSpPr>
            <p:nvPr/>
          </p:nvGrpSpPr>
          <p:grpSpPr bwMode="auto">
            <a:xfrm>
              <a:off x="2170" y="1415"/>
              <a:ext cx="634" cy="229"/>
              <a:chOff x="443" y="3204"/>
              <a:chExt cx="712" cy="284"/>
            </a:xfrm>
          </p:grpSpPr>
          <p:sp>
            <p:nvSpPr>
              <p:cNvPr id="233485" name="Rectangle 13"/>
              <p:cNvSpPr>
                <a:spLocks noChangeArrowheads="1"/>
              </p:cNvSpPr>
              <p:nvPr/>
            </p:nvSpPr>
            <p:spPr bwMode="auto">
              <a:xfrm>
                <a:off x="525"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486" name="Rectangle 14"/>
              <p:cNvSpPr>
                <a:spLocks noChangeArrowheads="1"/>
              </p:cNvSpPr>
              <p:nvPr/>
            </p:nvSpPr>
            <p:spPr bwMode="auto">
              <a:xfrm>
                <a:off x="525"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87" name="Freeform 15"/>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488" name="Freeform 16"/>
              <p:cNvSpPr>
                <a:spLocks/>
              </p:cNvSpPr>
              <p:nvPr/>
            </p:nvSpPr>
            <p:spPr bwMode="auto">
              <a:xfrm>
                <a:off x="927"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89" name="Freeform 17"/>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490" name="Freeform 18"/>
              <p:cNvSpPr>
                <a:spLocks/>
              </p:cNvSpPr>
              <p:nvPr/>
            </p:nvSpPr>
            <p:spPr bwMode="auto">
              <a:xfrm>
                <a:off x="525"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91" name="Freeform 19"/>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492" name="Freeform 20"/>
              <p:cNvSpPr>
                <a:spLocks/>
              </p:cNvSpPr>
              <p:nvPr/>
            </p:nvSpPr>
            <p:spPr bwMode="auto">
              <a:xfrm>
                <a:off x="443" y="3303"/>
                <a:ext cx="712" cy="185"/>
              </a:xfrm>
              <a:custGeom>
                <a:avLst/>
                <a:gdLst>
                  <a:gd name="T0" fmla="*/ 82 w 712"/>
                  <a:gd name="T1" fmla="*/ 96 h 185"/>
                  <a:gd name="T2" fmla="*/ 0 w 712"/>
                  <a:gd name="T3" fmla="*/ 185 h 185"/>
                  <a:gd name="T4" fmla="*/ 545 w 712"/>
                  <a:gd name="T5" fmla="*/ 185 h 185"/>
                  <a:gd name="T6" fmla="*/ 712 w 712"/>
                  <a:gd name="T7" fmla="*/ 0 h 185"/>
                  <a:gd name="T8" fmla="*/ 617 w 712"/>
                  <a:gd name="T9" fmla="*/ 0 h 185"/>
                  <a:gd name="T10" fmla="*/ 617 w 712"/>
                  <a:gd name="T11" fmla="*/ 29 h 185"/>
                  <a:gd name="T12" fmla="*/ 484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5" y="185"/>
                    </a:lnTo>
                    <a:lnTo>
                      <a:pt x="712" y="0"/>
                    </a:lnTo>
                    <a:lnTo>
                      <a:pt x="617" y="0"/>
                    </a:lnTo>
                    <a:lnTo>
                      <a:pt x="617" y="29"/>
                    </a:lnTo>
                    <a:lnTo>
                      <a:pt x="484"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93" name="Freeform 21"/>
              <p:cNvSpPr>
                <a:spLocks/>
              </p:cNvSpPr>
              <p:nvPr/>
            </p:nvSpPr>
            <p:spPr bwMode="auto">
              <a:xfrm>
                <a:off x="443" y="3399"/>
                <a:ext cx="545" cy="89"/>
              </a:xfrm>
              <a:custGeom>
                <a:avLst/>
                <a:gdLst>
                  <a:gd name="T0" fmla="*/ 82 w 545"/>
                  <a:gd name="T1" fmla="*/ 0 h 89"/>
                  <a:gd name="T2" fmla="*/ 0 w 545"/>
                  <a:gd name="T3" fmla="*/ 89 h 89"/>
                  <a:gd name="T4" fmla="*/ 545 w 545"/>
                  <a:gd name="T5" fmla="*/ 89 h 89"/>
                </a:gdLst>
                <a:ahLst/>
                <a:cxnLst>
                  <a:cxn ang="0">
                    <a:pos x="T0" y="T1"/>
                  </a:cxn>
                  <a:cxn ang="0">
                    <a:pos x="T2" y="T3"/>
                  </a:cxn>
                  <a:cxn ang="0">
                    <a:pos x="T4" y="T5"/>
                  </a:cxn>
                </a:cxnLst>
                <a:rect l="0" t="0" r="r" b="b"/>
                <a:pathLst>
                  <a:path w="545" h="89">
                    <a:moveTo>
                      <a:pt x="82" y="0"/>
                    </a:moveTo>
                    <a:lnTo>
                      <a:pt x="0" y="89"/>
                    </a:lnTo>
                    <a:lnTo>
                      <a:pt x="545"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3494" name="Group 22"/>
            <p:cNvGrpSpPr>
              <a:grpSpLocks/>
            </p:cNvGrpSpPr>
            <p:nvPr/>
          </p:nvGrpSpPr>
          <p:grpSpPr bwMode="auto">
            <a:xfrm>
              <a:off x="3052" y="1415"/>
              <a:ext cx="635" cy="229"/>
              <a:chOff x="3155" y="3204"/>
              <a:chExt cx="713" cy="284"/>
            </a:xfrm>
          </p:grpSpPr>
          <p:sp>
            <p:nvSpPr>
              <p:cNvPr id="233495" name="Rectangle 23"/>
              <p:cNvSpPr>
                <a:spLocks noChangeArrowheads="1"/>
              </p:cNvSpPr>
              <p:nvPr/>
            </p:nvSpPr>
            <p:spPr bwMode="auto">
              <a:xfrm>
                <a:off x="3238" y="3332"/>
                <a:ext cx="402"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496" name="Rectangle 24"/>
              <p:cNvSpPr>
                <a:spLocks noChangeArrowheads="1"/>
              </p:cNvSpPr>
              <p:nvPr/>
            </p:nvSpPr>
            <p:spPr bwMode="auto">
              <a:xfrm>
                <a:off x="3238" y="3332"/>
                <a:ext cx="402"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97" name="Freeform 25"/>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498" name="Freeform 26"/>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499" name="Freeform 27"/>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00" name="Freeform 28"/>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01" name="Freeform 29"/>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02" name="Freeform 30"/>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03" name="Freeform 31"/>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3504" name="Group 32"/>
            <p:cNvGrpSpPr>
              <a:grpSpLocks/>
            </p:cNvGrpSpPr>
            <p:nvPr/>
          </p:nvGrpSpPr>
          <p:grpSpPr bwMode="auto">
            <a:xfrm>
              <a:off x="4820" y="1415"/>
              <a:ext cx="634" cy="229"/>
              <a:chOff x="4749" y="3204"/>
              <a:chExt cx="712" cy="284"/>
            </a:xfrm>
          </p:grpSpPr>
          <p:sp>
            <p:nvSpPr>
              <p:cNvPr id="233505" name="Rectangle 33"/>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506" name="Rectangle 34"/>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07" name="Freeform 35"/>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08" name="Freeform 36"/>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09" name="Freeform 37"/>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10" name="Freeform 38"/>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11" name="Freeform 39"/>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12" name="Freeform 40"/>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13" name="Freeform 41"/>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nvGrpSpPr>
            <p:cNvPr id="233514" name="Group 42"/>
            <p:cNvGrpSpPr>
              <a:grpSpLocks/>
            </p:cNvGrpSpPr>
            <p:nvPr/>
          </p:nvGrpSpPr>
          <p:grpSpPr bwMode="auto">
            <a:xfrm>
              <a:off x="5082" y="988"/>
              <a:ext cx="634" cy="229"/>
              <a:chOff x="4749" y="3204"/>
              <a:chExt cx="712" cy="284"/>
            </a:xfrm>
          </p:grpSpPr>
          <p:sp>
            <p:nvSpPr>
              <p:cNvPr id="233515" name="Rectangle 43"/>
              <p:cNvSpPr>
                <a:spLocks noChangeArrowheads="1"/>
              </p:cNvSpPr>
              <p:nvPr/>
            </p:nvSpPr>
            <p:spPr bwMode="auto">
              <a:xfrm>
                <a:off x="4831" y="3332"/>
                <a:ext cx="403" cy="131"/>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516" name="Rectangle 44"/>
              <p:cNvSpPr>
                <a:spLocks noChangeArrowheads="1"/>
              </p:cNvSpPr>
              <p:nvPr/>
            </p:nvSpPr>
            <p:spPr bwMode="auto">
              <a:xfrm>
                <a:off x="4831" y="3332"/>
                <a:ext cx="403" cy="131"/>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17" name="Freeform 45"/>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18" name="Freeform 46"/>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19" name="Freeform 47"/>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20" name="Freeform 48"/>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21" name="Freeform 49"/>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22" name="Freeform 50"/>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233523" name="Freeform 51"/>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AR"/>
              </a:p>
            </p:txBody>
          </p:sp>
        </p:grpSp>
      </p:grpSp>
      <p:sp>
        <p:nvSpPr>
          <p:cNvPr id="233527" name="Text Box 55"/>
          <p:cNvSpPr txBox="1">
            <a:spLocks noChangeArrowheads="1"/>
          </p:cNvSpPr>
          <p:nvPr/>
        </p:nvSpPr>
        <p:spPr bwMode="auto">
          <a:xfrm>
            <a:off x="4724400" y="2895601"/>
            <a:ext cx="1339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FXYF100K</a:t>
            </a:r>
          </a:p>
        </p:txBody>
      </p:sp>
      <p:grpSp>
        <p:nvGrpSpPr>
          <p:cNvPr id="233530" name="Group 58"/>
          <p:cNvGrpSpPr>
            <a:grpSpLocks/>
          </p:cNvGrpSpPr>
          <p:nvPr/>
        </p:nvGrpSpPr>
        <p:grpSpPr bwMode="auto">
          <a:xfrm>
            <a:off x="6553201" y="2576514"/>
            <a:ext cx="963613" cy="325437"/>
            <a:chOff x="3155" y="3204"/>
            <a:chExt cx="713" cy="284"/>
          </a:xfrm>
        </p:grpSpPr>
        <p:sp>
          <p:nvSpPr>
            <p:cNvPr id="233531" name="Rectangle 59"/>
            <p:cNvSpPr>
              <a:spLocks noChangeArrowheads="1"/>
            </p:cNvSpPr>
            <p:nvPr/>
          </p:nvSpPr>
          <p:spPr bwMode="auto">
            <a:xfrm>
              <a:off x="3238" y="3332"/>
              <a:ext cx="402" cy="131"/>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532" name="Rectangle 60"/>
            <p:cNvSpPr>
              <a:spLocks noChangeArrowheads="1"/>
            </p:cNvSpPr>
            <p:nvPr/>
          </p:nvSpPr>
          <p:spPr bwMode="auto">
            <a:xfrm>
              <a:off x="3238" y="3332"/>
              <a:ext cx="402" cy="131"/>
            </a:xfrm>
            <a:prstGeom prst="rect">
              <a:avLst/>
            </a:prstGeom>
            <a:solidFill>
              <a:srgbClr val="3366FF"/>
            </a:solidFill>
            <a:ln w="0">
              <a:solidFill>
                <a:srgbClr val="000000"/>
              </a:solidFill>
              <a:miter lim="800000"/>
              <a:headEnd/>
              <a:tailEnd/>
            </a:ln>
          </p:spPr>
          <p:txBody>
            <a:bodyPr/>
            <a:lstStyle/>
            <a:p>
              <a:endParaRPr lang="es-AR"/>
            </a:p>
          </p:txBody>
        </p:sp>
        <p:sp>
          <p:nvSpPr>
            <p:cNvPr id="233533" name="Freeform 61"/>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34" name="Freeform 62"/>
            <p:cNvSpPr>
              <a:spLocks/>
            </p:cNvSpPr>
            <p:nvPr/>
          </p:nvSpPr>
          <p:spPr bwMode="auto">
            <a:xfrm>
              <a:off x="3640" y="3204"/>
              <a:ext cx="133" cy="259"/>
            </a:xfrm>
            <a:custGeom>
              <a:avLst/>
              <a:gdLst>
                <a:gd name="T0" fmla="*/ 0 w 133"/>
                <a:gd name="T1" fmla="*/ 128 h 259"/>
                <a:gd name="T2" fmla="*/ 133 w 133"/>
                <a:gd name="T3" fmla="*/ 0 h 259"/>
                <a:gd name="T4" fmla="*/ 133 w 133"/>
                <a:gd name="T5" fmla="*/ 128 h 259"/>
                <a:gd name="T6" fmla="*/ 0 w 133"/>
                <a:gd name="T7" fmla="*/ 259 h 259"/>
                <a:gd name="T8" fmla="*/ 0 w 133"/>
                <a:gd name="T9" fmla="*/ 128 h 259"/>
              </a:gdLst>
              <a:ahLst/>
              <a:cxnLst>
                <a:cxn ang="0">
                  <a:pos x="T0" y="T1"/>
                </a:cxn>
                <a:cxn ang="0">
                  <a:pos x="T2" y="T3"/>
                </a:cxn>
                <a:cxn ang="0">
                  <a:pos x="T4" y="T5"/>
                </a:cxn>
                <a:cxn ang="0">
                  <a:pos x="T6" y="T7"/>
                </a:cxn>
                <a:cxn ang="0">
                  <a:pos x="T8" y="T9"/>
                </a:cxn>
              </a:cxnLst>
              <a:rect l="0" t="0" r="r" b="b"/>
              <a:pathLst>
                <a:path w="133" h="259">
                  <a:moveTo>
                    <a:pt x="0" y="128"/>
                  </a:moveTo>
                  <a:lnTo>
                    <a:pt x="133" y="0"/>
                  </a:lnTo>
                  <a:lnTo>
                    <a:pt x="133" y="128"/>
                  </a:lnTo>
                  <a:lnTo>
                    <a:pt x="0" y="259"/>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35" name="Freeform 63"/>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36" name="Freeform 64"/>
            <p:cNvSpPr>
              <a:spLocks/>
            </p:cNvSpPr>
            <p:nvPr/>
          </p:nvSpPr>
          <p:spPr bwMode="auto">
            <a:xfrm>
              <a:off x="3238" y="3204"/>
              <a:ext cx="535" cy="128"/>
            </a:xfrm>
            <a:custGeom>
              <a:avLst/>
              <a:gdLst>
                <a:gd name="T0" fmla="*/ 0 w 535"/>
                <a:gd name="T1" fmla="*/ 128 h 128"/>
                <a:gd name="T2" fmla="*/ 402 w 535"/>
                <a:gd name="T3" fmla="*/ 128 h 128"/>
                <a:gd name="T4" fmla="*/ 535 w 535"/>
                <a:gd name="T5" fmla="*/ 0 h 128"/>
                <a:gd name="T6" fmla="*/ 137 w 535"/>
                <a:gd name="T7" fmla="*/ 0 h 128"/>
                <a:gd name="T8" fmla="*/ 0 w 535"/>
                <a:gd name="T9" fmla="*/ 128 h 128"/>
              </a:gdLst>
              <a:ahLst/>
              <a:cxnLst>
                <a:cxn ang="0">
                  <a:pos x="T0" y="T1"/>
                </a:cxn>
                <a:cxn ang="0">
                  <a:pos x="T2" y="T3"/>
                </a:cxn>
                <a:cxn ang="0">
                  <a:pos x="T4" y="T5"/>
                </a:cxn>
                <a:cxn ang="0">
                  <a:pos x="T6" y="T7"/>
                </a:cxn>
                <a:cxn ang="0">
                  <a:pos x="T8" y="T9"/>
                </a:cxn>
              </a:cxnLst>
              <a:rect l="0" t="0" r="r" b="b"/>
              <a:pathLst>
                <a:path w="535" h="128">
                  <a:moveTo>
                    <a:pt x="0" y="128"/>
                  </a:moveTo>
                  <a:lnTo>
                    <a:pt x="402" y="128"/>
                  </a:lnTo>
                  <a:lnTo>
                    <a:pt x="535" y="0"/>
                  </a:lnTo>
                  <a:lnTo>
                    <a:pt x="137" y="0"/>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37" name="Freeform 65"/>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38" name="Freeform 66"/>
            <p:cNvSpPr>
              <a:spLocks/>
            </p:cNvSpPr>
            <p:nvPr/>
          </p:nvSpPr>
          <p:spPr bwMode="auto">
            <a:xfrm>
              <a:off x="3155" y="3303"/>
              <a:ext cx="713" cy="185"/>
            </a:xfrm>
            <a:custGeom>
              <a:avLst/>
              <a:gdLst>
                <a:gd name="T0" fmla="*/ 83 w 713"/>
                <a:gd name="T1" fmla="*/ 96 h 185"/>
                <a:gd name="T2" fmla="*/ 0 w 713"/>
                <a:gd name="T3" fmla="*/ 185 h 185"/>
                <a:gd name="T4" fmla="*/ 546 w 713"/>
                <a:gd name="T5" fmla="*/ 185 h 185"/>
                <a:gd name="T6" fmla="*/ 713 w 713"/>
                <a:gd name="T7" fmla="*/ 0 h 185"/>
                <a:gd name="T8" fmla="*/ 618 w 713"/>
                <a:gd name="T9" fmla="*/ 0 h 185"/>
                <a:gd name="T10" fmla="*/ 618 w 713"/>
                <a:gd name="T11" fmla="*/ 29 h 185"/>
                <a:gd name="T12" fmla="*/ 485 w 713"/>
                <a:gd name="T13" fmla="*/ 160 h 185"/>
                <a:gd name="T14" fmla="*/ 83 w 713"/>
                <a:gd name="T15" fmla="*/ 160 h 185"/>
                <a:gd name="T16" fmla="*/ 83 w 713"/>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3" h="185">
                  <a:moveTo>
                    <a:pt x="83" y="96"/>
                  </a:moveTo>
                  <a:lnTo>
                    <a:pt x="0" y="185"/>
                  </a:lnTo>
                  <a:lnTo>
                    <a:pt x="546" y="185"/>
                  </a:lnTo>
                  <a:lnTo>
                    <a:pt x="713" y="0"/>
                  </a:lnTo>
                  <a:lnTo>
                    <a:pt x="618" y="0"/>
                  </a:lnTo>
                  <a:lnTo>
                    <a:pt x="618" y="29"/>
                  </a:lnTo>
                  <a:lnTo>
                    <a:pt x="485" y="160"/>
                  </a:lnTo>
                  <a:lnTo>
                    <a:pt x="83" y="160"/>
                  </a:lnTo>
                  <a:lnTo>
                    <a:pt x="83" y="96"/>
                  </a:lnTo>
                </a:path>
              </a:pathLst>
            </a:custGeom>
            <a:solidFill>
              <a:srgbClr val="3366FF"/>
            </a:solidFill>
            <a:ln w="0">
              <a:solidFill>
                <a:srgbClr val="000000"/>
              </a:solidFill>
              <a:prstDash val="solid"/>
              <a:round/>
              <a:headEnd/>
              <a:tailEnd/>
            </a:ln>
          </p:spPr>
          <p:txBody>
            <a:bodyPr/>
            <a:lstStyle/>
            <a:p>
              <a:endParaRPr lang="es-AR"/>
            </a:p>
          </p:txBody>
        </p:sp>
        <p:sp>
          <p:nvSpPr>
            <p:cNvPr id="233539" name="Freeform 67"/>
            <p:cNvSpPr>
              <a:spLocks/>
            </p:cNvSpPr>
            <p:nvPr/>
          </p:nvSpPr>
          <p:spPr bwMode="auto">
            <a:xfrm>
              <a:off x="3155" y="3399"/>
              <a:ext cx="546" cy="89"/>
            </a:xfrm>
            <a:custGeom>
              <a:avLst/>
              <a:gdLst>
                <a:gd name="T0" fmla="*/ 83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3" y="0"/>
                  </a:moveTo>
                  <a:lnTo>
                    <a:pt x="0" y="89"/>
                  </a:lnTo>
                  <a:lnTo>
                    <a:pt x="546" y="89"/>
                  </a:lnTo>
                </a:path>
              </a:pathLst>
            </a:custGeom>
            <a:solidFill>
              <a:srgbClr val="3366FF"/>
            </a:solidFill>
            <a:ln w="0">
              <a:solidFill>
                <a:srgbClr val="000000"/>
              </a:solidFill>
              <a:prstDash val="solid"/>
              <a:round/>
              <a:headEnd/>
              <a:tailEnd/>
            </a:ln>
          </p:spPr>
          <p:txBody>
            <a:bodyPr/>
            <a:lstStyle/>
            <a:p>
              <a:endParaRPr lang="es-AR"/>
            </a:p>
          </p:txBody>
        </p:sp>
      </p:grpSp>
      <p:grpSp>
        <p:nvGrpSpPr>
          <p:cNvPr id="233540" name="Group 68"/>
          <p:cNvGrpSpPr>
            <a:grpSpLocks/>
          </p:cNvGrpSpPr>
          <p:nvPr/>
        </p:nvGrpSpPr>
        <p:grpSpPr bwMode="auto">
          <a:xfrm>
            <a:off x="9237664" y="2576514"/>
            <a:ext cx="962025" cy="325437"/>
            <a:chOff x="4749" y="3204"/>
            <a:chExt cx="712" cy="284"/>
          </a:xfrm>
        </p:grpSpPr>
        <p:sp>
          <p:nvSpPr>
            <p:cNvPr id="233541" name="Rectangle 69"/>
            <p:cNvSpPr>
              <a:spLocks noChangeArrowheads="1"/>
            </p:cNvSpPr>
            <p:nvPr/>
          </p:nvSpPr>
          <p:spPr bwMode="auto">
            <a:xfrm>
              <a:off x="4831" y="3332"/>
              <a:ext cx="403" cy="131"/>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542" name="Rectangle 70"/>
            <p:cNvSpPr>
              <a:spLocks noChangeArrowheads="1"/>
            </p:cNvSpPr>
            <p:nvPr/>
          </p:nvSpPr>
          <p:spPr bwMode="auto">
            <a:xfrm>
              <a:off x="4831" y="3332"/>
              <a:ext cx="403" cy="131"/>
            </a:xfrm>
            <a:prstGeom prst="rect">
              <a:avLst/>
            </a:prstGeom>
            <a:solidFill>
              <a:srgbClr val="3366FF"/>
            </a:solidFill>
            <a:ln w="0">
              <a:solidFill>
                <a:srgbClr val="000000"/>
              </a:solidFill>
              <a:miter lim="800000"/>
              <a:headEnd/>
              <a:tailEnd/>
            </a:ln>
          </p:spPr>
          <p:txBody>
            <a:bodyPr/>
            <a:lstStyle/>
            <a:p>
              <a:endParaRPr lang="es-AR"/>
            </a:p>
          </p:txBody>
        </p:sp>
        <p:sp>
          <p:nvSpPr>
            <p:cNvPr id="233543" name="Freeform 71"/>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44" name="Freeform 7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45" name="Freeform 73"/>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46" name="Freeform 7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47" name="Freeform 75"/>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48" name="Freeform 7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solidFill>
              <a:srgbClr val="3366FF"/>
            </a:solidFill>
            <a:ln w="0">
              <a:solidFill>
                <a:srgbClr val="000000"/>
              </a:solidFill>
              <a:prstDash val="solid"/>
              <a:round/>
              <a:headEnd/>
              <a:tailEnd/>
            </a:ln>
          </p:spPr>
          <p:txBody>
            <a:bodyPr/>
            <a:lstStyle/>
            <a:p>
              <a:endParaRPr lang="es-AR"/>
            </a:p>
          </p:txBody>
        </p:sp>
        <p:sp>
          <p:nvSpPr>
            <p:cNvPr id="233549" name="Freeform 77"/>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solidFill>
              <a:srgbClr val="3366FF"/>
            </a:solidFill>
            <a:ln w="0">
              <a:solidFill>
                <a:srgbClr val="000000"/>
              </a:solidFill>
              <a:prstDash val="solid"/>
              <a:round/>
              <a:headEnd/>
              <a:tailEnd/>
            </a:ln>
          </p:spPr>
          <p:txBody>
            <a:bodyPr/>
            <a:lstStyle/>
            <a:p>
              <a:endParaRPr lang="es-AR"/>
            </a:p>
          </p:txBody>
        </p:sp>
      </p:grpSp>
      <p:grpSp>
        <p:nvGrpSpPr>
          <p:cNvPr id="233550" name="Group 78"/>
          <p:cNvGrpSpPr>
            <a:grpSpLocks/>
          </p:cNvGrpSpPr>
          <p:nvPr/>
        </p:nvGrpSpPr>
        <p:grpSpPr bwMode="auto">
          <a:xfrm>
            <a:off x="9636126" y="1966914"/>
            <a:ext cx="962025" cy="327025"/>
            <a:chOff x="4749" y="3204"/>
            <a:chExt cx="712" cy="284"/>
          </a:xfrm>
        </p:grpSpPr>
        <p:sp>
          <p:nvSpPr>
            <p:cNvPr id="233551" name="Rectangle 79"/>
            <p:cNvSpPr>
              <a:spLocks noChangeArrowheads="1"/>
            </p:cNvSpPr>
            <p:nvPr/>
          </p:nvSpPr>
          <p:spPr bwMode="auto">
            <a:xfrm>
              <a:off x="4831" y="3332"/>
              <a:ext cx="403" cy="131"/>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AR"/>
            </a:p>
          </p:txBody>
        </p:sp>
        <p:sp>
          <p:nvSpPr>
            <p:cNvPr id="233552" name="Rectangle 80"/>
            <p:cNvSpPr>
              <a:spLocks noChangeArrowheads="1"/>
            </p:cNvSpPr>
            <p:nvPr/>
          </p:nvSpPr>
          <p:spPr bwMode="auto">
            <a:xfrm>
              <a:off x="4831" y="3332"/>
              <a:ext cx="403" cy="131"/>
            </a:xfrm>
            <a:prstGeom prst="rect">
              <a:avLst/>
            </a:prstGeom>
            <a:solidFill>
              <a:srgbClr val="3366FF"/>
            </a:solidFill>
            <a:ln w="0">
              <a:solidFill>
                <a:srgbClr val="000000"/>
              </a:solidFill>
              <a:miter lim="800000"/>
              <a:headEnd/>
              <a:tailEnd/>
            </a:ln>
          </p:spPr>
          <p:txBody>
            <a:bodyPr/>
            <a:lstStyle/>
            <a:p>
              <a:endParaRPr lang="es-AR"/>
            </a:p>
          </p:txBody>
        </p:sp>
        <p:sp>
          <p:nvSpPr>
            <p:cNvPr id="233553" name="Freeform 81"/>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54" name="Freeform 82"/>
            <p:cNvSpPr>
              <a:spLocks/>
            </p:cNvSpPr>
            <p:nvPr/>
          </p:nvSpPr>
          <p:spPr bwMode="auto">
            <a:xfrm>
              <a:off x="5234" y="3204"/>
              <a:ext cx="135" cy="259"/>
            </a:xfrm>
            <a:custGeom>
              <a:avLst/>
              <a:gdLst>
                <a:gd name="T0" fmla="*/ 0 w 135"/>
                <a:gd name="T1" fmla="*/ 128 h 259"/>
                <a:gd name="T2" fmla="*/ 135 w 135"/>
                <a:gd name="T3" fmla="*/ 0 h 259"/>
                <a:gd name="T4" fmla="*/ 135 w 135"/>
                <a:gd name="T5" fmla="*/ 128 h 259"/>
                <a:gd name="T6" fmla="*/ 0 w 135"/>
                <a:gd name="T7" fmla="*/ 259 h 259"/>
                <a:gd name="T8" fmla="*/ 0 w 135"/>
                <a:gd name="T9" fmla="*/ 128 h 259"/>
              </a:gdLst>
              <a:ahLst/>
              <a:cxnLst>
                <a:cxn ang="0">
                  <a:pos x="T0" y="T1"/>
                </a:cxn>
                <a:cxn ang="0">
                  <a:pos x="T2" y="T3"/>
                </a:cxn>
                <a:cxn ang="0">
                  <a:pos x="T4" y="T5"/>
                </a:cxn>
                <a:cxn ang="0">
                  <a:pos x="T6" y="T7"/>
                </a:cxn>
                <a:cxn ang="0">
                  <a:pos x="T8" y="T9"/>
                </a:cxn>
              </a:cxnLst>
              <a:rect l="0" t="0" r="r" b="b"/>
              <a:pathLst>
                <a:path w="135" h="259">
                  <a:moveTo>
                    <a:pt x="0" y="128"/>
                  </a:moveTo>
                  <a:lnTo>
                    <a:pt x="135" y="0"/>
                  </a:lnTo>
                  <a:lnTo>
                    <a:pt x="135" y="128"/>
                  </a:lnTo>
                  <a:lnTo>
                    <a:pt x="0" y="259"/>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55" name="Freeform 83"/>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56" name="Freeform 84"/>
            <p:cNvSpPr>
              <a:spLocks/>
            </p:cNvSpPr>
            <p:nvPr/>
          </p:nvSpPr>
          <p:spPr bwMode="auto">
            <a:xfrm>
              <a:off x="4831" y="3204"/>
              <a:ext cx="538" cy="128"/>
            </a:xfrm>
            <a:custGeom>
              <a:avLst/>
              <a:gdLst>
                <a:gd name="T0" fmla="*/ 0 w 538"/>
                <a:gd name="T1" fmla="*/ 128 h 128"/>
                <a:gd name="T2" fmla="*/ 403 w 538"/>
                <a:gd name="T3" fmla="*/ 128 h 128"/>
                <a:gd name="T4" fmla="*/ 538 w 538"/>
                <a:gd name="T5" fmla="*/ 0 h 128"/>
                <a:gd name="T6" fmla="*/ 137 w 538"/>
                <a:gd name="T7" fmla="*/ 0 h 128"/>
                <a:gd name="T8" fmla="*/ 0 w 538"/>
                <a:gd name="T9" fmla="*/ 128 h 128"/>
              </a:gdLst>
              <a:ahLst/>
              <a:cxnLst>
                <a:cxn ang="0">
                  <a:pos x="T0" y="T1"/>
                </a:cxn>
                <a:cxn ang="0">
                  <a:pos x="T2" y="T3"/>
                </a:cxn>
                <a:cxn ang="0">
                  <a:pos x="T4" y="T5"/>
                </a:cxn>
                <a:cxn ang="0">
                  <a:pos x="T6" y="T7"/>
                </a:cxn>
                <a:cxn ang="0">
                  <a:pos x="T8" y="T9"/>
                </a:cxn>
              </a:cxnLst>
              <a:rect l="0" t="0" r="r" b="b"/>
              <a:pathLst>
                <a:path w="538" h="128">
                  <a:moveTo>
                    <a:pt x="0" y="128"/>
                  </a:moveTo>
                  <a:lnTo>
                    <a:pt x="403" y="128"/>
                  </a:lnTo>
                  <a:lnTo>
                    <a:pt x="538" y="0"/>
                  </a:lnTo>
                  <a:lnTo>
                    <a:pt x="137" y="0"/>
                  </a:lnTo>
                  <a:lnTo>
                    <a:pt x="0" y="128"/>
                  </a:lnTo>
                </a:path>
              </a:pathLst>
            </a:custGeom>
            <a:solidFill>
              <a:srgbClr val="3366FF"/>
            </a:solidFill>
            <a:ln w="0">
              <a:solidFill>
                <a:srgbClr val="000000"/>
              </a:solidFill>
              <a:prstDash val="solid"/>
              <a:round/>
              <a:headEnd/>
              <a:tailEnd/>
            </a:ln>
          </p:spPr>
          <p:txBody>
            <a:bodyPr/>
            <a:lstStyle/>
            <a:p>
              <a:endParaRPr lang="es-AR"/>
            </a:p>
          </p:txBody>
        </p:sp>
        <p:sp>
          <p:nvSpPr>
            <p:cNvPr id="233557" name="Freeform 85"/>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33558" name="Freeform 86"/>
            <p:cNvSpPr>
              <a:spLocks/>
            </p:cNvSpPr>
            <p:nvPr/>
          </p:nvSpPr>
          <p:spPr bwMode="auto">
            <a:xfrm>
              <a:off x="4749" y="3303"/>
              <a:ext cx="712" cy="185"/>
            </a:xfrm>
            <a:custGeom>
              <a:avLst/>
              <a:gdLst>
                <a:gd name="T0" fmla="*/ 82 w 712"/>
                <a:gd name="T1" fmla="*/ 96 h 185"/>
                <a:gd name="T2" fmla="*/ 0 w 712"/>
                <a:gd name="T3" fmla="*/ 185 h 185"/>
                <a:gd name="T4" fmla="*/ 546 w 712"/>
                <a:gd name="T5" fmla="*/ 185 h 185"/>
                <a:gd name="T6" fmla="*/ 712 w 712"/>
                <a:gd name="T7" fmla="*/ 0 h 185"/>
                <a:gd name="T8" fmla="*/ 618 w 712"/>
                <a:gd name="T9" fmla="*/ 0 h 185"/>
                <a:gd name="T10" fmla="*/ 618 w 712"/>
                <a:gd name="T11" fmla="*/ 29 h 185"/>
                <a:gd name="T12" fmla="*/ 485 w 712"/>
                <a:gd name="T13" fmla="*/ 160 h 185"/>
                <a:gd name="T14" fmla="*/ 82 w 712"/>
                <a:gd name="T15" fmla="*/ 160 h 185"/>
                <a:gd name="T16" fmla="*/ 82 w 712"/>
                <a:gd name="T17" fmla="*/ 9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2" h="185">
                  <a:moveTo>
                    <a:pt x="82" y="96"/>
                  </a:moveTo>
                  <a:lnTo>
                    <a:pt x="0" y="185"/>
                  </a:lnTo>
                  <a:lnTo>
                    <a:pt x="546" y="185"/>
                  </a:lnTo>
                  <a:lnTo>
                    <a:pt x="712" y="0"/>
                  </a:lnTo>
                  <a:lnTo>
                    <a:pt x="618" y="0"/>
                  </a:lnTo>
                  <a:lnTo>
                    <a:pt x="618" y="29"/>
                  </a:lnTo>
                  <a:lnTo>
                    <a:pt x="485" y="160"/>
                  </a:lnTo>
                  <a:lnTo>
                    <a:pt x="82" y="160"/>
                  </a:lnTo>
                  <a:lnTo>
                    <a:pt x="82" y="96"/>
                  </a:lnTo>
                </a:path>
              </a:pathLst>
            </a:custGeom>
            <a:solidFill>
              <a:srgbClr val="3366FF"/>
            </a:solidFill>
            <a:ln w="0">
              <a:solidFill>
                <a:srgbClr val="000000"/>
              </a:solidFill>
              <a:prstDash val="solid"/>
              <a:round/>
              <a:headEnd/>
              <a:tailEnd/>
            </a:ln>
          </p:spPr>
          <p:txBody>
            <a:bodyPr/>
            <a:lstStyle/>
            <a:p>
              <a:endParaRPr lang="es-AR"/>
            </a:p>
          </p:txBody>
        </p:sp>
        <p:sp>
          <p:nvSpPr>
            <p:cNvPr id="233559" name="Freeform 87"/>
            <p:cNvSpPr>
              <a:spLocks/>
            </p:cNvSpPr>
            <p:nvPr/>
          </p:nvSpPr>
          <p:spPr bwMode="auto">
            <a:xfrm>
              <a:off x="4749" y="3399"/>
              <a:ext cx="546" cy="89"/>
            </a:xfrm>
            <a:custGeom>
              <a:avLst/>
              <a:gdLst>
                <a:gd name="T0" fmla="*/ 82 w 546"/>
                <a:gd name="T1" fmla="*/ 0 h 89"/>
                <a:gd name="T2" fmla="*/ 0 w 546"/>
                <a:gd name="T3" fmla="*/ 89 h 89"/>
                <a:gd name="T4" fmla="*/ 546 w 546"/>
                <a:gd name="T5" fmla="*/ 89 h 89"/>
              </a:gdLst>
              <a:ahLst/>
              <a:cxnLst>
                <a:cxn ang="0">
                  <a:pos x="T0" y="T1"/>
                </a:cxn>
                <a:cxn ang="0">
                  <a:pos x="T2" y="T3"/>
                </a:cxn>
                <a:cxn ang="0">
                  <a:pos x="T4" y="T5"/>
                </a:cxn>
              </a:cxnLst>
              <a:rect l="0" t="0" r="r" b="b"/>
              <a:pathLst>
                <a:path w="546" h="89">
                  <a:moveTo>
                    <a:pt x="82" y="0"/>
                  </a:moveTo>
                  <a:lnTo>
                    <a:pt x="0" y="89"/>
                  </a:lnTo>
                  <a:lnTo>
                    <a:pt x="546" y="89"/>
                  </a:lnTo>
                </a:path>
              </a:pathLst>
            </a:custGeom>
            <a:solidFill>
              <a:srgbClr val="3366FF"/>
            </a:solidFill>
            <a:ln w="0">
              <a:solidFill>
                <a:srgbClr val="000000"/>
              </a:solidFill>
              <a:prstDash val="solid"/>
              <a:round/>
              <a:headEnd/>
              <a:tailEnd/>
            </a:ln>
          </p:spPr>
          <p:txBody>
            <a:bodyPr/>
            <a:lstStyle/>
            <a:p>
              <a:endParaRPr lang="es-AR"/>
            </a:p>
          </p:txBody>
        </p:sp>
      </p:grpSp>
      <p:sp>
        <p:nvSpPr>
          <p:cNvPr id="233560" name="Text Box 88"/>
          <p:cNvSpPr txBox="1">
            <a:spLocks noChangeArrowheads="1"/>
          </p:cNvSpPr>
          <p:nvPr/>
        </p:nvSpPr>
        <p:spPr bwMode="auto">
          <a:xfrm>
            <a:off x="9205913" y="2890838"/>
            <a:ext cx="1092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50</a:t>
            </a:r>
            <a:r>
              <a:rPr lang="en-US" altLang="es-AR">
                <a:latin typeface="Tahoma" panose="020B0604030504040204" pitchFamily="34" charset="0"/>
              </a:rPr>
              <a:t>K</a:t>
            </a:r>
          </a:p>
        </p:txBody>
      </p:sp>
      <p:sp>
        <p:nvSpPr>
          <p:cNvPr id="233561" name="Text Box 89"/>
          <p:cNvSpPr txBox="1">
            <a:spLocks noChangeArrowheads="1"/>
          </p:cNvSpPr>
          <p:nvPr/>
        </p:nvSpPr>
        <p:spPr bwMode="auto">
          <a:xfrm>
            <a:off x="6481764" y="2881313"/>
            <a:ext cx="10937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80</a:t>
            </a:r>
            <a:r>
              <a:rPr lang="en-US" altLang="es-AR">
                <a:latin typeface="Tahoma" panose="020B0604030504040204" pitchFamily="34" charset="0"/>
              </a:rPr>
              <a:t>K</a:t>
            </a:r>
          </a:p>
        </p:txBody>
      </p:sp>
      <p:sp>
        <p:nvSpPr>
          <p:cNvPr id="233562" name="Text Box 90"/>
          <p:cNvSpPr txBox="1">
            <a:spLocks noChangeArrowheads="1"/>
          </p:cNvSpPr>
          <p:nvPr/>
        </p:nvSpPr>
        <p:spPr bwMode="auto">
          <a:xfrm>
            <a:off x="9588501" y="1581151"/>
            <a:ext cx="1165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a:latin typeface="Tahoma" panose="020B0604030504040204" pitchFamily="34" charset="0"/>
              </a:rPr>
              <a:t>FXYF</a:t>
            </a:r>
            <a:r>
              <a:rPr lang="en-US" altLang="es-AR">
                <a:solidFill>
                  <a:srgbClr val="FF3300"/>
                </a:solidFill>
                <a:latin typeface="Tahoma" panose="020B0604030504040204" pitchFamily="34" charset="0"/>
              </a:rPr>
              <a:t>50</a:t>
            </a:r>
            <a:r>
              <a:rPr lang="en-US" altLang="es-AR">
                <a:latin typeface="Tahoma" panose="020B0604030504040204" pitchFamily="34" charset="0"/>
              </a:rPr>
              <a:t>K</a:t>
            </a:r>
          </a:p>
        </p:txBody>
      </p:sp>
      <p:sp>
        <p:nvSpPr>
          <p:cNvPr id="233564" name="Text Box 92"/>
          <p:cNvSpPr txBox="1">
            <a:spLocks noChangeArrowheads="1"/>
          </p:cNvSpPr>
          <p:nvPr/>
        </p:nvSpPr>
        <p:spPr bwMode="auto">
          <a:xfrm>
            <a:off x="2224088" y="3714751"/>
            <a:ext cx="4743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latin typeface="Tahoma" panose="020B0604030504040204" pitchFamily="34" charset="0"/>
              </a:rPr>
              <a:t>Diámetro de cañerías líquido / Gas =</a:t>
            </a:r>
          </a:p>
        </p:txBody>
      </p:sp>
      <p:sp>
        <p:nvSpPr>
          <p:cNvPr id="233566" name="Text Box 94"/>
          <p:cNvSpPr txBox="1">
            <a:spLocks noChangeArrowheads="1"/>
          </p:cNvSpPr>
          <p:nvPr/>
        </p:nvSpPr>
        <p:spPr bwMode="auto">
          <a:xfrm>
            <a:off x="6007100" y="1385888"/>
            <a:ext cx="393700" cy="519112"/>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2800">
                <a:solidFill>
                  <a:srgbClr val="FF0000"/>
                </a:solidFill>
              </a:rPr>
              <a:t>?</a:t>
            </a:r>
          </a:p>
        </p:txBody>
      </p:sp>
      <p:sp>
        <p:nvSpPr>
          <p:cNvPr id="233568" name="Text Box 96"/>
          <p:cNvSpPr txBox="1">
            <a:spLocks noChangeArrowheads="1"/>
          </p:cNvSpPr>
          <p:nvPr/>
        </p:nvSpPr>
        <p:spPr bwMode="auto">
          <a:xfrm>
            <a:off x="6491288" y="3698876"/>
            <a:ext cx="1890712" cy="39687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lang="en-US" altLang="es-AR" sz="2000">
                <a:solidFill>
                  <a:srgbClr val="FF3300"/>
                </a:solidFill>
              </a:rPr>
              <a:t>12.7 / 25.4mm</a:t>
            </a:r>
          </a:p>
        </p:txBody>
      </p:sp>
      <p:sp>
        <p:nvSpPr>
          <p:cNvPr id="233569" name="Oval 97"/>
          <p:cNvSpPr>
            <a:spLocks noChangeArrowheads="1"/>
          </p:cNvSpPr>
          <p:nvPr/>
        </p:nvSpPr>
        <p:spPr bwMode="auto">
          <a:xfrm>
            <a:off x="4829176" y="1614488"/>
            <a:ext cx="942975" cy="881062"/>
          </a:xfrm>
          <a:prstGeom prst="ellipse">
            <a:avLst/>
          </a:prstGeom>
          <a:solidFill>
            <a:srgbClr val="FF0000">
              <a:alpha val="50000"/>
            </a:srgbClr>
          </a:solid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nvGrpSpPr>
          <p:cNvPr id="233584" name="Group 112"/>
          <p:cNvGrpSpPr>
            <a:grpSpLocks/>
          </p:cNvGrpSpPr>
          <p:nvPr/>
        </p:nvGrpSpPr>
        <p:grpSpPr bwMode="auto">
          <a:xfrm>
            <a:off x="5743576" y="1276351"/>
            <a:ext cx="2333625" cy="720725"/>
            <a:chOff x="2658" y="804"/>
            <a:chExt cx="1470" cy="454"/>
          </a:xfrm>
        </p:grpSpPr>
        <p:sp>
          <p:nvSpPr>
            <p:cNvPr id="233565" name="Line 93"/>
            <p:cNvSpPr>
              <a:spLocks noChangeShapeType="1"/>
            </p:cNvSpPr>
            <p:nvPr/>
          </p:nvSpPr>
          <p:spPr bwMode="auto">
            <a:xfrm flipV="1">
              <a:off x="2658" y="1056"/>
              <a:ext cx="174" cy="146"/>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33570" name="Text Box 98"/>
            <p:cNvSpPr txBox="1">
              <a:spLocks noChangeArrowheads="1"/>
            </p:cNvSpPr>
            <p:nvPr/>
          </p:nvSpPr>
          <p:spPr bwMode="auto">
            <a:xfrm>
              <a:off x="2838" y="804"/>
              <a:ext cx="1290" cy="45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sz="2000">
                  <a:solidFill>
                    <a:srgbClr val="FF0000"/>
                  </a:solidFill>
                  <a:latin typeface="Tahoma" panose="020B0604030504040204" pitchFamily="34" charset="0"/>
                  <a:sym typeface="Symbol" panose="05050102010706020507" pitchFamily="18" charset="2"/>
                </a:rPr>
                <a:t>12.7 l</a:t>
              </a:r>
              <a:r>
                <a:rPr lang="es-AR" altLang="es-AR" sz="2000">
                  <a:solidFill>
                    <a:srgbClr val="FF0000"/>
                  </a:solidFill>
                  <a:latin typeface="Tahoma" panose="020B0604030504040204" pitchFamily="34" charset="0"/>
                  <a:sym typeface="Symbol" panose="05050102010706020507" pitchFamily="18" charset="2"/>
                </a:rPr>
                <a:t>í</a:t>
              </a:r>
              <a:r>
                <a:rPr lang="en-US" altLang="es-AR" sz="2000">
                  <a:solidFill>
                    <a:srgbClr val="FF0000"/>
                  </a:solidFill>
                  <a:latin typeface="Tahoma" panose="020B0604030504040204" pitchFamily="34" charset="0"/>
                  <a:sym typeface="Symbol" panose="05050102010706020507" pitchFamily="18" charset="2"/>
                </a:rPr>
                <a:t>quid</a:t>
              </a:r>
              <a:r>
                <a:rPr lang="es-AR" altLang="es-AR" sz="2000">
                  <a:solidFill>
                    <a:srgbClr val="FF0000"/>
                  </a:solidFill>
                  <a:latin typeface="Tahoma" panose="020B0604030504040204" pitchFamily="34" charset="0"/>
                  <a:sym typeface="Symbol" panose="05050102010706020507" pitchFamily="18" charset="2"/>
                </a:rPr>
                <a:t>o</a:t>
              </a:r>
              <a:br>
                <a:rPr lang="en-US" altLang="es-AR" sz="2000">
                  <a:solidFill>
                    <a:srgbClr val="FF0000"/>
                  </a:solidFill>
                  <a:latin typeface="Tahoma" panose="020B0604030504040204" pitchFamily="34" charset="0"/>
                  <a:sym typeface="Symbol" panose="05050102010706020507" pitchFamily="18" charset="2"/>
                </a:rPr>
              </a:br>
              <a:r>
                <a:rPr lang="en-US" altLang="es-AR" sz="2000">
                  <a:solidFill>
                    <a:srgbClr val="FF0000"/>
                  </a:solidFill>
                  <a:latin typeface="Tahoma" panose="020B0604030504040204" pitchFamily="34" charset="0"/>
                  <a:sym typeface="Symbol" panose="05050102010706020507" pitchFamily="18" charset="2"/>
                </a:rPr>
                <a:t>25.4 gas</a:t>
              </a:r>
            </a:p>
          </p:txBody>
        </p:sp>
      </p:grpSp>
      <p:pic>
        <p:nvPicPr>
          <p:cNvPr id="233573" name="Picture 1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4152900"/>
            <a:ext cx="4495800"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63500" dir="19387806" algn="ctr" rotWithShape="0">
                    <a:schemeClr val="tx1"/>
                  </a:outerShdw>
                </a:effectLst>
              </a14:hiddenEffects>
            </a:ext>
          </a:extLst>
        </p:spPr>
      </p:pic>
      <p:sp>
        <p:nvSpPr>
          <p:cNvPr id="233574" name="Oval 102"/>
          <p:cNvSpPr>
            <a:spLocks noChangeArrowheads="1"/>
          </p:cNvSpPr>
          <p:nvPr/>
        </p:nvSpPr>
        <p:spPr bwMode="auto">
          <a:xfrm>
            <a:off x="5924550" y="4951414"/>
            <a:ext cx="1062038" cy="288925"/>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33575" name="Oval 103"/>
          <p:cNvSpPr>
            <a:spLocks noChangeArrowheads="1"/>
          </p:cNvSpPr>
          <p:nvPr/>
        </p:nvSpPr>
        <p:spPr bwMode="auto">
          <a:xfrm>
            <a:off x="7172325" y="4945064"/>
            <a:ext cx="1062038" cy="288925"/>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pic>
        <p:nvPicPr>
          <p:cNvPr id="233576" name="32.wav">
            <a:hlinkClick r:id="" action="ppaction://media"/>
          </p:cNvPr>
          <p:cNvPicPr>
            <a:picLocks noRot="1" noChangeAspect="1" noChangeArrowheads="1"/>
          </p:cNvPicPr>
          <p:nvPr>
            <a:audioFile r:link="rId1"/>
          </p:nvPr>
        </p:nvPicPr>
        <p:blipFill>
          <a:blip r:embed="rId7">
            <a:extLst>
              <a:ext uri="{28A0092B-C50C-407E-A947-70E740481C1C}">
                <a14:useLocalDpi xmlns:a14="http://schemas.microsoft.com/office/drawing/2010/main" val="0"/>
              </a:ext>
            </a:extLst>
          </a:blip>
          <a:srcRect/>
          <a:stretch>
            <a:fillRect/>
          </a:stretch>
        </p:blipFill>
        <p:spPr bwMode="auto">
          <a:xfrm>
            <a:off x="1524000" y="6705600"/>
            <a:ext cx="152400" cy="152400"/>
          </a:xfrm>
          <a:prstGeom prst="rect">
            <a:avLst/>
          </a:prstGeom>
          <a:noFill/>
          <a:extLst>
            <a:ext uri="{909E8E84-426E-40DD-AFC4-6F175D3DCCD1}">
              <a14:hiddenFill xmlns:a14="http://schemas.microsoft.com/office/drawing/2010/main">
                <a:solidFill>
                  <a:srgbClr val="FFFFFF"/>
                </a:solidFill>
              </a14:hiddenFill>
            </a:ext>
          </a:extLst>
        </p:spPr>
      </p:pic>
      <p:grpSp>
        <p:nvGrpSpPr>
          <p:cNvPr id="233583" name="Group 111"/>
          <p:cNvGrpSpPr>
            <a:grpSpLocks/>
          </p:cNvGrpSpPr>
          <p:nvPr/>
        </p:nvGrpSpPr>
        <p:grpSpPr bwMode="auto">
          <a:xfrm>
            <a:off x="1524001" y="3351213"/>
            <a:ext cx="7800975" cy="430212"/>
            <a:chOff x="0" y="2111"/>
            <a:chExt cx="4914" cy="271"/>
          </a:xfrm>
        </p:grpSpPr>
        <p:sp>
          <p:nvSpPr>
            <p:cNvPr id="233475" name="Text Box 3"/>
            <p:cNvSpPr txBox="1">
              <a:spLocks noChangeArrowheads="1"/>
            </p:cNvSpPr>
            <p:nvPr/>
          </p:nvSpPr>
          <p:spPr bwMode="auto">
            <a:xfrm>
              <a:off x="4062" y="2111"/>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spcBef>
                  <a:spcPct val="50000"/>
                </a:spcBef>
              </a:pPr>
              <a:r>
                <a:rPr lang="en-US" altLang="es-AR" sz="2000">
                  <a:latin typeface="Tahoma" panose="020B0604030504040204" pitchFamily="34" charset="0"/>
                </a:rPr>
                <a:t>=</a:t>
              </a:r>
            </a:p>
          </p:txBody>
        </p:sp>
        <p:grpSp>
          <p:nvGrpSpPr>
            <p:cNvPr id="233581" name="Group 109"/>
            <p:cNvGrpSpPr>
              <a:grpSpLocks/>
            </p:cNvGrpSpPr>
            <p:nvPr/>
          </p:nvGrpSpPr>
          <p:grpSpPr bwMode="auto">
            <a:xfrm>
              <a:off x="0" y="2120"/>
              <a:ext cx="4914" cy="262"/>
              <a:chOff x="0" y="2120"/>
              <a:chExt cx="4914" cy="262"/>
            </a:xfrm>
          </p:grpSpPr>
          <p:sp>
            <p:nvSpPr>
              <p:cNvPr id="233563" name="Text Box 91"/>
              <p:cNvSpPr txBox="1">
                <a:spLocks noChangeArrowheads="1"/>
              </p:cNvSpPr>
              <p:nvPr/>
            </p:nvSpPr>
            <p:spPr bwMode="auto">
              <a:xfrm>
                <a:off x="3060" y="2129"/>
                <a:ext cx="15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solidFill>
                      <a:srgbClr val="FF3300"/>
                    </a:solidFill>
                  </a:rPr>
                  <a:t>80 + 50 + 50</a:t>
                </a:r>
              </a:p>
            </p:txBody>
          </p:sp>
          <p:sp>
            <p:nvSpPr>
              <p:cNvPr id="233567" name="Text Box 95"/>
              <p:cNvSpPr txBox="1">
                <a:spLocks noChangeArrowheads="1"/>
              </p:cNvSpPr>
              <p:nvPr/>
            </p:nvSpPr>
            <p:spPr bwMode="auto">
              <a:xfrm>
                <a:off x="4434" y="2120"/>
                <a:ext cx="4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solidFill>
                      <a:srgbClr val="FF3300"/>
                    </a:solidFill>
                  </a:rPr>
                  <a:t>180</a:t>
                </a:r>
              </a:p>
            </p:txBody>
          </p:sp>
          <p:sp>
            <p:nvSpPr>
              <p:cNvPr id="233577" name="Text Box 105"/>
              <p:cNvSpPr txBox="1">
                <a:spLocks noChangeArrowheads="1"/>
              </p:cNvSpPr>
              <p:nvPr/>
            </p:nvSpPr>
            <p:spPr bwMode="auto">
              <a:xfrm>
                <a:off x="0" y="2132"/>
                <a:ext cx="336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algn="l">
                  <a:spcBef>
                    <a:spcPct val="50000"/>
                  </a:spcBef>
                </a:pPr>
                <a:r>
                  <a:rPr lang="en-US" altLang="es-AR" sz="2000">
                    <a:latin typeface="Tahoma" panose="020B0604030504040204" pitchFamily="34" charset="0"/>
                  </a:rPr>
                  <a:t> Indice de capacidad total aguas abajo  =</a:t>
                </a:r>
              </a:p>
            </p:txBody>
          </p:sp>
        </p:grpSp>
      </p:grpSp>
      <p:grpSp>
        <p:nvGrpSpPr>
          <p:cNvPr id="233582" name="Group 110"/>
          <p:cNvGrpSpPr>
            <a:grpSpLocks/>
          </p:cNvGrpSpPr>
          <p:nvPr/>
        </p:nvGrpSpPr>
        <p:grpSpPr bwMode="auto">
          <a:xfrm>
            <a:off x="8305800" y="3262314"/>
            <a:ext cx="914400" cy="1843087"/>
            <a:chOff x="4272" y="2055"/>
            <a:chExt cx="576" cy="1161"/>
          </a:xfrm>
        </p:grpSpPr>
        <p:sp>
          <p:nvSpPr>
            <p:cNvPr id="233578" name="Oval 106"/>
            <p:cNvSpPr>
              <a:spLocks noChangeArrowheads="1"/>
            </p:cNvSpPr>
            <p:nvPr/>
          </p:nvSpPr>
          <p:spPr bwMode="auto">
            <a:xfrm>
              <a:off x="4416" y="2055"/>
              <a:ext cx="432" cy="384"/>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233579" name="Line 107"/>
            <p:cNvSpPr>
              <a:spLocks noChangeShapeType="1"/>
            </p:cNvSpPr>
            <p:nvPr/>
          </p:nvSpPr>
          <p:spPr bwMode="auto">
            <a:xfrm>
              <a:off x="4656" y="2448"/>
              <a:ext cx="0" cy="768"/>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233580" name="Line 108"/>
            <p:cNvSpPr>
              <a:spLocks noChangeShapeType="1"/>
            </p:cNvSpPr>
            <p:nvPr/>
          </p:nvSpPr>
          <p:spPr bwMode="auto">
            <a:xfrm flipH="1">
              <a:off x="4272" y="3216"/>
              <a:ext cx="384" cy="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Tree>
    <p:extLst>
      <p:ext uri="{BB962C8B-B14F-4D97-AF65-F5344CB8AC3E}">
        <p14:creationId xmlns:p14="http://schemas.microsoft.com/office/powerpoint/2010/main" val="2556343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1000"/>
                                  </p:stCondLst>
                                  <p:childTnLst>
                                    <p:set>
                                      <p:cBhvr>
                                        <p:cTn id="6" dur="1" fill="hold">
                                          <p:stCondLst>
                                            <p:cond delay="0"/>
                                          </p:stCondLst>
                                        </p:cTn>
                                        <p:tgtEl>
                                          <p:spTgt spid="233569"/>
                                        </p:tgtEl>
                                        <p:attrNameLst>
                                          <p:attrName>style.visibility</p:attrName>
                                        </p:attrNameLst>
                                      </p:cBhvr>
                                      <p:to>
                                        <p:strVal val="visible"/>
                                      </p:to>
                                    </p:set>
                                    <p:anim calcmode="lin" valueType="num">
                                      <p:cBhvr>
                                        <p:cTn id="7" dur="500" fill="hold"/>
                                        <p:tgtEl>
                                          <p:spTgt spid="233569"/>
                                        </p:tgtEl>
                                        <p:attrNameLst>
                                          <p:attrName>ppt_w</p:attrName>
                                        </p:attrNameLst>
                                      </p:cBhvr>
                                      <p:tavLst>
                                        <p:tav tm="0">
                                          <p:val>
                                            <p:fltVal val="0"/>
                                          </p:val>
                                        </p:tav>
                                        <p:tav tm="100000">
                                          <p:val>
                                            <p:strVal val="#ppt_w"/>
                                          </p:val>
                                        </p:tav>
                                      </p:tavLst>
                                    </p:anim>
                                    <p:anim calcmode="lin" valueType="num">
                                      <p:cBhvr>
                                        <p:cTn id="8" dur="500" fill="hold"/>
                                        <p:tgtEl>
                                          <p:spTgt spid="233569"/>
                                        </p:tgtEl>
                                        <p:attrNameLst>
                                          <p:attrName>ppt_h</p:attrName>
                                        </p:attrNameLst>
                                      </p:cBhvr>
                                      <p:tavLst>
                                        <p:tav tm="0">
                                          <p:val>
                                            <p:fltVal val="0"/>
                                          </p:val>
                                        </p:tav>
                                        <p:tav tm="100000">
                                          <p:val>
                                            <p:strVal val="#ppt_h"/>
                                          </p:val>
                                        </p:tav>
                                      </p:tavLst>
                                    </p:anim>
                                  </p:childTnLst>
                                </p:cTn>
                              </p:par>
                            </p:childTnLst>
                          </p:cTn>
                        </p:par>
                        <p:par>
                          <p:cTn id="9" fill="hold" nodeType="afterGroup">
                            <p:stCondLst>
                              <p:cond delay="1500"/>
                            </p:stCondLst>
                            <p:childTnLst>
                              <p:par>
                                <p:cTn id="10" presetID="9" presetClass="entr" presetSubtype="0" fill="hold" grpId="0" nodeType="afterEffect">
                                  <p:stCondLst>
                                    <p:cond delay="500"/>
                                  </p:stCondLst>
                                  <p:childTnLst>
                                    <p:set>
                                      <p:cBhvr>
                                        <p:cTn id="11" dur="1" fill="hold">
                                          <p:stCondLst>
                                            <p:cond delay="0"/>
                                          </p:stCondLst>
                                        </p:cTn>
                                        <p:tgtEl>
                                          <p:spTgt spid="233566"/>
                                        </p:tgtEl>
                                        <p:attrNameLst>
                                          <p:attrName>style.visibility</p:attrName>
                                        </p:attrNameLst>
                                      </p:cBhvr>
                                      <p:to>
                                        <p:strVal val="visible"/>
                                      </p:to>
                                    </p:set>
                                    <p:animEffect transition="in" filter="dissolve">
                                      <p:cBhvr>
                                        <p:cTn id="12" dur="500"/>
                                        <p:tgtEl>
                                          <p:spTgt spid="233566"/>
                                        </p:tgtEl>
                                      </p:cBhvr>
                                    </p:animEffect>
                                  </p:childTnLst>
                                  <p:subTnLst>
                                    <p:set>
                                      <p:cBhvr override="childStyle">
                                        <p:cTn dur="1" fill="hold" display="0" masterRel="nextClick" afterEffect="1"/>
                                        <p:tgtEl>
                                          <p:spTgt spid="233566"/>
                                        </p:tgtEl>
                                        <p:attrNameLst>
                                          <p:attrName>style.visibility</p:attrName>
                                        </p:attrNameLst>
                                      </p:cBhvr>
                                      <p:to>
                                        <p:strVal val="hidden"/>
                                      </p:to>
                                    </p:set>
                                  </p:subTnLst>
                                </p:cTn>
                              </p:par>
                            </p:childTnLst>
                          </p:cTn>
                        </p:par>
                        <p:par>
                          <p:cTn id="13" fill="hold" nodeType="afterGroup">
                            <p:stCondLst>
                              <p:cond delay="2500"/>
                            </p:stCondLst>
                            <p:childTnLst>
                              <p:par>
                                <p:cTn id="14" presetID="9" presetClass="entr" presetSubtype="0" fill="hold" grpId="0" nodeType="afterEffect">
                                  <p:stCondLst>
                                    <p:cond delay="500"/>
                                  </p:stCondLst>
                                  <p:childTnLst>
                                    <p:set>
                                      <p:cBhvr>
                                        <p:cTn id="15" dur="1" fill="hold">
                                          <p:stCondLst>
                                            <p:cond delay="0"/>
                                          </p:stCondLst>
                                        </p:cTn>
                                        <p:tgtEl>
                                          <p:spTgt spid="233527"/>
                                        </p:tgtEl>
                                        <p:attrNameLst>
                                          <p:attrName>style.visibility</p:attrName>
                                        </p:attrNameLst>
                                      </p:cBhvr>
                                      <p:to>
                                        <p:strVal val="visible"/>
                                      </p:to>
                                    </p:set>
                                    <p:animEffect transition="in" filter="dissolve">
                                      <p:cBhvr>
                                        <p:cTn id="16" dur="500"/>
                                        <p:tgtEl>
                                          <p:spTgt spid="233527"/>
                                        </p:tgtEl>
                                      </p:cBhvr>
                                    </p:animEffect>
                                  </p:childTnLst>
                                </p:cTn>
                              </p:par>
                            </p:childTnLst>
                          </p:cTn>
                        </p:par>
                        <p:par>
                          <p:cTn id="17" fill="hold" nodeType="afterGroup">
                            <p:stCondLst>
                              <p:cond delay="3500"/>
                            </p:stCondLst>
                            <p:childTnLst>
                              <p:par>
                                <p:cTn id="18" presetID="9" presetClass="entr" presetSubtype="0" fill="hold" grpId="0" nodeType="afterEffect">
                                  <p:stCondLst>
                                    <p:cond delay="0"/>
                                  </p:stCondLst>
                                  <p:childTnLst>
                                    <p:set>
                                      <p:cBhvr>
                                        <p:cTn id="19" dur="1" fill="hold">
                                          <p:stCondLst>
                                            <p:cond delay="0"/>
                                          </p:stCondLst>
                                        </p:cTn>
                                        <p:tgtEl>
                                          <p:spTgt spid="233561"/>
                                        </p:tgtEl>
                                        <p:attrNameLst>
                                          <p:attrName>style.visibility</p:attrName>
                                        </p:attrNameLst>
                                      </p:cBhvr>
                                      <p:to>
                                        <p:strVal val="visible"/>
                                      </p:to>
                                    </p:set>
                                    <p:animEffect transition="in" filter="dissolve">
                                      <p:cBhvr>
                                        <p:cTn id="20" dur="500"/>
                                        <p:tgtEl>
                                          <p:spTgt spid="233561"/>
                                        </p:tgtEl>
                                      </p:cBhvr>
                                    </p:animEffect>
                                  </p:childTnLst>
                                </p:cTn>
                              </p:par>
                            </p:childTnLst>
                          </p:cTn>
                        </p:par>
                        <p:par>
                          <p:cTn id="21" fill="hold" nodeType="afterGroup">
                            <p:stCondLst>
                              <p:cond delay="4000"/>
                            </p:stCondLst>
                            <p:childTnLst>
                              <p:par>
                                <p:cTn id="22" presetID="9" presetClass="entr" presetSubtype="0" fill="hold" grpId="0" nodeType="afterEffect">
                                  <p:stCondLst>
                                    <p:cond delay="0"/>
                                  </p:stCondLst>
                                  <p:childTnLst>
                                    <p:set>
                                      <p:cBhvr>
                                        <p:cTn id="23" dur="1" fill="hold">
                                          <p:stCondLst>
                                            <p:cond delay="0"/>
                                          </p:stCondLst>
                                        </p:cTn>
                                        <p:tgtEl>
                                          <p:spTgt spid="233560"/>
                                        </p:tgtEl>
                                        <p:attrNameLst>
                                          <p:attrName>style.visibility</p:attrName>
                                        </p:attrNameLst>
                                      </p:cBhvr>
                                      <p:to>
                                        <p:strVal val="visible"/>
                                      </p:to>
                                    </p:set>
                                    <p:animEffect transition="in" filter="dissolve">
                                      <p:cBhvr>
                                        <p:cTn id="24" dur="500"/>
                                        <p:tgtEl>
                                          <p:spTgt spid="233560"/>
                                        </p:tgtEl>
                                      </p:cBhvr>
                                    </p:animEffect>
                                  </p:childTnLst>
                                </p:cTn>
                              </p:par>
                            </p:childTnLst>
                          </p:cTn>
                        </p:par>
                        <p:par>
                          <p:cTn id="25" fill="hold" nodeType="afterGroup">
                            <p:stCondLst>
                              <p:cond delay="4500"/>
                            </p:stCondLst>
                            <p:childTnLst>
                              <p:par>
                                <p:cTn id="26" presetID="9" presetClass="entr" presetSubtype="0" fill="hold" grpId="0" nodeType="afterEffect">
                                  <p:stCondLst>
                                    <p:cond delay="0"/>
                                  </p:stCondLst>
                                  <p:childTnLst>
                                    <p:set>
                                      <p:cBhvr>
                                        <p:cTn id="27" dur="1" fill="hold">
                                          <p:stCondLst>
                                            <p:cond delay="0"/>
                                          </p:stCondLst>
                                        </p:cTn>
                                        <p:tgtEl>
                                          <p:spTgt spid="233562"/>
                                        </p:tgtEl>
                                        <p:attrNameLst>
                                          <p:attrName>style.visibility</p:attrName>
                                        </p:attrNameLst>
                                      </p:cBhvr>
                                      <p:to>
                                        <p:strVal val="visible"/>
                                      </p:to>
                                    </p:set>
                                    <p:animEffect transition="in" filter="dissolve">
                                      <p:cBhvr>
                                        <p:cTn id="28" dur="500"/>
                                        <p:tgtEl>
                                          <p:spTgt spid="233562"/>
                                        </p:tgtEl>
                                      </p:cBhvr>
                                    </p:animEffect>
                                  </p:childTnLst>
                                </p:cTn>
                              </p:par>
                            </p:childTnLst>
                          </p:cTn>
                        </p:par>
                        <p:par>
                          <p:cTn id="29" fill="hold" nodeType="afterGroup">
                            <p:stCondLst>
                              <p:cond delay="5000"/>
                            </p:stCondLst>
                            <p:childTnLst>
                              <p:par>
                                <p:cTn id="30" presetID="2" presetClass="entr" presetSubtype="8" fill="hold" nodeType="afterEffect">
                                  <p:stCondLst>
                                    <p:cond delay="0"/>
                                  </p:stCondLst>
                                  <p:childTnLst>
                                    <p:set>
                                      <p:cBhvr>
                                        <p:cTn id="31" dur="1" fill="hold">
                                          <p:stCondLst>
                                            <p:cond delay="0"/>
                                          </p:stCondLst>
                                        </p:cTn>
                                        <p:tgtEl>
                                          <p:spTgt spid="233583"/>
                                        </p:tgtEl>
                                        <p:attrNameLst>
                                          <p:attrName>style.visibility</p:attrName>
                                        </p:attrNameLst>
                                      </p:cBhvr>
                                      <p:to>
                                        <p:strVal val="visible"/>
                                      </p:to>
                                    </p:set>
                                    <p:anim calcmode="lin" valueType="num">
                                      <p:cBhvr additive="base">
                                        <p:cTn id="32" dur="500" fill="hold"/>
                                        <p:tgtEl>
                                          <p:spTgt spid="233583"/>
                                        </p:tgtEl>
                                        <p:attrNameLst>
                                          <p:attrName>ppt_x</p:attrName>
                                        </p:attrNameLst>
                                      </p:cBhvr>
                                      <p:tavLst>
                                        <p:tav tm="0">
                                          <p:val>
                                            <p:strVal val="0-#ppt_w/2"/>
                                          </p:val>
                                        </p:tav>
                                        <p:tav tm="100000">
                                          <p:val>
                                            <p:strVal val="#ppt_x"/>
                                          </p:val>
                                        </p:tav>
                                      </p:tavLst>
                                    </p:anim>
                                    <p:anim calcmode="lin" valueType="num">
                                      <p:cBhvr additive="base">
                                        <p:cTn id="33" dur="500" fill="hold"/>
                                        <p:tgtEl>
                                          <p:spTgt spid="233583"/>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500"/>
                            </p:stCondLst>
                            <p:childTnLst>
                              <p:par>
                                <p:cTn id="35" presetID="2" presetClass="entr" presetSubtype="8" fill="hold" nodeType="afterEffect">
                                  <p:stCondLst>
                                    <p:cond delay="0"/>
                                  </p:stCondLst>
                                  <p:childTnLst>
                                    <p:set>
                                      <p:cBhvr>
                                        <p:cTn id="36" dur="1" fill="hold">
                                          <p:stCondLst>
                                            <p:cond delay="0"/>
                                          </p:stCondLst>
                                        </p:cTn>
                                        <p:tgtEl>
                                          <p:spTgt spid="233573"/>
                                        </p:tgtEl>
                                        <p:attrNameLst>
                                          <p:attrName>style.visibility</p:attrName>
                                        </p:attrNameLst>
                                      </p:cBhvr>
                                      <p:to>
                                        <p:strVal val="visible"/>
                                      </p:to>
                                    </p:set>
                                    <p:anim calcmode="lin" valueType="num">
                                      <p:cBhvr additive="base">
                                        <p:cTn id="37" dur="500" fill="hold"/>
                                        <p:tgtEl>
                                          <p:spTgt spid="233573"/>
                                        </p:tgtEl>
                                        <p:attrNameLst>
                                          <p:attrName>ppt_x</p:attrName>
                                        </p:attrNameLst>
                                      </p:cBhvr>
                                      <p:tavLst>
                                        <p:tav tm="0">
                                          <p:val>
                                            <p:strVal val="0-#ppt_w/2"/>
                                          </p:val>
                                        </p:tav>
                                        <p:tav tm="100000">
                                          <p:val>
                                            <p:strVal val="#ppt_x"/>
                                          </p:val>
                                        </p:tav>
                                      </p:tavLst>
                                    </p:anim>
                                    <p:anim calcmode="lin" valueType="num">
                                      <p:cBhvr additive="base">
                                        <p:cTn id="38" dur="500" fill="hold"/>
                                        <p:tgtEl>
                                          <p:spTgt spid="233573"/>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6000"/>
                            </p:stCondLst>
                            <p:childTnLst>
                              <p:par>
                                <p:cTn id="40" presetID="2" presetClass="entr" presetSubtype="2" fill="hold" nodeType="afterEffect">
                                  <p:stCondLst>
                                    <p:cond delay="0"/>
                                  </p:stCondLst>
                                  <p:childTnLst>
                                    <p:set>
                                      <p:cBhvr>
                                        <p:cTn id="41" dur="1" fill="hold">
                                          <p:stCondLst>
                                            <p:cond delay="0"/>
                                          </p:stCondLst>
                                        </p:cTn>
                                        <p:tgtEl>
                                          <p:spTgt spid="233582"/>
                                        </p:tgtEl>
                                        <p:attrNameLst>
                                          <p:attrName>style.visibility</p:attrName>
                                        </p:attrNameLst>
                                      </p:cBhvr>
                                      <p:to>
                                        <p:strVal val="visible"/>
                                      </p:to>
                                    </p:set>
                                    <p:anim calcmode="lin" valueType="num">
                                      <p:cBhvr additive="base">
                                        <p:cTn id="42" dur="500" fill="hold"/>
                                        <p:tgtEl>
                                          <p:spTgt spid="233582"/>
                                        </p:tgtEl>
                                        <p:attrNameLst>
                                          <p:attrName>ppt_x</p:attrName>
                                        </p:attrNameLst>
                                      </p:cBhvr>
                                      <p:tavLst>
                                        <p:tav tm="0">
                                          <p:val>
                                            <p:strVal val="1+#ppt_w/2"/>
                                          </p:val>
                                        </p:tav>
                                        <p:tav tm="100000">
                                          <p:val>
                                            <p:strVal val="#ppt_x"/>
                                          </p:val>
                                        </p:tav>
                                      </p:tavLst>
                                    </p:anim>
                                    <p:anim calcmode="lin" valueType="num">
                                      <p:cBhvr additive="base">
                                        <p:cTn id="43" dur="500" fill="hold"/>
                                        <p:tgtEl>
                                          <p:spTgt spid="233582"/>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6500"/>
                            </p:stCondLst>
                            <p:childTnLst>
                              <p:par>
                                <p:cTn id="45" presetID="23" presetClass="entr" presetSubtype="16" fill="hold" nodeType="afterEffect">
                                  <p:stCondLst>
                                    <p:cond delay="500"/>
                                  </p:stCondLst>
                                  <p:childTnLst>
                                    <p:set>
                                      <p:cBhvr>
                                        <p:cTn id="46" dur="1" fill="hold">
                                          <p:stCondLst>
                                            <p:cond delay="0"/>
                                          </p:stCondLst>
                                        </p:cTn>
                                        <p:tgtEl>
                                          <p:spTgt spid="233574"/>
                                        </p:tgtEl>
                                        <p:attrNameLst>
                                          <p:attrName>style.visibility</p:attrName>
                                        </p:attrNameLst>
                                      </p:cBhvr>
                                      <p:to>
                                        <p:strVal val="visible"/>
                                      </p:to>
                                    </p:set>
                                    <p:anim calcmode="lin" valueType="num">
                                      <p:cBhvr>
                                        <p:cTn id="47" dur="500" fill="hold"/>
                                        <p:tgtEl>
                                          <p:spTgt spid="233574"/>
                                        </p:tgtEl>
                                        <p:attrNameLst>
                                          <p:attrName>ppt_w</p:attrName>
                                        </p:attrNameLst>
                                      </p:cBhvr>
                                      <p:tavLst>
                                        <p:tav tm="0">
                                          <p:val>
                                            <p:fltVal val="0"/>
                                          </p:val>
                                        </p:tav>
                                        <p:tav tm="100000">
                                          <p:val>
                                            <p:strVal val="#ppt_w"/>
                                          </p:val>
                                        </p:tav>
                                      </p:tavLst>
                                    </p:anim>
                                    <p:anim calcmode="lin" valueType="num">
                                      <p:cBhvr>
                                        <p:cTn id="48" dur="500" fill="hold"/>
                                        <p:tgtEl>
                                          <p:spTgt spid="233574"/>
                                        </p:tgtEl>
                                        <p:attrNameLst>
                                          <p:attrName>ppt_h</p:attrName>
                                        </p:attrNameLst>
                                      </p:cBhvr>
                                      <p:tavLst>
                                        <p:tav tm="0">
                                          <p:val>
                                            <p:fltVal val="0"/>
                                          </p:val>
                                        </p:tav>
                                        <p:tav tm="100000">
                                          <p:val>
                                            <p:strVal val="#ppt_h"/>
                                          </p:val>
                                        </p:tav>
                                      </p:tavLst>
                                    </p:anim>
                                  </p:childTnLst>
                                </p:cTn>
                              </p:par>
                            </p:childTnLst>
                          </p:cTn>
                        </p:par>
                        <p:par>
                          <p:cTn id="49" fill="hold" nodeType="afterGroup">
                            <p:stCondLst>
                              <p:cond delay="7500"/>
                            </p:stCondLst>
                            <p:childTnLst>
                              <p:par>
                                <p:cTn id="50" presetID="23" presetClass="entr" presetSubtype="16" fill="hold" nodeType="afterEffect">
                                  <p:stCondLst>
                                    <p:cond delay="500"/>
                                  </p:stCondLst>
                                  <p:childTnLst>
                                    <p:set>
                                      <p:cBhvr>
                                        <p:cTn id="51" dur="1" fill="hold">
                                          <p:stCondLst>
                                            <p:cond delay="0"/>
                                          </p:stCondLst>
                                        </p:cTn>
                                        <p:tgtEl>
                                          <p:spTgt spid="233575"/>
                                        </p:tgtEl>
                                        <p:attrNameLst>
                                          <p:attrName>style.visibility</p:attrName>
                                        </p:attrNameLst>
                                      </p:cBhvr>
                                      <p:to>
                                        <p:strVal val="visible"/>
                                      </p:to>
                                    </p:set>
                                    <p:anim calcmode="lin" valueType="num">
                                      <p:cBhvr>
                                        <p:cTn id="52" dur="500" fill="hold"/>
                                        <p:tgtEl>
                                          <p:spTgt spid="233575"/>
                                        </p:tgtEl>
                                        <p:attrNameLst>
                                          <p:attrName>ppt_w</p:attrName>
                                        </p:attrNameLst>
                                      </p:cBhvr>
                                      <p:tavLst>
                                        <p:tav tm="0">
                                          <p:val>
                                            <p:fltVal val="0"/>
                                          </p:val>
                                        </p:tav>
                                        <p:tav tm="100000">
                                          <p:val>
                                            <p:strVal val="#ppt_w"/>
                                          </p:val>
                                        </p:tav>
                                      </p:tavLst>
                                    </p:anim>
                                    <p:anim calcmode="lin" valueType="num">
                                      <p:cBhvr>
                                        <p:cTn id="53" dur="500" fill="hold"/>
                                        <p:tgtEl>
                                          <p:spTgt spid="23357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8500"/>
                            </p:stCondLst>
                            <p:childTnLst>
                              <p:par>
                                <p:cTn id="55" presetID="22" presetClass="entr" presetSubtype="8" fill="hold" grpId="0" nodeType="afterEffect">
                                  <p:stCondLst>
                                    <p:cond delay="1000"/>
                                  </p:stCondLst>
                                  <p:childTnLst>
                                    <p:set>
                                      <p:cBhvr>
                                        <p:cTn id="56" dur="1" fill="hold">
                                          <p:stCondLst>
                                            <p:cond delay="0"/>
                                          </p:stCondLst>
                                        </p:cTn>
                                        <p:tgtEl>
                                          <p:spTgt spid="233564"/>
                                        </p:tgtEl>
                                        <p:attrNameLst>
                                          <p:attrName>style.visibility</p:attrName>
                                        </p:attrNameLst>
                                      </p:cBhvr>
                                      <p:to>
                                        <p:strVal val="visible"/>
                                      </p:to>
                                    </p:set>
                                    <p:animEffect transition="in" filter="wipe(left)">
                                      <p:cBhvr>
                                        <p:cTn id="57" dur="500"/>
                                        <p:tgtEl>
                                          <p:spTgt spid="233564"/>
                                        </p:tgtEl>
                                      </p:cBhvr>
                                    </p:animEffect>
                                  </p:childTnLst>
                                </p:cTn>
                              </p:par>
                            </p:childTnLst>
                          </p:cTn>
                        </p:par>
                        <p:par>
                          <p:cTn id="58" fill="hold" nodeType="afterGroup">
                            <p:stCondLst>
                              <p:cond delay="10000"/>
                            </p:stCondLst>
                            <p:childTnLst>
                              <p:par>
                                <p:cTn id="59" presetID="9" presetClass="entr" presetSubtype="0" fill="hold" grpId="0" nodeType="afterEffect">
                                  <p:stCondLst>
                                    <p:cond delay="0"/>
                                  </p:stCondLst>
                                  <p:childTnLst>
                                    <p:set>
                                      <p:cBhvr>
                                        <p:cTn id="60" dur="1" fill="hold">
                                          <p:stCondLst>
                                            <p:cond delay="0"/>
                                          </p:stCondLst>
                                        </p:cTn>
                                        <p:tgtEl>
                                          <p:spTgt spid="233568"/>
                                        </p:tgtEl>
                                        <p:attrNameLst>
                                          <p:attrName>style.visibility</p:attrName>
                                        </p:attrNameLst>
                                      </p:cBhvr>
                                      <p:to>
                                        <p:strVal val="visible"/>
                                      </p:to>
                                    </p:set>
                                    <p:animEffect transition="in" filter="dissolve">
                                      <p:cBhvr>
                                        <p:cTn id="61" dur="500"/>
                                        <p:tgtEl>
                                          <p:spTgt spid="233568"/>
                                        </p:tgtEl>
                                      </p:cBhvr>
                                    </p:animEffect>
                                  </p:childTnLst>
                                </p:cTn>
                              </p:par>
                            </p:childTnLst>
                          </p:cTn>
                        </p:par>
                        <p:par>
                          <p:cTn id="62" fill="hold" nodeType="afterGroup">
                            <p:stCondLst>
                              <p:cond delay="10500"/>
                            </p:stCondLst>
                            <p:childTnLst>
                              <p:par>
                                <p:cTn id="63" presetID="9" presetClass="entr" presetSubtype="0" fill="hold" nodeType="afterEffect">
                                  <p:stCondLst>
                                    <p:cond delay="0"/>
                                  </p:stCondLst>
                                  <p:childTnLst>
                                    <p:set>
                                      <p:cBhvr>
                                        <p:cTn id="64" dur="1" fill="hold">
                                          <p:stCondLst>
                                            <p:cond delay="0"/>
                                          </p:stCondLst>
                                        </p:cTn>
                                        <p:tgtEl>
                                          <p:spTgt spid="233584"/>
                                        </p:tgtEl>
                                        <p:attrNameLst>
                                          <p:attrName>style.visibility</p:attrName>
                                        </p:attrNameLst>
                                      </p:cBhvr>
                                      <p:to>
                                        <p:strVal val="visible"/>
                                      </p:to>
                                    </p:set>
                                    <p:animEffect transition="in" filter="dissolve">
                                      <p:cBhvr>
                                        <p:cTn id="65" dur="500"/>
                                        <p:tgtEl>
                                          <p:spTgt spid="233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527" grpId="0" autoUpdateAnimBg="0"/>
      <p:bldP spid="233560" grpId="0" autoUpdateAnimBg="0"/>
      <p:bldP spid="233561" grpId="0" autoUpdateAnimBg="0"/>
      <p:bldP spid="233562" grpId="0" autoUpdateAnimBg="0"/>
      <p:bldP spid="233564" grpId="0" autoUpdateAnimBg="0"/>
      <p:bldP spid="233566" grpId="0" autoUpdateAnimBg="0"/>
      <p:bldP spid="233568" grpId="0"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Grupo 13"/>
          <p:cNvGrpSpPr/>
          <p:nvPr/>
        </p:nvGrpSpPr>
        <p:grpSpPr>
          <a:xfrm>
            <a:off x="0" y="0"/>
            <a:ext cx="12191999" cy="6858000"/>
            <a:chOff x="0" y="0"/>
            <a:chExt cx="12191999" cy="6858000"/>
          </a:xfrm>
        </p:grpSpPr>
        <p:pic>
          <p:nvPicPr>
            <p:cNvPr id="2" name="Imagen 1"/>
            <p:cNvPicPr>
              <a:picLocks noChangeAspect="1"/>
            </p:cNvPicPr>
            <p:nvPr/>
          </p:nvPicPr>
          <p:blipFill>
            <a:blip r:embed="rId3"/>
            <a:stretch>
              <a:fillRect/>
            </a:stretch>
          </p:blipFill>
          <p:spPr>
            <a:xfrm>
              <a:off x="10582" y="0"/>
              <a:ext cx="4013254" cy="6858000"/>
            </a:xfrm>
            <a:prstGeom prst="rect">
              <a:avLst/>
            </a:prstGeom>
          </p:spPr>
        </p:pic>
        <p:pic>
          <p:nvPicPr>
            <p:cNvPr id="3" name="Imagen 2"/>
            <p:cNvPicPr>
              <a:picLocks noChangeAspect="1"/>
            </p:cNvPicPr>
            <p:nvPr/>
          </p:nvPicPr>
          <p:blipFill>
            <a:blip r:embed="rId4"/>
            <a:stretch>
              <a:fillRect/>
            </a:stretch>
          </p:blipFill>
          <p:spPr>
            <a:xfrm>
              <a:off x="3953814" y="0"/>
              <a:ext cx="4013915" cy="3239297"/>
            </a:xfrm>
            <a:prstGeom prst="rect">
              <a:avLst/>
            </a:prstGeom>
          </p:spPr>
        </p:pic>
        <p:pic>
          <p:nvPicPr>
            <p:cNvPr id="5" name="Imagen 4"/>
            <p:cNvPicPr>
              <a:picLocks noChangeAspect="1"/>
            </p:cNvPicPr>
            <p:nvPr/>
          </p:nvPicPr>
          <p:blipFill>
            <a:blip r:embed="rId5"/>
            <a:stretch>
              <a:fillRect/>
            </a:stretch>
          </p:blipFill>
          <p:spPr>
            <a:xfrm>
              <a:off x="3940935" y="3429000"/>
              <a:ext cx="4013915" cy="2870907"/>
            </a:xfrm>
            <a:prstGeom prst="rect">
              <a:avLst/>
            </a:prstGeom>
          </p:spPr>
        </p:pic>
        <p:pic>
          <p:nvPicPr>
            <p:cNvPr id="6" name="Imagen 5"/>
            <p:cNvPicPr>
              <a:picLocks noChangeAspect="1"/>
            </p:cNvPicPr>
            <p:nvPr/>
          </p:nvPicPr>
          <p:blipFill>
            <a:blip r:embed="rId6"/>
            <a:stretch>
              <a:fillRect/>
            </a:stretch>
          </p:blipFill>
          <p:spPr>
            <a:xfrm>
              <a:off x="7928431" y="145664"/>
              <a:ext cx="4263568" cy="6376970"/>
            </a:xfrm>
            <a:prstGeom prst="rect">
              <a:avLst/>
            </a:prstGeom>
          </p:spPr>
        </p:pic>
        <p:cxnSp>
          <p:nvCxnSpPr>
            <p:cNvPr id="8" name="Conector recto 7"/>
            <p:cNvCxnSpPr/>
            <p:nvPr/>
          </p:nvCxnSpPr>
          <p:spPr>
            <a:xfrm>
              <a:off x="3940935" y="0"/>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7928431" y="0"/>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ángulo 9"/>
            <p:cNvSpPr/>
            <p:nvPr/>
          </p:nvSpPr>
          <p:spPr>
            <a:xfrm>
              <a:off x="0" y="0"/>
              <a:ext cx="309093" cy="283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10"/>
            <p:cNvSpPr/>
            <p:nvPr/>
          </p:nvSpPr>
          <p:spPr>
            <a:xfrm>
              <a:off x="3954848" y="0"/>
              <a:ext cx="309093" cy="283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Rectángulo 11"/>
            <p:cNvSpPr/>
            <p:nvPr/>
          </p:nvSpPr>
          <p:spPr>
            <a:xfrm>
              <a:off x="3982452" y="3390363"/>
              <a:ext cx="309093" cy="283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Rectángulo 12"/>
            <p:cNvSpPr/>
            <p:nvPr/>
          </p:nvSpPr>
          <p:spPr>
            <a:xfrm>
              <a:off x="36340" y="4131972"/>
              <a:ext cx="309093" cy="283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15" name="Imagen 14"/>
          <p:cNvPicPr>
            <a:picLocks noChangeAspect="1"/>
          </p:cNvPicPr>
          <p:nvPr/>
        </p:nvPicPr>
        <p:blipFill>
          <a:blip r:embed="rId7"/>
          <a:stretch>
            <a:fillRect/>
          </a:stretch>
        </p:blipFill>
        <p:spPr>
          <a:xfrm>
            <a:off x="4017867" y="6245289"/>
            <a:ext cx="3853422" cy="660295"/>
          </a:xfrm>
          <a:prstGeom prst="rect">
            <a:avLst/>
          </a:prstGeom>
        </p:spPr>
      </p:pic>
    </p:spTree>
    <p:extLst>
      <p:ext uri="{BB962C8B-B14F-4D97-AF65-F5344CB8AC3E}">
        <p14:creationId xmlns:p14="http://schemas.microsoft.com/office/powerpoint/2010/main" val="45302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3894829" y="2446986"/>
            <a:ext cx="309093" cy="283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Rectángulo 14"/>
          <p:cNvSpPr/>
          <p:nvPr/>
        </p:nvSpPr>
        <p:spPr>
          <a:xfrm>
            <a:off x="0" y="-1"/>
            <a:ext cx="425003" cy="20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7" name="Grupo 16"/>
          <p:cNvGrpSpPr/>
          <p:nvPr/>
        </p:nvGrpSpPr>
        <p:grpSpPr>
          <a:xfrm>
            <a:off x="3972103" y="3098041"/>
            <a:ext cx="4013915" cy="3229545"/>
            <a:chOff x="3884566" y="3528879"/>
            <a:chExt cx="4013915" cy="3229545"/>
          </a:xfrm>
        </p:grpSpPr>
        <p:pic>
          <p:nvPicPr>
            <p:cNvPr id="8" name="Imagen 7"/>
            <p:cNvPicPr>
              <a:picLocks noChangeAspect="1"/>
            </p:cNvPicPr>
            <p:nvPr/>
          </p:nvPicPr>
          <p:blipFill>
            <a:blip r:embed="rId3"/>
            <a:stretch>
              <a:fillRect/>
            </a:stretch>
          </p:blipFill>
          <p:spPr>
            <a:xfrm>
              <a:off x="3884566" y="3887517"/>
              <a:ext cx="4013915" cy="2870907"/>
            </a:xfrm>
            <a:prstGeom prst="rect">
              <a:avLst/>
            </a:prstGeom>
          </p:spPr>
        </p:pic>
        <p:pic>
          <p:nvPicPr>
            <p:cNvPr id="16" name="Imagen 15"/>
            <p:cNvPicPr>
              <a:picLocks noChangeAspect="1"/>
            </p:cNvPicPr>
            <p:nvPr/>
          </p:nvPicPr>
          <p:blipFill>
            <a:blip r:embed="rId4"/>
            <a:stretch>
              <a:fillRect/>
            </a:stretch>
          </p:blipFill>
          <p:spPr>
            <a:xfrm>
              <a:off x="3908897" y="3528879"/>
              <a:ext cx="3943515" cy="1107358"/>
            </a:xfrm>
            <a:prstGeom prst="rect">
              <a:avLst/>
            </a:prstGeom>
          </p:spPr>
        </p:pic>
      </p:grpSp>
      <p:pic>
        <p:nvPicPr>
          <p:cNvPr id="18" name="Imagen 17"/>
          <p:cNvPicPr>
            <a:picLocks noChangeAspect="1"/>
          </p:cNvPicPr>
          <p:nvPr/>
        </p:nvPicPr>
        <p:blipFill>
          <a:blip r:embed="rId5"/>
          <a:stretch>
            <a:fillRect/>
          </a:stretch>
        </p:blipFill>
        <p:spPr>
          <a:xfrm>
            <a:off x="4003904" y="-793"/>
            <a:ext cx="3943478" cy="3100572"/>
          </a:xfrm>
          <a:prstGeom prst="rect">
            <a:avLst/>
          </a:prstGeom>
        </p:spPr>
      </p:pic>
      <p:cxnSp>
        <p:nvCxnSpPr>
          <p:cNvPr id="11" name="Conector recto 10"/>
          <p:cNvCxnSpPr/>
          <p:nvPr/>
        </p:nvCxnSpPr>
        <p:spPr>
          <a:xfrm>
            <a:off x="7986018" y="0"/>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6"/>
          <a:stretch>
            <a:fillRect/>
          </a:stretch>
        </p:blipFill>
        <p:spPr>
          <a:xfrm>
            <a:off x="17253" y="-2"/>
            <a:ext cx="3940935" cy="6854293"/>
          </a:xfrm>
          <a:prstGeom prst="rect">
            <a:avLst/>
          </a:prstGeom>
        </p:spPr>
      </p:pic>
      <p:cxnSp>
        <p:nvCxnSpPr>
          <p:cNvPr id="10" name="Conector recto 9"/>
          <p:cNvCxnSpPr/>
          <p:nvPr/>
        </p:nvCxnSpPr>
        <p:spPr>
          <a:xfrm>
            <a:off x="3959224" y="-3709"/>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Imagen 18"/>
          <p:cNvPicPr>
            <a:picLocks noChangeAspect="1"/>
          </p:cNvPicPr>
          <p:nvPr/>
        </p:nvPicPr>
        <p:blipFill>
          <a:blip r:embed="rId7"/>
          <a:stretch>
            <a:fillRect/>
          </a:stretch>
        </p:blipFill>
        <p:spPr>
          <a:xfrm>
            <a:off x="8081498" y="0"/>
            <a:ext cx="4110502" cy="2812920"/>
          </a:xfrm>
          <a:prstGeom prst="rect">
            <a:avLst/>
          </a:prstGeom>
        </p:spPr>
      </p:pic>
      <p:pic>
        <p:nvPicPr>
          <p:cNvPr id="20" name="Imagen 19"/>
          <p:cNvPicPr>
            <a:picLocks noChangeAspect="1"/>
          </p:cNvPicPr>
          <p:nvPr/>
        </p:nvPicPr>
        <p:blipFill>
          <a:blip r:embed="rId8"/>
          <a:stretch>
            <a:fillRect/>
          </a:stretch>
        </p:blipFill>
        <p:spPr>
          <a:xfrm>
            <a:off x="8054372" y="2827954"/>
            <a:ext cx="4137628" cy="2902372"/>
          </a:xfrm>
          <a:prstGeom prst="rect">
            <a:avLst/>
          </a:prstGeom>
        </p:spPr>
      </p:pic>
      <p:sp>
        <p:nvSpPr>
          <p:cNvPr id="12" name="Rectángulo 11"/>
          <p:cNvSpPr/>
          <p:nvPr/>
        </p:nvSpPr>
        <p:spPr>
          <a:xfrm>
            <a:off x="-4460" y="0"/>
            <a:ext cx="429463" cy="206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25" name="Grupo 24"/>
          <p:cNvGrpSpPr/>
          <p:nvPr/>
        </p:nvGrpSpPr>
        <p:grpSpPr>
          <a:xfrm>
            <a:off x="662901" y="6550223"/>
            <a:ext cx="367408" cy="307777"/>
            <a:chOff x="8467498" y="6327586"/>
            <a:chExt cx="367408" cy="307777"/>
          </a:xfrm>
        </p:grpSpPr>
        <p:sp>
          <p:nvSpPr>
            <p:cNvPr id="24" name="Rectángulo 23"/>
            <p:cNvSpPr/>
            <p:nvPr/>
          </p:nvSpPr>
          <p:spPr>
            <a:xfrm>
              <a:off x="8528853" y="6368966"/>
              <a:ext cx="270456" cy="240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3" name="CuadroTexto 22"/>
            <p:cNvSpPr txBox="1"/>
            <p:nvPr/>
          </p:nvSpPr>
          <p:spPr>
            <a:xfrm>
              <a:off x="8467498" y="6327586"/>
              <a:ext cx="367408" cy="307777"/>
            </a:xfrm>
            <a:prstGeom prst="rect">
              <a:avLst/>
            </a:prstGeom>
            <a:noFill/>
            <a:ln>
              <a:noFill/>
            </a:ln>
          </p:spPr>
          <p:txBody>
            <a:bodyPr wrap="none" rtlCol="0">
              <a:spAutoFit/>
            </a:bodyPr>
            <a:lstStyle/>
            <a:p>
              <a:r>
                <a:rPr lang="es-AR" sz="1400" b="1" dirty="0"/>
                <a:t>60</a:t>
              </a:r>
            </a:p>
          </p:txBody>
        </p:sp>
      </p:grpSp>
      <p:grpSp>
        <p:nvGrpSpPr>
          <p:cNvPr id="26" name="Grupo 25"/>
          <p:cNvGrpSpPr/>
          <p:nvPr/>
        </p:nvGrpSpPr>
        <p:grpSpPr>
          <a:xfrm>
            <a:off x="8529746" y="4989733"/>
            <a:ext cx="367408" cy="307777"/>
            <a:chOff x="8467498" y="6327586"/>
            <a:chExt cx="367408" cy="307777"/>
          </a:xfrm>
        </p:grpSpPr>
        <p:sp>
          <p:nvSpPr>
            <p:cNvPr id="27" name="Rectángulo 26"/>
            <p:cNvSpPr/>
            <p:nvPr/>
          </p:nvSpPr>
          <p:spPr>
            <a:xfrm>
              <a:off x="8528853" y="6368966"/>
              <a:ext cx="270456" cy="240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CuadroTexto 27"/>
            <p:cNvSpPr txBox="1"/>
            <p:nvPr/>
          </p:nvSpPr>
          <p:spPr>
            <a:xfrm>
              <a:off x="8467498" y="6327586"/>
              <a:ext cx="367408" cy="307777"/>
            </a:xfrm>
            <a:prstGeom prst="rect">
              <a:avLst/>
            </a:prstGeom>
            <a:noFill/>
            <a:ln>
              <a:noFill/>
            </a:ln>
          </p:spPr>
          <p:txBody>
            <a:bodyPr wrap="none" rtlCol="0">
              <a:spAutoFit/>
            </a:bodyPr>
            <a:lstStyle/>
            <a:p>
              <a:r>
                <a:rPr lang="es-AR" sz="1400" b="1" dirty="0"/>
                <a:t>60</a:t>
              </a:r>
            </a:p>
          </p:txBody>
        </p:sp>
      </p:grpSp>
    </p:spTree>
    <p:extLst>
      <p:ext uri="{BB962C8B-B14F-4D97-AF65-F5344CB8AC3E}">
        <p14:creationId xmlns:p14="http://schemas.microsoft.com/office/powerpoint/2010/main" val="27135955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2201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5858</TotalTime>
  <Words>7042</Words>
  <Application>Microsoft Office PowerPoint</Application>
  <PresentationFormat>Panorámica</PresentationFormat>
  <Paragraphs>717</Paragraphs>
  <Slides>86</Slides>
  <Notes>64</Notes>
  <HiddenSlides>2</HiddenSlides>
  <MMClips>3</MMClips>
  <ScaleCrop>false</ScaleCrop>
  <HeadingPairs>
    <vt:vector size="8" baseType="variant">
      <vt:variant>
        <vt:lpstr>Fuentes usadas</vt:lpstr>
      </vt:variant>
      <vt:variant>
        <vt:i4>15</vt:i4>
      </vt:variant>
      <vt:variant>
        <vt:lpstr>Tema</vt:lpstr>
      </vt:variant>
      <vt:variant>
        <vt:i4>1</vt:i4>
      </vt:variant>
      <vt:variant>
        <vt:lpstr>Servidores OLE incrustados</vt:lpstr>
      </vt:variant>
      <vt:variant>
        <vt:i4>2</vt:i4>
      </vt:variant>
      <vt:variant>
        <vt:lpstr>Títulos de diapositiva</vt:lpstr>
      </vt:variant>
      <vt:variant>
        <vt:i4>86</vt:i4>
      </vt:variant>
    </vt:vector>
  </HeadingPairs>
  <TitlesOfParts>
    <vt:vector size="104" baseType="lpstr">
      <vt:lpstr>Gulim</vt:lpstr>
      <vt:lpstr>ＭＳ Ｐゴシック</vt:lpstr>
      <vt:lpstr>ＭＳ Ｐゴシック</vt:lpstr>
      <vt:lpstr>游ゴシック</vt:lpstr>
      <vt:lpstr>游ゴシック Light</vt:lpstr>
      <vt:lpstr>Arial</vt:lpstr>
      <vt:lpstr>Arial Black</vt:lpstr>
      <vt:lpstr>Calibri</vt:lpstr>
      <vt:lpstr>Calibri Light</vt:lpstr>
      <vt:lpstr>Cordia New</vt:lpstr>
      <vt:lpstr>Monotype Sorts</vt:lpstr>
      <vt:lpstr>Symbol</vt:lpstr>
      <vt:lpstr>Tahoma</vt:lpstr>
      <vt:lpstr>Times New Roman</vt:lpstr>
      <vt:lpstr>Wingdings</vt:lpstr>
      <vt:lpstr>Tema de Office</vt:lpstr>
      <vt:lpstr>Clip</vt:lpstr>
      <vt:lpstr>Worksheet</vt:lpstr>
      <vt:lpstr>CURSO PDS-01 VRV XPRESS (SOFTWARE DE DISEÑO)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Nestor Semillan</dc:creator>
  <cp:lastModifiedBy>Nestor Semillan</cp:lastModifiedBy>
  <cp:revision>263</cp:revision>
  <cp:lastPrinted>2018-10-30T12:33:01Z</cp:lastPrinted>
  <dcterms:created xsi:type="dcterms:W3CDTF">2015-12-30T16:09:41Z</dcterms:created>
  <dcterms:modified xsi:type="dcterms:W3CDTF">2018-10-30T13:05:02Z</dcterms:modified>
</cp:coreProperties>
</file>