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257" r:id="rId2"/>
    <p:sldId id="258" r:id="rId3"/>
    <p:sldId id="259" r:id="rId4"/>
    <p:sldId id="392" r:id="rId5"/>
    <p:sldId id="367" r:id="rId6"/>
    <p:sldId id="368" r:id="rId7"/>
    <p:sldId id="369" r:id="rId8"/>
    <p:sldId id="370" r:id="rId9"/>
    <p:sldId id="371" r:id="rId10"/>
    <p:sldId id="372" r:id="rId11"/>
    <p:sldId id="373" r:id="rId12"/>
    <p:sldId id="374" r:id="rId13"/>
    <p:sldId id="260" r:id="rId14"/>
    <p:sldId id="261" r:id="rId15"/>
    <p:sldId id="262" r:id="rId16"/>
    <p:sldId id="266" r:id="rId17"/>
    <p:sldId id="263" r:id="rId18"/>
    <p:sldId id="264" r:id="rId19"/>
    <p:sldId id="265" r:id="rId20"/>
    <p:sldId id="375" r:id="rId21"/>
    <p:sldId id="377" r:id="rId22"/>
    <p:sldId id="378" r:id="rId23"/>
    <p:sldId id="379" r:id="rId24"/>
    <p:sldId id="380" r:id="rId25"/>
    <p:sldId id="381" r:id="rId26"/>
    <p:sldId id="382" r:id="rId27"/>
    <p:sldId id="383" r:id="rId28"/>
    <p:sldId id="384" r:id="rId29"/>
    <p:sldId id="398" r:id="rId30"/>
    <p:sldId id="397" r:id="rId31"/>
    <p:sldId id="401" r:id="rId32"/>
    <p:sldId id="394" r:id="rId33"/>
    <p:sldId id="395" r:id="rId34"/>
    <p:sldId id="396" r:id="rId35"/>
    <p:sldId id="267" r:id="rId36"/>
    <p:sldId id="268" r:id="rId37"/>
    <p:sldId id="269" r:id="rId38"/>
    <p:sldId id="391" r:id="rId39"/>
    <p:sldId id="400" r:id="rId40"/>
    <p:sldId id="399" r:id="rId41"/>
    <p:sldId id="270" r:id="rId42"/>
    <p:sldId id="271" r:id="rId43"/>
    <p:sldId id="272" r:id="rId44"/>
    <p:sldId id="273" r:id="rId45"/>
    <p:sldId id="274" r:id="rId46"/>
    <p:sldId id="275" r:id="rId47"/>
    <p:sldId id="276" r:id="rId48"/>
    <p:sldId id="280" r:id="rId49"/>
    <p:sldId id="281" r:id="rId50"/>
    <p:sldId id="388" r:id="rId51"/>
    <p:sldId id="389" r:id="rId52"/>
    <p:sldId id="390" r:id="rId53"/>
    <p:sldId id="282" r:id="rId5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926" autoAdjust="0"/>
    <p:restoredTop sz="94660"/>
  </p:normalViewPr>
  <p:slideViewPr>
    <p:cSldViewPr>
      <p:cViewPr varScale="1">
        <p:scale>
          <a:sx n="75" d="100"/>
          <a:sy n="75" d="100"/>
        </p:scale>
        <p:origin x="-117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D:\LimCH\From%20LauTH\5RT\5RT%20EER%20Chart%20for%20Marketing%20Bulletin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6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5.1483684014043803E-2"/>
          <c:y val="5.1400554097404488E-2"/>
          <c:w val="0.73123022202248444"/>
          <c:h val="0.79822506561679785"/>
        </c:manualLayout>
      </c:layout>
      <c:barChart>
        <c:barDir val="col"/>
        <c:grouping val="clustered"/>
        <c:ser>
          <c:idx val="0"/>
          <c:order val="0"/>
          <c:tx>
            <c:strRef>
              <c:f>'McQuay vs Baltic II Sound Acson'!$G$20</c:f>
              <c:strCache>
                <c:ptCount val="1"/>
                <c:pt idx="0">
                  <c:v>UATYQ OD SPL</c:v>
                </c:pt>
              </c:strCache>
            </c:strRef>
          </c:tx>
          <c:dLbls>
            <c:numFmt formatCode="#\,##0" sourceLinked="0"/>
            <c:txPr>
              <a:bodyPr/>
              <a:lstStyle/>
              <a:p>
                <a:pPr>
                  <a:defRPr lang="es-AR"/>
                </a:pPr>
                <a:endParaRPr lang="en-US"/>
              </a:p>
            </c:txPr>
            <c:showVal val="1"/>
          </c:dLbls>
          <c:cat>
            <c:strRef>
              <c:f>'McQuay vs Baltic II Sound Acson'!$F$21:$F$26</c:f>
              <c:strCache>
                <c:ptCount val="6"/>
                <c:pt idx="0">
                  <c:v>UATYQ250 vs UATYP90A</c:v>
                </c:pt>
                <c:pt idx="1">
                  <c:v>UATYQ350 vs UATYP120A</c:v>
                </c:pt>
                <c:pt idx="2">
                  <c:v>UATYQ450 vs UATYP150A</c:v>
                </c:pt>
                <c:pt idx="3">
                  <c:v>UATYQ550 vs UATYP200A</c:v>
                </c:pt>
                <c:pt idx="4">
                  <c:v>UATYQ600 vs UATYP200A</c:v>
                </c:pt>
                <c:pt idx="5">
                  <c:v>UATYQ700 vs UATYP250A</c:v>
                </c:pt>
              </c:strCache>
            </c:strRef>
          </c:cat>
          <c:val>
            <c:numRef>
              <c:f>'McQuay vs Baltic II Sound Acson'!$G$21:$G$26</c:f>
              <c:numCache>
                <c:formatCode>0</c:formatCode>
                <c:ptCount val="6"/>
                <c:pt idx="0">
                  <c:v>68</c:v>
                </c:pt>
                <c:pt idx="1">
                  <c:v>64</c:v>
                </c:pt>
                <c:pt idx="2">
                  <c:v>65</c:v>
                </c:pt>
                <c:pt idx="3">
                  <c:v>68</c:v>
                </c:pt>
                <c:pt idx="4">
                  <c:v>70</c:v>
                </c:pt>
                <c:pt idx="5">
                  <c:v>70</c:v>
                </c:pt>
              </c:numCache>
            </c:numRef>
          </c:val>
        </c:ser>
        <c:ser>
          <c:idx val="1"/>
          <c:order val="1"/>
          <c:tx>
            <c:strRef>
              <c:f>'McQuay vs Baltic II Sound Acson'!$H$20</c:f>
              <c:strCache>
                <c:ptCount val="1"/>
                <c:pt idx="0">
                  <c:v>UATYP-A OD SPL</c:v>
                </c:pt>
              </c:strCache>
            </c:strRef>
          </c:tx>
          <c:dLbls>
            <c:txPr>
              <a:bodyPr/>
              <a:lstStyle/>
              <a:p>
                <a:pPr>
                  <a:defRPr lang="es-AR"/>
                </a:pPr>
                <a:endParaRPr lang="en-US"/>
              </a:p>
            </c:txPr>
            <c:showVal val="1"/>
          </c:dLbls>
          <c:cat>
            <c:strRef>
              <c:f>'McQuay vs Baltic II Sound Acson'!$F$21:$F$26</c:f>
              <c:strCache>
                <c:ptCount val="6"/>
                <c:pt idx="0">
                  <c:v>UATYQ250 vs UATYP90A</c:v>
                </c:pt>
                <c:pt idx="1">
                  <c:v>UATYQ350 vs UATYP120A</c:v>
                </c:pt>
                <c:pt idx="2">
                  <c:v>UATYQ450 vs UATYP150A</c:v>
                </c:pt>
                <c:pt idx="3">
                  <c:v>UATYQ550 vs UATYP200A</c:v>
                </c:pt>
                <c:pt idx="4">
                  <c:v>UATYQ600 vs UATYP200A</c:v>
                </c:pt>
                <c:pt idx="5">
                  <c:v>UATYQ700 vs UATYP250A</c:v>
                </c:pt>
              </c:strCache>
            </c:strRef>
          </c:cat>
          <c:val>
            <c:numRef>
              <c:f>'McQuay vs Baltic II Sound Acson'!$H$21:$H$26</c:f>
              <c:numCache>
                <c:formatCode>0</c:formatCode>
                <c:ptCount val="6"/>
                <c:pt idx="0">
                  <c:v>66</c:v>
                </c:pt>
                <c:pt idx="1">
                  <c:v>68</c:v>
                </c:pt>
                <c:pt idx="2">
                  <c:v>70</c:v>
                </c:pt>
                <c:pt idx="3">
                  <c:v>70</c:v>
                </c:pt>
                <c:pt idx="4">
                  <c:v>70</c:v>
                </c:pt>
                <c:pt idx="5">
                  <c:v>74</c:v>
                </c:pt>
              </c:numCache>
            </c:numRef>
          </c:val>
        </c:ser>
        <c:axId val="101182848"/>
        <c:axId val="101230464"/>
      </c:barChart>
      <c:catAx>
        <c:axId val="101182848"/>
        <c:scaling>
          <c:orientation val="minMax"/>
        </c:scaling>
        <c:axPos val="b"/>
        <c:tickLblPos val="nextTo"/>
        <c:txPr>
          <a:bodyPr/>
          <a:lstStyle/>
          <a:p>
            <a:pPr>
              <a:defRPr lang="es-AR"/>
            </a:pPr>
            <a:endParaRPr lang="en-US"/>
          </a:p>
        </c:txPr>
        <c:crossAx val="101230464"/>
        <c:crosses val="autoZero"/>
        <c:auto val="1"/>
        <c:lblAlgn val="ctr"/>
        <c:lblOffset val="100"/>
      </c:catAx>
      <c:valAx>
        <c:axId val="101230464"/>
        <c:scaling>
          <c:orientation val="minMax"/>
        </c:scaling>
        <c:axPos val="l"/>
        <c:numFmt formatCode="0" sourceLinked="0"/>
        <c:tickLblPos val="nextTo"/>
        <c:txPr>
          <a:bodyPr/>
          <a:lstStyle/>
          <a:p>
            <a:pPr>
              <a:defRPr lang="es-AR"/>
            </a:pPr>
            <a:endParaRPr lang="en-US"/>
          </a:p>
        </c:txPr>
        <c:crossAx val="101182848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lang="es-AR" sz="1050" b="1"/>
          </a:pPr>
          <a:endParaRPr lang="en-US"/>
        </a:p>
      </c:txPr>
    </c:legend>
    <c:plotVisOnly val="1"/>
    <c:dispBlanksAs val="gap"/>
  </c:chart>
  <c:externalData r:id="rId2"/>
</c:chartSpac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2.png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png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png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png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image" Target="../media/image45.png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45.png"/><Relationship Id="rId1" Type="http://schemas.openxmlformats.org/officeDocument/2006/relationships/image" Target="../media/image56.png"/><Relationship Id="rId4" Type="http://schemas.openxmlformats.org/officeDocument/2006/relationships/image" Target="../media/image58.png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image" Target="../media/image45.png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image" Target="../media/image65.png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image" Target="../media/image45.png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image" Target="../media/image6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30087F-4B13-4464-BED4-B27D4B00380D}" type="datetimeFigureOut">
              <a:rPr lang="en-US" smtClean="0"/>
              <a:pPr/>
              <a:t>6/3/2015</a:t>
            </a:fld>
            <a:endParaRPr lang="en-U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F70B32-2E8D-4CA6-8191-CFA79D74A1F3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E064988-59EB-4E3E-BD51-CEE4FB588F8F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4393" y="684874"/>
            <a:ext cx="4530742" cy="3430543"/>
          </a:xfrm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318" y="4343709"/>
            <a:ext cx="5027366" cy="4115417"/>
          </a:xfrm>
          <a:noFill/>
          <a:ln/>
        </p:spPr>
        <p:txBody>
          <a:bodyPr/>
          <a:lstStyle/>
          <a:p>
            <a:pPr eaLnBrk="1" hangingPunct="1"/>
            <a:r>
              <a:rPr lang="en-US" altLang="ja-JP" smtClean="0"/>
              <a:t>From that introduction, let</a:t>
            </a:r>
            <a:r>
              <a:rPr lang="en-US" altLang="ja-JP" smtClean="0">
                <a:latin typeface="Arial" pitchFamily="34" charset="0"/>
              </a:rPr>
              <a:t>’</a:t>
            </a:r>
            <a:r>
              <a:rPr lang="en-US" altLang="ja-JP" smtClean="0"/>
              <a:t>s go further into the system feature.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4213"/>
            <a:ext cx="4570412" cy="3429000"/>
          </a:xfrm>
          <a:ln/>
        </p:spPr>
      </p:sp>
      <p:sp>
        <p:nvSpPr>
          <p:cNvPr id="211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578" y="4342167"/>
            <a:ext cx="5488845" cy="4116959"/>
          </a:xfrm>
          <a:noFill/>
          <a:ln/>
        </p:spPr>
        <p:txBody>
          <a:bodyPr lIns="89247" tIns="44624" rIns="89247" bIns="44624"/>
          <a:lstStyle/>
          <a:p>
            <a:pPr algn="ctr" eaLnBrk="1" hangingPunct="1">
              <a:spcBef>
                <a:spcPct val="0"/>
              </a:spcBef>
            </a:pPr>
            <a:r>
              <a:rPr lang="en-US" altLang="ja-JP" sz="5200" b="1" dirty="0">
                <a:latin typeface="Arial" pitchFamily="34" charset="0"/>
              </a:rPr>
              <a:t>To close my speech, I will introduce control system for VRVIII.</a:t>
            </a:r>
          </a:p>
          <a:p>
            <a:pPr algn="ctr" eaLnBrk="1" hangingPunct="1">
              <a:spcBef>
                <a:spcPct val="0"/>
              </a:spcBef>
            </a:pPr>
            <a:endParaRPr lang="en-US" altLang="ja-JP" sz="5200" b="1" dirty="0">
              <a:latin typeface="Arial" pitchFamily="34" charset="0"/>
            </a:endParaRPr>
          </a:p>
          <a:p>
            <a:pPr algn="ctr" eaLnBrk="1" hangingPunct="1">
              <a:spcBef>
                <a:spcPct val="0"/>
              </a:spcBef>
            </a:pPr>
            <a:endParaRPr lang="ja-JP" altLang="en-US" sz="520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EE00143-CAE7-4D8C-B951-B348FA83B95E}" type="slidenum">
              <a:rPr lang="ja-JP" altLang="en-US"/>
              <a:pPr/>
              <a:t>11</a:t>
            </a:fld>
            <a:endParaRPr lang="ja-JP" altLang="en-US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fontAlgn="b" hangingPunct="1"/>
            <a:r>
              <a:rPr lang="ja-JP" altLang="en-US" smtClean="0">
                <a:latin typeface="ＭＳ Ｐゴシック" pitchFamily="34" charset="-128"/>
                <a:ea typeface="ＭＳ Ｐゴシック" pitchFamily="34" charset="-128"/>
              </a:rPr>
              <a:t>従での機能制限機能について(</a:t>
            </a:r>
            <a:r>
              <a:rPr lang="en-US" altLang="ja-JP" smtClean="0">
                <a:latin typeface="ＭＳ Ｐゴシック" pitchFamily="34" charset="-128"/>
                <a:ea typeface="ＭＳ Ｐゴシック" pitchFamily="34" charset="-128"/>
              </a:rPr>
              <a:t>D3</a:t>
            </a:r>
            <a:r>
              <a:rPr lang="ja-JP" altLang="en-US" smtClean="0">
                <a:latin typeface="ＭＳ Ｐゴシック" pitchFamily="34" charset="-128"/>
                <a:ea typeface="ＭＳ Ｐゴシック" pitchFamily="34" charset="-128"/>
              </a:rPr>
              <a:t>に2台つける場合に従に設定)</a:t>
            </a:r>
          </a:p>
          <a:p>
            <a:pPr eaLnBrk="1" fontAlgn="b" hangingPunct="1"/>
            <a:endParaRPr lang="ja-JP" altLang="en-US" smtClean="0">
              <a:latin typeface="ＭＳ Ｐゴシック" pitchFamily="34" charset="-128"/>
              <a:ea typeface="ＭＳ Ｐゴシック" pitchFamily="34" charset="-128"/>
            </a:endParaRPr>
          </a:p>
          <a:p>
            <a:pPr eaLnBrk="1" fontAlgn="b" hangingPunct="1"/>
            <a:endParaRPr lang="ja-JP" altLang="en-US" smtClean="0">
              <a:latin typeface="ＭＳ Ｐゴシック" pitchFamily="34" charset="-128"/>
              <a:ea typeface="ＭＳ Ｐゴシック" pitchFamily="34" charset="-128"/>
            </a:endParaRPr>
          </a:p>
          <a:p>
            <a:pPr eaLnBrk="1" hangingPunct="1"/>
            <a:endParaRPr lang="ja-JP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CE060E-3051-4B21-995B-AF8098F9EE07}" type="slidenum">
              <a:rPr lang="en-US" smtClean="0"/>
              <a:pPr/>
              <a:t>41</a:t>
            </a:fld>
            <a:endParaRPr lang="en-US" smtClean="0"/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4393" y="684874"/>
            <a:ext cx="4530742" cy="3430543"/>
          </a:xfrm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318" y="4343709"/>
            <a:ext cx="5027366" cy="4115417"/>
          </a:xfrm>
          <a:noFill/>
          <a:ln/>
        </p:spPr>
        <p:txBody>
          <a:bodyPr/>
          <a:lstStyle/>
          <a:p>
            <a:pPr eaLnBrk="1" hangingPunct="1"/>
            <a:r>
              <a:rPr lang="en-US" altLang="ja-JP" smtClean="0"/>
              <a:t>From that introduction, let</a:t>
            </a:r>
            <a:r>
              <a:rPr lang="en-US" altLang="ja-JP" smtClean="0">
                <a:latin typeface="Arial" pitchFamily="34" charset="0"/>
              </a:rPr>
              <a:t>’</a:t>
            </a:r>
            <a:r>
              <a:rPr lang="en-US" altLang="ja-JP" smtClean="0"/>
              <a:t>s go further into the system feature.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5.png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2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FBB7B-B077-4202-930D-7AB8F277DF38}" type="datetimeFigureOut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55445-9E43-46CB-B1A8-0A8162752C4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FBB7B-B077-4202-930D-7AB8F277DF38}" type="datetimeFigureOut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55445-9E43-46CB-B1A8-0A8162752C4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FBB7B-B077-4202-930D-7AB8F277DF38}" type="datetimeFigureOut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55445-9E43-46CB-B1A8-0A8162752C4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FBB7B-B077-4202-930D-7AB8F277DF38}" type="datetimeFigureOut">
              <a:rPr lang="en-US" smtClean="0"/>
              <a:pPr/>
              <a:t>6/3/2015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55445-9E43-46CB-B1A8-0A8162752C4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FBB7B-B077-4202-930D-7AB8F277DF38}" type="datetimeFigureOut">
              <a:rPr lang="en-US" smtClean="0"/>
              <a:pPr/>
              <a:t>6/3/2015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55445-9E43-46CB-B1A8-0A8162752C4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FBB7B-B077-4202-930D-7AB8F277DF38}" type="datetimeFigureOut">
              <a:rPr lang="en-US" smtClean="0"/>
              <a:pPr/>
              <a:t>6/3/2015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55445-9E43-46CB-B1A8-0A8162752C4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FBB7B-B077-4202-930D-7AB8F277DF38}" type="datetimeFigureOut">
              <a:rPr lang="en-US" smtClean="0"/>
              <a:pPr/>
              <a:t>6/3/2015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55445-9E43-46CB-B1A8-0A8162752C4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FBB7B-B077-4202-930D-7AB8F277DF38}" type="datetimeFigureOut">
              <a:rPr lang="en-US" smtClean="0"/>
              <a:pPr/>
              <a:t>6/3/2015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55445-9E43-46CB-B1A8-0A8162752C4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FBB7B-B077-4202-930D-7AB8F277DF38}" type="datetimeFigureOut">
              <a:rPr lang="en-US" smtClean="0"/>
              <a:pPr/>
              <a:t>6/3/2015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55445-9E43-46CB-B1A8-0A8162752C4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FBB7B-B077-4202-930D-7AB8F277DF38}" type="datetimeFigureOut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55445-9E43-46CB-B1A8-0A8162752C4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FBB7B-B077-4202-930D-7AB8F277DF38}" type="datetimeFigureOut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55445-9E43-46CB-B1A8-0A8162752C4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0"/>
          <p:cNvGraphicFramePr>
            <a:graphicFrameLocks noChangeAspect="1"/>
          </p:cNvGraphicFramePr>
          <p:nvPr/>
        </p:nvGraphicFramePr>
        <p:xfrm>
          <a:off x="0" y="5876925"/>
          <a:ext cx="9144000" cy="1008063"/>
        </p:xfrm>
        <a:graphic>
          <a:graphicData uri="http://schemas.openxmlformats.org/presentationml/2006/ole">
            <p:oleObj spid="_x0000_s1026" name="Imagen de mapa de bits" r:id="rId3" imgW="1295238" imgH="161990" progId="PBrush">
              <p:embed/>
            </p:oleObj>
          </a:graphicData>
        </a:graphic>
      </p:graphicFrame>
      <p:graphicFrame>
        <p:nvGraphicFramePr>
          <p:cNvPr id="3" name="Object 7"/>
          <p:cNvGraphicFramePr>
            <a:graphicFrameLocks noChangeAspect="1"/>
          </p:cNvGraphicFramePr>
          <p:nvPr/>
        </p:nvGraphicFramePr>
        <p:xfrm>
          <a:off x="0" y="-26988"/>
          <a:ext cx="9144000" cy="1008063"/>
        </p:xfrm>
        <a:graphic>
          <a:graphicData uri="http://schemas.openxmlformats.org/presentationml/2006/ole">
            <p:oleObj spid="_x0000_s1027" name="Imagen de mapa de bits" r:id="rId4" imgW="7516274" imgH="1590897" progId="PBrush">
              <p:embed/>
            </p:oleObj>
          </a:graphicData>
        </a:graphic>
      </p:graphicFrame>
      <p:pic>
        <p:nvPicPr>
          <p:cNvPr id="4" name="Picture 9"/>
          <p:cNvPicPr>
            <a:picLocks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107950" y="5949950"/>
            <a:ext cx="784225" cy="846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</p:pic>
      <p:sp>
        <p:nvSpPr>
          <p:cNvPr id="5" name="Rectangle 12"/>
          <p:cNvSpPr>
            <a:spLocks noChangeArrowheads="1"/>
          </p:cNvSpPr>
          <p:nvPr userDrawn="1"/>
        </p:nvSpPr>
        <p:spPr bwMode="auto">
          <a:xfrm>
            <a:off x="6732588" y="6021388"/>
            <a:ext cx="2232025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s-AR">
              <a:cs typeface="+mn-cs"/>
            </a:endParaRPr>
          </a:p>
        </p:txBody>
      </p:sp>
      <p:graphicFrame>
        <p:nvGraphicFramePr>
          <p:cNvPr id="6" name="Object 11"/>
          <p:cNvGraphicFramePr>
            <a:graphicFrameLocks noChangeAspect="1"/>
          </p:cNvGraphicFramePr>
          <p:nvPr/>
        </p:nvGraphicFramePr>
        <p:xfrm>
          <a:off x="7143750" y="6072188"/>
          <a:ext cx="1627188" cy="576262"/>
        </p:xfrm>
        <a:graphic>
          <a:graphicData uri="http://schemas.openxmlformats.org/presentationml/2006/ole">
            <p:oleObj spid="_x0000_s1028" name="Imagen de mapa de bits" r:id="rId6" imgW="4439270" imgH="1619476" progId="PBrush">
              <p:embed/>
            </p:oleObj>
          </a:graphicData>
        </a:graphic>
      </p:graphicFrame>
      <p:pic>
        <p:nvPicPr>
          <p:cNvPr id="7" name="Picture 2" descr="E:\PaiWork\Flash\Commission\Pae\Daikin\ItemsTemplate\banner.png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0" y="6442075"/>
            <a:ext cx="91440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E:\PaiWork\Flash\Commission\Pae\Daikin\ItemsTemplate\banner.png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7929563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7929563" y="0"/>
            <a:ext cx="1214437" cy="6429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10" name="10 CuadroTexto"/>
          <p:cNvSpPr txBox="1"/>
          <p:nvPr userDrawn="1"/>
        </p:nvSpPr>
        <p:spPr>
          <a:xfrm>
            <a:off x="-352425" y="6418263"/>
            <a:ext cx="1928813" cy="4984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es-AR" sz="1200" i="1" dirty="0">
                <a:solidFill>
                  <a:schemeClr val="bg1"/>
                </a:solidFill>
                <a:latin typeface="Arial" charset="0"/>
                <a:ea typeface="ＭＳ Ｐゴシック" pitchFamily="50" charset="-128"/>
                <a:cs typeface="+mn-cs"/>
              </a:rPr>
              <a:t>DAIKIN-DARG</a:t>
            </a:r>
          </a:p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es-AR" sz="1200" i="1" dirty="0">
                <a:solidFill>
                  <a:schemeClr val="bg1"/>
                </a:solidFill>
                <a:latin typeface="Arial" charset="0"/>
                <a:ea typeface="ＭＳ Ｐゴシック" pitchFamily="50" charset="-128"/>
                <a:cs typeface="+mn-cs"/>
              </a:rPr>
              <a:t>2014</a:t>
            </a:r>
          </a:p>
        </p:txBody>
      </p:sp>
      <p:sp>
        <p:nvSpPr>
          <p:cNvPr id="11" name="11 CuadroTexto"/>
          <p:cNvSpPr txBox="1"/>
          <p:nvPr userDrawn="1"/>
        </p:nvSpPr>
        <p:spPr>
          <a:xfrm>
            <a:off x="7872413" y="6418263"/>
            <a:ext cx="12144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es-AR" sz="2400" i="1" dirty="0">
                <a:solidFill>
                  <a:schemeClr val="bg1"/>
                </a:solidFill>
                <a:latin typeface="Arial" charset="0"/>
                <a:ea typeface="ＭＳ Ｐゴシック" pitchFamily="50" charset="-128"/>
                <a:cs typeface="+mn-cs"/>
              </a:rPr>
              <a:t>VRV IV</a:t>
            </a:r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8"/>
          <p:cNvSpPr txBox="1">
            <a:spLocks noChangeArrowheads="1"/>
          </p:cNvSpPr>
          <p:nvPr userDrawn="1"/>
        </p:nvSpPr>
        <p:spPr bwMode="auto">
          <a:xfrm>
            <a:off x="8367713" y="6697663"/>
            <a:ext cx="808037" cy="1841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kumimoji="0" lang="en-US" altLang="ja-JP" sz="600">
                <a:latin typeface="Arial" pitchFamily="34" charset="0"/>
              </a:rPr>
              <a:t>SPDCP11-015A</a:t>
            </a:r>
          </a:p>
        </p:txBody>
      </p:sp>
      <p:sp>
        <p:nvSpPr>
          <p:cNvPr id="5" name="テキスト ボックス 8"/>
          <p:cNvSpPr txBox="1"/>
          <p:nvPr userDrawn="1"/>
        </p:nvSpPr>
        <p:spPr>
          <a:xfrm>
            <a:off x="8270875" y="112713"/>
            <a:ext cx="766763" cy="338137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>
            <a:spAutoFit/>
          </a:bodyPr>
          <a:lstStyle/>
          <a:p>
            <a:pPr algn="ctr"/>
            <a:r>
              <a:rPr lang="en-US" altLang="ja-JP" sz="1600">
                <a:latin typeface="Calibri" pitchFamily="34" charset="0"/>
              </a:rPr>
              <a:t>Secret</a:t>
            </a:r>
            <a:endParaRPr lang="ja-JP" altLang="en-US" sz="1600">
              <a:latin typeface="Calibri" pitchFamily="34" charset="0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8" name="タイトル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6" name="日付プレースホルダー 8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7" name="フッター プレースホルダー 9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9" name="スライド番号プレースホルダー 10"/>
          <p:cNvSpPr>
            <a:spLocks noGrp="1"/>
          </p:cNvSpPr>
          <p:nvPr>
            <p:ph type="sldNum" sz="quarter" idx="12"/>
          </p:nvPr>
        </p:nvSpPr>
        <p:spPr>
          <a:xfrm>
            <a:off x="7980363" y="6376988"/>
            <a:ext cx="1106487" cy="49530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fld id="{107CA4C6-BB5B-4F0A-81DA-A6CC7A736748}" type="slidenum">
              <a:rPr lang="ja-JP" altLang="en-US"/>
              <a:pPr/>
              <a:t>‹Nº›</a:t>
            </a:fld>
            <a:endParaRPr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FBB7B-B077-4202-930D-7AB8F277DF38}" type="datetimeFigureOut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A55445-9E43-46CB-B1A8-0A8162752C4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6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oleObject" Target="../embeddings/oleObject9.bin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21.png"/><Relationship Id="rId10" Type="http://schemas.openxmlformats.org/officeDocument/2006/relationships/oleObject" Target="../embeddings/oleObject14.bin"/><Relationship Id="rId4" Type="http://schemas.openxmlformats.org/officeDocument/2006/relationships/oleObject" Target="../embeddings/oleObject10.bin"/><Relationship Id="rId9" Type="http://schemas.openxmlformats.org/officeDocument/2006/relationships/oleObject" Target="../embeddings/oleObject13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7.png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8.png"/><Relationship Id="rId5" Type="http://schemas.openxmlformats.org/officeDocument/2006/relationships/image" Target="../media/image23.png"/><Relationship Id="rId4" Type="http://schemas.openxmlformats.org/officeDocument/2006/relationships/oleObject" Target="../embeddings/oleObject19.bin"/><Relationship Id="rId9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3" Type="http://schemas.openxmlformats.org/officeDocument/2006/relationships/image" Target="../media/image41.jpeg"/><Relationship Id="rId7" Type="http://schemas.openxmlformats.org/officeDocument/2006/relationships/image" Target="../media/image44.jpe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3.png"/><Relationship Id="rId11" Type="http://schemas.openxmlformats.org/officeDocument/2006/relationships/oleObject" Target="../embeddings/oleObject22.bin"/><Relationship Id="rId5" Type="http://schemas.openxmlformats.org/officeDocument/2006/relationships/image" Target="../media/image42.png"/><Relationship Id="rId10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1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48.wmf"/><Relationship Id="rId4" Type="http://schemas.openxmlformats.org/officeDocument/2006/relationships/oleObject" Target="../embeddings/oleObject24.bin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3.v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4.v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3" Type="http://schemas.openxmlformats.org/officeDocument/2006/relationships/image" Target="../media/image25.emf"/><Relationship Id="rId7" Type="http://schemas.openxmlformats.org/officeDocument/2006/relationships/image" Target="../media/image54.png"/><Relationship Id="rId12" Type="http://schemas.openxmlformats.org/officeDocument/2006/relationships/oleObject" Target="../embeddings/oleObject3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28.bin"/><Relationship Id="rId11" Type="http://schemas.openxmlformats.org/officeDocument/2006/relationships/oleObject" Target="../embeddings/oleObject31.bin"/><Relationship Id="rId5" Type="http://schemas.openxmlformats.org/officeDocument/2006/relationships/image" Target="../media/image53.png"/><Relationship Id="rId10" Type="http://schemas.openxmlformats.org/officeDocument/2006/relationships/oleObject" Target="../embeddings/oleObject30.bin"/><Relationship Id="rId4" Type="http://schemas.openxmlformats.org/officeDocument/2006/relationships/oleObject" Target="../embeddings/oleObject27.bin"/><Relationship Id="rId9" Type="http://schemas.openxmlformats.org/officeDocument/2006/relationships/image" Target="../media/image5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.bin"/><Relationship Id="rId3" Type="http://schemas.openxmlformats.org/officeDocument/2006/relationships/image" Target="../media/image25.emf"/><Relationship Id="rId7" Type="http://schemas.openxmlformats.org/officeDocument/2006/relationships/oleObject" Target="../embeddings/oleObject3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59.png"/><Relationship Id="rId11" Type="http://schemas.openxmlformats.org/officeDocument/2006/relationships/oleObject" Target="../embeddings/oleObject38.bin"/><Relationship Id="rId5" Type="http://schemas.openxmlformats.org/officeDocument/2006/relationships/oleObject" Target="../embeddings/oleObject33.bin"/><Relationship Id="rId10" Type="http://schemas.openxmlformats.org/officeDocument/2006/relationships/oleObject" Target="../embeddings/oleObject37.bin"/><Relationship Id="rId4" Type="http://schemas.openxmlformats.org/officeDocument/2006/relationships/image" Target="../media/image54.png"/><Relationship Id="rId9" Type="http://schemas.openxmlformats.org/officeDocument/2006/relationships/oleObject" Target="../embeddings/oleObject36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1.bin"/><Relationship Id="rId13" Type="http://schemas.openxmlformats.org/officeDocument/2006/relationships/oleObject" Target="../embeddings/oleObject46.bin"/><Relationship Id="rId3" Type="http://schemas.openxmlformats.org/officeDocument/2006/relationships/image" Target="../media/image25.emf"/><Relationship Id="rId7" Type="http://schemas.openxmlformats.org/officeDocument/2006/relationships/oleObject" Target="../embeddings/oleObject40.bin"/><Relationship Id="rId12" Type="http://schemas.openxmlformats.org/officeDocument/2006/relationships/oleObject" Target="../embeddings/oleObject45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39.bin"/><Relationship Id="rId11" Type="http://schemas.openxmlformats.org/officeDocument/2006/relationships/oleObject" Target="../embeddings/oleObject44.bin"/><Relationship Id="rId5" Type="http://schemas.openxmlformats.org/officeDocument/2006/relationships/image" Target="../media/image64.png"/><Relationship Id="rId10" Type="http://schemas.openxmlformats.org/officeDocument/2006/relationships/oleObject" Target="../embeddings/oleObject43.bin"/><Relationship Id="rId4" Type="http://schemas.openxmlformats.org/officeDocument/2006/relationships/image" Target="../media/image63.png"/><Relationship Id="rId9" Type="http://schemas.openxmlformats.org/officeDocument/2006/relationships/oleObject" Target="../embeddings/oleObject42.bin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8.bin"/><Relationship Id="rId3" Type="http://schemas.openxmlformats.org/officeDocument/2006/relationships/image" Target="../media/image25.emf"/><Relationship Id="rId7" Type="http://schemas.openxmlformats.org/officeDocument/2006/relationships/oleObject" Target="../embeddings/oleObject47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68.wmf"/><Relationship Id="rId5" Type="http://schemas.openxmlformats.org/officeDocument/2006/relationships/image" Target="../media/image67.png"/><Relationship Id="rId4" Type="http://schemas.openxmlformats.org/officeDocument/2006/relationships/image" Target="../media/image11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0.bin"/><Relationship Id="rId3" Type="http://schemas.openxmlformats.org/officeDocument/2006/relationships/image" Target="../media/image25.emf"/><Relationship Id="rId7" Type="http://schemas.openxmlformats.org/officeDocument/2006/relationships/oleObject" Target="../embeddings/oleObject49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1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oleObject" Target="../embeddings/oleObject56.bin"/><Relationship Id="rId3" Type="http://schemas.openxmlformats.org/officeDocument/2006/relationships/image" Target="../media/image71.png"/><Relationship Id="rId7" Type="http://schemas.openxmlformats.org/officeDocument/2006/relationships/oleObject" Target="../embeddings/oleObject52.bin"/><Relationship Id="rId12" Type="http://schemas.openxmlformats.org/officeDocument/2006/relationships/oleObject" Target="../embeddings/oleObject55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51.bin"/><Relationship Id="rId11" Type="http://schemas.openxmlformats.org/officeDocument/2006/relationships/oleObject" Target="../embeddings/oleObject54.bin"/><Relationship Id="rId5" Type="http://schemas.openxmlformats.org/officeDocument/2006/relationships/image" Target="../media/image73.png"/><Relationship Id="rId10" Type="http://schemas.openxmlformats.org/officeDocument/2006/relationships/oleObject" Target="../embeddings/oleObject53.bin"/><Relationship Id="rId4" Type="http://schemas.openxmlformats.org/officeDocument/2006/relationships/image" Target="../media/image72.png"/><Relationship Id="rId9" Type="http://schemas.openxmlformats.org/officeDocument/2006/relationships/image" Target="../media/image7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88.jpeg"/><Relationship Id="rId3" Type="http://schemas.openxmlformats.org/officeDocument/2006/relationships/image" Target="../media/image5.png"/><Relationship Id="rId7" Type="http://schemas.openxmlformats.org/officeDocument/2006/relationships/image" Target="../media/image82.png"/><Relationship Id="rId12" Type="http://schemas.openxmlformats.org/officeDocument/2006/relationships/image" Target="../media/image87.jpeg"/><Relationship Id="rId17" Type="http://schemas.openxmlformats.org/officeDocument/2006/relationships/image" Target="../media/image92.png"/><Relationship Id="rId2" Type="http://schemas.openxmlformats.org/officeDocument/2006/relationships/image" Target="../media/image78.png"/><Relationship Id="rId16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11" Type="http://schemas.openxmlformats.org/officeDocument/2006/relationships/image" Target="../media/image86.png"/><Relationship Id="rId5" Type="http://schemas.openxmlformats.org/officeDocument/2006/relationships/image" Target="../media/image80.png"/><Relationship Id="rId15" Type="http://schemas.openxmlformats.org/officeDocument/2006/relationships/image" Target="../media/image90.jpeg"/><Relationship Id="rId10" Type="http://schemas.openxmlformats.org/officeDocument/2006/relationships/image" Target="../media/image85.jpeg"/><Relationship Id="rId4" Type="http://schemas.openxmlformats.org/officeDocument/2006/relationships/image" Target="../media/image79.jpeg"/><Relationship Id="rId9" Type="http://schemas.openxmlformats.org/officeDocument/2006/relationships/image" Target="../media/image84.png"/><Relationship Id="rId14" Type="http://schemas.openxmlformats.org/officeDocument/2006/relationships/image" Target="../media/image8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10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3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0" y="2701925"/>
            <a:ext cx="9144000" cy="1219200"/>
          </a:xfrm>
          <a:prstGeom prst="rect">
            <a:avLst/>
          </a:prstGeom>
          <a:solidFill>
            <a:srgbClr val="0000FF"/>
          </a:solidFill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ja-JP" sz="3600" b="1" smtClean="0">
                <a:solidFill>
                  <a:schemeClr val="bg1"/>
                </a:solidFill>
                <a:ea typeface="ＭＳ Ｐゴシック" pitchFamily="34" charset="-128"/>
              </a:rPr>
              <a:t>Controles</a:t>
            </a:r>
            <a:endParaRPr lang="en-US" altLang="ja-JP" sz="3600" smtClean="0">
              <a:solidFill>
                <a:schemeClr val="bg1"/>
              </a:solidFill>
              <a:ea typeface="ＭＳ Ｐゴシック" pitchFamily="34" charset="-128"/>
            </a:endParaRPr>
          </a:p>
        </p:txBody>
      </p:sp>
      <p:pic>
        <p:nvPicPr>
          <p:cNvPr id="1249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27775" y="0"/>
            <a:ext cx="2816225" cy="70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684213" y="1052513"/>
            <a:ext cx="7848600" cy="1439862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50000">
                <a:srgbClr val="E6E6E6"/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  <a:effectLst>
            <a:prstShdw prst="shdw17" dist="17961" dir="13500000">
              <a:srgbClr val="393939"/>
            </a:prstShdw>
          </a:effectLst>
          <a:scene3d>
            <a:camera prst="legacyPerspectiveBottom"/>
            <a:lightRig rig="legacyFlat3" dir="t"/>
          </a:scene3d>
          <a:sp3d extrusionH="100000" prstMaterial="legacyMatte">
            <a:bevelT w="13500" h="13500" prst="angle"/>
            <a:bevelB w="13500" h="13500" prst="angle"/>
            <a:extrusionClr>
              <a:schemeClr val="bg1"/>
            </a:extrusionClr>
          </a:sp3d>
          <a:extLst>
            <a:ext uri="{91240B29-F687-4F45-9708-019B960494DF}"/>
          </a:extLst>
        </p:spPr>
        <p:txBody>
          <a:bodyPr anchor="ctr">
            <a:flatTx/>
          </a:bodyPr>
          <a:lstStyle/>
          <a:p>
            <a:pPr algn="ctr" eaLnBrk="0" hangingPunct="0">
              <a:buFont typeface="Wingdings" pitchFamily="2" charset="2"/>
              <a:buNone/>
              <a:defRPr/>
            </a:pPr>
            <a:r>
              <a:rPr lang="en-US" altLang="ja-JP" sz="3600" i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ea typeface="AR P丸ゴシック体M"/>
                <a:cs typeface="AR P丸ゴシック体M"/>
              </a:rPr>
              <a:t>Avanzado sistema de Control Integrado</a:t>
            </a:r>
          </a:p>
          <a:p>
            <a:pPr algn="ctr" eaLnBrk="0" hangingPunct="0">
              <a:buFont typeface="Wingdings" pitchFamily="2" charset="2"/>
              <a:buNone/>
              <a:defRPr/>
            </a:pPr>
            <a:r>
              <a:rPr lang="en-US" altLang="ja-JP" sz="3600" i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ea typeface="AR P丸ゴシック体M"/>
                <a:cs typeface="AR P丸ゴシック体M"/>
              </a:rPr>
              <a:t>DCM601A51 – ITouch Manager</a:t>
            </a:r>
          </a:p>
        </p:txBody>
      </p:sp>
      <p:pic>
        <p:nvPicPr>
          <p:cNvPr id="12595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650" y="3284538"/>
            <a:ext cx="3495675" cy="157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5956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35600" y="3284538"/>
            <a:ext cx="2592388" cy="163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430" name="AutoShape 6"/>
          <p:cNvSpPr>
            <a:spLocks noChangeArrowheads="1"/>
          </p:cNvSpPr>
          <p:nvPr/>
        </p:nvSpPr>
        <p:spPr bwMode="auto">
          <a:xfrm>
            <a:off x="4427538" y="3716338"/>
            <a:ext cx="720725" cy="863600"/>
          </a:xfrm>
          <a:prstGeom prst="plus">
            <a:avLst>
              <a:gd name="adj" fmla="val 31056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1228725"/>
            <a:ext cx="7391400" cy="562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6979" name="Objec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2600" y="0"/>
            <a:ext cx="7391400" cy="12461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26980" name="Text Box 4"/>
          <p:cNvSpPr txBox="1">
            <a:spLocks noChangeArrowheads="1"/>
          </p:cNvSpPr>
          <p:nvPr/>
        </p:nvSpPr>
        <p:spPr bwMode="auto">
          <a:xfrm>
            <a:off x="134938" y="5181600"/>
            <a:ext cx="14303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r>
              <a:rPr lang="en-US" altLang="ja-JP">
                <a:solidFill>
                  <a:srgbClr val="000066"/>
                </a:solidFill>
                <a:latin typeface="Arial Narrow" pitchFamily="34" charset="0"/>
              </a:rPr>
              <a:t>Todo en uno</a:t>
            </a:r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323850" y="5734050"/>
            <a:ext cx="38274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en-US" altLang="ja-JP" dirty="0" err="1">
                <a:solidFill>
                  <a:srgbClr val="000066"/>
                </a:solidFill>
                <a:latin typeface="+mn-lt"/>
                <a:ea typeface="ＭＳ Ｐゴシック" pitchFamily="50" charset="-128"/>
                <a:cs typeface="+mn-cs"/>
              </a:rPr>
              <a:t>SIstema</a:t>
            </a:r>
            <a:r>
              <a:rPr lang="en-US" altLang="ja-JP" dirty="0">
                <a:solidFill>
                  <a:srgbClr val="000066"/>
                </a:solidFill>
                <a:latin typeface="+mn-lt"/>
                <a:ea typeface="ＭＳ Ｐゴシック" pitchFamily="50" charset="-128"/>
                <a:cs typeface="+mn-cs"/>
              </a:rPr>
              <a:t> de </a:t>
            </a:r>
            <a:r>
              <a:rPr lang="en-US" altLang="ja-JP" dirty="0" err="1">
                <a:solidFill>
                  <a:srgbClr val="000066"/>
                </a:solidFill>
                <a:latin typeface="+mn-lt"/>
                <a:ea typeface="ＭＳ Ｐゴシック" pitchFamily="50" charset="-128"/>
                <a:cs typeface="+mn-cs"/>
              </a:rPr>
              <a:t>gerenciamiento</a:t>
            </a:r>
            <a:r>
              <a:rPr lang="en-US" altLang="ja-JP" dirty="0">
                <a:solidFill>
                  <a:srgbClr val="000066"/>
                </a:solidFill>
                <a:latin typeface="+mn-lt"/>
                <a:ea typeface="ＭＳ Ｐゴシック" pitchFamily="50" charset="-128"/>
                <a:cs typeface="+mn-cs"/>
              </a:rPr>
              <a:t> de aire </a:t>
            </a:r>
            <a:r>
              <a:rPr lang="en-US" altLang="ja-JP" dirty="0" err="1">
                <a:solidFill>
                  <a:srgbClr val="000066"/>
                </a:solidFill>
                <a:latin typeface="+mn-lt"/>
                <a:ea typeface="ＭＳ Ｐゴシック" pitchFamily="50" charset="-128"/>
                <a:cs typeface="+mn-cs"/>
              </a:rPr>
              <a:t>acondicionado</a:t>
            </a:r>
            <a:r>
              <a:rPr lang="en-US" altLang="ja-JP" dirty="0">
                <a:solidFill>
                  <a:srgbClr val="000066"/>
                </a:solidFill>
                <a:latin typeface="+mn-lt"/>
                <a:ea typeface="ＭＳ Ｐゴシック" pitchFamily="50" charset="-128"/>
                <a:cs typeface="+mn-cs"/>
              </a:rPr>
              <a:t> </a:t>
            </a:r>
            <a:r>
              <a:rPr lang="en-US" altLang="ja-JP" dirty="0" err="1">
                <a:solidFill>
                  <a:srgbClr val="000066"/>
                </a:solidFill>
                <a:latin typeface="+mn-lt"/>
                <a:ea typeface="ＭＳ Ｐゴシック" pitchFamily="50" charset="-128"/>
                <a:cs typeface="+mn-cs"/>
              </a:rPr>
              <a:t>para</a:t>
            </a:r>
            <a:r>
              <a:rPr lang="en-US" altLang="ja-JP" dirty="0">
                <a:solidFill>
                  <a:srgbClr val="000066"/>
                </a:solidFill>
                <a:latin typeface="+mn-lt"/>
                <a:ea typeface="ＭＳ Ｐゴシック" pitchFamily="50" charset="-128"/>
                <a:cs typeface="+mn-cs"/>
              </a:rPr>
              <a:t> </a:t>
            </a:r>
            <a:r>
              <a:rPr lang="en-US" altLang="ja-JP" dirty="0" err="1">
                <a:solidFill>
                  <a:srgbClr val="000066"/>
                </a:solidFill>
                <a:latin typeface="+mn-lt"/>
                <a:ea typeface="ＭＳ Ｐゴシック" pitchFamily="50" charset="-128"/>
                <a:cs typeface="+mn-cs"/>
              </a:rPr>
              <a:t>edificios</a:t>
            </a:r>
            <a:endParaRPr lang="en-US" altLang="ja-JP" dirty="0">
              <a:solidFill>
                <a:srgbClr val="000066"/>
              </a:solidFill>
              <a:latin typeface="+mn-lt"/>
              <a:ea typeface="ＭＳ Ｐゴシック" pitchFamily="50" charset="-128"/>
              <a:cs typeface="+mn-cs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914400" y="2133600"/>
            <a:ext cx="3603625" cy="294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Char char="ü"/>
            </a:pPr>
            <a:r>
              <a:rPr lang="en-US" altLang="ja-JP" sz="3200">
                <a:solidFill>
                  <a:srgbClr val="FF0000"/>
                </a:solidFill>
              </a:rPr>
              <a:t>Monitoreo</a:t>
            </a:r>
            <a:endParaRPr lang="en-US" altLang="ja-JP" sz="3200"/>
          </a:p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endParaRPr lang="en-US" altLang="ja-JP" sz="3200"/>
          </a:p>
          <a:p>
            <a:pPr algn="ctr" eaLnBrk="0" hangingPunct="0">
              <a:spcBef>
                <a:spcPct val="20000"/>
              </a:spcBef>
              <a:buFont typeface="Wingdings" pitchFamily="2" charset="2"/>
              <a:buChar char="ü"/>
            </a:pPr>
            <a:r>
              <a:rPr lang="en-US" altLang="ja-JP" sz="3200">
                <a:solidFill>
                  <a:srgbClr val="FF0000"/>
                </a:solidFill>
              </a:rPr>
              <a:t>Control</a:t>
            </a:r>
            <a:endParaRPr lang="en-US" altLang="ja-JP" sz="3200"/>
          </a:p>
          <a:p>
            <a:pPr algn="ctr" eaLnBrk="0" hangingPunct="0">
              <a:spcBef>
                <a:spcPct val="20000"/>
              </a:spcBef>
              <a:buFont typeface="Wingdings" pitchFamily="2" charset="2"/>
              <a:buChar char="ü"/>
            </a:pPr>
            <a:endParaRPr lang="en-US" altLang="ja-JP" sz="3200"/>
          </a:p>
          <a:p>
            <a:pPr algn="ctr" eaLnBrk="0" hangingPunct="0">
              <a:spcBef>
                <a:spcPct val="20000"/>
              </a:spcBef>
              <a:buFont typeface="Wingdings" pitchFamily="2" charset="2"/>
              <a:buChar char="ü"/>
            </a:pPr>
            <a:r>
              <a:rPr lang="en-US" altLang="ja-JP" sz="3200">
                <a:solidFill>
                  <a:srgbClr val="FF0000"/>
                </a:solidFill>
              </a:rPr>
              <a:t>Gerenciamiento</a:t>
            </a:r>
            <a:endParaRPr lang="en-US" altLang="ja-JP" sz="32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utoUpdateAnimBg="0" advAuto="500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AD3B5B8-394F-4078-9E3B-7CDEDFD74565}" type="slidenum">
              <a:rPr lang="ja-JP" altLang="en-US"/>
              <a:pPr/>
              <a:t>4</a:t>
            </a:fld>
            <a:endParaRPr lang="ja-JP" altLang="en-US"/>
          </a:p>
        </p:txBody>
      </p:sp>
      <p:sp>
        <p:nvSpPr>
          <p:cNvPr id="36948" name="Rectangle 781"/>
          <p:cNvSpPr>
            <a:spLocks noGrp="1" noChangeArrowheads="1"/>
          </p:cNvSpPr>
          <p:nvPr>
            <p:ph type="title"/>
          </p:nvPr>
        </p:nvSpPr>
        <p:spPr>
          <a:xfrm>
            <a:off x="628650" y="123825"/>
            <a:ext cx="7772400" cy="676275"/>
          </a:xfrm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ja-JP" sz="4000" dirty="0" err="1" smtClean="0">
                <a:solidFill>
                  <a:schemeClr val="tx1"/>
                </a:solidFill>
                <a:latin typeface="Arial" charset="0"/>
                <a:ea typeface="Arial Unicode MS" pitchFamily="50" charset="-128"/>
                <a:cs typeface="Arial Unicode MS" pitchFamily="50" charset="-128"/>
              </a:rPr>
              <a:t>DⅢ</a:t>
            </a:r>
            <a:r>
              <a:rPr lang="en-US" altLang="ja-JP" sz="4000" dirty="0" smtClean="0">
                <a:solidFill>
                  <a:schemeClr val="tx1"/>
                </a:solidFill>
                <a:latin typeface="Arial" charset="0"/>
                <a:ea typeface="Arial Unicode MS" pitchFamily="50" charset="-128"/>
                <a:cs typeface="Arial Unicode MS" pitchFamily="50" charset="-128"/>
              </a:rPr>
              <a:t>-NET </a:t>
            </a:r>
            <a:r>
              <a:rPr lang="en-US" altLang="ja-JP" sz="4000" dirty="0" err="1" smtClean="0">
                <a:solidFill>
                  <a:schemeClr val="tx1"/>
                </a:solidFill>
                <a:latin typeface="Arial" charset="0"/>
                <a:ea typeface="Arial Unicode MS" pitchFamily="50" charset="-128"/>
                <a:cs typeface="Arial Unicode MS" pitchFamily="50" charset="-128"/>
              </a:rPr>
              <a:t>diseño</a:t>
            </a:r>
            <a:endParaRPr lang="ja-JP" altLang="en-US" sz="4000" smtClean="0">
              <a:solidFill>
                <a:schemeClr val="tx1"/>
              </a:solidFill>
              <a:latin typeface="Arial" charset="0"/>
              <a:ea typeface="Arial Unicode MS" pitchFamily="50" charset="-128"/>
              <a:cs typeface="Arial Unicode MS" pitchFamily="50" charset="-128"/>
            </a:endParaRPr>
          </a:p>
        </p:txBody>
      </p:sp>
      <p:sp>
        <p:nvSpPr>
          <p:cNvPr id="37250" name="Text Box 386"/>
          <p:cNvSpPr txBox="1">
            <a:spLocks noChangeArrowheads="1"/>
          </p:cNvSpPr>
          <p:nvPr/>
        </p:nvSpPr>
        <p:spPr bwMode="auto">
          <a:xfrm>
            <a:off x="850900" y="1212850"/>
            <a:ext cx="749300" cy="304800"/>
          </a:xfrm>
          <a:prstGeom prst="rect">
            <a:avLst/>
          </a:prstGeom>
          <a:noFill/>
          <a:ln w="12700">
            <a:noFill/>
            <a:prstDash val="sysDot"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ja-JP" sz="1400">
                <a:latin typeface="Arial" charset="0"/>
              </a:rPr>
              <a:t>RXY10</a:t>
            </a:r>
          </a:p>
        </p:txBody>
      </p:sp>
      <p:grpSp>
        <p:nvGrpSpPr>
          <p:cNvPr id="2" name="Group 387"/>
          <p:cNvGrpSpPr>
            <a:grpSpLocks/>
          </p:cNvGrpSpPr>
          <p:nvPr/>
        </p:nvGrpSpPr>
        <p:grpSpPr bwMode="auto">
          <a:xfrm>
            <a:off x="1339850" y="984250"/>
            <a:ext cx="6280150" cy="5505450"/>
            <a:chOff x="1317" y="1170"/>
            <a:chExt cx="2591" cy="2902"/>
          </a:xfrm>
        </p:grpSpPr>
        <p:sp>
          <p:nvSpPr>
            <p:cNvPr id="37252" name="Line 388"/>
            <p:cNvSpPr>
              <a:spLocks noChangeShapeType="1"/>
            </p:cNvSpPr>
            <p:nvPr/>
          </p:nvSpPr>
          <p:spPr bwMode="auto">
            <a:xfrm>
              <a:off x="1317" y="4072"/>
              <a:ext cx="2591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253" name="Line 389"/>
            <p:cNvSpPr>
              <a:spLocks noChangeShapeType="1"/>
            </p:cNvSpPr>
            <p:nvPr/>
          </p:nvSpPr>
          <p:spPr bwMode="auto">
            <a:xfrm>
              <a:off x="1317" y="1170"/>
              <a:ext cx="2591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254" name="Line 390"/>
            <p:cNvSpPr>
              <a:spLocks noChangeShapeType="1"/>
            </p:cNvSpPr>
            <p:nvPr/>
          </p:nvSpPr>
          <p:spPr bwMode="auto">
            <a:xfrm>
              <a:off x="1317" y="1749"/>
              <a:ext cx="2591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255" name="Line 391"/>
            <p:cNvSpPr>
              <a:spLocks noChangeShapeType="1"/>
            </p:cNvSpPr>
            <p:nvPr/>
          </p:nvSpPr>
          <p:spPr bwMode="auto">
            <a:xfrm>
              <a:off x="1317" y="2330"/>
              <a:ext cx="2591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256" name="Line 392"/>
            <p:cNvSpPr>
              <a:spLocks noChangeShapeType="1"/>
            </p:cNvSpPr>
            <p:nvPr/>
          </p:nvSpPr>
          <p:spPr bwMode="auto">
            <a:xfrm>
              <a:off x="1317" y="3493"/>
              <a:ext cx="2591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7257" name="Line 393"/>
          <p:cNvSpPr>
            <a:spLocks noChangeShapeType="1"/>
          </p:cNvSpPr>
          <p:nvPr/>
        </p:nvSpPr>
        <p:spPr bwMode="auto">
          <a:xfrm>
            <a:off x="1066800" y="4287838"/>
            <a:ext cx="6048375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3" name="Group 394"/>
          <p:cNvGrpSpPr>
            <a:grpSpLocks/>
          </p:cNvGrpSpPr>
          <p:nvPr/>
        </p:nvGrpSpPr>
        <p:grpSpPr bwMode="auto">
          <a:xfrm>
            <a:off x="1065213" y="1527175"/>
            <a:ext cx="303212" cy="558800"/>
            <a:chOff x="1292" y="728"/>
            <a:chExt cx="100" cy="184"/>
          </a:xfrm>
        </p:grpSpPr>
        <p:sp>
          <p:nvSpPr>
            <p:cNvPr id="37259" name="Rectangle 395"/>
            <p:cNvSpPr>
              <a:spLocks noChangeArrowheads="1"/>
            </p:cNvSpPr>
            <p:nvPr/>
          </p:nvSpPr>
          <p:spPr bwMode="auto">
            <a:xfrm>
              <a:off x="1292" y="754"/>
              <a:ext cx="100" cy="158"/>
            </a:xfrm>
            <a:prstGeom prst="rect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260" name="AutoShape 396"/>
            <p:cNvSpPr>
              <a:spLocks noChangeArrowheads="1"/>
            </p:cNvSpPr>
            <p:nvPr/>
          </p:nvSpPr>
          <p:spPr bwMode="auto">
            <a:xfrm flipV="1">
              <a:off x="1292" y="728"/>
              <a:ext cx="91" cy="26"/>
            </a:xfrm>
            <a:custGeom>
              <a:avLst/>
              <a:gdLst>
                <a:gd name="G0" fmla="+- 2270 0 0"/>
                <a:gd name="G1" fmla="+- 21600 0 2270"/>
                <a:gd name="G2" fmla="*/ 2270 1 2"/>
                <a:gd name="G3" fmla="+- 21600 0 G2"/>
                <a:gd name="G4" fmla="+/ 2270 21600 2"/>
                <a:gd name="G5" fmla="+/ G1 0 2"/>
                <a:gd name="G6" fmla="*/ 21600 21600 2270"/>
                <a:gd name="G7" fmla="*/ G6 1 2"/>
                <a:gd name="G8" fmla="+- 21600 0 G7"/>
                <a:gd name="G9" fmla="*/ 21600 1 2"/>
                <a:gd name="G10" fmla="+- 2270 0 G9"/>
                <a:gd name="G11" fmla="?: G10 G8 0"/>
                <a:gd name="G12" fmla="?: G10 G7 21600"/>
                <a:gd name="T0" fmla="*/ 20465 w 21600"/>
                <a:gd name="T1" fmla="*/ 10800 h 21600"/>
                <a:gd name="T2" fmla="*/ 10800 w 21600"/>
                <a:gd name="T3" fmla="*/ 21600 h 21600"/>
                <a:gd name="T4" fmla="*/ 1135 w 21600"/>
                <a:gd name="T5" fmla="*/ 10800 h 21600"/>
                <a:gd name="T6" fmla="*/ 10800 w 21600"/>
                <a:gd name="T7" fmla="*/ 0 h 21600"/>
                <a:gd name="T8" fmla="*/ 2935 w 21600"/>
                <a:gd name="T9" fmla="*/ 2935 h 21600"/>
                <a:gd name="T10" fmla="*/ 18665 w 21600"/>
                <a:gd name="T11" fmla="*/ 1866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2270" y="21600"/>
                  </a:lnTo>
                  <a:lnTo>
                    <a:pt x="1933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7261" name="Rectangle 397"/>
          <p:cNvSpPr>
            <a:spLocks noChangeArrowheads="1"/>
          </p:cNvSpPr>
          <p:nvPr/>
        </p:nvSpPr>
        <p:spPr bwMode="auto">
          <a:xfrm>
            <a:off x="4583113" y="5727700"/>
            <a:ext cx="674687" cy="68580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altLang="ja-JP" sz="2000">
                <a:latin typeface="Arial" charset="0"/>
              </a:rPr>
              <a:t>iTM</a:t>
            </a:r>
          </a:p>
        </p:txBody>
      </p:sp>
      <p:grpSp>
        <p:nvGrpSpPr>
          <p:cNvPr id="4" name="Group 398"/>
          <p:cNvGrpSpPr>
            <a:grpSpLocks/>
          </p:cNvGrpSpPr>
          <p:nvPr/>
        </p:nvGrpSpPr>
        <p:grpSpPr bwMode="auto">
          <a:xfrm>
            <a:off x="2133600" y="4494213"/>
            <a:ext cx="415925" cy="358775"/>
            <a:chOff x="1424" y="2354"/>
            <a:chExt cx="3034" cy="2095"/>
          </a:xfrm>
        </p:grpSpPr>
        <p:sp>
          <p:nvSpPr>
            <p:cNvPr id="37263" name="Rectangle 399"/>
            <p:cNvSpPr>
              <a:spLocks noChangeArrowheads="1"/>
            </p:cNvSpPr>
            <p:nvPr/>
          </p:nvSpPr>
          <p:spPr bwMode="auto">
            <a:xfrm>
              <a:off x="1830" y="2354"/>
              <a:ext cx="2166" cy="1085"/>
            </a:xfrm>
            <a:prstGeom prst="rect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264" name="Line 400"/>
            <p:cNvSpPr>
              <a:spLocks noChangeShapeType="1"/>
            </p:cNvSpPr>
            <p:nvPr/>
          </p:nvSpPr>
          <p:spPr bwMode="auto">
            <a:xfrm>
              <a:off x="1424" y="3439"/>
              <a:ext cx="303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265" name="Line 401"/>
            <p:cNvSpPr>
              <a:spLocks noChangeShapeType="1"/>
            </p:cNvSpPr>
            <p:nvPr/>
          </p:nvSpPr>
          <p:spPr bwMode="auto">
            <a:xfrm>
              <a:off x="2326" y="3431"/>
              <a:ext cx="0" cy="57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266" name="Rectangle 402"/>
            <p:cNvSpPr>
              <a:spLocks noChangeArrowheads="1"/>
            </p:cNvSpPr>
            <p:nvPr/>
          </p:nvSpPr>
          <p:spPr bwMode="auto">
            <a:xfrm>
              <a:off x="2032" y="4001"/>
              <a:ext cx="571" cy="44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403"/>
          <p:cNvGrpSpPr>
            <a:grpSpLocks/>
          </p:cNvGrpSpPr>
          <p:nvPr/>
        </p:nvGrpSpPr>
        <p:grpSpPr bwMode="auto">
          <a:xfrm>
            <a:off x="2554288" y="4494213"/>
            <a:ext cx="417512" cy="358775"/>
            <a:chOff x="1424" y="2354"/>
            <a:chExt cx="3034" cy="2095"/>
          </a:xfrm>
        </p:grpSpPr>
        <p:sp>
          <p:nvSpPr>
            <p:cNvPr id="37268" name="Rectangle 404"/>
            <p:cNvSpPr>
              <a:spLocks noChangeArrowheads="1"/>
            </p:cNvSpPr>
            <p:nvPr/>
          </p:nvSpPr>
          <p:spPr bwMode="auto">
            <a:xfrm>
              <a:off x="1830" y="2354"/>
              <a:ext cx="2166" cy="1085"/>
            </a:xfrm>
            <a:prstGeom prst="rect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269" name="Line 405"/>
            <p:cNvSpPr>
              <a:spLocks noChangeShapeType="1"/>
            </p:cNvSpPr>
            <p:nvPr/>
          </p:nvSpPr>
          <p:spPr bwMode="auto">
            <a:xfrm>
              <a:off x="1424" y="3439"/>
              <a:ext cx="303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270" name="Line 406"/>
            <p:cNvSpPr>
              <a:spLocks noChangeShapeType="1"/>
            </p:cNvSpPr>
            <p:nvPr/>
          </p:nvSpPr>
          <p:spPr bwMode="auto">
            <a:xfrm>
              <a:off x="2326" y="3431"/>
              <a:ext cx="0" cy="57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271" name="Rectangle 407"/>
            <p:cNvSpPr>
              <a:spLocks noChangeArrowheads="1"/>
            </p:cNvSpPr>
            <p:nvPr/>
          </p:nvSpPr>
          <p:spPr bwMode="auto">
            <a:xfrm>
              <a:off x="2032" y="4001"/>
              <a:ext cx="571" cy="44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408"/>
          <p:cNvGrpSpPr>
            <a:grpSpLocks/>
          </p:cNvGrpSpPr>
          <p:nvPr/>
        </p:nvGrpSpPr>
        <p:grpSpPr bwMode="auto">
          <a:xfrm>
            <a:off x="2982913" y="4494213"/>
            <a:ext cx="415925" cy="358775"/>
            <a:chOff x="1424" y="2354"/>
            <a:chExt cx="3034" cy="2095"/>
          </a:xfrm>
        </p:grpSpPr>
        <p:sp>
          <p:nvSpPr>
            <p:cNvPr id="37273" name="Rectangle 409"/>
            <p:cNvSpPr>
              <a:spLocks noChangeArrowheads="1"/>
            </p:cNvSpPr>
            <p:nvPr/>
          </p:nvSpPr>
          <p:spPr bwMode="auto">
            <a:xfrm>
              <a:off x="1830" y="2354"/>
              <a:ext cx="2166" cy="1085"/>
            </a:xfrm>
            <a:prstGeom prst="rect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274" name="Line 410"/>
            <p:cNvSpPr>
              <a:spLocks noChangeShapeType="1"/>
            </p:cNvSpPr>
            <p:nvPr/>
          </p:nvSpPr>
          <p:spPr bwMode="auto">
            <a:xfrm>
              <a:off x="1424" y="3439"/>
              <a:ext cx="303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275" name="Line 411"/>
            <p:cNvSpPr>
              <a:spLocks noChangeShapeType="1"/>
            </p:cNvSpPr>
            <p:nvPr/>
          </p:nvSpPr>
          <p:spPr bwMode="auto">
            <a:xfrm>
              <a:off x="2326" y="3431"/>
              <a:ext cx="0" cy="57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276" name="Rectangle 412"/>
            <p:cNvSpPr>
              <a:spLocks noChangeArrowheads="1"/>
            </p:cNvSpPr>
            <p:nvPr/>
          </p:nvSpPr>
          <p:spPr bwMode="auto">
            <a:xfrm>
              <a:off x="2032" y="4001"/>
              <a:ext cx="571" cy="44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" name="Group 413"/>
          <p:cNvGrpSpPr>
            <a:grpSpLocks/>
          </p:cNvGrpSpPr>
          <p:nvPr/>
        </p:nvGrpSpPr>
        <p:grpSpPr bwMode="auto">
          <a:xfrm>
            <a:off x="3832225" y="4494213"/>
            <a:ext cx="415925" cy="358775"/>
            <a:chOff x="1424" y="2354"/>
            <a:chExt cx="3034" cy="2095"/>
          </a:xfrm>
        </p:grpSpPr>
        <p:sp>
          <p:nvSpPr>
            <p:cNvPr id="37278" name="Rectangle 414"/>
            <p:cNvSpPr>
              <a:spLocks noChangeArrowheads="1"/>
            </p:cNvSpPr>
            <p:nvPr/>
          </p:nvSpPr>
          <p:spPr bwMode="auto">
            <a:xfrm>
              <a:off x="1830" y="2354"/>
              <a:ext cx="2166" cy="1085"/>
            </a:xfrm>
            <a:prstGeom prst="rect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279" name="Line 415"/>
            <p:cNvSpPr>
              <a:spLocks noChangeShapeType="1"/>
            </p:cNvSpPr>
            <p:nvPr/>
          </p:nvSpPr>
          <p:spPr bwMode="auto">
            <a:xfrm>
              <a:off x="1424" y="3439"/>
              <a:ext cx="303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280" name="Line 416"/>
            <p:cNvSpPr>
              <a:spLocks noChangeShapeType="1"/>
            </p:cNvSpPr>
            <p:nvPr/>
          </p:nvSpPr>
          <p:spPr bwMode="auto">
            <a:xfrm>
              <a:off x="2326" y="3431"/>
              <a:ext cx="0" cy="57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281" name="Rectangle 417"/>
            <p:cNvSpPr>
              <a:spLocks noChangeArrowheads="1"/>
            </p:cNvSpPr>
            <p:nvPr/>
          </p:nvSpPr>
          <p:spPr bwMode="auto">
            <a:xfrm>
              <a:off x="2032" y="4001"/>
              <a:ext cx="571" cy="44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" name="Group 418"/>
          <p:cNvGrpSpPr>
            <a:grpSpLocks/>
          </p:cNvGrpSpPr>
          <p:nvPr/>
        </p:nvGrpSpPr>
        <p:grpSpPr bwMode="auto">
          <a:xfrm>
            <a:off x="3409950" y="4494213"/>
            <a:ext cx="415925" cy="358775"/>
            <a:chOff x="1424" y="2354"/>
            <a:chExt cx="3034" cy="2095"/>
          </a:xfrm>
        </p:grpSpPr>
        <p:sp>
          <p:nvSpPr>
            <p:cNvPr id="37283" name="Rectangle 419"/>
            <p:cNvSpPr>
              <a:spLocks noChangeArrowheads="1"/>
            </p:cNvSpPr>
            <p:nvPr/>
          </p:nvSpPr>
          <p:spPr bwMode="auto">
            <a:xfrm>
              <a:off x="1830" y="2354"/>
              <a:ext cx="2166" cy="1085"/>
            </a:xfrm>
            <a:prstGeom prst="rect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284" name="Line 420"/>
            <p:cNvSpPr>
              <a:spLocks noChangeShapeType="1"/>
            </p:cNvSpPr>
            <p:nvPr/>
          </p:nvSpPr>
          <p:spPr bwMode="auto">
            <a:xfrm>
              <a:off x="1424" y="3439"/>
              <a:ext cx="303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285" name="Line 421"/>
            <p:cNvSpPr>
              <a:spLocks noChangeShapeType="1"/>
            </p:cNvSpPr>
            <p:nvPr/>
          </p:nvSpPr>
          <p:spPr bwMode="auto">
            <a:xfrm>
              <a:off x="2326" y="3431"/>
              <a:ext cx="0" cy="57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286" name="Rectangle 422"/>
            <p:cNvSpPr>
              <a:spLocks noChangeArrowheads="1"/>
            </p:cNvSpPr>
            <p:nvPr/>
          </p:nvSpPr>
          <p:spPr bwMode="auto">
            <a:xfrm>
              <a:off x="2032" y="4001"/>
              <a:ext cx="571" cy="44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" name="Group 423"/>
          <p:cNvGrpSpPr>
            <a:grpSpLocks/>
          </p:cNvGrpSpPr>
          <p:nvPr/>
        </p:nvGrpSpPr>
        <p:grpSpPr bwMode="auto">
          <a:xfrm>
            <a:off x="4386263" y="4494213"/>
            <a:ext cx="415925" cy="358775"/>
            <a:chOff x="1424" y="2354"/>
            <a:chExt cx="3034" cy="2095"/>
          </a:xfrm>
        </p:grpSpPr>
        <p:sp>
          <p:nvSpPr>
            <p:cNvPr id="37288" name="Rectangle 424"/>
            <p:cNvSpPr>
              <a:spLocks noChangeArrowheads="1"/>
            </p:cNvSpPr>
            <p:nvPr/>
          </p:nvSpPr>
          <p:spPr bwMode="auto">
            <a:xfrm>
              <a:off x="1830" y="2354"/>
              <a:ext cx="2166" cy="1085"/>
            </a:xfrm>
            <a:prstGeom prst="rect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289" name="Line 425"/>
            <p:cNvSpPr>
              <a:spLocks noChangeShapeType="1"/>
            </p:cNvSpPr>
            <p:nvPr/>
          </p:nvSpPr>
          <p:spPr bwMode="auto">
            <a:xfrm>
              <a:off x="1424" y="3439"/>
              <a:ext cx="303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290" name="Line 426"/>
            <p:cNvSpPr>
              <a:spLocks noChangeShapeType="1"/>
            </p:cNvSpPr>
            <p:nvPr/>
          </p:nvSpPr>
          <p:spPr bwMode="auto">
            <a:xfrm>
              <a:off x="2326" y="3431"/>
              <a:ext cx="0" cy="57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291" name="Rectangle 427"/>
            <p:cNvSpPr>
              <a:spLocks noChangeArrowheads="1"/>
            </p:cNvSpPr>
            <p:nvPr/>
          </p:nvSpPr>
          <p:spPr bwMode="auto">
            <a:xfrm>
              <a:off x="2032" y="4001"/>
              <a:ext cx="571" cy="44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" name="Group 428"/>
          <p:cNvGrpSpPr>
            <a:grpSpLocks/>
          </p:cNvGrpSpPr>
          <p:nvPr/>
        </p:nvGrpSpPr>
        <p:grpSpPr bwMode="auto">
          <a:xfrm>
            <a:off x="4810125" y="4494213"/>
            <a:ext cx="415925" cy="358775"/>
            <a:chOff x="1424" y="2354"/>
            <a:chExt cx="3034" cy="2095"/>
          </a:xfrm>
        </p:grpSpPr>
        <p:sp>
          <p:nvSpPr>
            <p:cNvPr id="37293" name="Rectangle 429"/>
            <p:cNvSpPr>
              <a:spLocks noChangeArrowheads="1"/>
            </p:cNvSpPr>
            <p:nvPr/>
          </p:nvSpPr>
          <p:spPr bwMode="auto">
            <a:xfrm>
              <a:off x="1830" y="2354"/>
              <a:ext cx="2166" cy="1085"/>
            </a:xfrm>
            <a:prstGeom prst="rect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294" name="Line 430"/>
            <p:cNvSpPr>
              <a:spLocks noChangeShapeType="1"/>
            </p:cNvSpPr>
            <p:nvPr/>
          </p:nvSpPr>
          <p:spPr bwMode="auto">
            <a:xfrm>
              <a:off x="1424" y="3439"/>
              <a:ext cx="303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295" name="Line 431"/>
            <p:cNvSpPr>
              <a:spLocks noChangeShapeType="1"/>
            </p:cNvSpPr>
            <p:nvPr/>
          </p:nvSpPr>
          <p:spPr bwMode="auto">
            <a:xfrm>
              <a:off x="2326" y="3431"/>
              <a:ext cx="0" cy="57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296" name="Rectangle 432"/>
            <p:cNvSpPr>
              <a:spLocks noChangeArrowheads="1"/>
            </p:cNvSpPr>
            <p:nvPr/>
          </p:nvSpPr>
          <p:spPr bwMode="auto">
            <a:xfrm>
              <a:off x="2032" y="4001"/>
              <a:ext cx="571" cy="44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" name="Group 433"/>
          <p:cNvGrpSpPr>
            <a:grpSpLocks/>
          </p:cNvGrpSpPr>
          <p:nvPr/>
        </p:nvGrpSpPr>
        <p:grpSpPr bwMode="auto">
          <a:xfrm>
            <a:off x="5232400" y="4494213"/>
            <a:ext cx="417513" cy="358775"/>
            <a:chOff x="1424" y="2354"/>
            <a:chExt cx="3034" cy="2095"/>
          </a:xfrm>
        </p:grpSpPr>
        <p:sp>
          <p:nvSpPr>
            <p:cNvPr id="37298" name="Rectangle 434"/>
            <p:cNvSpPr>
              <a:spLocks noChangeArrowheads="1"/>
            </p:cNvSpPr>
            <p:nvPr/>
          </p:nvSpPr>
          <p:spPr bwMode="auto">
            <a:xfrm>
              <a:off x="1830" y="2354"/>
              <a:ext cx="2166" cy="1085"/>
            </a:xfrm>
            <a:prstGeom prst="rect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299" name="Line 435"/>
            <p:cNvSpPr>
              <a:spLocks noChangeShapeType="1"/>
            </p:cNvSpPr>
            <p:nvPr/>
          </p:nvSpPr>
          <p:spPr bwMode="auto">
            <a:xfrm>
              <a:off x="1424" y="3439"/>
              <a:ext cx="303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300" name="Line 436"/>
            <p:cNvSpPr>
              <a:spLocks noChangeShapeType="1"/>
            </p:cNvSpPr>
            <p:nvPr/>
          </p:nvSpPr>
          <p:spPr bwMode="auto">
            <a:xfrm>
              <a:off x="2326" y="3431"/>
              <a:ext cx="0" cy="57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301" name="Rectangle 437"/>
            <p:cNvSpPr>
              <a:spLocks noChangeArrowheads="1"/>
            </p:cNvSpPr>
            <p:nvPr/>
          </p:nvSpPr>
          <p:spPr bwMode="auto">
            <a:xfrm>
              <a:off x="2032" y="4001"/>
              <a:ext cx="571" cy="44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2" name="Group 438"/>
          <p:cNvGrpSpPr>
            <a:grpSpLocks/>
          </p:cNvGrpSpPr>
          <p:nvPr/>
        </p:nvGrpSpPr>
        <p:grpSpPr bwMode="auto">
          <a:xfrm>
            <a:off x="5656263" y="4494213"/>
            <a:ext cx="415925" cy="358775"/>
            <a:chOff x="1424" y="2354"/>
            <a:chExt cx="3034" cy="2095"/>
          </a:xfrm>
        </p:grpSpPr>
        <p:sp>
          <p:nvSpPr>
            <p:cNvPr id="37303" name="Rectangle 439"/>
            <p:cNvSpPr>
              <a:spLocks noChangeArrowheads="1"/>
            </p:cNvSpPr>
            <p:nvPr/>
          </p:nvSpPr>
          <p:spPr bwMode="auto">
            <a:xfrm>
              <a:off x="1830" y="2354"/>
              <a:ext cx="2166" cy="1085"/>
            </a:xfrm>
            <a:prstGeom prst="rect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304" name="Line 440"/>
            <p:cNvSpPr>
              <a:spLocks noChangeShapeType="1"/>
            </p:cNvSpPr>
            <p:nvPr/>
          </p:nvSpPr>
          <p:spPr bwMode="auto">
            <a:xfrm>
              <a:off x="1424" y="3439"/>
              <a:ext cx="303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305" name="Line 441"/>
            <p:cNvSpPr>
              <a:spLocks noChangeShapeType="1"/>
            </p:cNvSpPr>
            <p:nvPr/>
          </p:nvSpPr>
          <p:spPr bwMode="auto">
            <a:xfrm>
              <a:off x="2326" y="3431"/>
              <a:ext cx="0" cy="57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306" name="Rectangle 442"/>
            <p:cNvSpPr>
              <a:spLocks noChangeArrowheads="1"/>
            </p:cNvSpPr>
            <p:nvPr/>
          </p:nvSpPr>
          <p:spPr bwMode="auto">
            <a:xfrm>
              <a:off x="2032" y="4001"/>
              <a:ext cx="571" cy="44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" name="Group 443"/>
          <p:cNvGrpSpPr>
            <a:grpSpLocks/>
          </p:cNvGrpSpPr>
          <p:nvPr/>
        </p:nvGrpSpPr>
        <p:grpSpPr bwMode="auto">
          <a:xfrm>
            <a:off x="6080125" y="4494213"/>
            <a:ext cx="415925" cy="358775"/>
            <a:chOff x="1424" y="2354"/>
            <a:chExt cx="3034" cy="2095"/>
          </a:xfrm>
        </p:grpSpPr>
        <p:sp>
          <p:nvSpPr>
            <p:cNvPr id="37308" name="Rectangle 444"/>
            <p:cNvSpPr>
              <a:spLocks noChangeArrowheads="1"/>
            </p:cNvSpPr>
            <p:nvPr/>
          </p:nvSpPr>
          <p:spPr bwMode="auto">
            <a:xfrm>
              <a:off x="1830" y="2354"/>
              <a:ext cx="2166" cy="1085"/>
            </a:xfrm>
            <a:prstGeom prst="rect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309" name="Line 445"/>
            <p:cNvSpPr>
              <a:spLocks noChangeShapeType="1"/>
            </p:cNvSpPr>
            <p:nvPr/>
          </p:nvSpPr>
          <p:spPr bwMode="auto">
            <a:xfrm>
              <a:off x="1424" y="3439"/>
              <a:ext cx="303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310" name="Line 446"/>
            <p:cNvSpPr>
              <a:spLocks noChangeShapeType="1"/>
            </p:cNvSpPr>
            <p:nvPr/>
          </p:nvSpPr>
          <p:spPr bwMode="auto">
            <a:xfrm>
              <a:off x="2326" y="3431"/>
              <a:ext cx="0" cy="57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311" name="Rectangle 447"/>
            <p:cNvSpPr>
              <a:spLocks noChangeArrowheads="1"/>
            </p:cNvSpPr>
            <p:nvPr/>
          </p:nvSpPr>
          <p:spPr bwMode="auto">
            <a:xfrm>
              <a:off x="2032" y="4001"/>
              <a:ext cx="571" cy="44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4" name="Group 448"/>
          <p:cNvGrpSpPr>
            <a:grpSpLocks/>
          </p:cNvGrpSpPr>
          <p:nvPr/>
        </p:nvGrpSpPr>
        <p:grpSpPr bwMode="auto">
          <a:xfrm>
            <a:off x="6638925" y="4483100"/>
            <a:ext cx="339725" cy="381000"/>
            <a:chOff x="3871" y="3659"/>
            <a:chExt cx="1584" cy="1517"/>
          </a:xfrm>
        </p:grpSpPr>
        <p:grpSp>
          <p:nvGrpSpPr>
            <p:cNvPr id="15" name="Group 449"/>
            <p:cNvGrpSpPr>
              <a:grpSpLocks/>
            </p:cNvGrpSpPr>
            <p:nvPr/>
          </p:nvGrpSpPr>
          <p:grpSpPr bwMode="auto">
            <a:xfrm>
              <a:off x="3871" y="3659"/>
              <a:ext cx="1584" cy="720"/>
              <a:chOff x="2421" y="2345"/>
              <a:chExt cx="3960" cy="1800"/>
            </a:xfrm>
          </p:grpSpPr>
          <p:sp>
            <p:nvSpPr>
              <p:cNvPr id="37314" name="Rectangle 450"/>
              <p:cNvSpPr>
                <a:spLocks noChangeArrowheads="1"/>
              </p:cNvSpPr>
              <p:nvPr/>
            </p:nvSpPr>
            <p:spPr bwMode="auto">
              <a:xfrm>
                <a:off x="2421" y="2345"/>
                <a:ext cx="3960" cy="1800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315" name="Line 451"/>
              <p:cNvSpPr>
                <a:spLocks noChangeShapeType="1"/>
              </p:cNvSpPr>
              <p:nvPr/>
            </p:nvSpPr>
            <p:spPr bwMode="auto">
              <a:xfrm flipH="1">
                <a:off x="2421" y="2345"/>
                <a:ext cx="1980" cy="9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316" name="Line 452"/>
              <p:cNvSpPr>
                <a:spLocks noChangeShapeType="1"/>
              </p:cNvSpPr>
              <p:nvPr/>
            </p:nvSpPr>
            <p:spPr bwMode="auto">
              <a:xfrm>
                <a:off x="4401" y="2345"/>
                <a:ext cx="1980" cy="9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317" name="Line 453"/>
              <p:cNvSpPr>
                <a:spLocks noChangeShapeType="1"/>
              </p:cNvSpPr>
              <p:nvPr/>
            </p:nvSpPr>
            <p:spPr bwMode="auto">
              <a:xfrm flipV="1">
                <a:off x="4401" y="3245"/>
                <a:ext cx="1980" cy="9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318" name="Line 454"/>
              <p:cNvSpPr>
                <a:spLocks noChangeShapeType="1"/>
              </p:cNvSpPr>
              <p:nvPr/>
            </p:nvSpPr>
            <p:spPr bwMode="auto">
              <a:xfrm flipH="1" flipV="1">
                <a:off x="2421" y="3245"/>
                <a:ext cx="1980" cy="9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7319" name="Line 455"/>
            <p:cNvSpPr>
              <a:spLocks noChangeShapeType="1"/>
            </p:cNvSpPr>
            <p:nvPr/>
          </p:nvSpPr>
          <p:spPr bwMode="auto">
            <a:xfrm>
              <a:off x="4336" y="4376"/>
              <a:ext cx="0" cy="4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320" name="Rectangle 456"/>
            <p:cNvSpPr>
              <a:spLocks noChangeArrowheads="1"/>
            </p:cNvSpPr>
            <p:nvPr/>
          </p:nvSpPr>
          <p:spPr bwMode="auto">
            <a:xfrm>
              <a:off x="4120" y="4856"/>
              <a:ext cx="432" cy="320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6" name="Group 457"/>
          <p:cNvGrpSpPr>
            <a:grpSpLocks/>
          </p:cNvGrpSpPr>
          <p:nvPr/>
        </p:nvGrpSpPr>
        <p:grpSpPr bwMode="auto">
          <a:xfrm>
            <a:off x="2133600" y="3376613"/>
            <a:ext cx="415925" cy="360362"/>
            <a:chOff x="1424" y="2354"/>
            <a:chExt cx="3034" cy="2095"/>
          </a:xfrm>
        </p:grpSpPr>
        <p:sp>
          <p:nvSpPr>
            <p:cNvPr id="37322" name="Rectangle 458"/>
            <p:cNvSpPr>
              <a:spLocks noChangeArrowheads="1"/>
            </p:cNvSpPr>
            <p:nvPr/>
          </p:nvSpPr>
          <p:spPr bwMode="auto">
            <a:xfrm>
              <a:off x="1830" y="2354"/>
              <a:ext cx="2166" cy="1085"/>
            </a:xfrm>
            <a:prstGeom prst="rect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323" name="Line 459"/>
            <p:cNvSpPr>
              <a:spLocks noChangeShapeType="1"/>
            </p:cNvSpPr>
            <p:nvPr/>
          </p:nvSpPr>
          <p:spPr bwMode="auto">
            <a:xfrm>
              <a:off x="1424" y="3439"/>
              <a:ext cx="303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324" name="Line 460"/>
            <p:cNvSpPr>
              <a:spLocks noChangeShapeType="1"/>
            </p:cNvSpPr>
            <p:nvPr/>
          </p:nvSpPr>
          <p:spPr bwMode="auto">
            <a:xfrm>
              <a:off x="2326" y="3431"/>
              <a:ext cx="0" cy="57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325" name="Rectangle 461"/>
            <p:cNvSpPr>
              <a:spLocks noChangeArrowheads="1"/>
            </p:cNvSpPr>
            <p:nvPr/>
          </p:nvSpPr>
          <p:spPr bwMode="auto">
            <a:xfrm>
              <a:off x="2032" y="4001"/>
              <a:ext cx="571" cy="44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" name="Group 462"/>
          <p:cNvGrpSpPr>
            <a:grpSpLocks/>
          </p:cNvGrpSpPr>
          <p:nvPr/>
        </p:nvGrpSpPr>
        <p:grpSpPr bwMode="auto">
          <a:xfrm>
            <a:off x="2554288" y="3376613"/>
            <a:ext cx="417512" cy="360362"/>
            <a:chOff x="1424" y="2354"/>
            <a:chExt cx="3034" cy="2095"/>
          </a:xfrm>
        </p:grpSpPr>
        <p:sp>
          <p:nvSpPr>
            <p:cNvPr id="37327" name="Rectangle 463"/>
            <p:cNvSpPr>
              <a:spLocks noChangeArrowheads="1"/>
            </p:cNvSpPr>
            <p:nvPr/>
          </p:nvSpPr>
          <p:spPr bwMode="auto">
            <a:xfrm>
              <a:off x="1830" y="2354"/>
              <a:ext cx="2166" cy="1085"/>
            </a:xfrm>
            <a:prstGeom prst="rect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328" name="Line 464"/>
            <p:cNvSpPr>
              <a:spLocks noChangeShapeType="1"/>
            </p:cNvSpPr>
            <p:nvPr/>
          </p:nvSpPr>
          <p:spPr bwMode="auto">
            <a:xfrm>
              <a:off x="1424" y="3439"/>
              <a:ext cx="303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329" name="Line 465"/>
            <p:cNvSpPr>
              <a:spLocks noChangeShapeType="1"/>
            </p:cNvSpPr>
            <p:nvPr/>
          </p:nvSpPr>
          <p:spPr bwMode="auto">
            <a:xfrm>
              <a:off x="2326" y="3431"/>
              <a:ext cx="0" cy="57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330" name="Rectangle 466"/>
            <p:cNvSpPr>
              <a:spLocks noChangeArrowheads="1"/>
            </p:cNvSpPr>
            <p:nvPr/>
          </p:nvSpPr>
          <p:spPr bwMode="auto">
            <a:xfrm>
              <a:off x="2032" y="4001"/>
              <a:ext cx="571" cy="44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8" name="Group 467"/>
          <p:cNvGrpSpPr>
            <a:grpSpLocks/>
          </p:cNvGrpSpPr>
          <p:nvPr/>
        </p:nvGrpSpPr>
        <p:grpSpPr bwMode="auto">
          <a:xfrm>
            <a:off x="2982913" y="3376613"/>
            <a:ext cx="415925" cy="360362"/>
            <a:chOff x="1424" y="2354"/>
            <a:chExt cx="3034" cy="2095"/>
          </a:xfrm>
        </p:grpSpPr>
        <p:sp>
          <p:nvSpPr>
            <p:cNvPr id="37332" name="Rectangle 468"/>
            <p:cNvSpPr>
              <a:spLocks noChangeArrowheads="1"/>
            </p:cNvSpPr>
            <p:nvPr/>
          </p:nvSpPr>
          <p:spPr bwMode="auto">
            <a:xfrm>
              <a:off x="1830" y="2354"/>
              <a:ext cx="2166" cy="1085"/>
            </a:xfrm>
            <a:prstGeom prst="rect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333" name="Line 469"/>
            <p:cNvSpPr>
              <a:spLocks noChangeShapeType="1"/>
            </p:cNvSpPr>
            <p:nvPr/>
          </p:nvSpPr>
          <p:spPr bwMode="auto">
            <a:xfrm>
              <a:off x="1424" y="3439"/>
              <a:ext cx="303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334" name="Line 470"/>
            <p:cNvSpPr>
              <a:spLocks noChangeShapeType="1"/>
            </p:cNvSpPr>
            <p:nvPr/>
          </p:nvSpPr>
          <p:spPr bwMode="auto">
            <a:xfrm>
              <a:off x="2326" y="3431"/>
              <a:ext cx="0" cy="57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335" name="Rectangle 471"/>
            <p:cNvSpPr>
              <a:spLocks noChangeArrowheads="1"/>
            </p:cNvSpPr>
            <p:nvPr/>
          </p:nvSpPr>
          <p:spPr bwMode="auto">
            <a:xfrm>
              <a:off x="2032" y="4001"/>
              <a:ext cx="571" cy="44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9" name="Group 472"/>
          <p:cNvGrpSpPr>
            <a:grpSpLocks/>
          </p:cNvGrpSpPr>
          <p:nvPr/>
        </p:nvGrpSpPr>
        <p:grpSpPr bwMode="auto">
          <a:xfrm>
            <a:off x="3832225" y="3376613"/>
            <a:ext cx="415925" cy="360362"/>
            <a:chOff x="1424" y="2354"/>
            <a:chExt cx="3034" cy="2095"/>
          </a:xfrm>
        </p:grpSpPr>
        <p:sp>
          <p:nvSpPr>
            <p:cNvPr id="37337" name="Rectangle 473"/>
            <p:cNvSpPr>
              <a:spLocks noChangeArrowheads="1"/>
            </p:cNvSpPr>
            <p:nvPr/>
          </p:nvSpPr>
          <p:spPr bwMode="auto">
            <a:xfrm>
              <a:off x="1830" y="2354"/>
              <a:ext cx="2166" cy="1085"/>
            </a:xfrm>
            <a:prstGeom prst="rect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338" name="Line 474"/>
            <p:cNvSpPr>
              <a:spLocks noChangeShapeType="1"/>
            </p:cNvSpPr>
            <p:nvPr/>
          </p:nvSpPr>
          <p:spPr bwMode="auto">
            <a:xfrm>
              <a:off x="1424" y="3439"/>
              <a:ext cx="303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339" name="Line 475"/>
            <p:cNvSpPr>
              <a:spLocks noChangeShapeType="1"/>
            </p:cNvSpPr>
            <p:nvPr/>
          </p:nvSpPr>
          <p:spPr bwMode="auto">
            <a:xfrm>
              <a:off x="2326" y="3431"/>
              <a:ext cx="0" cy="57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340" name="Rectangle 476"/>
            <p:cNvSpPr>
              <a:spLocks noChangeArrowheads="1"/>
            </p:cNvSpPr>
            <p:nvPr/>
          </p:nvSpPr>
          <p:spPr bwMode="auto">
            <a:xfrm>
              <a:off x="2032" y="4001"/>
              <a:ext cx="571" cy="44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0" name="Group 477"/>
          <p:cNvGrpSpPr>
            <a:grpSpLocks/>
          </p:cNvGrpSpPr>
          <p:nvPr/>
        </p:nvGrpSpPr>
        <p:grpSpPr bwMode="auto">
          <a:xfrm>
            <a:off x="3409950" y="3376613"/>
            <a:ext cx="415925" cy="360362"/>
            <a:chOff x="1424" y="2354"/>
            <a:chExt cx="3034" cy="2095"/>
          </a:xfrm>
        </p:grpSpPr>
        <p:sp>
          <p:nvSpPr>
            <p:cNvPr id="37342" name="Rectangle 478"/>
            <p:cNvSpPr>
              <a:spLocks noChangeArrowheads="1"/>
            </p:cNvSpPr>
            <p:nvPr/>
          </p:nvSpPr>
          <p:spPr bwMode="auto">
            <a:xfrm>
              <a:off x="1830" y="2354"/>
              <a:ext cx="2166" cy="1085"/>
            </a:xfrm>
            <a:prstGeom prst="rect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343" name="Line 479"/>
            <p:cNvSpPr>
              <a:spLocks noChangeShapeType="1"/>
            </p:cNvSpPr>
            <p:nvPr/>
          </p:nvSpPr>
          <p:spPr bwMode="auto">
            <a:xfrm>
              <a:off x="1424" y="3439"/>
              <a:ext cx="303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344" name="Line 480"/>
            <p:cNvSpPr>
              <a:spLocks noChangeShapeType="1"/>
            </p:cNvSpPr>
            <p:nvPr/>
          </p:nvSpPr>
          <p:spPr bwMode="auto">
            <a:xfrm>
              <a:off x="2326" y="3431"/>
              <a:ext cx="0" cy="57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345" name="Rectangle 481"/>
            <p:cNvSpPr>
              <a:spLocks noChangeArrowheads="1"/>
            </p:cNvSpPr>
            <p:nvPr/>
          </p:nvSpPr>
          <p:spPr bwMode="auto">
            <a:xfrm>
              <a:off x="2032" y="4001"/>
              <a:ext cx="571" cy="44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" name="Group 482"/>
          <p:cNvGrpSpPr>
            <a:grpSpLocks/>
          </p:cNvGrpSpPr>
          <p:nvPr/>
        </p:nvGrpSpPr>
        <p:grpSpPr bwMode="auto">
          <a:xfrm>
            <a:off x="4386263" y="3376613"/>
            <a:ext cx="415925" cy="360362"/>
            <a:chOff x="1424" y="2354"/>
            <a:chExt cx="3034" cy="2095"/>
          </a:xfrm>
        </p:grpSpPr>
        <p:sp>
          <p:nvSpPr>
            <p:cNvPr id="37347" name="Rectangle 483"/>
            <p:cNvSpPr>
              <a:spLocks noChangeArrowheads="1"/>
            </p:cNvSpPr>
            <p:nvPr/>
          </p:nvSpPr>
          <p:spPr bwMode="auto">
            <a:xfrm>
              <a:off x="1830" y="2354"/>
              <a:ext cx="2166" cy="1085"/>
            </a:xfrm>
            <a:prstGeom prst="rect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348" name="Line 484"/>
            <p:cNvSpPr>
              <a:spLocks noChangeShapeType="1"/>
            </p:cNvSpPr>
            <p:nvPr/>
          </p:nvSpPr>
          <p:spPr bwMode="auto">
            <a:xfrm>
              <a:off x="1424" y="3439"/>
              <a:ext cx="303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349" name="Line 485"/>
            <p:cNvSpPr>
              <a:spLocks noChangeShapeType="1"/>
            </p:cNvSpPr>
            <p:nvPr/>
          </p:nvSpPr>
          <p:spPr bwMode="auto">
            <a:xfrm>
              <a:off x="2326" y="3431"/>
              <a:ext cx="0" cy="57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350" name="Rectangle 486"/>
            <p:cNvSpPr>
              <a:spLocks noChangeArrowheads="1"/>
            </p:cNvSpPr>
            <p:nvPr/>
          </p:nvSpPr>
          <p:spPr bwMode="auto">
            <a:xfrm>
              <a:off x="2032" y="4001"/>
              <a:ext cx="571" cy="44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2" name="Group 487"/>
          <p:cNvGrpSpPr>
            <a:grpSpLocks/>
          </p:cNvGrpSpPr>
          <p:nvPr/>
        </p:nvGrpSpPr>
        <p:grpSpPr bwMode="auto">
          <a:xfrm>
            <a:off x="4810125" y="3376613"/>
            <a:ext cx="415925" cy="360362"/>
            <a:chOff x="1424" y="2354"/>
            <a:chExt cx="3034" cy="2095"/>
          </a:xfrm>
        </p:grpSpPr>
        <p:sp>
          <p:nvSpPr>
            <p:cNvPr id="37352" name="Rectangle 488"/>
            <p:cNvSpPr>
              <a:spLocks noChangeArrowheads="1"/>
            </p:cNvSpPr>
            <p:nvPr/>
          </p:nvSpPr>
          <p:spPr bwMode="auto">
            <a:xfrm>
              <a:off x="1830" y="2354"/>
              <a:ext cx="2166" cy="1085"/>
            </a:xfrm>
            <a:prstGeom prst="rect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353" name="Line 489"/>
            <p:cNvSpPr>
              <a:spLocks noChangeShapeType="1"/>
            </p:cNvSpPr>
            <p:nvPr/>
          </p:nvSpPr>
          <p:spPr bwMode="auto">
            <a:xfrm>
              <a:off x="1424" y="3439"/>
              <a:ext cx="303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354" name="Line 490"/>
            <p:cNvSpPr>
              <a:spLocks noChangeShapeType="1"/>
            </p:cNvSpPr>
            <p:nvPr/>
          </p:nvSpPr>
          <p:spPr bwMode="auto">
            <a:xfrm>
              <a:off x="2326" y="3431"/>
              <a:ext cx="0" cy="57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355" name="Rectangle 491"/>
            <p:cNvSpPr>
              <a:spLocks noChangeArrowheads="1"/>
            </p:cNvSpPr>
            <p:nvPr/>
          </p:nvSpPr>
          <p:spPr bwMode="auto">
            <a:xfrm>
              <a:off x="2032" y="4001"/>
              <a:ext cx="571" cy="44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3" name="Group 492"/>
          <p:cNvGrpSpPr>
            <a:grpSpLocks/>
          </p:cNvGrpSpPr>
          <p:nvPr/>
        </p:nvGrpSpPr>
        <p:grpSpPr bwMode="auto">
          <a:xfrm>
            <a:off x="5232400" y="3376613"/>
            <a:ext cx="417513" cy="360362"/>
            <a:chOff x="1424" y="2354"/>
            <a:chExt cx="3034" cy="2095"/>
          </a:xfrm>
        </p:grpSpPr>
        <p:sp>
          <p:nvSpPr>
            <p:cNvPr id="37357" name="Rectangle 493"/>
            <p:cNvSpPr>
              <a:spLocks noChangeArrowheads="1"/>
            </p:cNvSpPr>
            <p:nvPr/>
          </p:nvSpPr>
          <p:spPr bwMode="auto">
            <a:xfrm>
              <a:off x="1830" y="2354"/>
              <a:ext cx="2166" cy="1085"/>
            </a:xfrm>
            <a:prstGeom prst="rect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358" name="Line 494"/>
            <p:cNvSpPr>
              <a:spLocks noChangeShapeType="1"/>
            </p:cNvSpPr>
            <p:nvPr/>
          </p:nvSpPr>
          <p:spPr bwMode="auto">
            <a:xfrm>
              <a:off x="1424" y="3439"/>
              <a:ext cx="303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359" name="Line 495"/>
            <p:cNvSpPr>
              <a:spLocks noChangeShapeType="1"/>
            </p:cNvSpPr>
            <p:nvPr/>
          </p:nvSpPr>
          <p:spPr bwMode="auto">
            <a:xfrm>
              <a:off x="2326" y="3431"/>
              <a:ext cx="0" cy="57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360" name="Rectangle 496"/>
            <p:cNvSpPr>
              <a:spLocks noChangeArrowheads="1"/>
            </p:cNvSpPr>
            <p:nvPr/>
          </p:nvSpPr>
          <p:spPr bwMode="auto">
            <a:xfrm>
              <a:off x="2032" y="4001"/>
              <a:ext cx="571" cy="44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4" name="Group 497"/>
          <p:cNvGrpSpPr>
            <a:grpSpLocks/>
          </p:cNvGrpSpPr>
          <p:nvPr/>
        </p:nvGrpSpPr>
        <p:grpSpPr bwMode="auto">
          <a:xfrm>
            <a:off x="5656263" y="3376613"/>
            <a:ext cx="415925" cy="360362"/>
            <a:chOff x="1424" y="2354"/>
            <a:chExt cx="3034" cy="2095"/>
          </a:xfrm>
        </p:grpSpPr>
        <p:sp>
          <p:nvSpPr>
            <p:cNvPr id="37362" name="Rectangle 498"/>
            <p:cNvSpPr>
              <a:spLocks noChangeArrowheads="1"/>
            </p:cNvSpPr>
            <p:nvPr/>
          </p:nvSpPr>
          <p:spPr bwMode="auto">
            <a:xfrm>
              <a:off x="1830" y="2354"/>
              <a:ext cx="2166" cy="1085"/>
            </a:xfrm>
            <a:prstGeom prst="rect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363" name="Line 499"/>
            <p:cNvSpPr>
              <a:spLocks noChangeShapeType="1"/>
            </p:cNvSpPr>
            <p:nvPr/>
          </p:nvSpPr>
          <p:spPr bwMode="auto">
            <a:xfrm>
              <a:off x="1424" y="3439"/>
              <a:ext cx="303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364" name="Line 500"/>
            <p:cNvSpPr>
              <a:spLocks noChangeShapeType="1"/>
            </p:cNvSpPr>
            <p:nvPr/>
          </p:nvSpPr>
          <p:spPr bwMode="auto">
            <a:xfrm>
              <a:off x="2326" y="3431"/>
              <a:ext cx="0" cy="57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365" name="Rectangle 501"/>
            <p:cNvSpPr>
              <a:spLocks noChangeArrowheads="1"/>
            </p:cNvSpPr>
            <p:nvPr/>
          </p:nvSpPr>
          <p:spPr bwMode="auto">
            <a:xfrm>
              <a:off x="2032" y="4001"/>
              <a:ext cx="571" cy="44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5" name="Group 502"/>
          <p:cNvGrpSpPr>
            <a:grpSpLocks/>
          </p:cNvGrpSpPr>
          <p:nvPr/>
        </p:nvGrpSpPr>
        <p:grpSpPr bwMode="auto">
          <a:xfrm>
            <a:off x="6080125" y="3376613"/>
            <a:ext cx="415925" cy="360362"/>
            <a:chOff x="1424" y="2354"/>
            <a:chExt cx="3034" cy="2095"/>
          </a:xfrm>
        </p:grpSpPr>
        <p:sp>
          <p:nvSpPr>
            <p:cNvPr id="37367" name="Rectangle 503"/>
            <p:cNvSpPr>
              <a:spLocks noChangeArrowheads="1"/>
            </p:cNvSpPr>
            <p:nvPr/>
          </p:nvSpPr>
          <p:spPr bwMode="auto">
            <a:xfrm>
              <a:off x="1830" y="2354"/>
              <a:ext cx="2166" cy="1085"/>
            </a:xfrm>
            <a:prstGeom prst="rect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368" name="Line 504"/>
            <p:cNvSpPr>
              <a:spLocks noChangeShapeType="1"/>
            </p:cNvSpPr>
            <p:nvPr/>
          </p:nvSpPr>
          <p:spPr bwMode="auto">
            <a:xfrm>
              <a:off x="1424" y="3439"/>
              <a:ext cx="303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369" name="Line 505"/>
            <p:cNvSpPr>
              <a:spLocks noChangeShapeType="1"/>
            </p:cNvSpPr>
            <p:nvPr/>
          </p:nvSpPr>
          <p:spPr bwMode="auto">
            <a:xfrm>
              <a:off x="2326" y="3431"/>
              <a:ext cx="0" cy="57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370" name="Rectangle 506"/>
            <p:cNvSpPr>
              <a:spLocks noChangeArrowheads="1"/>
            </p:cNvSpPr>
            <p:nvPr/>
          </p:nvSpPr>
          <p:spPr bwMode="auto">
            <a:xfrm>
              <a:off x="2032" y="4001"/>
              <a:ext cx="571" cy="44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6" name="Group 507"/>
          <p:cNvGrpSpPr>
            <a:grpSpLocks/>
          </p:cNvGrpSpPr>
          <p:nvPr/>
        </p:nvGrpSpPr>
        <p:grpSpPr bwMode="auto">
          <a:xfrm>
            <a:off x="6638925" y="3365500"/>
            <a:ext cx="339725" cy="382588"/>
            <a:chOff x="3871" y="3659"/>
            <a:chExt cx="1584" cy="1517"/>
          </a:xfrm>
        </p:grpSpPr>
        <p:grpSp>
          <p:nvGrpSpPr>
            <p:cNvPr id="27" name="Group 508"/>
            <p:cNvGrpSpPr>
              <a:grpSpLocks/>
            </p:cNvGrpSpPr>
            <p:nvPr/>
          </p:nvGrpSpPr>
          <p:grpSpPr bwMode="auto">
            <a:xfrm>
              <a:off x="3871" y="3659"/>
              <a:ext cx="1584" cy="720"/>
              <a:chOff x="2421" y="2345"/>
              <a:chExt cx="3960" cy="1800"/>
            </a:xfrm>
          </p:grpSpPr>
          <p:sp>
            <p:nvSpPr>
              <p:cNvPr id="37373" name="Rectangle 509"/>
              <p:cNvSpPr>
                <a:spLocks noChangeArrowheads="1"/>
              </p:cNvSpPr>
              <p:nvPr/>
            </p:nvSpPr>
            <p:spPr bwMode="auto">
              <a:xfrm>
                <a:off x="2421" y="2345"/>
                <a:ext cx="3960" cy="1800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374" name="Line 510"/>
              <p:cNvSpPr>
                <a:spLocks noChangeShapeType="1"/>
              </p:cNvSpPr>
              <p:nvPr/>
            </p:nvSpPr>
            <p:spPr bwMode="auto">
              <a:xfrm flipH="1">
                <a:off x="2421" y="2345"/>
                <a:ext cx="1980" cy="9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375" name="Line 511"/>
              <p:cNvSpPr>
                <a:spLocks noChangeShapeType="1"/>
              </p:cNvSpPr>
              <p:nvPr/>
            </p:nvSpPr>
            <p:spPr bwMode="auto">
              <a:xfrm>
                <a:off x="4401" y="2345"/>
                <a:ext cx="1980" cy="9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376" name="Line 512"/>
              <p:cNvSpPr>
                <a:spLocks noChangeShapeType="1"/>
              </p:cNvSpPr>
              <p:nvPr/>
            </p:nvSpPr>
            <p:spPr bwMode="auto">
              <a:xfrm flipV="1">
                <a:off x="4401" y="3245"/>
                <a:ext cx="1980" cy="9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377" name="Line 513"/>
              <p:cNvSpPr>
                <a:spLocks noChangeShapeType="1"/>
              </p:cNvSpPr>
              <p:nvPr/>
            </p:nvSpPr>
            <p:spPr bwMode="auto">
              <a:xfrm flipH="1" flipV="1">
                <a:off x="2421" y="3245"/>
                <a:ext cx="1980" cy="9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7378" name="Line 514"/>
            <p:cNvSpPr>
              <a:spLocks noChangeShapeType="1"/>
            </p:cNvSpPr>
            <p:nvPr/>
          </p:nvSpPr>
          <p:spPr bwMode="auto">
            <a:xfrm>
              <a:off x="4336" y="4376"/>
              <a:ext cx="0" cy="4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379" name="Rectangle 515"/>
            <p:cNvSpPr>
              <a:spLocks noChangeArrowheads="1"/>
            </p:cNvSpPr>
            <p:nvPr/>
          </p:nvSpPr>
          <p:spPr bwMode="auto">
            <a:xfrm>
              <a:off x="4120" y="4856"/>
              <a:ext cx="432" cy="320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8" name="Group 516"/>
          <p:cNvGrpSpPr>
            <a:grpSpLocks/>
          </p:cNvGrpSpPr>
          <p:nvPr/>
        </p:nvGrpSpPr>
        <p:grpSpPr bwMode="auto">
          <a:xfrm>
            <a:off x="2133600" y="2271713"/>
            <a:ext cx="415925" cy="363537"/>
            <a:chOff x="1424" y="2354"/>
            <a:chExt cx="3034" cy="2095"/>
          </a:xfrm>
        </p:grpSpPr>
        <p:sp>
          <p:nvSpPr>
            <p:cNvPr id="37381" name="Rectangle 517"/>
            <p:cNvSpPr>
              <a:spLocks noChangeArrowheads="1"/>
            </p:cNvSpPr>
            <p:nvPr/>
          </p:nvSpPr>
          <p:spPr bwMode="auto">
            <a:xfrm>
              <a:off x="1830" y="2354"/>
              <a:ext cx="2166" cy="1085"/>
            </a:xfrm>
            <a:prstGeom prst="rect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382" name="Line 518"/>
            <p:cNvSpPr>
              <a:spLocks noChangeShapeType="1"/>
            </p:cNvSpPr>
            <p:nvPr/>
          </p:nvSpPr>
          <p:spPr bwMode="auto">
            <a:xfrm>
              <a:off x="1424" y="3439"/>
              <a:ext cx="303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383" name="Line 519"/>
            <p:cNvSpPr>
              <a:spLocks noChangeShapeType="1"/>
            </p:cNvSpPr>
            <p:nvPr/>
          </p:nvSpPr>
          <p:spPr bwMode="auto">
            <a:xfrm>
              <a:off x="2326" y="3431"/>
              <a:ext cx="0" cy="57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384" name="Rectangle 520"/>
            <p:cNvSpPr>
              <a:spLocks noChangeArrowheads="1"/>
            </p:cNvSpPr>
            <p:nvPr/>
          </p:nvSpPr>
          <p:spPr bwMode="auto">
            <a:xfrm>
              <a:off x="2032" y="4001"/>
              <a:ext cx="571" cy="44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9" name="Group 521"/>
          <p:cNvGrpSpPr>
            <a:grpSpLocks/>
          </p:cNvGrpSpPr>
          <p:nvPr/>
        </p:nvGrpSpPr>
        <p:grpSpPr bwMode="auto">
          <a:xfrm>
            <a:off x="2554288" y="2271713"/>
            <a:ext cx="417512" cy="363537"/>
            <a:chOff x="1424" y="2354"/>
            <a:chExt cx="3034" cy="2095"/>
          </a:xfrm>
        </p:grpSpPr>
        <p:sp>
          <p:nvSpPr>
            <p:cNvPr id="37386" name="Rectangle 522"/>
            <p:cNvSpPr>
              <a:spLocks noChangeArrowheads="1"/>
            </p:cNvSpPr>
            <p:nvPr/>
          </p:nvSpPr>
          <p:spPr bwMode="auto">
            <a:xfrm>
              <a:off x="1830" y="2354"/>
              <a:ext cx="2166" cy="1085"/>
            </a:xfrm>
            <a:prstGeom prst="rect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387" name="Line 523"/>
            <p:cNvSpPr>
              <a:spLocks noChangeShapeType="1"/>
            </p:cNvSpPr>
            <p:nvPr/>
          </p:nvSpPr>
          <p:spPr bwMode="auto">
            <a:xfrm>
              <a:off x="1424" y="3439"/>
              <a:ext cx="303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388" name="Line 524"/>
            <p:cNvSpPr>
              <a:spLocks noChangeShapeType="1"/>
            </p:cNvSpPr>
            <p:nvPr/>
          </p:nvSpPr>
          <p:spPr bwMode="auto">
            <a:xfrm>
              <a:off x="2326" y="3431"/>
              <a:ext cx="0" cy="57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389" name="Rectangle 525"/>
            <p:cNvSpPr>
              <a:spLocks noChangeArrowheads="1"/>
            </p:cNvSpPr>
            <p:nvPr/>
          </p:nvSpPr>
          <p:spPr bwMode="auto">
            <a:xfrm>
              <a:off x="2032" y="4001"/>
              <a:ext cx="571" cy="44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0" name="Group 526"/>
          <p:cNvGrpSpPr>
            <a:grpSpLocks/>
          </p:cNvGrpSpPr>
          <p:nvPr/>
        </p:nvGrpSpPr>
        <p:grpSpPr bwMode="auto">
          <a:xfrm>
            <a:off x="2982913" y="2271713"/>
            <a:ext cx="415925" cy="363537"/>
            <a:chOff x="1424" y="2354"/>
            <a:chExt cx="3034" cy="2095"/>
          </a:xfrm>
        </p:grpSpPr>
        <p:sp>
          <p:nvSpPr>
            <p:cNvPr id="37391" name="Rectangle 527"/>
            <p:cNvSpPr>
              <a:spLocks noChangeArrowheads="1"/>
            </p:cNvSpPr>
            <p:nvPr/>
          </p:nvSpPr>
          <p:spPr bwMode="auto">
            <a:xfrm>
              <a:off x="1830" y="2354"/>
              <a:ext cx="2166" cy="1085"/>
            </a:xfrm>
            <a:prstGeom prst="rect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392" name="Line 528"/>
            <p:cNvSpPr>
              <a:spLocks noChangeShapeType="1"/>
            </p:cNvSpPr>
            <p:nvPr/>
          </p:nvSpPr>
          <p:spPr bwMode="auto">
            <a:xfrm>
              <a:off x="1424" y="3439"/>
              <a:ext cx="303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393" name="Line 529"/>
            <p:cNvSpPr>
              <a:spLocks noChangeShapeType="1"/>
            </p:cNvSpPr>
            <p:nvPr/>
          </p:nvSpPr>
          <p:spPr bwMode="auto">
            <a:xfrm>
              <a:off x="2326" y="3431"/>
              <a:ext cx="0" cy="57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394" name="Rectangle 530"/>
            <p:cNvSpPr>
              <a:spLocks noChangeArrowheads="1"/>
            </p:cNvSpPr>
            <p:nvPr/>
          </p:nvSpPr>
          <p:spPr bwMode="auto">
            <a:xfrm>
              <a:off x="2032" y="4001"/>
              <a:ext cx="571" cy="44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1" name="Group 531"/>
          <p:cNvGrpSpPr>
            <a:grpSpLocks/>
          </p:cNvGrpSpPr>
          <p:nvPr/>
        </p:nvGrpSpPr>
        <p:grpSpPr bwMode="auto">
          <a:xfrm>
            <a:off x="3832225" y="2271713"/>
            <a:ext cx="415925" cy="363537"/>
            <a:chOff x="1424" y="2354"/>
            <a:chExt cx="3034" cy="2095"/>
          </a:xfrm>
        </p:grpSpPr>
        <p:sp>
          <p:nvSpPr>
            <p:cNvPr id="37396" name="Rectangle 532"/>
            <p:cNvSpPr>
              <a:spLocks noChangeArrowheads="1"/>
            </p:cNvSpPr>
            <p:nvPr/>
          </p:nvSpPr>
          <p:spPr bwMode="auto">
            <a:xfrm>
              <a:off x="1830" y="2354"/>
              <a:ext cx="2166" cy="1085"/>
            </a:xfrm>
            <a:prstGeom prst="rect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397" name="Line 533"/>
            <p:cNvSpPr>
              <a:spLocks noChangeShapeType="1"/>
            </p:cNvSpPr>
            <p:nvPr/>
          </p:nvSpPr>
          <p:spPr bwMode="auto">
            <a:xfrm>
              <a:off x="1424" y="3439"/>
              <a:ext cx="303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398" name="Line 534"/>
            <p:cNvSpPr>
              <a:spLocks noChangeShapeType="1"/>
            </p:cNvSpPr>
            <p:nvPr/>
          </p:nvSpPr>
          <p:spPr bwMode="auto">
            <a:xfrm>
              <a:off x="2326" y="3431"/>
              <a:ext cx="0" cy="57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399" name="Rectangle 535"/>
            <p:cNvSpPr>
              <a:spLocks noChangeArrowheads="1"/>
            </p:cNvSpPr>
            <p:nvPr/>
          </p:nvSpPr>
          <p:spPr bwMode="auto">
            <a:xfrm>
              <a:off x="2032" y="4001"/>
              <a:ext cx="571" cy="44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536" name="Group 536"/>
          <p:cNvGrpSpPr>
            <a:grpSpLocks/>
          </p:cNvGrpSpPr>
          <p:nvPr/>
        </p:nvGrpSpPr>
        <p:grpSpPr bwMode="auto">
          <a:xfrm>
            <a:off x="3409950" y="2271713"/>
            <a:ext cx="415925" cy="363537"/>
            <a:chOff x="1424" y="2354"/>
            <a:chExt cx="3034" cy="2095"/>
          </a:xfrm>
        </p:grpSpPr>
        <p:sp>
          <p:nvSpPr>
            <p:cNvPr id="37401" name="Rectangle 537"/>
            <p:cNvSpPr>
              <a:spLocks noChangeArrowheads="1"/>
            </p:cNvSpPr>
            <p:nvPr/>
          </p:nvSpPr>
          <p:spPr bwMode="auto">
            <a:xfrm>
              <a:off x="1830" y="2354"/>
              <a:ext cx="2166" cy="1085"/>
            </a:xfrm>
            <a:prstGeom prst="rect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402" name="Line 538"/>
            <p:cNvSpPr>
              <a:spLocks noChangeShapeType="1"/>
            </p:cNvSpPr>
            <p:nvPr/>
          </p:nvSpPr>
          <p:spPr bwMode="auto">
            <a:xfrm>
              <a:off x="1424" y="3439"/>
              <a:ext cx="303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403" name="Line 539"/>
            <p:cNvSpPr>
              <a:spLocks noChangeShapeType="1"/>
            </p:cNvSpPr>
            <p:nvPr/>
          </p:nvSpPr>
          <p:spPr bwMode="auto">
            <a:xfrm>
              <a:off x="2326" y="3431"/>
              <a:ext cx="0" cy="57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404" name="Rectangle 540"/>
            <p:cNvSpPr>
              <a:spLocks noChangeArrowheads="1"/>
            </p:cNvSpPr>
            <p:nvPr/>
          </p:nvSpPr>
          <p:spPr bwMode="auto">
            <a:xfrm>
              <a:off x="2032" y="4001"/>
              <a:ext cx="571" cy="44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544" name="Group 541"/>
          <p:cNvGrpSpPr>
            <a:grpSpLocks/>
          </p:cNvGrpSpPr>
          <p:nvPr/>
        </p:nvGrpSpPr>
        <p:grpSpPr bwMode="auto">
          <a:xfrm>
            <a:off x="4386263" y="2271713"/>
            <a:ext cx="415925" cy="363537"/>
            <a:chOff x="1424" y="2354"/>
            <a:chExt cx="3034" cy="2095"/>
          </a:xfrm>
        </p:grpSpPr>
        <p:sp>
          <p:nvSpPr>
            <p:cNvPr id="37406" name="Rectangle 542"/>
            <p:cNvSpPr>
              <a:spLocks noChangeArrowheads="1"/>
            </p:cNvSpPr>
            <p:nvPr/>
          </p:nvSpPr>
          <p:spPr bwMode="auto">
            <a:xfrm>
              <a:off x="1830" y="2354"/>
              <a:ext cx="2166" cy="1085"/>
            </a:xfrm>
            <a:prstGeom prst="rect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407" name="Line 543"/>
            <p:cNvSpPr>
              <a:spLocks noChangeShapeType="1"/>
            </p:cNvSpPr>
            <p:nvPr/>
          </p:nvSpPr>
          <p:spPr bwMode="auto">
            <a:xfrm>
              <a:off x="1424" y="3439"/>
              <a:ext cx="303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408" name="Line 544"/>
            <p:cNvSpPr>
              <a:spLocks noChangeShapeType="1"/>
            </p:cNvSpPr>
            <p:nvPr/>
          </p:nvSpPr>
          <p:spPr bwMode="auto">
            <a:xfrm>
              <a:off x="2326" y="3431"/>
              <a:ext cx="0" cy="57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409" name="Rectangle 545"/>
            <p:cNvSpPr>
              <a:spLocks noChangeArrowheads="1"/>
            </p:cNvSpPr>
            <p:nvPr/>
          </p:nvSpPr>
          <p:spPr bwMode="auto">
            <a:xfrm>
              <a:off x="2032" y="4001"/>
              <a:ext cx="571" cy="44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545" name="Group 546"/>
          <p:cNvGrpSpPr>
            <a:grpSpLocks/>
          </p:cNvGrpSpPr>
          <p:nvPr/>
        </p:nvGrpSpPr>
        <p:grpSpPr bwMode="auto">
          <a:xfrm>
            <a:off x="4810125" y="2271713"/>
            <a:ext cx="415925" cy="363537"/>
            <a:chOff x="1424" y="2354"/>
            <a:chExt cx="3034" cy="2095"/>
          </a:xfrm>
        </p:grpSpPr>
        <p:sp>
          <p:nvSpPr>
            <p:cNvPr id="37411" name="Rectangle 547"/>
            <p:cNvSpPr>
              <a:spLocks noChangeArrowheads="1"/>
            </p:cNvSpPr>
            <p:nvPr/>
          </p:nvSpPr>
          <p:spPr bwMode="auto">
            <a:xfrm>
              <a:off x="1830" y="2354"/>
              <a:ext cx="2166" cy="1085"/>
            </a:xfrm>
            <a:prstGeom prst="rect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412" name="Line 548"/>
            <p:cNvSpPr>
              <a:spLocks noChangeShapeType="1"/>
            </p:cNvSpPr>
            <p:nvPr/>
          </p:nvSpPr>
          <p:spPr bwMode="auto">
            <a:xfrm>
              <a:off x="1424" y="3439"/>
              <a:ext cx="303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413" name="Line 549"/>
            <p:cNvSpPr>
              <a:spLocks noChangeShapeType="1"/>
            </p:cNvSpPr>
            <p:nvPr/>
          </p:nvSpPr>
          <p:spPr bwMode="auto">
            <a:xfrm>
              <a:off x="2326" y="3431"/>
              <a:ext cx="0" cy="57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414" name="Rectangle 550"/>
            <p:cNvSpPr>
              <a:spLocks noChangeArrowheads="1"/>
            </p:cNvSpPr>
            <p:nvPr/>
          </p:nvSpPr>
          <p:spPr bwMode="auto">
            <a:xfrm>
              <a:off x="2032" y="4001"/>
              <a:ext cx="571" cy="44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553" name="Group 551"/>
          <p:cNvGrpSpPr>
            <a:grpSpLocks/>
          </p:cNvGrpSpPr>
          <p:nvPr/>
        </p:nvGrpSpPr>
        <p:grpSpPr bwMode="auto">
          <a:xfrm>
            <a:off x="5232400" y="2271713"/>
            <a:ext cx="417513" cy="363537"/>
            <a:chOff x="1424" y="2354"/>
            <a:chExt cx="3034" cy="2095"/>
          </a:xfrm>
        </p:grpSpPr>
        <p:sp>
          <p:nvSpPr>
            <p:cNvPr id="37416" name="Rectangle 552"/>
            <p:cNvSpPr>
              <a:spLocks noChangeArrowheads="1"/>
            </p:cNvSpPr>
            <p:nvPr/>
          </p:nvSpPr>
          <p:spPr bwMode="auto">
            <a:xfrm>
              <a:off x="1830" y="2354"/>
              <a:ext cx="2166" cy="1085"/>
            </a:xfrm>
            <a:prstGeom prst="rect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417" name="Line 553"/>
            <p:cNvSpPr>
              <a:spLocks noChangeShapeType="1"/>
            </p:cNvSpPr>
            <p:nvPr/>
          </p:nvSpPr>
          <p:spPr bwMode="auto">
            <a:xfrm>
              <a:off x="1424" y="3439"/>
              <a:ext cx="303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418" name="Line 554"/>
            <p:cNvSpPr>
              <a:spLocks noChangeShapeType="1"/>
            </p:cNvSpPr>
            <p:nvPr/>
          </p:nvSpPr>
          <p:spPr bwMode="auto">
            <a:xfrm>
              <a:off x="2326" y="3431"/>
              <a:ext cx="0" cy="57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419" name="Rectangle 555"/>
            <p:cNvSpPr>
              <a:spLocks noChangeArrowheads="1"/>
            </p:cNvSpPr>
            <p:nvPr/>
          </p:nvSpPr>
          <p:spPr bwMode="auto">
            <a:xfrm>
              <a:off x="2032" y="4001"/>
              <a:ext cx="571" cy="44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554" name="Group 556"/>
          <p:cNvGrpSpPr>
            <a:grpSpLocks/>
          </p:cNvGrpSpPr>
          <p:nvPr/>
        </p:nvGrpSpPr>
        <p:grpSpPr bwMode="auto">
          <a:xfrm>
            <a:off x="5656263" y="2271713"/>
            <a:ext cx="415925" cy="363537"/>
            <a:chOff x="1424" y="2354"/>
            <a:chExt cx="3034" cy="2095"/>
          </a:xfrm>
        </p:grpSpPr>
        <p:sp>
          <p:nvSpPr>
            <p:cNvPr id="37421" name="Rectangle 557"/>
            <p:cNvSpPr>
              <a:spLocks noChangeArrowheads="1"/>
            </p:cNvSpPr>
            <p:nvPr/>
          </p:nvSpPr>
          <p:spPr bwMode="auto">
            <a:xfrm>
              <a:off x="1830" y="2354"/>
              <a:ext cx="2166" cy="1085"/>
            </a:xfrm>
            <a:prstGeom prst="rect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422" name="Line 558"/>
            <p:cNvSpPr>
              <a:spLocks noChangeShapeType="1"/>
            </p:cNvSpPr>
            <p:nvPr/>
          </p:nvSpPr>
          <p:spPr bwMode="auto">
            <a:xfrm>
              <a:off x="1424" y="3439"/>
              <a:ext cx="303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423" name="Line 559"/>
            <p:cNvSpPr>
              <a:spLocks noChangeShapeType="1"/>
            </p:cNvSpPr>
            <p:nvPr/>
          </p:nvSpPr>
          <p:spPr bwMode="auto">
            <a:xfrm>
              <a:off x="2326" y="3431"/>
              <a:ext cx="0" cy="57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424" name="Rectangle 560"/>
            <p:cNvSpPr>
              <a:spLocks noChangeArrowheads="1"/>
            </p:cNvSpPr>
            <p:nvPr/>
          </p:nvSpPr>
          <p:spPr bwMode="auto">
            <a:xfrm>
              <a:off x="2032" y="4001"/>
              <a:ext cx="571" cy="44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562" name="Group 561"/>
          <p:cNvGrpSpPr>
            <a:grpSpLocks/>
          </p:cNvGrpSpPr>
          <p:nvPr/>
        </p:nvGrpSpPr>
        <p:grpSpPr bwMode="auto">
          <a:xfrm>
            <a:off x="6080125" y="2271713"/>
            <a:ext cx="415925" cy="363537"/>
            <a:chOff x="1424" y="2354"/>
            <a:chExt cx="3034" cy="2095"/>
          </a:xfrm>
        </p:grpSpPr>
        <p:sp>
          <p:nvSpPr>
            <p:cNvPr id="37426" name="Rectangle 562"/>
            <p:cNvSpPr>
              <a:spLocks noChangeArrowheads="1"/>
            </p:cNvSpPr>
            <p:nvPr/>
          </p:nvSpPr>
          <p:spPr bwMode="auto">
            <a:xfrm>
              <a:off x="1830" y="2354"/>
              <a:ext cx="2166" cy="1085"/>
            </a:xfrm>
            <a:prstGeom prst="rect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427" name="Line 563"/>
            <p:cNvSpPr>
              <a:spLocks noChangeShapeType="1"/>
            </p:cNvSpPr>
            <p:nvPr/>
          </p:nvSpPr>
          <p:spPr bwMode="auto">
            <a:xfrm>
              <a:off x="1424" y="3439"/>
              <a:ext cx="303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428" name="Line 564"/>
            <p:cNvSpPr>
              <a:spLocks noChangeShapeType="1"/>
            </p:cNvSpPr>
            <p:nvPr/>
          </p:nvSpPr>
          <p:spPr bwMode="auto">
            <a:xfrm>
              <a:off x="2326" y="3431"/>
              <a:ext cx="0" cy="57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429" name="Rectangle 565"/>
            <p:cNvSpPr>
              <a:spLocks noChangeArrowheads="1"/>
            </p:cNvSpPr>
            <p:nvPr/>
          </p:nvSpPr>
          <p:spPr bwMode="auto">
            <a:xfrm>
              <a:off x="2032" y="4001"/>
              <a:ext cx="571" cy="44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569" name="Group 566"/>
          <p:cNvGrpSpPr>
            <a:grpSpLocks/>
          </p:cNvGrpSpPr>
          <p:nvPr/>
        </p:nvGrpSpPr>
        <p:grpSpPr bwMode="auto">
          <a:xfrm>
            <a:off x="6638925" y="2260600"/>
            <a:ext cx="339725" cy="385763"/>
            <a:chOff x="3871" y="3659"/>
            <a:chExt cx="1584" cy="1517"/>
          </a:xfrm>
        </p:grpSpPr>
        <p:grpSp>
          <p:nvGrpSpPr>
            <p:cNvPr id="37576" name="Group 567"/>
            <p:cNvGrpSpPr>
              <a:grpSpLocks/>
            </p:cNvGrpSpPr>
            <p:nvPr/>
          </p:nvGrpSpPr>
          <p:grpSpPr bwMode="auto">
            <a:xfrm>
              <a:off x="3871" y="3659"/>
              <a:ext cx="1584" cy="720"/>
              <a:chOff x="2421" y="2345"/>
              <a:chExt cx="3960" cy="1800"/>
            </a:xfrm>
          </p:grpSpPr>
          <p:sp>
            <p:nvSpPr>
              <p:cNvPr id="37432" name="Rectangle 568"/>
              <p:cNvSpPr>
                <a:spLocks noChangeArrowheads="1"/>
              </p:cNvSpPr>
              <p:nvPr/>
            </p:nvSpPr>
            <p:spPr bwMode="auto">
              <a:xfrm>
                <a:off x="2421" y="2345"/>
                <a:ext cx="3960" cy="1800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433" name="Line 569"/>
              <p:cNvSpPr>
                <a:spLocks noChangeShapeType="1"/>
              </p:cNvSpPr>
              <p:nvPr/>
            </p:nvSpPr>
            <p:spPr bwMode="auto">
              <a:xfrm flipH="1">
                <a:off x="2421" y="2345"/>
                <a:ext cx="1980" cy="9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434" name="Line 570"/>
              <p:cNvSpPr>
                <a:spLocks noChangeShapeType="1"/>
              </p:cNvSpPr>
              <p:nvPr/>
            </p:nvSpPr>
            <p:spPr bwMode="auto">
              <a:xfrm>
                <a:off x="4401" y="2345"/>
                <a:ext cx="1980" cy="9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435" name="Line 571"/>
              <p:cNvSpPr>
                <a:spLocks noChangeShapeType="1"/>
              </p:cNvSpPr>
              <p:nvPr/>
            </p:nvSpPr>
            <p:spPr bwMode="auto">
              <a:xfrm flipV="1">
                <a:off x="4401" y="3245"/>
                <a:ext cx="1980" cy="9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436" name="Line 572"/>
              <p:cNvSpPr>
                <a:spLocks noChangeShapeType="1"/>
              </p:cNvSpPr>
              <p:nvPr/>
            </p:nvSpPr>
            <p:spPr bwMode="auto">
              <a:xfrm flipH="1" flipV="1">
                <a:off x="2421" y="3245"/>
                <a:ext cx="1980" cy="9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7437" name="Line 573"/>
            <p:cNvSpPr>
              <a:spLocks noChangeShapeType="1"/>
            </p:cNvSpPr>
            <p:nvPr/>
          </p:nvSpPr>
          <p:spPr bwMode="auto">
            <a:xfrm>
              <a:off x="4336" y="4376"/>
              <a:ext cx="0" cy="4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438" name="Rectangle 574"/>
            <p:cNvSpPr>
              <a:spLocks noChangeArrowheads="1"/>
            </p:cNvSpPr>
            <p:nvPr/>
          </p:nvSpPr>
          <p:spPr bwMode="auto">
            <a:xfrm>
              <a:off x="4120" y="4856"/>
              <a:ext cx="432" cy="320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583" name="Group 575"/>
          <p:cNvGrpSpPr>
            <a:grpSpLocks/>
          </p:cNvGrpSpPr>
          <p:nvPr/>
        </p:nvGrpSpPr>
        <p:grpSpPr bwMode="auto">
          <a:xfrm>
            <a:off x="2133600" y="1198563"/>
            <a:ext cx="415925" cy="360362"/>
            <a:chOff x="1424" y="2354"/>
            <a:chExt cx="3034" cy="2095"/>
          </a:xfrm>
        </p:grpSpPr>
        <p:sp>
          <p:nvSpPr>
            <p:cNvPr id="37440" name="Rectangle 576"/>
            <p:cNvSpPr>
              <a:spLocks noChangeArrowheads="1"/>
            </p:cNvSpPr>
            <p:nvPr/>
          </p:nvSpPr>
          <p:spPr bwMode="auto">
            <a:xfrm>
              <a:off x="1830" y="2354"/>
              <a:ext cx="2166" cy="1085"/>
            </a:xfrm>
            <a:prstGeom prst="rect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441" name="Line 577"/>
            <p:cNvSpPr>
              <a:spLocks noChangeShapeType="1"/>
            </p:cNvSpPr>
            <p:nvPr/>
          </p:nvSpPr>
          <p:spPr bwMode="auto">
            <a:xfrm>
              <a:off x="1424" y="3439"/>
              <a:ext cx="303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442" name="Line 578"/>
            <p:cNvSpPr>
              <a:spLocks noChangeShapeType="1"/>
            </p:cNvSpPr>
            <p:nvPr/>
          </p:nvSpPr>
          <p:spPr bwMode="auto">
            <a:xfrm>
              <a:off x="2326" y="3431"/>
              <a:ext cx="0" cy="57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443" name="Rectangle 579"/>
            <p:cNvSpPr>
              <a:spLocks noChangeArrowheads="1"/>
            </p:cNvSpPr>
            <p:nvPr/>
          </p:nvSpPr>
          <p:spPr bwMode="auto">
            <a:xfrm>
              <a:off x="2032" y="4001"/>
              <a:ext cx="571" cy="44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590" name="Group 580"/>
          <p:cNvGrpSpPr>
            <a:grpSpLocks/>
          </p:cNvGrpSpPr>
          <p:nvPr/>
        </p:nvGrpSpPr>
        <p:grpSpPr bwMode="auto">
          <a:xfrm>
            <a:off x="2554288" y="1198563"/>
            <a:ext cx="417512" cy="360362"/>
            <a:chOff x="1424" y="2354"/>
            <a:chExt cx="3034" cy="2095"/>
          </a:xfrm>
        </p:grpSpPr>
        <p:sp>
          <p:nvSpPr>
            <p:cNvPr id="37445" name="Rectangle 581"/>
            <p:cNvSpPr>
              <a:spLocks noChangeArrowheads="1"/>
            </p:cNvSpPr>
            <p:nvPr/>
          </p:nvSpPr>
          <p:spPr bwMode="auto">
            <a:xfrm>
              <a:off x="1830" y="2354"/>
              <a:ext cx="2166" cy="1085"/>
            </a:xfrm>
            <a:prstGeom prst="rect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446" name="Line 582"/>
            <p:cNvSpPr>
              <a:spLocks noChangeShapeType="1"/>
            </p:cNvSpPr>
            <p:nvPr/>
          </p:nvSpPr>
          <p:spPr bwMode="auto">
            <a:xfrm>
              <a:off x="1424" y="3439"/>
              <a:ext cx="303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447" name="Line 583"/>
            <p:cNvSpPr>
              <a:spLocks noChangeShapeType="1"/>
            </p:cNvSpPr>
            <p:nvPr/>
          </p:nvSpPr>
          <p:spPr bwMode="auto">
            <a:xfrm>
              <a:off x="2326" y="3431"/>
              <a:ext cx="0" cy="57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448" name="Rectangle 584"/>
            <p:cNvSpPr>
              <a:spLocks noChangeArrowheads="1"/>
            </p:cNvSpPr>
            <p:nvPr/>
          </p:nvSpPr>
          <p:spPr bwMode="auto">
            <a:xfrm>
              <a:off x="2032" y="4001"/>
              <a:ext cx="571" cy="44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597" name="Group 585"/>
          <p:cNvGrpSpPr>
            <a:grpSpLocks/>
          </p:cNvGrpSpPr>
          <p:nvPr/>
        </p:nvGrpSpPr>
        <p:grpSpPr bwMode="auto">
          <a:xfrm>
            <a:off x="2982913" y="1198563"/>
            <a:ext cx="415925" cy="360362"/>
            <a:chOff x="1424" y="2354"/>
            <a:chExt cx="3034" cy="2095"/>
          </a:xfrm>
        </p:grpSpPr>
        <p:sp>
          <p:nvSpPr>
            <p:cNvPr id="37450" name="Rectangle 586"/>
            <p:cNvSpPr>
              <a:spLocks noChangeArrowheads="1"/>
            </p:cNvSpPr>
            <p:nvPr/>
          </p:nvSpPr>
          <p:spPr bwMode="auto">
            <a:xfrm>
              <a:off x="1830" y="2354"/>
              <a:ext cx="2166" cy="1085"/>
            </a:xfrm>
            <a:prstGeom prst="rect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451" name="Line 587"/>
            <p:cNvSpPr>
              <a:spLocks noChangeShapeType="1"/>
            </p:cNvSpPr>
            <p:nvPr/>
          </p:nvSpPr>
          <p:spPr bwMode="auto">
            <a:xfrm>
              <a:off x="1424" y="3439"/>
              <a:ext cx="303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452" name="Line 588"/>
            <p:cNvSpPr>
              <a:spLocks noChangeShapeType="1"/>
            </p:cNvSpPr>
            <p:nvPr/>
          </p:nvSpPr>
          <p:spPr bwMode="auto">
            <a:xfrm>
              <a:off x="2326" y="3431"/>
              <a:ext cx="0" cy="57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453" name="Rectangle 589"/>
            <p:cNvSpPr>
              <a:spLocks noChangeArrowheads="1"/>
            </p:cNvSpPr>
            <p:nvPr/>
          </p:nvSpPr>
          <p:spPr bwMode="auto">
            <a:xfrm>
              <a:off x="2032" y="4001"/>
              <a:ext cx="571" cy="44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864" name="Group 590"/>
          <p:cNvGrpSpPr>
            <a:grpSpLocks/>
          </p:cNvGrpSpPr>
          <p:nvPr/>
        </p:nvGrpSpPr>
        <p:grpSpPr bwMode="auto">
          <a:xfrm>
            <a:off x="3832225" y="1198563"/>
            <a:ext cx="415925" cy="360362"/>
            <a:chOff x="1424" y="2354"/>
            <a:chExt cx="3034" cy="2095"/>
          </a:xfrm>
        </p:grpSpPr>
        <p:sp>
          <p:nvSpPr>
            <p:cNvPr id="37455" name="Rectangle 591"/>
            <p:cNvSpPr>
              <a:spLocks noChangeArrowheads="1"/>
            </p:cNvSpPr>
            <p:nvPr/>
          </p:nvSpPr>
          <p:spPr bwMode="auto">
            <a:xfrm>
              <a:off x="1830" y="2354"/>
              <a:ext cx="2166" cy="1085"/>
            </a:xfrm>
            <a:prstGeom prst="rect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456" name="Line 592"/>
            <p:cNvSpPr>
              <a:spLocks noChangeShapeType="1"/>
            </p:cNvSpPr>
            <p:nvPr/>
          </p:nvSpPr>
          <p:spPr bwMode="auto">
            <a:xfrm>
              <a:off x="1424" y="3439"/>
              <a:ext cx="303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457" name="Line 593"/>
            <p:cNvSpPr>
              <a:spLocks noChangeShapeType="1"/>
            </p:cNvSpPr>
            <p:nvPr/>
          </p:nvSpPr>
          <p:spPr bwMode="auto">
            <a:xfrm>
              <a:off x="2326" y="3431"/>
              <a:ext cx="0" cy="57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458" name="Rectangle 594"/>
            <p:cNvSpPr>
              <a:spLocks noChangeArrowheads="1"/>
            </p:cNvSpPr>
            <p:nvPr/>
          </p:nvSpPr>
          <p:spPr bwMode="auto">
            <a:xfrm>
              <a:off x="2032" y="4001"/>
              <a:ext cx="571" cy="44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865" name="Group 595"/>
          <p:cNvGrpSpPr>
            <a:grpSpLocks/>
          </p:cNvGrpSpPr>
          <p:nvPr/>
        </p:nvGrpSpPr>
        <p:grpSpPr bwMode="auto">
          <a:xfrm>
            <a:off x="3409950" y="1198563"/>
            <a:ext cx="415925" cy="360362"/>
            <a:chOff x="1424" y="2354"/>
            <a:chExt cx="3034" cy="2095"/>
          </a:xfrm>
        </p:grpSpPr>
        <p:sp>
          <p:nvSpPr>
            <p:cNvPr id="37460" name="Rectangle 596"/>
            <p:cNvSpPr>
              <a:spLocks noChangeArrowheads="1"/>
            </p:cNvSpPr>
            <p:nvPr/>
          </p:nvSpPr>
          <p:spPr bwMode="auto">
            <a:xfrm>
              <a:off x="1830" y="2354"/>
              <a:ext cx="2166" cy="1085"/>
            </a:xfrm>
            <a:prstGeom prst="rect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461" name="Line 597"/>
            <p:cNvSpPr>
              <a:spLocks noChangeShapeType="1"/>
            </p:cNvSpPr>
            <p:nvPr/>
          </p:nvSpPr>
          <p:spPr bwMode="auto">
            <a:xfrm>
              <a:off x="1424" y="3439"/>
              <a:ext cx="303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462" name="Line 598"/>
            <p:cNvSpPr>
              <a:spLocks noChangeShapeType="1"/>
            </p:cNvSpPr>
            <p:nvPr/>
          </p:nvSpPr>
          <p:spPr bwMode="auto">
            <a:xfrm>
              <a:off x="2326" y="3431"/>
              <a:ext cx="0" cy="57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463" name="Rectangle 599"/>
            <p:cNvSpPr>
              <a:spLocks noChangeArrowheads="1"/>
            </p:cNvSpPr>
            <p:nvPr/>
          </p:nvSpPr>
          <p:spPr bwMode="auto">
            <a:xfrm>
              <a:off x="2032" y="4001"/>
              <a:ext cx="571" cy="44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867" name="Group 600"/>
          <p:cNvGrpSpPr>
            <a:grpSpLocks/>
          </p:cNvGrpSpPr>
          <p:nvPr/>
        </p:nvGrpSpPr>
        <p:grpSpPr bwMode="auto">
          <a:xfrm>
            <a:off x="4386263" y="1198563"/>
            <a:ext cx="415925" cy="360362"/>
            <a:chOff x="1424" y="2354"/>
            <a:chExt cx="3034" cy="2095"/>
          </a:xfrm>
        </p:grpSpPr>
        <p:sp>
          <p:nvSpPr>
            <p:cNvPr id="37465" name="Rectangle 601"/>
            <p:cNvSpPr>
              <a:spLocks noChangeArrowheads="1"/>
            </p:cNvSpPr>
            <p:nvPr/>
          </p:nvSpPr>
          <p:spPr bwMode="auto">
            <a:xfrm>
              <a:off x="1830" y="2354"/>
              <a:ext cx="2166" cy="1085"/>
            </a:xfrm>
            <a:prstGeom prst="rect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466" name="Line 602"/>
            <p:cNvSpPr>
              <a:spLocks noChangeShapeType="1"/>
            </p:cNvSpPr>
            <p:nvPr/>
          </p:nvSpPr>
          <p:spPr bwMode="auto">
            <a:xfrm>
              <a:off x="1424" y="3439"/>
              <a:ext cx="303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467" name="Line 603"/>
            <p:cNvSpPr>
              <a:spLocks noChangeShapeType="1"/>
            </p:cNvSpPr>
            <p:nvPr/>
          </p:nvSpPr>
          <p:spPr bwMode="auto">
            <a:xfrm>
              <a:off x="2326" y="3431"/>
              <a:ext cx="0" cy="57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468" name="Rectangle 604"/>
            <p:cNvSpPr>
              <a:spLocks noChangeArrowheads="1"/>
            </p:cNvSpPr>
            <p:nvPr/>
          </p:nvSpPr>
          <p:spPr bwMode="auto">
            <a:xfrm>
              <a:off x="2032" y="4001"/>
              <a:ext cx="571" cy="44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868" name="Group 605"/>
          <p:cNvGrpSpPr>
            <a:grpSpLocks/>
          </p:cNvGrpSpPr>
          <p:nvPr/>
        </p:nvGrpSpPr>
        <p:grpSpPr bwMode="auto">
          <a:xfrm>
            <a:off x="4810125" y="1198563"/>
            <a:ext cx="415925" cy="360362"/>
            <a:chOff x="1424" y="2354"/>
            <a:chExt cx="3034" cy="2095"/>
          </a:xfrm>
        </p:grpSpPr>
        <p:sp>
          <p:nvSpPr>
            <p:cNvPr id="37470" name="Rectangle 606"/>
            <p:cNvSpPr>
              <a:spLocks noChangeArrowheads="1"/>
            </p:cNvSpPr>
            <p:nvPr/>
          </p:nvSpPr>
          <p:spPr bwMode="auto">
            <a:xfrm>
              <a:off x="1830" y="2354"/>
              <a:ext cx="2166" cy="1085"/>
            </a:xfrm>
            <a:prstGeom prst="rect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471" name="Line 607"/>
            <p:cNvSpPr>
              <a:spLocks noChangeShapeType="1"/>
            </p:cNvSpPr>
            <p:nvPr/>
          </p:nvSpPr>
          <p:spPr bwMode="auto">
            <a:xfrm>
              <a:off x="1424" y="3439"/>
              <a:ext cx="303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472" name="Line 608"/>
            <p:cNvSpPr>
              <a:spLocks noChangeShapeType="1"/>
            </p:cNvSpPr>
            <p:nvPr/>
          </p:nvSpPr>
          <p:spPr bwMode="auto">
            <a:xfrm>
              <a:off x="2326" y="3431"/>
              <a:ext cx="0" cy="57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473" name="Rectangle 609"/>
            <p:cNvSpPr>
              <a:spLocks noChangeArrowheads="1"/>
            </p:cNvSpPr>
            <p:nvPr/>
          </p:nvSpPr>
          <p:spPr bwMode="auto">
            <a:xfrm>
              <a:off x="2032" y="4001"/>
              <a:ext cx="571" cy="44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869" name="Group 610"/>
          <p:cNvGrpSpPr>
            <a:grpSpLocks/>
          </p:cNvGrpSpPr>
          <p:nvPr/>
        </p:nvGrpSpPr>
        <p:grpSpPr bwMode="auto">
          <a:xfrm>
            <a:off x="5232400" y="1198563"/>
            <a:ext cx="417513" cy="360362"/>
            <a:chOff x="1424" y="2354"/>
            <a:chExt cx="3034" cy="2095"/>
          </a:xfrm>
        </p:grpSpPr>
        <p:sp>
          <p:nvSpPr>
            <p:cNvPr id="37475" name="Rectangle 611"/>
            <p:cNvSpPr>
              <a:spLocks noChangeArrowheads="1"/>
            </p:cNvSpPr>
            <p:nvPr/>
          </p:nvSpPr>
          <p:spPr bwMode="auto">
            <a:xfrm>
              <a:off x="1830" y="2354"/>
              <a:ext cx="2166" cy="1085"/>
            </a:xfrm>
            <a:prstGeom prst="rect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476" name="Line 612"/>
            <p:cNvSpPr>
              <a:spLocks noChangeShapeType="1"/>
            </p:cNvSpPr>
            <p:nvPr/>
          </p:nvSpPr>
          <p:spPr bwMode="auto">
            <a:xfrm>
              <a:off x="1424" y="3439"/>
              <a:ext cx="303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477" name="Line 613"/>
            <p:cNvSpPr>
              <a:spLocks noChangeShapeType="1"/>
            </p:cNvSpPr>
            <p:nvPr/>
          </p:nvSpPr>
          <p:spPr bwMode="auto">
            <a:xfrm>
              <a:off x="2326" y="3431"/>
              <a:ext cx="0" cy="57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478" name="Rectangle 614"/>
            <p:cNvSpPr>
              <a:spLocks noChangeArrowheads="1"/>
            </p:cNvSpPr>
            <p:nvPr/>
          </p:nvSpPr>
          <p:spPr bwMode="auto">
            <a:xfrm>
              <a:off x="2032" y="4001"/>
              <a:ext cx="571" cy="44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870" name="Group 615"/>
          <p:cNvGrpSpPr>
            <a:grpSpLocks/>
          </p:cNvGrpSpPr>
          <p:nvPr/>
        </p:nvGrpSpPr>
        <p:grpSpPr bwMode="auto">
          <a:xfrm>
            <a:off x="5656263" y="1198563"/>
            <a:ext cx="415925" cy="360362"/>
            <a:chOff x="1424" y="2354"/>
            <a:chExt cx="3034" cy="2095"/>
          </a:xfrm>
        </p:grpSpPr>
        <p:sp>
          <p:nvSpPr>
            <p:cNvPr id="37480" name="Rectangle 616"/>
            <p:cNvSpPr>
              <a:spLocks noChangeArrowheads="1"/>
            </p:cNvSpPr>
            <p:nvPr/>
          </p:nvSpPr>
          <p:spPr bwMode="auto">
            <a:xfrm>
              <a:off x="1830" y="2354"/>
              <a:ext cx="2166" cy="1085"/>
            </a:xfrm>
            <a:prstGeom prst="rect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481" name="Line 617"/>
            <p:cNvSpPr>
              <a:spLocks noChangeShapeType="1"/>
            </p:cNvSpPr>
            <p:nvPr/>
          </p:nvSpPr>
          <p:spPr bwMode="auto">
            <a:xfrm>
              <a:off x="1424" y="3439"/>
              <a:ext cx="303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482" name="Line 618"/>
            <p:cNvSpPr>
              <a:spLocks noChangeShapeType="1"/>
            </p:cNvSpPr>
            <p:nvPr/>
          </p:nvSpPr>
          <p:spPr bwMode="auto">
            <a:xfrm>
              <a:off x="2326" y="3431"/>
              <a:ext cx="0" cy="57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483" name="Rectangle 619"/>
            <p:cNvSpPr>
              <a:spLocks noChangeArrowheads="1"/>
            </p:cNvSpPr>
            <p:nvPr/>
          </p:nvSpPr>
          <p:spPr bwMode="auto">
            <a:xfrm>
              <a:off x="2032" y="4001"/>
              <a:ext cx="571" cy="44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871" name="Group 620"/>
          <p:cNvGrpSpPr>
            <a:grpSpLocks/>
          </p:cNvGrpSpPr>
          <p:nvPr/>
        </p:nvGrpSpPr>
        <p:grpSpPr bwMode="auto">
          <a:xfrm>
            <a:off x="6080125" y="1198563"/>
            <a:ext cx="415925" cy="360362"/>
            <a:chOff x="1424" y="2354"/>
            <a:chExt cx="3034" cy="2095"/>
          </a:xfrm>
        </p:grpSpPr>
        <p:sp>
          <p:nvSpPr>
            <p:cNvPr id="37485" name="Rectangle 621"/>
            <p:cNvSpPr>
              <a:spLocks noChangeArrowheads="1"/>
            </p:cNvSpPr>
            <p:nvPr/>
          </p:nvSpPr>
          <p:spPr bwMode="auto">
            <a:xfrm>
              <a:off x="1830" y="2354"/>
              <a:ext cx="2166" cy="1085"/>
            </a:xfrm>
            <a:prstGeom prst="rect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486" name="Line 622"/>
            <p:cNvSpPr>
              <a:spLocks noChangeShapeType="1"/>
            </p:cNvSpPr>
            <p:nvPr/>
          </p:nvSpPr>
          <p:spPr bwMode="auto">
            <a:xfrm>
              <a:off x="1424" y="3439"/>
              <a:ext cx="303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487" name="Line 623"/>
            <p:cNvSpPr>
              <a:spLocks noChangeShapeType="1"/>
            </p:cNvSpPr>
            <p:nvPr/>
          </p:nvSpPr>
          <p:spPr bwMode="auto">
            <a:xfrm>
              <a:off x="2326" y="3431"/>
              <a:ext cx="0" cy="57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488" name="Rectangle 624"/>
            <p:cNvSpPr>
              <a:spLocks noChangeArrowheads="1"/>
            </p:cNvSpPr>
            <p:nvPr/>
          </p:nvSpPr>
          <p:spPr bwMode="auto">
            <a:xfrm>
              <a:off x="2032" y="4001"/>
              <a:ext cx="571" cy="44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872" name="Group 625"/>
          <p:cNvGrpSpPr>
            <a:grpSpLocks/>
          </p:cNvGrpSpPr>
          <p:nvPr/>
        </p:nvGrpSpPr>
        <p:grpSpPr bwMode="auto">
          <a:xfrm>
            <a:off x="6638925" y="1187450"/>
            <a:ext cx="339725" cy="382588"/>
            <a:chOff x="3871" y="3659"/>
            <a:chExt cx="1584" cy="1517"/>
          </a:xfrm>
        </p:grpSpPr>
        <p:grpSp>
          <p:nvGrpSpPr>
            <p:cNvPr id="36873" name="Group 626"/>
            <p:cNvGrpSpPr>
              <a:grpSpLocks/>
            </p:cNvGrpSpPr>
            <p:nvPr/>
          </p:nvGrpSpPr>
          <p:grpSpPr bwMode="auto">
            <a:xfrm>
              <a:off x="3871" y="3659"/>
              <a:ext cx="1584" cy="720"/>
              <a:chOff x="2421" y="2345"/>
              <a:chExt cx="3960" cy="1800"/>
            </a:xfrm>
          </p:grpSpPr>
          <p:sp>
            <p:nvSpPr>
              <p:cNvPr id="37491" name="Rectangle 627"/>
              <p:cNvSpPr>
                <a:spLocks noChangeArrowheads="1"/>
              </p:cNvSpPr>
              <p:nvPr/>
            </p:nvSpPr>
            <p:spPr bwMode="auto">
              <a:xfrm>
                <a:off x="2421" y="2345"/>
                <a:ext cx="3960" cy="1800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492" name="Line 628"/>
              <p:cNvSpPr>
                <a:spLocks noChangeShapeType="1"/>
              </p:cNvSpPr>
              <p:nvPr/>
            </p:nvSpPr>
            <p:spPr bwMode="auto">
              <a:xfrm flipH="1">
                <a:off x="2421" y="2345"/>
                <a:ext cx="1980" cy="9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493" name="Line 629"/>
              <p:cNvSpPr>
                <a:spLocks noChangeShapeType="1"/>
              </p:cNvSpPr>
              <p:nvPr/>
            </p:nvSpPr>
            <p:spPr bwMode="auto">
              <a:xfrm>
                <a:off x="4401" y="2345"/>
                <a:ext cx="1980" cy="9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494" name="Line 630"/>
              <p:cNvSpPr>
                <a:spLocks noChangeShapeType="1"/>
              </p:cNvSpPr>
              <p:nvPr/>
            </p:nvSpPr>
            <p:spPr bwMode="auto">
              <a:xfrm flipV="1">
                <a:off x="4401" y="3245"/>
                <a:ext cx="1980" cy="9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495" name="Line 631"/>
              <p:cNvSpPr>
                <a:spLocks noChangeShapeType="1"/>
              </p:cNvSpPr>
              <p:nvPr/>
            </p:nvSpPr>
            <p:spPr bwMode="auto">
              <a:xfrm flipH="1" flipV="1">
                <a:off x="2421" y="3245"/>
                <a:ext cx="1980" cy="9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7496" name="Line 632"/>
            <p:cNvSpPr>
              <a:spLocks noChangeShapeType="1"/>
            </p:cNvSpPr>
            <p:nvPr/>
          </p:nvSpPr>
          <p:spPr bwMode="auto">
            <a:xfrm>
              <a:off x="4336" y="4376"/>
              <a:ext cx="0" cy="4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497" name="Rectangle 633"/>
            <p:cNvSpPr>
              <a:spLocks noChangeArrowheads="1"/>
            </p:cNvSpPr>
            <p:nvPr/>
          </p:nvSpPr>
          <p:spPr bwMode="auto">
            <a:xfrm>
              <a:off x="4120" y="4856"/>
              <a:ext cx="432" cy="320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874" name="Group 634"/>
          <p:cNvGrpSpPr>
            <a:grpSpLocks/>
          </p:cNvGrpSpPr>
          <p:nvPr/>
        </p:nvGrpSpPr>
        <p:grpSpPr bwMode="auto">
          <a:xfrm>
            <a:off x="7300913" y="1527175"/>
            <a:ext cx="301625" cy="558800"/>
            <a:chOff x="1292" y="728"/>
            <a:chExt cx="100" cy="184"/>
          </a:xfrm>
        </p:grpSpPr>
        <p:sp>
          <p:nvSpPr>
            <p:cNvPr id="37499" name="Rectangle 635"/>
            <p:cNvSpPr>
              <a:spLocks noChangeArrowheads="1"/>
            </p:cNvSpPr>
            <p:nvPr/>
          </p:nvSpPr>
          <p:spPr bwMode="auto">
            <a:xfrm>
              <a:off x="1292" y="754"/>
              <a:ext cx="100" cy="158"/>
            </a:xfrm>
            <a:prstGeom prst="rect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500" name="AutoShape 636"/>
            <p:cNvSpPr>
              <a:spLocks noChangeArrowheads="1"/>
            </p:cNvSpPr>
            <p:nvPr/>
          </p:nvSpPr>
          <p:spPr bwMode="auto">
            <a:xfrm flipV="1">
              <a:off x="1292" y="728"/>
              <a:ext cx="91" cy="26"/>
            </a:xfrm>
            <a:custGeom>
              <a:avLst/>
              <a:gdLst>
                <a:gd name="G0" fmla="+- 2270 0 0"/>
                <a:gd name="G1" fmla="+- 21600 0 2270"/>
                <a:gd name="G2" fmla="*/ 2270 1 2"/>
                <a:gd name="G3" fmla="+- 21600 0 G2"/>
                <a:gd name="G4" fmla="+/ 2270 21600 2"/>
                <a:gd name="G5" fmla="+/ G1 0 2"/>
                <a:gd name="G6" fmla="*/ 21600 21600 2270"/>
                <a:gd name="G7" fmla="*/ G6 1 2"/>
                <a:gd name="G8" fmla="+- 21600 0 G7"/>
                <a:gd name="G9" fmla="*/ 21600 1 2"/>
                <a:gd name="G10" fmla="+- 2270 0 G9"/>
                <a:gd name="G11" fmla="?: G10 G8 0"/>
                <a:gd name="G12" fmla="?: G10 G7 21600"/>
                <a:gd name="T0" fmla="*/ 20465 w 21600"/>
                <a:gd name="T1" fmla="*/ 10800 h 21600"/>
                <a:gd name="T2" fmla="*/ 10800 w 21600"/>
                <a:gd name="T3" fmla="*/ 21600 h 21600"/>
                <a:gd name="T4" fmla="*/ 1135 w 21600"/>
                <a:gd name="T5" fmla="*/ 10800 h 21600"/>
                <a:gd name="T6" fmla="*/ 10800 w 21600"/>
                <a:gd name="T7" fmla="*/ 0 h 21600"/>
                <a:gd name="T8" fmla="*/ 2935 w 21600"/>
                <a:gd name="T9" fmla="*/ 2935 h 21600"/>
                <a:gd name="T10" fmla="*/ 18665 w 21600"/>
                <a:gd name="T11" fmla="*/ 1866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2270" y="21600"/>
                  </a:lnTo>
                  <a:lnTo>
                    <a:pt x="1933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875" name="Group 637"/>
          <p:cNvGrpSpPr>
            <a:grpSpLocks/>
          </p:cNvGrpSpPr>
          <p:nvPr/>
        </p:nvGrpSpPr>
        <p:grpSpPr bwMode="auto">
          <a:xfrm>
            <a:off x="1065213" y="2636838"/>
            <a:ext cx="301625" cy="555625"/>
            <a:chOff x="1292" y="728"/>
            <a:chExt cx="100" cy="184"/>
          </a:xfrm>
        </p:grpSpPr>
        <p:sp>
          <p:nvSpPr>
            <p:cNvPr id="37502" name="Rectangle 638"/>
            <p:cNvSpPr>
              <a:spLocks noChangeArrowheads="1"/>
            </p:cNvSpPr>
            <p:nvPr/>
          </p:nvSpPr>
          <p:spPr bwMode="auto">
            <a:xfrm>
              <a:off x="1292" y="754"/>
              <a:ext cx="100" cy="158"/>
            </a:xfrm>
            <a:prstGeom prst="rect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503" name="AutoShape 639"/>
            <p:cNvSpPr>
              <a:spLocks noChangeArrowheads="1"/>
            </p:cNvSpPr>
            <p:nvPr/>
          </p:nvSpPr>
          <p:spPr bwMode="auto">
            <a:xfrm flipV="1">
              <a:off x="1292" y="728"/>
              <a:ext cx="91" cy="26"/>
            </a:xfrm>
            <a:custGeom>
              <a:avLst/>
              <a:gdLst>
                <a:gd name="G0" fmla="+- 2270 0 0"/>
                <a:gd name="G1" fmla="+- 21600 0 2270"/>
                <a:gd name="G2" fmla="*/ 2270 1 2"/>
                <a:gd name="G3" fmla="+- 21600 0 G2"/>
                <a:gd name="G4" fmla="+/ 2270 21600 2"/>
                <a:gd name="G5" fmla="+/ G1 0 2"/>
                <a:gd name="G6" fmla="*/ 21600 21600 2270"/>
                <a:gd name="G7" fmla="*/ G6 1 2"/>
                <a:gd name="G8" fmla="+- 21600 0 G7"/>
                <a:gd name="G9" fmla="*/ 21600 1 2"/>
                <a:gd name="G10" fmla="+- 2270 0 G9"/>
                <a:gd name="G11" fmla="?: G10 G8 0"/>
                <a:gd name="G12" fmla="?: G10 G7 21600"/>
                <a:gd name="T0" fmla="*/ 20465 w 21600"/>
                <a:gd name="T1" fmla="*/ 10800 h 21600"/>
                <a:gd name="T2" fmla="*/ 10800 w 21600"/>
                <a:gd name="T3" fmla="*/ 21600 h 21600"/>
                <a:gd name="T4" fmla="*/ 1135 w 21600"/>
                <a:gd name="T5" fmla="*/ 10800 h 21600"/>
                <a:gd name="T6" fmla="*/ 10800 w 21600"/>
                <a:gd name="T7" fmla="*/ 0 h 21600"/>
                <a:gd name="T8" fmla="*/ 2935 w 21600"/>
                <a:gd name="T9" fmla="*/ 2935 h 21600"/>
                <a:gd name="T10" fmla="*/ 18665 w 21600"/>
                <a:gd name="T11" fmla="*/ 1866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2270" y="21600"/>
                  </a:lnTo>
                  <a:lnTo>
                    <a:pt x="1933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876" name="Group 640"/>
          <p:cNvGrpSpPr>
            <a:grpSpLocks/>
          </p:cNvGrpSpPr>
          <p:nvPr/>
        </p:nvGrpSpPr>
        <p:grpSpPr bwMode="auto">
          <a:xfrm>
            <a:off x="7302500" y="2635250"/>
            <a:ext cx="303213" cy="557213"/>
            <a:chOff x="1292" y="728"/>
            <a:chExt cx="100" cy="184"/>
          </a:xfrm>
        </p:grpSpPr>
        <p:sp>
          <p:nvSpPr>
            <p:cNvPr id="37505" name="Rectangle 641"/>
            <p:cNvSpPr>
              <a:spLocks noChangeArrowheads="1"/>
            </p:cNvSpPr>
            <p:nvPr/>
          </p:nvSpPr>
          <p:spPr bwMode="auto">
            <a:xfrm>
              <a:off x="1292" y="754"/>
              <a:ext cx="100" cy="158"/>
            </a:xfrm>
            <a:prstGeom prst="rect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506" name="AutoShape 642"/>
            <p:cNvSpPr>
              <a:spLocks noChangeArrowheads="1"/>
            </p:cNvSpPr>
            <p:nvPr/>
          </p:nvSpPr>
          <p:spPr bwMode="auto">
            <a:xfrm flipV="1">
              <a:off x="1292" y="728"/>
              <a:ext cx="91" cy="26"/>
            </a:xfrm>
            <a:custGeom>
              <a:avLst/>
              <a:gdLst>
                <a:gd name="G0" fmla="+- 2270 0 0"/>
                <a:gd name="G1" fmla="+- 21600 0 2270"/>
                <a:gd name="G2" fmla="*/ 2270 1 2"/>
                <a:gd name="G3" fmla="+- 21600 0 G2"/>
                <a:gd name="G4" fmla="+/ 2270 21600 2"/>
                <a:gd name="G5" fmla="+/ G1 0 2"/>
                <a:gd name="G6" fmla="*/ 21600 21600 2270"/>
                <a:gd name="G7" fmla="*/ G6 1 2"/>
                <a:gd name="G8" fmla="+- 21600 0 G7"/>
                <a:gd name="G9" fmla="*/ 21600 1 2"/>
                <a:gd name="G10" fmla="+- 2270 0 G9"/>
                <a:gd name="G11" fmla="?: G10 G8 0"/>
                <a:gd name="G12" fmla="?: G10 G7 21600"/>
                <a:gd name="T0" fmla="*/ 20465 w 21600"/>
                <a:gd name="T1" fmla="*/ 10800 h 21600"/>
                <a:gd name="T2" fmla="*/ 10800 w 21600"/>
                <a:gd name="T3" fmla="*/ 21600 h 21600"/>
                <a:gd name="T4" fmla="*/ 1135 w 21600"/>
                <a:gd name="T5" fmla="*/ 10800 h 21600"/>
                <a:gd name="T6" fmla="*/ 10800 w 21600"/>
                <a:gd name="T7" fmla="*/ 0 h 21600"/>
                <a:gd name="T8" fmla="*/ 2935 w 21600"/>
                <a:gd name="T9" fmla="*/ 2935 h 21600"/>
                <a:gd name="T10" fmla="*/ 18665 w 21600"/>
                <a:gd name="T11" fmla="*/ 1866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2270" y="21600"/>
                  </a:lnTo>
                  <a:lnTo>
                    <a:pt x="1933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877" name="Group 643"/>
          <p:cNvGrpSpPr>
            <a:grpSpLocks/>
          </p:cNvGrpSpPr>
          <p:nvPr/>
        </p:nvGrpSpPr>
        <p:grpSpPr bwMode="auto">
          <a:xfrm>
            <a:off x="1065213" y="3724275"/>
            <a:ext cx="301625" cy="557213"/>
            <a:chOff x="1292" y="728"/>
            <a:chExt cx="100" cy="184"/>
          </a:xfrm>
        </p:grpSpPr>
        <p:sp>
          <p:nvSpPr>
            <p:cNvPr id="37508" name="Rectangle 644"/>
            <p:cNvSpPr>
              <a:spLocks noChangeArrowheads="1"/>
            </p:cNvSpPr>
            <p:nvPr/>
          </p:nvSpPr>
          <p:spPr bwMode="auto">
            <a:xfrm>
              <a:off x="1292" y="754"/>
              <a:ext cx="100" cy="158"/>
            </a:xfrm>
            <a:prstGeom prst="rect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509" name="AutoShape 645"/>
            <p:cNvSpPr>
              <a:spLocks noChangeArrowheads="1"/>
            </p:cNvSpPr>
            <p:nvPr/>
          </p:nvSpPr>
          <p:spPr bwMode="auto">
            <a:xfrm flipV="1">
              <a:off x="1292" y="728"/>
              <a:ext cx="91" cy="26"/>
            </a:xfrm>
            <a:custGeom>
              <a:avLst/>
              <a:gdLst>
                <a:gd name="G0" fmla="+- 2270 0 0"/>
                <a:gd name="G1" fmla="+- 21600 0 2270"/>
                <a:gd name="G2" fmla="*/ 2270 1 2"/>
                <a:gd name="G3" fmla="+- 21600 0 G2"/>
                <a:gd name="G4" fmla="+/ 2270 21600 2"/>
                <a:gd name="G5" fmla="+/ G1 0 2"/>
                <a:gd name="G6" fmla="*/ 21600 21600 2270"/>
                <a:gd name="G7" fmla="*/ G6 1 2"/>
                <a:gd name="G8" fmla="+- 21600 0 G7"/>
                <a:gd name="G9" fmla="*/ 21600 1 2"/>
                <a:gd name="G10" fmla="+- 2270 0 G9"/>
                <a:gd name="G11" fmla="?: G10 G8 0"/>
                <a:gd name="G12" fmla="?: G10 G7 21600"/>
                <a:gd name="T0" fmla="*/ 20465 w 21600"/>
                <a:gd name="T1" fmla="*/ 10800 h 21600"/>
                <a:gd name="T2" fmla="*/ 10800 w 21600"/>
                <a:gd name="T3" fmla="*/ 21600 h 21600"/>
                <a:gd name="T4" fmla="*/ 1135 w 21600"/>
                <a:gd name="T5" fmla="*/ 10800 h 21600"/>
                <a:gd name="T6" fmla="*/ 10800 w 21600"/>
                <a:gd name="T7" fmla="*/ 0 h 21600"/>
                <a:gd name="T8" fmla="*/ 2935 w 21600"/>
                <a:gd name="T9" fmla="*/ 2935 h 21600"/>
                <a:gd name="T10" fmla="*/ 18665 w 21600"/>
                <a:gd name="T11" fmla="*/ 1866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2270" y="21600"/>
                  </a:lnTo>
                  <a:lnTo>
                    <a:pt x="1933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878" name="Group 646"/>
          <p:cNvGrpSpPr>
            <a:grpSpLocks/>
          </p:cNvGrpSpPr>
          <p:nvPr/>
        </p:nvGrpSpPr>
        <p:grpSpPr bwMode="auto">
          <a:xfrm>
            <a:off x="7302500" y="3721100"/>
            <a:ext cx="303213" cy="558800"/>
            <a:chOff x="1292" y="728"/>
            <a:chExt cx="100" cy="184"/>
          </a:xfrm>
        </p:grpSpPr>
        <p:sp>
          <p:nvSpPr>
            <p:cNvPr id="37511" name="Rectangle 647"/>
            <p:cNvSpPr>
              <a:spLocks noChangeArrowheads="1"/>
            </p:cNvSpPr>
            <p:nvPr/>
          </p:nvSpPr>
          <p:spPr bwMode="auto">
            <a:xfrm>
              <a:off x="1292" y="754"/>
              <a:ext cx="100" cy="158"/>
            </a:xfrm>
            <a:prstGeom prst="rect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512" name="AutoShape 648"/>
            <p:cNvSpPr>
              <a:spLocks noChangeArrowheads="1"/>
            </p:cNvSpPr>
            <p:nvPr/>
          </p:nvSpPr>
          <p:spPr bwMode="auto">
            <a:xfrm flipV="1">
              <a:off x="1292" y="728"/>
              <a:ext cx="91" cy="26"/>
            </a:xfrm>
            <a:custGeom>
              <a:avLst/>
              <a:gdLst>
                <a:gd name="G0" fmla="+- 2270 0 0"/>
                <a:gd name="G1" fmla="+- 21600 0 2270"/>
                <a:gd name="G2" fmla="*/ 2270 1 2"/>
                <a:gd name="G3" fmla="+- 21600 0 G2"/>
                <a:gd name="G4" fmla="+/ 2270 21600 2"/>
                <a:gd name="G5" fmla="+/ G1 0 2"/>
                <a:gd name="G6" fmla="*/ 21600 21600 2270"/>
                <a:gd name="G7" fmla="*/ G6 1 2"/>
                <a:gd name="G8" fmla="+- 21600 0 G7"/>
                <a:gd name="G9" fmla="*/ 21600 1 2"/>
                <a:gd name="G10" fmla="+- 2270 0 G9"/>
                <a:gd name="G11" fmla="?: G10 G8 0"/>
                <a:gd name="G12" fmla="?: G10 G7 21600"/>
                <a:gd name="T0" fmla="*/ 20465 w 21600"/>
                <a:gd name="T1" fmla="*/ 10800 h 21600"/>
                <a:gd name="T2" fmla="*/ 10800 w 21600"/>
                <a:gd name="T3" fmla="*/ 21600 h 21600"/>
                <a:gd name="T4" fmla="*/ 1135 w 21600"/>
                <a:gd name="T5" fmla="*/ 10800 h 21600"/>
                <a:gd name="T6" fmla="*/ 10800 w 21600"/>
                <a:gd name="T7" fmla="*/ 0 h 21600"/>
                <a:gd name="T8" fmla="*/ 2935 w 21600"/>
                <a:gd name="T9" fmla="*/ 2935 h 21600"/>
                <a:gd name="T10" fmla="*/ 18665 w 21600"/>
                <a:gd name="T11" fmla="*/ 1866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2270" y="21600"/>
                  </a:lnTo>
                  <a:lnTo>
                    <a:pt x="1933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879" name="Group 649"/>
          <p:cNvGrpSpPr>
            <a:grpSpLocks/>
          </p:cNvGrpSpPr>
          <p:nvPr/>
        </p:nvGrpSpPr>
        <p:grpSpPr bwMode="auto">
          <a:xfrm>
            <a:off x="1065213" y="4837113"/>
            <a:ext cx="303212" cy="557212"/>
            <a:chOff x="1292" y="728"/>
            <a:chExt cx="100" cy="184"/>
          </a:xfrm>
        </p:grpSpPr>
        <p:sp>
          <p:nvSpPr>
            <p:cNvPr id="37514" name="Rectangle 650"/>
            <p:cNvSpPr>
              <a:spLocks noChangeArrowheads="1"/>
            </p:cNvSpPr>
            <p:nvPr/>
          </p:nvSpPr>
          <p:spPr bwMode="auto">
            <a:xfrm>
              <a:off x="1292" y="754"/>
              <a:ext cx="100" cy="158"/>
            </a:xfrm>
            <a:prstGeom prst="rect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515" name="AutoShape 651"/>
            <p:cNvSpPr>
              <a:spLocks noChangeArrowheads="1"/>
            </p:cNvSpPr>
            <p:nvPr/>
          </p:nvSpPr>
          <p:spPr bwMode="auto">
            <a:xfrm flipV="1">
              <a:off x="1292" y="728"/>
              <a:ext cx="91" cy="26"/>
            </a:xfrm>
            <a:custGeom>
              <a:avLst/>
              <a:gdLst>
                <a:gd name="G0" fmla="+- 2270 0 0"/>
                <a:gd name="G1" fmla="+- 21600 0 2270"/>
                <a:gd name="G2" fmla="*/ 2270 1 2"/>
                <a:gd name="G3" fmla="+- 21600 0 G2"/>
                <a:gd name="G4" fmla="+/ 2270 21600 2"/>
                <a:gd name="G5" fmla="+/ G1 0 2"/>
                <a:gd name="G6" fmla="*/ 21600 21600 2270"/>
                <a:gd name="G7" fmla="*/ G6 1 2"/>
                <a:gd name="G8" fmla="+- 21600 0 G7"/>
                <a:gd name="G9" fmla="*/ 21600 1 2"/>
                <a:gd name="G10" fmla="+- 2270 0 G9"/>
                <a:gd name="G11" fmla="?: G10 G8 0"/>
                <a:gd name="G12" fmla="?: G10 G7 21600"/>
                <a:gd name="T0" fmla="*/ 20465 w 21600"/>
                <a:gd name="T1" fmla="*/ 10800 h 21600"/>
                <a:gd name="T2" fmla="*/ 10800 w 21600"/>
                <a:gd name="T3" fmla="*/ 21600 h 21600"/>
                <a:gd name="T4" fmla="*/ 1135 w 21600"/>
                <a:gd name="T5" fmla="*/ 10800 h 21600"/>
                <a:gd name="T6" fmla="*/ 10800 w 21600"/>
                <a:gd name="T7" fmla="*/ 0 h 21600"/>
                <a:gd name="T8" fmla="*/ 2935 w 21600"/>
                <a:gd name="T9" fmla="*/ 2935 h 21600"/>
                <a:gd name="T10" fmla="*/ 18665 w 21600"/>
                <a:gd name="T11" fmla="*/ 1866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2270" y="21600"/>
                  </a:lnTo>
                  <a:lnTo>
                    <a:pt x="1933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880" name="Group 652"/>
          <p:cNvGrpSpPr>
            <a:grpSpLocks/>
          </p:cNvGrpSpPr>
          <p:nvPr/>
        </p:nvGrpSpPr>
        <p:grpSpPr bwMode="auto">
          <a:xfrm>
            <a:off x="7302500" y="4838700"/>
            <a:ext cx="303213" cy="555625"/>
            <a:chOff x="1292" y="728"/>
            <a:chExt cx="100" cy="184"/>
          </a:xfrm>
        </p:grpSpPr>
        <p:sp>
          <p:nvSpPr>
            <p:cNvPr id="37517" name="Rectangle 653"/>
            <p:cNvSpPr>
              <a:spLocks noChangeArrowheads="1"/>
            </p:cNvSpPr>
            <p:nvPr/>
          </p:nvSpPr>
          <p:spPr bwMode="auto">
            <a:xfrm>
              <a:off x="1292" y="754"/>
              <a:ext cx="100" cy="158"/>
            </a:xfrm>
            <a:prstGeom prst="rect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518" name="AutoShape 654"/>
            <p:cNvSpPr>
              <a:spLocks noChangeArrowheads="1"/>
            </p:cNvSpPr>
            <p:nvPr/>
          </p:nvSpPr>
          <p:spPr bwMode="auto">
            <a:xfrm flipV="1">
              <a:off x="1292" y="728"/>
              <a:ext cx="91" cy="26"/>
            </a:xfrm>
            <a:custGeom>
              <a:avLst/>
              <a:gdLst>
                <a:gd name="G0" fmla="+- 2270 0 0"/>
                <a:gd name="G1" fmla="+- 21600 0 2270"/>
                <a:gd name="G2" fmla="*/ 2270 1 2"/>
                <a:gd name="G3" fmla="+- 21600 0 G2"/>
                <a:gd name="G4" fmla="+/ 2270 21600 2"/>
                <a:gd name="G5" fmla="+/ G1 0 2"/>
                <a:gd name="G6" fmla="*/ 21600 21600 2270"/>
                <a:gd name="G7" fmla="*/ G6 1 2"/>
                <a:gd name="G8" fmla="+- 21600 0 G7"/>
                <a:gd name="G9" fmla="*/ 21600 1 2"/>
                <a:gd name="G10" fmla="+- 2270 0 G9"/>
                <a:gd name="G11" fmla="?: G10 G8 0"/>
                <a:gd name="G12" fmla="?: G10 G7 21600"/>
                <a:gd name="T0" fmla="*/ 20465 w 21600"/>
                <a:gd name="T1" fmla="*/ 10800 h 21600"/>
                <a:gd name="T2" fmla="*/ 10800 w 21600"/>
                <a:gd name="T3" fmla="*/ 21600 h 21600"/>
                <a:gd name="T4" fmla="*/ 1135 w 21600"/>
                <a:gd name="T5" fmla="*/ 10800 h 21600"/>
                <a:gd name="T6" fmla="*/ 10800 w 21600"/>
                <a:gd name="T7" fmla="*/ 0 h 21600"/>
                <a:gd name="T8" fmla="*/ 2935 w 21600"/>
                <a:gd name="T9" fmla="*/ 2935 h 21600"/>
                <a:gd name="T10" fmla="*/ 18665 w 21600"/>
                <a:gd name="T11" fmla="*/ 1866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2270" y="21600"/>
                  </a:lnTo>
                  <a:lnTo>
                    <a:pt x="1933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7519" name="Text Box 655"/>
          <p:cNvSpPr txBox="1">
            <a:spLocks noChangeArrowheads="1"/>
          </p:cNvSpPr>
          <p:nvPr/>
        </p:nvSpPr>
        <p:spPr bwMode="auto">
          <a:xfrm>
            <a:off x="838200" y="2339975"/>
            <a:ext cx="749300" cy="304800"/>
          </a:xfrm>
          <a:prstGeom prst="rect">
            <a:avLst/>
          </a:prstGeom>
          <a:noFill/>
          <a:ln w="12700">
            <a:noFill/>
            <a:prstDash val="sysDot"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ja-JP" sz="1400">
                <a:latin typeface="Arial" charset="0"/>
              </a:rPr>
              <a:t>RXY10</a:t>
            </a:r>
          </a:p>
        </p:txBody>
      </p:sp>
      <p:sp>
        <p:nvSpPr>
          <p:cNvPr id="37520" name="Text Box 656"/>
          <p:cNvSpPr txBox="1">
            <a:spLocks noChangeArrowheads="1"/>
          </p:cNvSpPr>
          <p:nvPr/>
        </p:nvSpPr>
        <p:spPr bwMode="auto">
          <a:xfrm>
            <a:off x="850900" y="3414713"/>
            <a:ext cx="746125" cy="303212"/>
          </a:xfrm>
          <a:prstGeom prst="rect">
            <a:avLst/>
          </a:prstGeom>
          <a:noFill/>
          <a:ln w="12700">
            <a:noFill/>
            <a:prstDash val="sysDot"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ja-JP" sz="1400">
                <a:latin typeface="Arial" charset="0"/>
              </a:rPr>
              <a:t>RXY10</a:t>
            </a:r>
          </a:p>
        </p:txBody>
      </p:sp>
      <p:sp>
        <p:nvSpPr>
          <p:cNvPr id="37521" name="Text Box 657"/>
          <p:cNvSpPr txBox="1">
            <a:spLocks noChangeArrowheads="1"/>
          </p:cNvSpPr>
          <p:nvPr/>
        </p:nvSpPr>
        <p:spPr bwMode="auto">
          <a:xfrm>
            <a:off x="850900" y="4508500"/>
            <a:ext cx="746125" cy="304800"/>
          </a:xfrm>
          <a:prstGeom prst="rect">
            <a:avLst/>
          </a:prstGeom>
          <a:noFill/>
          <a:ln w="12700">
            <a:noFill/>
            <a:prstDash val="sysDot"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ja-JP" sz="1400">
                <a:latin typeface="Arial" charset="0"/>
              </a:rPr>
              <a:t>RXY10</a:t>
            </a:r>
          </a:p>
        </p:txBody>
      </p:sp>
      <p:sp>
        <p:nvSpPr>
          <p:cNvPr id="37522" name="Text Box 658"/>
          <p:cNvSpPr txBox="1">
            <a:spLocks noChangeArrowheads="1"/>
          </p:cNvSpPr>
          <p:nvPr/>
        </p:nvSpPr>
        <p:spPr bwMode="auto">
          <a:xfrm>
            <a:off x="7113588" y="1203325"/>
            <a:ext cx="749300" cy="304800"/>
          </a:xfrm>
          <a:prstGeom prst="rect">
            <a:avLst/>
          </a:prstGeom>
          <a:noFill/>
          <a:ln w="12700">
            <a:noFill/>
            <a:prstDash val="sysDot"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ja-JP" sz="1400">
                <a:latin typeface="Arial" charset="0"/>
              </a:rPr>
              <a:t>RXY10</a:t>
            </a:r>
          </a:p>
        </p:txBody>
      </p:sp>
      <p:sp>
        <p:nvSpPr>
          <p:cNvPr id="37523" name="Text Box 659"/>
          <p:cNvSpPr txBox="1">
            <a:spLocks noChangeArrowheads="1"/>
          </p:cNvSpPr>
          <p:nvPr/>
        </p:nvSpPr>
        <p:spPr bwMode="auto">
          <a:xfrm>
            <a:off x="7100888" y="2330450"/>
            <a:ext cx="749300" cy="304800"/>
          </a:xfrm>
          <a:prstGeom prst="rect">
            <a:avLst/>
          </a:prstGeom>
          <a:noFill/>
          <a:ln w="12700">
            <a:noFill/>
            <a:prstDash val="sysDot"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ja-JP" sz="1400">
                <a:latin typeface="Arial" charset="0"/>
              </a:rPr>
              <a:t>RXY10</a:t>
            </a:r>
          </a:p>
        </p:txBody>
      </p:sp>
      <p:sp>
        <p:nvSpPr>
          <p:cNvPr id="37524" name="Text Box 660"/>
          <p:cNvSpPr txBox="1">
            <a:spLocks noChangeArrowheads="1"/>
          </p:cNvSpPr>
          <p:nvPr/>
        </p:nvSpPr>
        <p:spPr bwMode="auto">
          <a:xfrm>
            <a:off x="7113588" y="3405188"/>
            <a:ext cx="746125" cy="303212"/>
          </a:xfrm>
          <a:prstGeom prst="rect">
            <a:avLst/>
          </a:prstGeom>
          <a:noFill/>
          <a:ln w="12700">
            <a:noFill/>
            <a:prstDash val="sysDot"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ja-JP" sz="1400">
                <a:latin typeface="Arial" charset="0"/>
              </a:rPr>
              <a:t>RXY10</a:t>
            </a:r>
          </a:p>
        </p:txBody>
      </p:sp>
      <p:sp>
        <p:nvSpPr>
          <p:cNvPr id="37525" name="Text Box 661"/>
          <p:cNvSpPr txBox="1">
            <a:spLocks noChangeArrowheads="1"/>
          </p:cNvSpPr>
          <p:nvPr/>
        </p:nvSpPr>
        <p:spPr bwMode="auto">
          <a:xfrm>
            <a:off x="7113588" y="4498975"/>
            <a:ext cx="746125" cy="304800"/>
          </a:xfrm>
          <a:prstGeom prst="rect">
            <a:avLst/>
          </a:prstGeom>
          <a:noFill/>
          <a:ln w="12700">
            <a:noFill/>
            <a:prstDash val="sysDot"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ja-JP" sz="1400">
                <a:latin typeface="Arial" charset="0"/>
              </a:rPr>
              <a:t>RXY10</a:t>
            </a:r>
          </a:p>
        </p:txBody>
      </p:sp>
      <p:grpSp>
        <p:nvGrpSpPr>
          <p:cNvPr id="36881" name="Group 662"/>
          <p:cNvGrpSpPr>
            <a:grpSpLocks/>
          </p:cNvGrpSpPr>
          <p:nvPr/>
        </p:nvGrpSpPr>
        <p:grpSpPr bwMode="auto">
          <a:xfrm>
            <a:off x="1676400" y="4479925"/>
            <a:ext cx="339725" cy="381000"/>
            <a:chOff x="3871" y="3659"/>
            <a:chExt cx="1584" cy="1517"/>
          </a:xfrm>
        </p:grpSpPr>
        <p:grpSp>
          <p:nvGrpSpPr>
            <p:cNvPr id="36882" name="Group 663"/>
            <p:cNvGrpSpPr>
              <a:grpSpLocks/>
            </p:cNvGrpSpPr>
            <p:nvPr/>
          </p:nvGrpSpPr>
          <p:grpSpPr bwMode="auto">
            <a:xfrm>
              <a:off x="3871" y="3659"/>
              <a:ext cx="1584" cy="720"/>
              <a:chOff x="2421" y="2345"/>
              <a:chExt cx="3960" cy="1800"/>
            </a:xfrm>
          </p:grpSpPr>
          <p:sp>
            <p:nvSpPr>
              <p:cNvPr id="37528" name="Rectangle 664"/>
              <p:cNvSpPr>
                <a:spLocks noChangeArrowheads="1"/>
              </p:cNvSpPr>
              <p:nvPr/>
            </p:nvSpPr>
            <p:spPr bwMode="auto">
              <a:xfrm>
                <a:off x="2421" y="2345"/>
                <a:ext cx="3960" cy="1800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529" name="Line 665"/>
              <p:cNvSpPr>
                <a:spLocks noChangeShapeType="1"/>
              </p:cNvSpPr>
              <p:nvPr/>
            </p:nvSpPr>
            <p:spPr bwMode="auto">
              <a:xfrm flipH="1">
                <a:off x="2421" y="2345"/>
                <a:ext cx="1980" cy="9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530" name="Line 666"/>
              <p:cNvSpPr>
                <a:spLocks noChangeShapeType="1"/>
              </p:cNvSpPr>
              <p:nvPr/>
            </p:nvSpPr>
            <p:spPr bwMode="auto">
              <a:xfrm>
                <a:off x="4401" y="2345"/>
                <a:ext cx="1980" cy="9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531" name="Line 667"/>
              <p:cNvSpPr>
                <a:spLocks noChangeShapeType="1"/>
              </p:cNvSpPr>
              <p:nvPr/>
            </p:nvSpPr>
            <p:spPr bwMode="auto">
              <a:xfrm flipV="1">
                <a:off x="4401" y="3245"/>
                <a:ext cx="1980" cy="9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532" name="Line 668"/>
              <p:cNvSpPr>
                <a:spLocks noChangeShapeType="1"/>
              </p:cNvSpPr>
              <p:nvPr/>
            </p:nvSpPr>
            <p:spPr bwMode="auto">
              <a:xfrm flipH="1" flipV="1">
                <a:off x="2421" y="3245"/>
                <a:ext cx="1980" cy="9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7533" name="Line 669"/>
            <p:cNvSpPr>
              <a:spLocks noChangeShapeType="1"/>
            </p:cNvSpPr>
            <p:nvPr/>
          </p:nvSpPr>
          <p:spPr bwMode="auto">
            <a:xfrm>
              <a:off x="4336" y="4376"/>
              <a:ext cx="0" cy="4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534" name="Rectangle 670"/>
            <p:cNvSpPr>
              <a:spLocks noChangeArrowheads="1"/>
            </p:cNvSpPr>
            <p:nvPr/>
          </p:nvSpPr>
          <p:spPr bwMode="auto">
            <a:xfrm>
              <a:off x="4120" y="4856"/>
              <a:ext cx="432" cy="320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883" name="Group 671"/>
          <p:cNvGrpSpPr>
            <a:grpSpLocks/>
          </p:cNvGrpSpPr>
          <p:nvPr/>
        </p:nvGrpSpPr>
        <p:grpSpPr bwMode="auto">
          <a:xfrm>
            <a:off x="1676400" y="3362325"/>
            <a:ext cx="339725" cy="382588"/>
            <a:chOff x="3871" y="3659"/>
            <a:chExt cx="1584" cy="1517"/>
          </a:xfrm>
        </p:grpSpPr>
        <p:grpSp>
          <p:nvGrpSpPr>
            <p:cNvPr id="36884" name="Group 672"/>
            <p:cNvGrpSpPr>
              <a:grpSpLocks/>
            </p:cNvGrpSpPr>
            <p:nvPr/>
          </p:nvGrpSpPr>
          <p:grpSpPr bwMode="auto">
            <a:xfrm>
              <a:off x="3871" y="3659"/>
              <a:ext cx="1584" cy="720"/>
              <a:chOff x="2421" y="2345"/>
              <a:chExt cx="3960" cy="1800"/>
            </a:xfrm>
          </p:grpSpPr>
          <p:sp>
            <p:nvSpPr>
              <p:cNvPr id="37537" name="Rectangle 673"/>
              <p:cNvSpPr>
                <a:spLocks noChangeArrowheads="1"/>
              </p:cNvSpPr>
              <p:nvPr/>
            </p:nvSpPr>
            <p:spPr bwMode="auto">
              <a:xfrm>
                <a:off x="2421" y="2345"/>
                <a:ext cx="3960" cy="1800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538" name="Line 674"/>
              <p:cNvSpPr>
                <a:spLocks noChangeShapeType="1"/>
              </p:cNvSpPr>
              <p:nvPr/>
            </p:nvSpPr>
            <p:spPr bwMode="auto">
              <a:xfrm flipH="1">
                <a:off x="2421" y="2345"/>
                <a:ext cx="1980" cy="9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539" name="Line 675"/>
              <p:cNvSpPr>
                <a:spLocks noChangeShapeType="1"/>
              </p:cNvSpPr>
              <p:nvPr/>
            </p:nvSpPr>
            <p:spPr bwMode="auto">
              <a:xfrm>
                <a:off x="4401" y="2345"/>
                <a:ext cx="1980" cy="9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540" name="Line 676"/>
              <p:cNvSpPr>
                <a:spLocks noChangeShapeType="1"/>
              </p:cNvSpPr>
              <p:nvPr/>
            </p:nvSpPr>
            <p:spPr bwMode="auto">
              <a:xfrm flipV="1">
                <a:off x="4401" y="3245"/>
                <a:ext cx="1980" cy="9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541" name="Line 677"/>
              <p:cNvSpPr>
                <a:spLocks noChangeShapeType="1"/>
              </p:cNvSpPr>
              <p:nvPr/>
            </p:nvSpPr>
            <p:spPr bwMode="auto">
              <a:xfrm flipH="1" flipV="1">
                <a:off x="2421" y="3245"/>
                <a:ext cx="1980" cy="9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7542" name="Line 678"/>
            <p:cNvSpPr>
              <a:spLocks noChangeShapeType="1"/>
            </p:cNvSpPr>
            <p:nvPr/>
          </p:nvSpPr>
          <p:spPr bwMode="auto">
            <a:xfrm>
              <a:off x="4336" y="4376"/>
              <a:ext cx="0" cy="4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543" name="Rectangle 679"/>
            <p:cNvSpPr>
              <a:spLocks noChangeArrowheads="1"/>
            </p:cNvSpPr>
            <p:nvPr/>
          </p:nvSpPr>
          <p:spPr bwMode="auto">
            <a:xfrm>
              <a:off x="4120" y="4856"/>
              <a:ext cx="432" cy="320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885" name="Group 680"/>
          <p:cNvGrpSpPr>
            <a:grpSpLocks/>
          </p:cNvGrpSpPr>
          <p:nvPr/>
        </p:nvGrpSpPr>
        <p:grpSpPr bwMode="auto">
          <a:xfrm>
            <a:off x="1676400" y="2257425"/>
            <a:ext cx="339725" cy="385763"/>
            <a:chOff x="3871" y="3659"/>
            <a:chExt cx="1584" cy="1517"/>
          </a:xfrm>
        </p:grpSpPr>
        <p:grpSp>
          <p:nvGrpSpPr>
            <p:cNvPr id="36886" name="Group 681"/>
            <p:cNvGrpSpPr>
              <a:grpSpLocks/>
            </p:cNvGrpSpPr>
            <p:nvPr/>
          </p:nvGrpSpPr>
          <p:grpSpPr bwMode="auto">
            <a:xfrm>
              <a:off x="3871" y="3659"/>
              <a:ext cx="1584" cy="720"/>
              <a:chOff x="2421" y="2345"/>
              <a:chExt cx="3960" cy="1800"/>
            </a:xfrm>
          </p:grpSpPr>
          <p:sp>
            <p:nvSpPr>
              <p:cNvPr id="37546" name="Rectangle 682"/>
              <p:cNvSpPr>
                <a:spLocks noChangeArrowheads="1"/>
              </p:cNvSpPr>
              <p:nvPr/>
            </p:nvSpPr>
            <p:spPr bwMode="auto">
              <a:xfrm>
                <a:off x="2421" y="2345"/>
                <a:ext cx="3960" cy="1800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547" name="Line 683"/>
              <p:cNvSpPr>
                <a:spLocks noChangeShapeType="1"/>
              </p:cNvSpPr>
              <p:nvPr/>
            </p:nvSpPr>
            <p:spPr bwMode="auto">
              <a:xfrm flipH="1">
                <a:off x="2421" y="2345"/>
                <a:ext cx="1980" cy="9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548" name="Line 684"/>
              <p:cNvSpPr>
                <a:spLocks noChangeShapeType="1"/>
              </p:cNvSpPr>
              <p:nvPr/>
            </p:nvSpPr>
            <p:spPr bwMode="auto">
              <a:xfrm>
                <a:off x="4401" y="2345"/>
                <a:ext cx="1980" cy="9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549" name="Line 685"/>
              <p:cNvSpPr>
                <a:spLocks noChangeShapeType="1"/>
              </p:cNvSpPr>
              <p:nvPr/>
            </p:nvSpPr>
            <p:spPr bwMode="auto">
              <a:xfrm flipV="1">
                <a:off x="4401" y="3245"/>
                <a:ext cx="1980" cy="9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550" name="Line 686"/>
              <p:cNvSpPr>
                <a:spLocks noChangeShapeType="1"/>
              </p:cNvSpPr>
              <p:nvPr/>
            </p:nvSpPr>
            <p:spPr bwMode="auto">
              <a:xfrm flipH="1" flipV="1">
                <a:off x="2421" y="3245"/>
                <a:ext cx="1980" cy="9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7551" name="Line 687"/>
            <p:cNvSpPr>
              <a:spLocks noChangeShapeType="1"/>
            </p:cNvSpPr>
            <p:nvPr/>
          </p:nvSpPr>
          <p:spPr bwMode="auto">
            <a:xfrm>
              <a:off x="4336" y="4376"/>
              <a:ext cx="0" cy="4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552" name="Rectangle 688"/>
            <p:cNvSpPr>
              <a:spLocks noChangeArrowheads="1"/>
            </p:cNvSpPr>
            <p:nvPr/>
          </p:nvSpPr>
          <p:spPr bwMode="auto">
            <a:xfrm>
              <a:off x="4120" y="4856"/>
              <a:ext cx="432" cy="320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887" name="Group 689"/>
          <p:cNvGrpSpPr>
            <a:grpSpLocks/>
          </p:cNvGrpSpPr>
          <p:nvPr/>
        </p:nvGrpSpPr>
        <p:grpSpPr bwMode="auto">
          <a:xfrm>
            <a:off x="1676400" y="1184275"/>
            <a:ext cx="339725" cy="382588"/>
            <a:chOff x="3871" y="3659"/>
            <a:chExt cx="1584" cy="1517"/>
          </a:xfrm>
        </p:grpSpPr>
        <p:grpSp>
          <p:nvGrpSpPr>
            <p:cNvPr id="36888" name="Group 690"/>
            <p:cNvGrpSpPr>
              <a:grpSpLocks/>
            </p:cNvGrpSpPr>
            <p:nvPr/>
          </p:nvGrpSpPr>
          <p:grpSpPr bwMode="auto">
            <a:xfrm>
              <a:off x="3871" y="3659"/>
              <a:ext cx="1584" cy="720"/>
              <a:chOff x="2421" y="2345"/>
              <a:chExt cx="3960" cy="1800"/>
            </a:xfrm>
          </p:grpSpPr>
          <p:sp>
            <p:nvSpPr>
              <p:cNvPr id="37555" name="Rectangle 691"/>
              <p:cNvSpPr>
                <a:spLocks noChangeArrowheads="1"/>
              </p:cNvSpPr>
              <p:nvPr/>
            </p:nvSpPr>
            <p:spPr bwMode="auto">
              <a:xfrm>
                <a:off x="2421" y="2345"/>
                <a:ext cx="3960" cy="1800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556" name="Line 692"/>
              <p:cNvSpPr>
                <a:spLocks noChangeShapeType="1"/>
              </p:cNvSpPr>
              <p:nvPr/>
            </p:nvSpPr>
            <p:spPr bwMode="auto">
              <a:xfrm flipH="1">
                <a:off x="2421" y="2345"/>
                <a:ext cx="1980" cy="9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557" name="Line 693"/>
              <p:cNvSpPr>
                <a:spLocks noChangeShapeType="1"/>
              </p:cNvSpPr>
              <p:nvPr/>
            </p:nvSpPr>
            <p:spPr bwMode="auto">
              <a:xfrm>
                <a:off x="4401" y="2345"/>
                <a:ext cx="1980" cy="9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558" name="Line 694"/>
              <p:cNvSpPr>
                <a:spLocks noChangeShapeType="1"/>
              </p:cNvSpPr>
              <p:nvPr/>
            </p:nvSpPr>
            <p:spPr bwMode="auto">
              <a:xfrm flipV="1">
                <a:off x="4401" y="3245"/>
                <a:ext cx="1980" cy="9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559" name="Line 695"/>
              <p:cNvSpPr>
                <a:spLocks noChangeShapeType="1"/>
              </p:cNvSpPr>
              <p:nvPr/>
            </p:nvSpPr>
            <p:spPr bwMode="auto">
              <a:xfrm flipH="1" flipV="1">
                <a:off x="2421" y="3245"/>
                <a:ext cx="1980" cy="9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7560" name="Line 696"/>
            <p:cNvSpPr>
              <a:spLocks noChangeShapeType="1"/>
            </p:cNvSpPr>
            <p:nvPr/>
          </p:nvSpPr>
          <p:spPr bwMode="auto">
            <a:xfrm>
              <a:off x="4336" y="4376"/>
              <a:ext cx="0" cy="4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561" name="Rectangle 697"/>
            <p:cNvSpPr>
              <a:spLocks noChangeArrowheads="1"/>
            </p:cNvSpPr>
            <p:nvPr/>
          </p:nvSpPr>
          <p:spPr bwMode="auto">
            <a:xfrm>
              <a:off x="4120" y="4856"/>
              <a:ext cx="432" cy="320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889" name="Group 698"/>
          <p:cNvGrpSpPr>
            <a:grpSpLocks/>
          </p:cNvGrpSpPr>
          <p:nvPr/>
        </p:nvGrpSpPr>
        <p:grpSpPr bwMode="auto">
          <a:xfrm>
            <a:off x="1377950" y="1184275"/>
            <a:ext cx="2659063" cy="661988"/>
            <a:chOff x="868" y="786"/>
            <a:chExt cx="1675" cy="417"/>
          </a:xfrm>
        </p:grpSpPr>
        <p:cxnSp>
          <p:nvCxnSpPr>
            <p:cNvPr id="37563" name="AutoShape 699"/>
            <p:cNvCxnSpPr>
              <a:cxnSpLocks noChangeShapeType="1"/>
              <a:stCxn id="37557" idx="0"/>
              <a:endCxn id="37440" idx="0"/>
            </p:cNvCxnSpPr>
            <p:nvPr/>
          </p:nvCxnSpPr>
          <p:spPr bwMode="auto">
            <a:xfrm rot="5400000" flipV="1">
              <a:off x="1316" y="633"/>
              <a:ext cx="3" cy="310"/>
            </a:xfrm>
            <a:prstGeom prst="curvedConnector3">
              <a:avLst>
                <a:gd name="adj1" fmla="val -2600005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</p:cxnSp>
        <p:cxnSp>
          <p:nvCxnSpPr>
            <p:cNvPr id="37564" name="AutoShape 700"/>
            <p:cNvCxnSpPr>
              <a:cxnSpLocks noChangeShapeType="1"/>
              <a:stCxn id="37440" idx="0"/>
              <a:endCxn id="37445" idx="0"/>
            </p:cNvCxnSpPr>
            <p:nvPr/>
          </p:nvCxnSpPr>
          <p:spPr bwMode="auto">
            <a:xfrm rot="5400000" flipV="1">
              <a:off x="1605" y="657"/>
              <a:ext cx="1" cy="265"/>
            </a:xfrm>
            <a:prstGeom prst="curvedConnector3">
              <a:avLst>
                <a:gd name="adj1" fmla="val -8100005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</p:cxnSp>
        <p:cxnSp>
          <p:nvCxnSpPr>
            <p:cNvPr id="37565" name="AutoShape 701"/>
            <p:cNvCxnSpPr>
              <a:cxnSpLocks noChangeShapeType="1"/>
              <a:stCxn id="37445" idx="0"/>
              <a:endCxn id="37450" idx="0"/>
            </p:cNvCxnSpPr>
            <p:nvPr/>
          </p:nvCxnSpPr>
          <p:spPr bwMode="auto">
            <a:xfrm rot="5400000" flipV="1">
              <a:off x="1872" y="655"/>
              <a:ext cx="1" cy="270"/>
            </a:xfrm>
            <a:prstGeom prst="curvedConnector3">
              <a:avLst>
                <a:gd name="adj1" fmla="val -8100005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</p:cxnSp>
        <p:cxnSp>
          <p:nvCxnSpPr>
            <p:cNvPr id="37566" name="AutoShape 702"/>
            <p:cNvCxnSpPr>
              <a:cxnSpLocks noChangeShapeType="1"/>
              <a:stCxn id="37450" idx="0"/>
              <a:endCxn id="37460" idx="0"/>
            </p:cNvCxnSpPr>
            <p:nvPr/>
          </p:nvCxnSpPr>
          <p:spPr bwMode="auto">
            <a:xfrm rot="5400000" flipV="1">
              <a:off x="2142" y="655"/>
              <a:ext cx="1" cy="269"/>
            </a:xfrm>
            <a:prstGeom prst="curvedConnector3">
              <a:avLst>
                <a:gd name="adj1" fmla="val -7100005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</p:cxnSp>
        <p:cxnSp>
          <p:nvCxnSpPr>
            <p:cNvPr id="37567" name="AutoShape 703"/>
            <p:cNvCxnSpPr>
              <a:cxnSpLocks noChangeShapeType="1"/>
              <a:stCxn id="37460" idx="0"/>
              <a:endCxn id="37455" idx="0"/>
            </p:cNvCxnSpPr>
            <p:nvPr/>
          </p:nvCxnSpPr>
          <p:spPr bwMode="auto">
            <a:xfrm rot="5400000" flipV="1">
              <a:off x="2409" y="657"/>
              <a:ext cx="1" cy="266"/>
            </a:xfrm>
            <a:prstGeom prst="curvedConnector3">
              <a:avLst>
                <a:gd name="adj1" fmla="val -8200005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</p:cxnSp>
        <p:cxnSp>
          <p:nvCxnSpPr>
            <p:cNvPr id="37568" name="AutoShape 704"/>
            <p:cNvCxnSpPr>
              <a:cxnSpLocks noChangeShapeType="1"/>
              <a:stCxn id="37259" idx="3"/>
              <a:endCxn id="37557" idx="0"/>
            </p:cNvCxnSpPr>
            <p:nvPr/>
          </p:nvCxnSpPr>
          <p:spPr bwMode="auto">
            <a:xfrm flipV="1">
              <a:off x="868" y="786"/>
              <a:ext cx="295" cy="417"/>
            </a:xfrm>
            <a:prstGeom prst="curvedConnector4">
              <a:avLst>
                <a:gd name="adj1" fmla="val 48815"/>
                <a:gd name="adj2" fmla="val 116546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</p:cxnSp>
      </p:grpSp>
      <p:grpSp>
        <p:nvGrpSpPr>
          <p:cNvPr id="36890" name="Group 705"/>
          <p:cNvGrpSpPr>
            <a:grpSpLocks/>
          </p:cNvGrpSpPr>
          <p:nvPr/>
        </p:nvGrpSpPr>
        <p:grpSpPr bwMode="auto">
          <a:xfrm>
            <a:off x="1357313" y="2260600"/>
            <a:ext cx="2659062" cy="661988"/>
            <a:chOff x="868" y="786"/>
            <a:chExt cx="1675" cy="417"/>
          </a:xfrm>
        </p:grpSpPr>
        <p:cxnSp>
          <p:nvCxnSpPr>
            <p:cNvPr id="37570" name="AutoShape 706"/>
            <p:cNvCxnSpPr>
              <a:cxnSpLocks noChangeShapeType="1"/>
            </p:cNvCxnSpPr>
            <p:nvPr/>
          </p:nvCxnSpPr>
          <p:spPr bwMode="auto">
            <a:xfrm rot="5400000" flipV="1">
              <a:off x="1316" y="633"/>
              <a:ext cx="3" cy="310"/>
            </a:xfrm>
            <a:prstGeom prst="curvedConnector3">
              <a:avLst>
                <a:gd name="adj1" fmla="val -2600005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</p:cxnSp>
        <p:cxnSp>
          <p:nvCxnSpPr>
            <p:cNvPr id="37571" name="AutoShape 707"/>
            <p:cNvCxnSpPr>
              <a:cxnSpLocks noChangeShapeType="1"/>
            </p:cNvCxnSpPr>
            <p:nvPr/>
          </p:nvCxnSpPr>
          <p:spPr bwMode="auto">
            <a:xfrm rot="5400000" flipV="1">
              <a:off x="1605" y="657"/>
              <a:ext cx="1" cy="265"/>
            </a:xfrm>
            <a:prstGeom prst="curvedConnector3">
              <a:avLst>
                <a:gd name="adj1" fmla="val -8100005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</p:cxnSp>
        <p:cxnSp>
          <p:nvCxnSpPr>
            <p:cNvPr id="37572" name="AutoShape 708"/>
            <p:cNvCxnSpPr>
              <a:cxnSpLocks noChangeShapeType="1"/>
            </p:cNvCxnSpPr>
            <p:nvPr/>
          </p:nvCxnSpPr>
          <p:spPr bwMode="auto">
            <a:xfrm rot="5400000" flipV="1">
              <a:off x="1872" y="655"/>
              <a:ext cx="1" cy="270"/>
            </a:xfrm>
            <a:prstGeom prst="curvedConnector3">
              <a:avLst>
                <a:gd name="adj1" fmla="val -8100005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</p:cxnSp>
        <p:cxnSp>
          <p:nvCxnSpPr>
            <p:cNvPr id="37573" name="AutoShape 709"/>
            <p:cNvCxnSpPr>
              <a:cxnSpLocks noChangeShapeType="1"/>
            </p:cNvCxnSpPr>
            <p:nvPr/>
          </p:nvCxnSpPr>
          <p:spPr bwMode="auto">
            <a:xfrm rot="5400000" flipV="1">
              <a:off x="2142" y="655"/>
              <a:ext cx="1" cy="269"/>
            </a:xfrm>
            <a:prstGeom prst="curvedConnector3">
              <a:avLst>
                <a:gd name="adj1" fmla="val -7100005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</p:cxnSp>
        <p:cxnSp>
          <p:nvCxnSpPr>
            <p:cNvPr id="37574" name="AutoShape 710"/>
            <p:cNvCxnSpPr>
              <a:cxnSpLocks noChangeShapeType="1"/>
            </p:cNvCxnSpPr>
            <p:nvPr/>
          </p:nvCxnSpPr>
          <p:spPr bwMode="auto">
            <a:xfrm rot="5400000" flipV="1">
              <a:off x="2409" y="657"/>
              <a:ext cx="1" cy="266"/>
            </a:xfrm>
            <a:prstGeom prst="curvedConnector3">
              <a:avLst>
                <a:gd name="adj1" fmla="val -8200005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</p:cxnSp>
        <p:cxnSp>
          <p:nvCxnSpPr>
            <p:cNvPr id="37575" name="AutoShape 711"/>
            <p:cNvCxnSpPr>
              <a:cxnSpLocks noChangeShapeType="1"/>
            </p:cNvCxnSpPr>
            <p:nvPr/>
          </p:nvCxnSpPr>
          <p:spPr bwMode="auto">
            <a:xfrm flipV="1">
              <a:off x="868" y="786"/>
              <a:ext cx="295" cy="417"/>
            </a:xfrm>
            <a:prstGeom prst="curvedConnector4">
              <a:avLst>
                <a:gd name="adj1" fmla="val 48815"/>
                <a:gd name="adj2" fmla="val 116546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</p:cxnSp>
      </p:grpSp>
      <p:grpSp>
        <p:nvGrpSpPr>
          <p:cNvPr id="36891" name="Group 712"/>
          <p:cNvGrpSpPr>
            <a:grpSpLocks/>
          </p:cNvGrpSpPr>
          <p:nvPr/>
        </p:nvGrpSpPr>
        <p:grpSpPr bwMode="auto">
          <a:xfrm>
            <a:off x="1371600" y="3375025"/>
            <a:ext cx="2659063" cy="661988"/>
            <a:chOff x="868" y="786"/>
            <a:chExt cx="1675" cy="417"/>
          </a:xfrm>
        </p:grpSpPr>
        <p:cxnSp>
          <p:nvCxnSpPr>
            <p:cNvPr id="37577" name="AutoShape 713"/>
            <p:cNvCxnSpPr>
              <a:cxnSpLocks noChangeShapeType="1"/>
            </p:cNvCxnSpPr>
            <p:nvPr/>
          </p:nvCxnSpPr>
          <p:spPr bwMode="auto">
            <a:xfrm rot="5400000" flipV="1">
              <a:off x="1316" y="633"/>
              <a:ext cx="3" cy="310"/>
            </a:xfrm>
            <a:prstGeom prst="curvedConnector3">
              <a:avLst>
                <a:gd name="adj1" fmla="val -2600005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</p:cxnSp>
        <p:cxnSp>
          <p:nvCxnSpPr>
            <p:cNvPr id="37578" name="AutoShape 714"/>
            <p:cNvCxnSpPr>
              <a:cxnSpLocks noChangeShapeType="1"/>
            </p:cNvCxnSpPr>
            <p:nvPr/>
          </p:nvCxnSpPr>
          <p:spPr bwMode="auto">
            <a:xfrm rot="5400000" flipV="1">
              <a:off x="1605" y="657"/>
              <a:ext cx="1" cy="265"/>
            </a:xfrm>
            <a:prstGeom prst="curvedConnector3">
              <a:avLst>
                <a:gd name="adj1" fmla="val -8100005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</p:cxnSp>
        <p:cxnSp>
          <p:nvCxnSpPr>
            <p:cNvPr id="37579" name="AutoShape 715"/>
            <p:cNvCxnSpPr>
              <a:cxnSpLocks noChangeShapeType="1"/>
            </p:cNvCxnSpPr>
            <p:nvPr/>
          </p:nvCxnSpPr>
          <p:spPr bwMode="auto">
            <a:xfrm rot="5400000" flipV="1">
              <a:off x="1872" y="655"/>
              <a:ext cx="1" cy="270"/>
            </a:xfrm>
            <a:prstGeom prst="curvedConnector3">
              <a:avLst>
                <a:gd name="adj1" fmla="val -8100005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</p:cxnSp>
        <p:cxnSp>
          <p:nvCxnSpPr>
            <p:cNvPr id="37580" name="AutoShape 716"/>
            <p:cNvCxnSpPr>
              <a:cxnSpLocks noChangeShapeType="1"/>
            </p:cNvCxnSpPr>
            <p:nvPr/>
          </p:nvCxnSpPr>
          <p:spPr bwMode="auto">
            <a:xfrm rot="5400000" flipV="1">
              <a:off x="2142" y="655"/>
              <a:ext cx="1" cy="269"/>
            </a:xfrm>
            <a:prstGeom prst="curvedConnector3">
              <a:avLst>
                <a:gd name="adj1" fmla="val -7100005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</p:cxnSp>
        <p:cxnSp>
          <p:nvCxnSpPr>
            <p:cNvPr id="37581" name="AutoShape 717"/>
            <p:cNvCxnSpPr>
              <a:cxnSpLocks noChangeShapeType="1"/>
            </p:cNvCxnSpPr>
            <p:nvPr/>
          </p:nvCxnSpPr>
          <p:spPr bwMode="auto">
            <a:xfrm rot="5400000" flipV="1">
              <a:off x="2409" y="657"/>
              <a:ext cx="1" cy="266"/>
            </a:xfrm>
            <a:prstGeom prst="curvedConnector3">
              <a:avLst>
                <a:gd name="adj1" fmla="val -8200005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</p:cxnSp>
        <p:cxnSp>
          <p:nvCxnSpPr>
            <p:cNvPr id="37582" name="AutoShape 718"/>
            <p:cNvCxnSpPr>
              <a:cxnSpLocks noChangeShapeType="1"/>
            </p:cNvCxnSpPr>
            <p:nvPr/>
          </p:nvCxnSpPr>
          <p:spPr bwMode="auto">
            <a:xfrm flipV="1">
              <a:off x="868" y="786"/>
              <a:ext cx="295" cy="417"/>
            </a:xfrm>
            <a:prstGeom prst="curvedConnector4">
              <a:avLst>
                <a:gd name="adj1" fmla="val 48815"/>
                <a:gd name="adj2" fmla="val 116546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</p:cxnSp>
      </p:grpSp>
      <p:grpSp>
        <p:nvGrpSpPr>
          <p:cNvPr id="36892" name="Group 719"/>
          <p:cNvGrpSpPr>
            <a:grpSpLocks/>
          </p:cNvGrpSpPr>
          <p:nvPr/>
        </p:nvGrpSpPr>
        <p:grpSpPr bwMode="auto">
          <a:xfrm>
            <a:off x="1371600" y="4470400"/>
            <a:ext cx="2659063" cy="661988"/>
            <a:chOff x="868" y="786"/>
            <a:chExt cx="1675" cy="417"/>
          </a:xfrm>
        </p:grpSpPr>
        <p:cxnSp>
          <p:nvCxnSpPr>
            <p:cNvPr id="37584" name="AutoShape 720"/>
            <p:cNvCxnSpPr>
              <a:cxnSpLocks noChangeShapeType="1"/>
            </p:cNvCxnSpPr>
            <p:nvPr/>
          </p:nvCxnSpPr>
          <p:spPr bwMode="auto">
            <a:xfrm rot="5400000" flipV="1">
              <a:off x="1316" y="633"/>
              <a:ext cx="3" cy="310"/>
            </a:xfrm>
            <a:prstGeom prst="curvedConnector3">
              <a:avLst>
                <a:gd name="adj1" fmla="val -2600005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</p:cxnSp>
        <p:cxnSp>
          <p:nvCxnSpPr>
            <p:cNvPr id="37585" name="AutoShape 721"/>
            <p:cNvCxnSpPr>
              <a:cxnSpLocks noChangeShapeType="1"/>
            </p:cNvCxnSpPr>
            <p:nvPr/>
          </p:nvCxnSpPr>
          <p:spPr bwMode="auto">
            <a:xfrm rot="5400000" flipV="1">
              <a:off x="1605" y="657"/>
              <a:ext cx="1" cy="265"/>
            </a:xfrm>
            <a:prstGeom prst="curvedConnector3">
              <a:avLst>
                <a:gd name="adj1" fmla="val -8100005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</p:cxnSp>
        <p:cxnSp>
          <p:nvCxnSpPr>
            <p:cNvPr id="37586" name="AutoShape 722"/>
            <p:cNvCxnSpPr>
              <a:cxnSpLocks noChangeShapeType="1"/>
            </p:cNvCxnSpPr>
            <p:nvPr/>
          </p:nvCxnSpPr>
          <p:spPr bwMode="auto">
            <a:xfrm rot="5400000" flipV="1">
              <a:off x="1872" y="655"/>
              <a:ext cx="1" cy="270"/>
            </a:xfrm>
            <a:prstGeom prst="curvedConnector3">
              <a:avLst>
                <a:gd name="adj1" fmla="val -8100005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</p:cxnSp>
        <p:cxnSp>
          <p:nvCxnSpPr>
            <p:cNvPr id="37587" name="AutoShape 723"/>
            <p:cNvCxnSpPr>
              <a:cxnSpLocks noChangeShapeType="1"/>
            </p:cNvCxnSpPr>
            <p:nvPr/>
          </p:nvCxnSpPr>
          <p:spPr bwMode="auto">
            <a:xfrm rot="5400000" flipV="1">
              <a:off x="2142" y="655"/>
              <a:ext cx="1" cy="269"/>
            </a:xfrm>
            <a:prstGeom prst="curvedConnector3">
              <a:avLst>
                <a:gd name="adj1" fmla="val -7100005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</p:cxnSp>
        <p:cxnSp>
          <p:nvCxnSpPr>
            <p:cNvPr id="37588" name="AutoShape 724"/>
            <p:cNvCxnSpPr>
              <a:cxnSpLocks noChangeShapeType="1"/>
            </p:cNvCxnSpPr>
            <p:nvPr/>
          </p:nvCxnSpPr>
          <p:spPr bwMode="auto">
            <a:xfrm rot="5400000" flipV="1">
              <a:off x="2409" y="657"/>
              <a:ext cx="1" cy="266"/>
            </a:xfrm>
            <a:prstGeom prst="curvedConnector3">
              <a:avLst>
                <a:gd name="adj1" fmla="val -8200005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</p:cxnSp>
        <p:cxnSp>
          <p:nvCxnSpPr>
            <p:cNvPr id="37589" name="AutoShape 725"/>
            <p:cNvCxnSpPr>
              <a:cxnSpLocks noChangeShapeType="1"/>
            </p:cNvCxnSpPr>
            <p:nvPr/>
          </p:nvCxnSpPr>
          <p:spPr bwMode="auto">
            <a:xfrm flipV="1">
              <a:off x="868" y="786"/>
              <a:ext cx="295" cy="417"/>
            </a:xfrm>
            <a:prstGeom prst="curvedConnector4">
              <a:avLst>
                <a:gd name="adj1" fmla="val 48815"/>
                <a:gd name="adj2" fmla="val 116546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</p:cxnSp>
      </p:grpSp>
      <p:grpSp>
        <p:nvGrpSpPr>
          <p:cNvPr id="36893" name="Group 726"/>
          <p:cNvGrpSpPr>
            <a:grpSpLocks/>
          </p:cNvGrpSpPr>
          <p:nvPr/>
        </p:nvGrpSpPr>
        <p:grpSpPr bwMode="auto">
          <a:xfrm flipH="1">
            <a:off x="4629150" y="4494213"/>
            <a:ext cx="2659063" cy="661987"/>
            <a:chOff x="868" y="786"/>
            <a:chExt cx="1675" cy="417"/>
          </a:xfrm>
        </p:grpSpPr>
        <p:cxnSp>
          <p:nvCxnSpPr>
            <p:cNvPr id="37591" name="AutoShape 727"/>
            <p:cNvCxnSpPr>
              <a:cxnSpLocks noChangeShapeType="1"/>
            </p:cNvCxnSpPr>
            <p:nvPr/>
          </p:nvCxnSpPr>
          <p:spPr bwMode="auto">
            <a:xfrm rot="5400000" flipV="1">
              <a:off x="1316" y="633"/>
              <a:ext cx="3" cy="310"/>
            </a:xfrm>
            <a:prstGeom prst="curvedConnector3">
              <a:avLst>
                <a:gd name="adj1" fmla="val -2600005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</p:cxnSp>
        <p:cxnSp>
          <p:nvCxnSpPr>
            <p:cNvPr id="37592" name="AutoShape 728"/>
            <p:cNvCxnSpPr>
              <a:cxnSpLocks noChangeShapeType="1"/>
            </p:cNvCxnSpPr>
            <p:nvPr/>
          </p:nvCxnSpPr>
          <p:spPr bwMode="auto">
            <a:xfrm rot="5400000" flipV="1">
              <a:off x="1605" y="657"/>
              <a:ext cx="1" cy="265"/>
            </a:xfrm>
            <a:prstGeom prst="curvedConnector3">
              <a:avLst>
                <a:gd name="adj1" fmla="val -8100005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</p:cxnSp>
        <p:cxnSp>
          <p:nvCxnSpPr>
            <p:cNvPr id="37593" name="AutoShape 729"/>
            <p:cNvCxnSpPr>
              <a:cxnSpLocks noChangeShapeType="1"/>
            </p:cNvCxnSpPr>
            <p:nvPr/>
          </p:nvCxnSpPr>
          <p:spPr bwMode="auto">
            <a:xfrm rot="5400000" flipV="1">
              <a:off x="1872" y="655"/>
              <a:ext cx="1" cy="270"/>
            </a:xfrm>
            <a:prstGeom prst="curvedConnector3">
              <a:avLst>
                <a:gd name="adj1" fmla="val -8100005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</p:cxnSp>
        <p:cxnSp>
          <p:nvCxnSpPr>
            <p:cNvPr id="37594" name="AutoShape 730"/>
            <p:cNvCxnSpPr>
              <a:cxnSpLocks noChangeShapeType="1"/>
            </p:cNvCxnSpPr>
            <p:nvPr/>
          </p:nvCxnSpPr>
          <p:spPr bwMode="auto">
            <a:xfrm rot="5400000" flipV="1">
              <a:off x="2142" y="655"/>
              <a:ext cx="1" cy="269"/>
            </a:xfrm>
            <a:prstGeom prst="curvedConnector3">
              <a:avLst>
                <a:gd name="adj1" fmla="val -7100005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</p:cxnSp>
        <p:cxnSp>
          <p:nvCxnSpPr>
            <p:cNvPr id="37595" name="AutoShape 731"/>
            <p:cNvCxnSpPr>
              <a:cxnSpLocks noChangeShapeType="1"/>
            </p:cNvCxnSpPr>
            <p:nvPr/>
          </p:nvCxnSpPr>
          <p:spPr bwMode="auto">
            <a:xfrm rot="5400000" flipV="1">
              <a:off x="2409" y="657"/>
              <a:ext cx="1" cy="266"/>
            </a:xfrm>
            <a:prstGeom prst="curvedConnector3">
              <a:avLst>
                <a:gd name="adj1" fmla="val -8200005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</p:cxnSp>
        <p:cxnSp>
          <p:nvCxnSpPr>
            <p:cNvPr id="37596" name="AutoShape 732"/>
            <p:cNvCxnSpPr>
              <a:cxnSpLocks noChangeShapeType="1"/>
            </p:cNvCxnSpPr>
            <p:nvPr/>
          </p:nvCxnSpPr>
          <p:spPr bwMode="auto">
            <a:xfrm flipV="1">
              <a:off x="868" y="786"/>
              <a:ext cx="295" cy="417"/>
            </a:xfrm>
            <a:prstGeom prst="curvedConnector4">
              <a:avLst>
                <a:gd name="adj1" fmla="val 48815"/>
                <a:gd name="adj2" fmla="val 116546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</p:cxnSp>
      </p:grpSp>
      <p:grpSp>
        <p:nvGrpSpPr>
          <p:cNvPr id="36894" name="Group 733"/>
          <p:cNvGrpSpPr>
            <a:grpSpLocks/>
          </p:cNvGrpSpPr>
          <p:nvPr/>
        </p:nvGrpSpPr>
        <p:grpSpPr bwMode="auto">
          <a:xfrm flipH="1">
            <a:off x="4619625" y="3365500"/>
            <a:ext cx="2659063" cy="661988"/>
            <a:chOff x="868" y="786"/>
            <a:chExt cx="1675" cy="417"/>
          </a:xfrm>
        </p:grpSpPr>
        <p:cxnSp>
          <p:nvCxnSpPr>
            <p:cNvPr id="37598" name="AutoShape 734"/>
            <p:cNvCxnSpPr>
              <a:cxnSpLocks noChangeShapeType="1"/>
            </p:cNvCxnSpPr>
            <p:nvPr/>
          </p:nvCxnSpPr>
          <p:spPr bwMode="auto">
            <a:xfrm rot="5400000" flipV="1">
              <a:off x="1316" y="633"/>
              <a:ext cx="3" cy="310"/>
            </a:xfrm>
            <a:prstGeom prst="curvedConnector3">
              <a:avLst>
                <a:gd name="adj1" fmla="val -2600005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</p:cxnSp>
        <p:cxnSp>
          <p:nvCxnSpPr>
            <p:cNvPr id="37599" name="AutoShape 735"/>
            <p:cNvCxnSpPr>
              <a:cxnSpLocks noChangeShapeType="1"/>
            </p:cNvCxnSpPr>
            <p:nvPr/>
          </p:nvCxnSpPr>
          <p:spPr bwMode="auto">
            <a:xfrm rot="5400000" flipV="1">
              <a:off x="1605" y="657"/>
              <a:ext cx="1" cy="265"/>
            </a:xfrm>
            <a:prstGeom prst="curvedConnector3">
              <a:avLst>
                <a:gd name="adj1" fmla="val -8100005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</p:cxnSp>
        <p:cxnSp>
          <p:nvCxnSpPr>
            <p:cNvPr id="37600" name="AutoShape 736"/>
            <p:cNvCxnSpPr>
              <a:cxnSpLocks noChangeShapeType="1"/>
            </p:cNvCxnSpPr>
            <p:nvPr/>
          </p:nvCxnSpPr>
          <p:spPr bwMode="auto">
            <a:xfrm rot="5400000" flipV="1">
              <a:off x="1872" y="655"/>
              <a:ext cx="1" cy="270"/>
            </a:xfrm>
            <a:prstGeom prst="curvedConnector3">
              <a:avLst>
                <a:gd name="adj1" fmla="val -8100005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</p:cxnSp>
        <p:cxnSp>
          <p:nvCxnSpPr>
            <p:cNvPr id="37601" name="AutoShape 737"/>
            <p:cNvCxnSpPr>
              <a:cxnSpLocks noChangeShapeType="1"/>
            </p:cNvCxnSpPr>
            <p:nvPr/>
          </p:nvCxnSpPr>
          <p:spPr bwMode="auto">
            <a:xfrm rot="5400000" flipV="1">
              <a:off x="2142" y="655"/>
              <a:ext cx="1" cy="269"/>
            </a:xfrm>
            <a:prstGeom prst="curvedConnector3">
              <a:avLst>
                <a:gd name="adj1" fmla="val -7100005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</p:cxnSp>
        <p:cxnSp>
          <p:nvCxnSpPr>
            <p:cNvPr id="37602" name="AutoShape 738"/>
            <p:cNvCxnSpPr>
              <a:cxnSpLocks noChangeShapeType="1"/>
            </p:cNvCxnSpPr>
            <p:nvPr/>
          </p:nvCxnSpPr>
          <p:spPr bwMode="auto">
            <a:xfrm rot="5400000" flipV="1">
              <a:off x="2409" y="657"/>
              <a:ext cx="1" cy="266"/>
            </a:xfrm>
            <a:prstGeom prst="curvedConnector3">
              <a:avLst>
                <a:gd name="adj1" fmla="val -8200005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</p:cxnSp>
        <p:cxnSp>
          <p:nvCxnSpPr>
            <p:cNvPr id="37603" name="AutoShape 739"/>
            <p:cNvCxnSpPr>
              <a:cxnSpLocks noChangeShapeType="1"/>
            </p:cNvCxnSpPr>
            <p:nvPr/>
          </p:nvCxnSpPr>
          <p:spPr bwMode="auto">
            <a:xfrm flipV="1">
              <a:off x="868" y="786"/>
              <a:ext cx="295" cy="417"/>
            </a:xfrm>
            <a:prstGeom prst="curvedConnector4">
              <a:avLst>
                <a:gd name="adj1" fmla="val 48815"/>
                <a:gd name="adj2" fmla="val 116546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</p:cxnSp>
      </p:grpSp>
      <p:grpSp>
        <p:nvGrpSpPr>
          <p:cNvPr id="36895" name="Group 740"/>
          <p:cNvGrpSpPr>
            <a:grpSpLocks/>
          </p:cNvGrpSpPr>
          <p:nvPr/>
        </p:nvGrpSpPr>
        <p:grpSpPr bwMode="auto">
          <a:xfrm flipH="1">
            <a:off x="4619625" y="2270125"/>
            <a:ext cx="2659063" cy="661988"/>
            <a:chOff x="868" y="786"/>
            <a:chExt cx="1675" cy="417"/>
          </a:xfrm>
        </p:grpSpPr>
        <p:cxnSp>
          <p:nvCxnSpPr>
            <p:cNvPr id="37605" name="AutoShape 741"/>
            <p:cNvCxnSpPr>
              <a:cxnSpLocks noChangeShapeType="1"/>
            </p:cNvCxnSpPr>
            <p:nvPr/>
          </p:nvCxnSpPr>
          <p:spPr bwMode="auto">
            <a:xfrm rot="5400000" flipV="1">
              <a:off x="1316" y="633"/>
              <a:ext cx="3" cy="310"/>
            </a:xfrm>
            <a:prstGeom prst="curvedConnector3">
              <a:avLst>
                <a:gd name="adj1" fmla="val -2600005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</p:cxnSp>
        <p:cxnSp>
          <p:nvCxnSpPr>
            <p:cNvPr id="37606" name="AutoShape 742"/>
            <p:cNvCxnSpPr>
              <a:cxnSpLocks noChangeShapeType="1"/>
            </p:cNvCxnSpPr>
            <p:nvPr/>
          </p:nvCxnSpPr>
          <p:spPr bwMode="auto">
            <a:xfrm rot="5400000" flipV="1">
              <a:off x="1605" y="657"/>
              <a:ext cx="1" cy="265"/>
            </a:xfrm>
            <a:prstGeom prst="curvedConnector3">
              <a:avLst>
                <a:gd name="adj1" fmla="val -8100005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</p:cxnSp>
        <p:cxnSp>
          <p:nvCxnSpPr>
            <p:cNvPr id="37607" name="AutoShape 743"/>
            <p:cNvCxnSpPr>
              <a:cxnSpLocks noChangeShapeType="1"/>
            </p:cNvCxnSpPr>
            <p:nvPr/>
          </p:nvCxnSpPr>
          <p:spPr bwMode="auto">
            <a:xfrm rot="5400000" flipV="1">
              <a:off x="1872" y="655"/>
              <a:ext cx="1" cy="270"/>
            </a:xfrm>
            <a:prstGeom prst="curvedConnector3">
              <a:avLst>
                <a:gd name="adj1" fmla="val -8100005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</p:cxnSp>
        <p:cxnSp>
          <p:nvCxnSpPr>
            <p:cNvPr id="37608" name="AutoShape 744"/>
            <p:cNvCxnSpPr>
              <a:cxnSpLocks noChangeShapeType="1"/>
            </p:cNvCxnSpPr>
            <p:nvPr/>
          </p:nvCxnSpPr>
          <p:spPr bwMode="auto">
            <a:xfrm rot="5400000" flipV="1">
              <a:off x="2142" y="655"/>
              <a:ext cx="1" cy="269"/>
            </a:xfrm>
            <a:prstGeom prst="curvedConnector3">
              <a:avLst>
                <a:gd name="adj1" fmla="val -7100005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</p:cxnSp>
        <p:cxnSp>
          <p:nvCxnSpPr>
            <p:cNvPr id="37609" name="AutoShape 745"/>
            <p:cNvCxnSpPr>
              <a:cxnSpLocks noChangeShapeType="1"/>
            </p:cNvCxnSpPr>
            <p:nvPr/>
          </p:nvCxnSpPr>
          <p:spPr bwMode="auto">
            <a:xfrm rot="5400000" flipV="1">
              <a:off x="2409" y="657"/>
              <a:ext cx="1" cy="266"/>
            </a:xfrm>
            <a:prstGeom prst="curvedConnector3">
              <a:avLst>
                <a:gd name="adj1" fmla="val -8200005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</p:cxnSp>
        <p:cxnSp>
          <p:nvCxnSpPr>
            <p:cNvPr id="37610" name="AutoShape 746"/>
            <p:cNvCxnSpPr>
              <a:cxnSpLocks noChangeShapeType="1"/>
            </p:cNvCxnSpPr>
            <p:nvPr/>
          </p:nvCxnSpPr>
          <p:spPr bwMode="auto">
            <a:xfrm flipV="1">
              <a:off x="868" y="786"/>
              <a:ext cx="295" cy="417"/>
            </a:xfrm>
            <a:prstGeom prst="curvedConnector4">
              <a:avLst>
                <a:gd name="adj1" fmla="val 48815"/>
                <a:gd name="adj2" fmla="val 116546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</p:cxnSp>
      </p:grpSp>
      <p:grpSp>
        <p:nvGrpSpPr>
          <p:cNvPr id="37604" name="Group 747"/>
          <p:cNvGrpSpPr>
            <a:grpSpLocks/>
          </p:cNvGrpSpPr>
          <p:nvPr/>
        </p:nvGrpSpPr>
        <p:grpSpPr bwMode="auto">
          <a:xfrm flipH="1">
            <a:off x="4619625" y="1184275"/>
            <a:ext cx="2659063" cy="661988"/>
            <a:chOff x="868" y="786"/>
            <a:chExt cx="1675" cy="417"/>
          </a:xfrm>
        </p:grpSpPr>
        <p:cxnSp>
          <p:nvCxnSpPr>
            <p:cNvPr id="37612" name="AutoShape 748"/>
            <p:cNvCxnSpPr>
              <a:cxnSpLocks noChangeShapeType="1"/>
            </p:cNvCxnSpPr>
            <p:nvPr/>
          </p:nvCxnSpPr>
          <p:spPr bwMode="auto">
            <a:xfrm rot="5400000" flipV="1">
              <a:off x="1316" y="633"/>
              <a:ext cx="3" cy="310"/>
            </a:xfrm>
            <a:prstGeom prst="curvedConnector3">
              <a:avLst>
                <a:gd name="adj1" fmla="val -2600005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</p:cxnSp>
        <p:cxnSp>
          <p:nvCxnSpPr>
            <p:cNvPr id="37613" name="AutoShape 749"/>
            <p:cNvCxnSpPr>
              <a:cxnSpLocks noChangeShapeType="1"/>
            </p:cNvCxnSpPr>
            <p:nvPr/>
          </p:nvCxnSpPr>
          <p:spPr bwMode="auto">
            <a:xfrm rot="5400000" flipV="1">
              <a:off x="1605" y="657"/>
              <a:ext cx="1" cy="265"/>
            </a:xfrm>
            <a:prstGeom prst="curvedConnector3">
              <a:avLst>
                <a:gd name="adj1" fmla="val -8100005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</p:cxnSp>
        <p:cxnSp>
          <p:nvCxnSpPr>
            <p:cNvPr id="37614" name="AutoShape 750"/>
            <p:cNvCxnSpPr>
              <a:cxnSpLocks noChangeShapeType="1"/>
            </p:cNvCxnSpPr>
            <p:nvPr/>
          </p:nvCxnSpPr>
          <p:spPr bwMode="auto">
            <a:xfrm rot="5400000" flipV="1">
              <a:off x="1872" y="655"/>
              <a:ext cx="1" cy="270"/>
            </a:xfrm>
            <a:prstGeom prst="curvedConnector3">
              <a:avLst>
                <a:gd name="adj1" fmla="val -8100005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</p:cxnSp>
        <p:cxnSp>
          <p:nvCxnSpPr>
            <p:cNvPr id="37615" name="AutoShape 751"/>
            <p:cNvCxnSpPr>
              <a:cxnSpLocks noChangeShapeType="1"/>
            </p:cNvCxnSpPr>
            <p:nvPr/>
          </p:nvCxnSpPr>
          <p:spPr bwMode="auto">
            <a:xfrm rot="5400000" flipV="1">
              <a:off x="2142" y="655"/>
              <a:ext cx="1" cy="269"/>
            </a:xfrm>
            <a:prstGeom prst="curvedConnector3">
              <a:avLst>
                <a:gd name="adj1" fmla="val -7100005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</p:cxnSp>
        <p:cxnSp>
          <p:nvCxnSpPr>
            <p:cNvPr id="37616" name="AutoShape 752"/>
            <p:cNvCxnSpPr>
              <a:cxnSpLocks noChangeShapeType="1"/>
            </p:cNvCxnSpPr>
            <p:nvPr/>
          </p:nvCxnSpPr>
          <p:spPr bwMode="auto">
            <a:xfrm rot="5400000" flipV="1">
              <a:off x="2409" y="657"/>
              <a:ext cx="1" cy="266"/>
            </a:xfrm>
            <a:prstGeom prst="curvedConnector3">
              <a:avLst>
                <a:gd name="adj1" fmla="val -8200005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</p:cxnSp>
        <p:cxnSp>
          <p:nvCxnSpPr>
            <p:cNvPr id="37617" name="AutoShape 753"/>
            <p:cNvCxnSpPr>
              <a:cxnSpLocks noChangeShapeType="1"/>
            </p:cNvCxnSpPr>
            <p:nvPr/>
          </p:nvCxnSpPr>
          <p:spPr bwMode="auto">
            <a:xfrm flipV="1">
              <a:off x="868" y="786"/>
              <a:ext cx="295" cy="417"/>
            </a:xfrm>
            <a:prstGeom prst="curvedConnector4">
              <a:avLst>
                <a:gd name="adj1" fmla="val 48815"/>
                <a:gd name="adj2" fmla="val 116546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</p:cxnSp>
      </p:grpSp>
      <p:grpSp>
        <p:nvGrpSpPr>
          <p:cNvPr id="37611" name="Group 754"/>
          <p:cNvGrpSpPr>
            <a:grpSpLocks/>
          </p:cNvGrpSpPr>
          <p:nvPr/>
        </p:nvGrpSpPr>
        <p:grpSpPr bwMode="auto">
          <a:xfrm>
            <a:off x="1055688" y="1846263"/>
            <a:ext cx="2233612" cy="4224337"/>
            <a:chOff x="665" y="1203"/>
            <a:chExt cx="2222" cy="2661"/>
          </a:xfrm>
        </p:grpSpPr>
        <p:cxnSp>
          <p:nvCxnSpPr>
            <p:cNvPr id="37619" name="AutoShape 755"/>
            <p:cNvCxnSpPr>
              <a:cxnSpLocks noChangeShapeType="1"/>
              <a:stCxn id="37259" idx="1"/>
              <a:endCxn id="37502" idx="1"/>
            </p:cNvCxnSpPr>
            <p:nvPr/>
          </p:nvCxnSpPr>
          <p:spPr bwMode="auto">
            <a:xfrm rot="10800000" flipH="1" flipV="1">
              <a:off x="665" y="1203"/>
              <a:ext cx="1" cy="698"/>
            </a:xfrm>
            <a:prstGeom prst="curvedConnector3">
              <a:avLst>
                <a:gd name="adj1" fmla="val -13800000"/>
              </a:avLst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</p:spPr>
        </p:cxnSp>
        <p:cxnSp>
          <p:nvCxnSpPr>
            <p:cNvPr id="37620" name="AutoShape 756"/>
            <p:cNvCxnSpPr>
              <a:cxnSpLocks noChangeShapeType="1"/>
              <a:stCxn id="37502" idx="1"/>
              <a:endCxn id="37508" idx="1"/>
            </p:cNvCxnSpPr>
            <p:nvPr/>
          </p:nvCxnSpPr>
          <p:spPr bwMode="auto">
            <a:xfrm rot="10800000" flipH="1" flipV="1">
              <a:off x="665" y="1901"/>
              <a:ext cx="1" cy="686"/>
            </a:xfrm>
            <a:prstGeom prst="curvedConnector3">
              <a:avLst>
                <a:gd name="adj1" fmla="val -13800000"/>
              </a:avLst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</p:spPr>
        </p:cxnSp>
        <p:cxnSp>
          <p:nvCxnSpPr>
            <p:cNvPr id="37621" name="AutoShape 757"/>
            <p:cNvCxnSpPr>
              <a:cxnSpLocks noChangeShapeType="1"/>
              <a:stCxn id="37508" idx="1"/>
              <a:endCxn id="37514" idx="1"/>
            </p:cNvCxnSpPr>
            <p:nvPr/>
          </p:nvCxnSpPr>
          <p:spPr bwMode="auto">
            <a:xfrm rot="10800000" flipH="1" flipV="1">
              <a:off x="665" y="2587"/>
              <a:ext cx="1" cy="701"/>
            </a:xfrm>
            <a:prstGeom prst="curvedConnector3">
              <a:avLst>
                <a:gd name="adj1" fmla="val -13800000"/>
              </a:avLst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</p:spPr>
        </p:cxnSp>
        <p:cxnSp>
          <p:nvCxnSpPr>
            <p:cNvPr id="37622" name="AutoShape 758"/>
            <p:cNvCxnSpPr>
              <a:cxnSpLocks noChangeShapeType="1"/>
              <a:stCxn id="37514" idx="1"/>
              <a:endCxn id="37261" idx="1"/>
            </p:cNvCxnSpPr>
            <p:nvPr/>
          </p:nvCxnSpPr>
          <p:spPr bwMode="auto">
            <a:xfrm rot="10800000" flipH="1" flipV="1">
              <a:off x="665" y="3288"/>
              <a:ext cx="2222" cy="576"/>
            </a:xfrm>
            <a:prstGeom prst="curvedConnector3">
              <a:avLst>
                <a:gd name="adj1" fmla="val -6208"/>
              </a:avLst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</p:spPr>
        </p:cxnSp>
      </p:grpSp>
      <p:grpSp>
        <p:nvGrpSpPr>
          <p:cNvPr id="37618" name="Group 759"/>
          <p:cNvGrpSpPr>
            <a:grpSpLocks/>
          </p:cNvGrpSpPr>
          <p:nvPr/>
        </p:nvGrpSpPr>
        <p:grpSpPr bwMode="auto">
          <a:xfrm>
            <a:off x="4583113" y="1846263"/>
            <a:ext cx="3033712" cy="4224337"/>
            <a:chOff x="2887" y="1203"/>
            <a:chExt cx="1911" cy="2661"/>
          </a:xfrm>
        </p:grpSpPr>
        <p:cxnSp>
          <p:nvCxnSpPr>
            <p:cNvPr id="37624" name="AutoShape 760"/>
            <p:cNvCxnSpPr>
              <a:cxnSpLocks noChangeShapeType="1"/>
              <a:stCxn id="37517" idx="3"/>
              <a:endCxn id="37511" idx="3"/>
            </p:cNvCxnSpPr>
            <p:nvPr/>
          </p:nvCxnSpPr>
          <p:spPr bwMode="auto">
            <a:xfrm flipV="1">
              <a:off x="4797" y="2585"/>
              <a:ext cx="1" cy="703"/>
            </a:xfrm>
            <a:prstGeom prst="curvedConnector3">
              <a:avLst>
                <a:gd name="adj1" fmla="val 13800000"/>
              </a:avLst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</p:spPr>
        </p:cxnSp>
        <p:cxnSp>
          <p:nvCxnSpPr>
            <p:cNvPr id="37625" name="AutoShape 761"/>
            <p:cNvCxnSpPr>
              <a:cxnSpLocks noChangeShapeType="1"/>
              <a:stCxn id="37511" idx="3"/>
              <a:endCxn id="37505" idx="3"/>
            </p:cNvCxnSpPr>
            <p:nvPr/>
          </p:nvCxnSpPr>
          <p:spPr bwMode="auto">
            <a:xfrm flipV="1">
              <a:off x="4797" y="1901"/>
              <a:ext cx="1" cy="684"/>
            </a:xfrm>
            <a:prstGeom prst="curvedConnector3">
              <a:avLst>
                <a:gd name="adj1" fmla="val 13800000"/>
              </a:avLst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</p:spPr>
        </p:cxnSp>
        <p:cxnSp>
          <p:nvCxnSpPr>
            <p:cNvPr id="37626" name="AutoShape 762"/>
            <p:cNvCxnSpPr>
              <a:cxnSpLocks noChangeShapeType="1"/>
              <a:stCxn id="37505" idx="3"/>
              <a:endCxn id="37499" idx="3"/>
            </p:cNvCxnSpPr>
            <p:nvPr/>
          </p:nvCxnSpPr>
          <p:spPr bwMode="auto">
            <a:xfrm flipH="1" flipV="1">
              <a:off x="4795" y="1203"/>
              <a:ext cx="2" cy="698"/>
            </a:xfrm>
            <a:prstGeom prst="curvedConnector3">
              <a:avLst>
                <a:gd name="adj1" fmla="val -6900000"/>
              </a:avLst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</p:spPr>
        </p:cxnSp>
        <p:cxnSp>
          <p:nvCxnSpPr>
            <p:cNvPr id="37627" name="AutoShape 763"/>
            <p:cNvCxnSpPr>
              <a:cxnSpLocks noChangeShapeType="1"/>
              <a:stCxn id="37261" idx="1"/>
              <a:endCxn id="37517" idx="3"/>
            </p:cNvCxnSpPr>
            <p:nvPr/>
          </p:nvCxnSpPr>
          <p:spPr bwMode="auto">
            <a:xfrm rot="10800000" flipH="1">
              <a:off x="2887" y="3288"/>
              <a:ext cx="1910" cy="576"/>
            </a:xfrm>
            <a:prstGeom prst="curvedConnector5">
              <a:avLst>
                <a:gd name="adj1" fmla="val -7537"/>
                <a:gd name="adj2" fmla="val 57639"/>
                <a:gd name="adj3" fmla="val 107222"/>
              </a:avLst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</p:spPr>
        </p:cxnSp>
      </p:grpSp>
      <p:sp>
        <p:nvSpPr>
          <p:cNvPr id="37628" name="Rectangle 764"/>
          <p:cNvSpPr>
            <a:spLocks noChangeArrowheads="1"/>
          </p:cNvSpPr>
          <p:nvPr/>
        </p:nvSpPr>
        <p:spPr bwMode="auto">
          <a:xfrm>
            <a:off x="3316288" y="5737225"/>
            <a:ext cx="674687" cy="68580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altLang="ja-JP" sz="1400">
                <a:latin typeface="Arial" charset="0"/>
              </a:rPr>
              <a:t>iTM</a:t>
            </a:r>
          </a:p>
          <a:p>
            <a:pPr algn="ctr"/>
            <a:r>
              <a:rPr lang="en-US" altLang="ja-JP" sz="1400">
                <a:latin typeface="Arial" charset="0"/>
              </a:rPr>
              <a:t>Plus</a:t>
            </a:r>
          </a:p>
          <a:p>
            <a:pPr algn="ctr"/>
            <a:r>
              <a:rPr lang="en-US" altLang="ja-JP" sz="1400">
                <a:latin typeface="Arial" charset="0"/>
              </a:rPr>
              <a:t>ADP</a:t>
            </a:r>
          </a:p>
        </p:txBody>
      </p:sp>
      <p:sp>
        <p:nvSpPr>
          <p:cNvPr id="37629" name="Line 765"/>
          <p:cNvSpPr>
            <a:spLocks noChangeShapeType="1"/>
          </p:cNvSpPr>
          <p:nvPr/>
        </p:nvSpPr>
        <p:spPr bwMode="auto">
          <a:xfrm>
            <a:off x="3990975" y="6223000"/>
            <a:ext cx="600075" cy="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630" name="Line 766"/>
          <p:cNvSpPr>
            <a:spLocks noChangeShapeType="1"/>
          </p:cNvSpPr>
          <p:nvPr/>
        </p:nvSpPr>
        <p:spPr bwMode="auto">
          <a:xfrm>
            <a:off x="4295775" y="984250"/>
            <a:ext cx="0" cy="44100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631" name="Text Box 767"/>
          <p:cNvSpPr txBox="1">
            <a:spLocks noChangeArrowheads="1"/>
          </p:cNvSpPr>
          <p:nvPr/>
        </p:nvSpPr>
        <p:spPr bwMode="auto">
          <a:xfrm>
            <a:off x="5502275" y="5621338"/>
            <a:ext cx="3100388" cy="1155700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ja-JP" sz="1400" b="1">
                <a:latin typeface="Arial" charset="0"/>
                <a:ea typeface="Arial Unicode MS" pitchFamily="50" charset="-128"/>
                <a:cs typeface="Arial Unicode MS" pitchFamily="50" charset="-128"/>
              </a:rPr>
              <a:t>1.Draw DⅢ-NET wiring line</a:t>
            </a:r>
          </a:p>
          <a:p>
            <a:r>
              <a:rPr lang="en-US" altLang="ja-JP" sz="1400" b="1" u="sng">
                <a:latin typeface="Arial" charset="0"/>
                <a:ea typeface="Arial Unicode MS" pitchFamily="50" charset="-128"/>
                <a:cs typeface="Arial Unicode MS" pitchFamily="50" charset="-128"/>
              </a:rPr>
              <a:t>2.Assign Port No(iTM Plus ADP)</a:t>
            </a:r>
          </a:p>
          <a:p>
            <a:r>
              <a:rPr lang="en-US" altLang="ja-JP" sz="1400" b="1">
                <a:latin typeface="Arial" charset="0"/>
                <a:ea typeface="Arial Unicode MS" pitchFamily="50" charset="-128"/>
                <a:cs typeface="Arial Unicode MS" pitchFamily="50" charset="-128"/>
              </a:rPr>
              <a:t>3.Assign DⅢ-Address</a:t>
            </a:r>
          </a:p>
          <a:p>
            <a:r>
              <a:rPr lang="en-US" altLang="ja-JP" sz="1400" b="1">
                <a:latin typeface="Arial" charset="0"/>
                <a:ea typeface="Arial Unicode MS" pitchFamily="50" charset="-128"/>
                <a:cs typeface="Arial Unicode MS" pitchFamily="50" charset="-128"/>
              </a:rPr>
              <a:t>4.Assign Management point name</a:t>
            </a:r>
          </a:p>
          <a:p>
            <a:r>
              <a:rPr lang="en-US" altLang="ja-JP" sz="1400" b="1">
                <a:latin typeface="Arial" charset="0"/>
                <a:ea typeface="Arial Unicode MS" pitchFamily="50" charset="-128"/>
                <a:cs typeface="Arial Unicode MS" pitchFamily="50" charset="-128"/>
              </a:rPr>
              <a:t>5.Decide Area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6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  <a:ln/>
        </p:spPr>
        <p:txBody>
          <a:bodyPr/>
          <a:lstStyle/>
          <a:p>
            <a:fld id="{629704C0-9216-43D4-ABF4-FDEA6563A687}" type="slidenum">
              <a:rPr lang="ja-JP" altLang="en-US"/>
              <a:pPr/>
              <a:t>5</a:t>
            </a:fld>
            <a:endParaRPr lang="ja-JP" altLang="en-US"/>
          </a:p>
        </p:txBody>
      </p:sp>
      <p:sp>
        <p:nvSpPr>
          <p:cNvPr id="4100" name="Rectangle 8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0"/>
            <a:ext cx="7162800" cy="1066800"/>
          </a:xfrm>
        </p:spPr>
        <p:txBody>
          <a:bodyPr/>
          <a:lstStyle/>
          <a:p>
            <a:pPr eaLnBrk="1" hangingPunct="1"/>
            <a:r>
              <a:rPr lang="en-US" altLang="ja-JP" sz="3600" b="1" dirty="0" err="1" smtClean="0">
                <a:solidFill>
                  <a:srgbClr val="FF0000"/>
                </a:solidFill>
                <a:latin typeface="Arial" pitchFamily="34" charset="0"/>
              </a:rPr>
              <a:t>Frente</a:t>
            </a:r>
            <a:endParaRPr lang="en-US" altLang="ja-JP" sz="3600" b="1" dirty="0" smtClean="0">
              <a:solidFill>
                <a:srgbClr val="FF0000"/>
              </a:solidFill>
              <a:latin typeface="Arial" pitchFamily="34" charset="0"/>
            </a:endParaRPr>
          </a:p>
        </p:txBody>
      </p:sp>
      <p:graphicFrame>
        <p:nvGraphicFramePr>
          <p:cNvPr id="4099" name="Object 20"/>
          <p:cNvGraphicFramePr>
            <a:graphicFrameLocks noChangeAspect="1"/>
          </p:cNvGraphicFramePr>
          <p:nvPr/>
        </p:nvGraphicFramePr>
        <p:xfrm>
          <a:off x="2133600" y="1219200"/>
          <a:ext cx="5353050" cy="5014912"/>
        </p:xfrm>
        <a:graphic>
          <a:graphicData uri="http://schemas.openxmlformats.org/presentationml/2006/ole">
            <p:oleObj spid="_x0000_s7170" name="ビットマップ イメージ" r:id="rId3" imgW="6171429" imgH="5780952" progId="PBrush">
              <p:embed/>
            </p:oleObj>
          </a:graphicData>
        </a:graphic>
      </p:graphicFrame>
      <p:sp>
        <p:nvSpPr>
          <p:cNvPr id="4101" name="AutoShape 9"/>
          <p:cNvSpPr>
            <a:spLocks noChangeArrowheads="1"/>
          </p:cNvSpPr>
          <p:nvPr/>
        </p:nvSpPr>
        <p:spPr bwMode="auto">
          <a:xfrm>
            <a:off x="4294188" y="3233738"/>
            <a:ext cx="2479675" cy="376237"/>
          </a:xfrm>
          <a:prstGeom prst="wedgeRectCallout">
            <a:avLst>
              <a:gd name="adj1" fmla="val -33097"/>
              <a:gd name="adj2" fmla="val 411806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ja-JP" sz="1800">
                <a:latin typeface="Arial" pitchFamily="34" charset="0"/>
              </a:rPr>
              <a:t>Backup battery switch </a:t>
            </a:r>
          </a:p>
        </p:txBody>
      </p:sp>
      <p:sp>
        <p:nvSpPr>
          <p:cNvPr id="4102" name="AutoShape 10"/>
          <p:cNvSpPr>
            <a:spLocks noChangeArrowheads="1"/>
          </p:cNvSpPr>
          <p:nvPr/>
        </p:nvSpPr>
        <p:spPr bwMode="auto">
          <a:xfrm>
            <a:off x="5045075" y="5848350"/>
            <a:ext cx="3589338" cy="650875"/>
          </a:xfrm>
          <a:prstGeom prst="wedgeRectCallout">
            <a:avLst>
              <a:gd name="adj1" fmla="val -51236"/>
              <a:gd name="adj2" fmla="val -180731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ja-JP" sz="1800"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t>DⅢ Master/Slave switch</a:t>
            </a:r>
          </a:p>
          <a:p>
            <a:pPr algn="ctr"/>
            <a:r>
              <a:rPr lang="en-US" altLang="ja-JP" sz="1800">
                <a:latin typeface="Arial" pitchFamily="34" charset="0"/>
              </a:rPr>
              <a:t>(</a:t>
            </a:r>
            <a:r>
              <a:rPr lang="en-US" altLang="ja-JP" sz="1600">
                <a:latin typeface="Arial" pitchFamily="34" charset="0"/>
              </a:rPr>
              <a:t>Same function as Master Connector</a:t>
            </a:r>
            <a:r>
              <a:rPr lang="en-US" altLang="ja-JP" sz="1800">
                <a:latin typeface="Arial" pitchFamily="34" charset="0"/>
              </a:rPr>
              <a:t>)</a:t>
            </a:r>
          </a:p>
        </p:txBody>
      </p:sp>
      <p:sp>
        <p:nvSpPr>
          <p:cNvPr id="4103" name="AutoShape 11"/>
          <p:cNvSpPr>
            <a:spLocks noChangeArrowheads="1"/>
          </p:cNvSpPr>
          <p:nvPr/>
        </p:nvSpPr>
        <p:spPr bwMode="auto">
          <a:xfrm>
            <a:off x="279400" y="5572125"/>
            <a:ext cx="2365375" cy="369888"/>
          </a:xfrm>
          <a:prstGeom prst="wedgeRectCallout">
            <a:avLst>
              <a:gd name="adj1" fmla="val 32792"/>
              <a:gd name="adj2" fmla="val -14269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ja-JP" sz="1800">
                <a:latin typeface="Arial" pitchFamily="34" charset="0"/>
              </a:rPr>
              <a:t>USB </a:t>
            </a:r>
            <a:r>
              <a:rPr lang="en-US" altLang="ja-JP" sz="1800">
                <a:latin typeface="Arial" pitchFamily="34" charset="0"/>
                <a:cs typeface="Arial" pitchFamily="34" charset="0"/>
              </a:rPr>
              <a:t>flash drive</a:t>
            </a:r>
            <a:r>
              <a:rPr lang="en-US" altLang="ja-JP" sz="1800">
                <a:latin typeface="Arial" pitchFamily="34" charset="0"/>
              </a:rPr>
              <a:t> port </a:t>
            </a:r>
          </a:p>
        </p:txBody>
      </p:sp>
      <p:sp>
        <p:nvSpPr>
          <p:cNvPr id="4104" name="AutoShape 12"/>
          <p:cNvSpPr>
            <a:spLocks noChangeArrowheads="1"/>
          </p:cNvSpPr>
          <p:nvPr/>
        </p:nvSpPr>
        <p:spPr bwMode="auto">
          <a:xfrm>
            <a:off x="2803525" y="6000750"/>
            <a:ext cx="1984375" cy="650875"/>
          </a:xfrm>
          <a:prstGeom prst="wedgeRectCallout">
            <a:avLst>
              <a:gd name="adj1" fmla="val -42236"/>
              <a:gd name="adj2" fmla="val -179949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ja-JP" sz="1800">
                <a:latin typeface="Arial" pitchFamily="34" charset="0"/>
              </a:rPr>
              <a:t>LAN port(Front)</a:t>
            </a:r>
          </a:p>
          <a:p>
            <a:pPr algn="ctr"/>
            <a:r>
              <a:rPr lang="en-US" altLang="ja-JP" sz="1800">
                <a:latin typeface="Arial" pitchFamily="34" charset="0"/>
              </a:rPr>
              <a:t>(for maintenance)</a:t>
            </a:r>
          </a:p>
        </p:txBody>
      </p:sp>
      <p:sp>
        <p:nvSpPr>
          <p:cNvPr id="4105" name="AutoShape 13"/>
          <p:cNvSpPr>
            <a:spLocks noChangeArrowheads="1"/>
          </p:cNvSpPr>
          <p:nvPr/>
        </p:nvSpPr>
        <p:spPr bwMode="auto">
          <a:xfrm>
            <a:off x="912813" y="3686175"/>
            <a:ext cx="3051175" cy="376238"/>
          </a:xfrm>
          <a:prstGeom prst="wedgeRectCallout">
            <a:avLst>
              <a:gd name="adj1" fmla="val 30278"/>
              <a:gd name="adj2" fmla="val 268181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ja-JP" sz="1800">
                <a:latin typeface="Arial" pitchFamily="34" charset="0"/>
              </a:rPr>
              <a:t>LAN port switch(Front/Back)</a:t>
            </a:r>
          </a:p>
        </p:txBody>
      </p:sp>
      <p:sp>
        <p:nvSpPr>
          <p:cNvPr id="4106" name="AutoShape 14"/>
          <p:cNvSpPr>
            <a:spLocks noChangeArrowheads="1"/>
          </p:cNvSpPr>
          <p:nvPr/>
        </p:nvSpPr>
        <p:spPr bwMode="auto">
          <a:xfrm>
            <a:off x="6745288" y="5162550"/>
            <a:ext cx="1492250" cy="369888"/>
          </a:xfrm>
          <a:prstGeom prst="wedgeRectCallout">
            <a:avLst>
              <a:gd name="adj1" fmla="val -78407"/>
              <a:gd name="adj2" fmla="val -36074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ja-JP" sz="1800">
                <a:latin typeface="Arial" pitchFamily="34" charset="0"/>
              </a:rPr>
              <a:t>Reset switch</a:t>
            </a:r>
            <a:endParaRPr lang="ja-JP" altLang="en-US" sz="1800">
              <a:latin typeface="Arial" pitchFamily="34" charset="0"/>
            </a:endParaRPr>
          </a:p>
        </p:txBody>
      </p:sp>
      <p:sp>
        <p:nvSpPr>
          <p:cNvPr id="4107" name="AutoShape 15"/>
          <p:cNvSpPr>
            <a:spLocks noChangeArrowheads="1"/>
          </p:cNvSpPr>
          <p:nvPr/>
        </p:nvSpPr>
        <p:spPr bwMode="auto">
          <a:xfrm>
            <a:off x="5416550" y="4019550"/>
            <a:ext cx="1349375" cy="376238"/>
          </a:xfrm>
          <a:prstGeom prst="wedgeRectCallout">
            <a:avLst>
              <a:gd name="adj1" fmla="val -3236"/>
              <a:gd name="adj2" fmla="val 171519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ja-JP" sz="1800">
                <a:latin typeface="Arial" pitchFamily="34" charset="0"/>
              </a:rPr>
              <a:t>Status LED</a:t>
            </a:r>
            <a:endParaRPr lang="ja-JP" altLang="en-US" sz="1800">
              <a:latin typeface="Arial" pitchFamily="34" charset="0"/>
            </a:endParaRPr>
          </a:p>
        </p:txBody>
      </p:sp>
      <p:sp>
        <p:nvSpPr>
          <p:cNvPr id="4108" name="AutoShape 16"/>
          <p:cNvSpPr>
            <a:spLocks noChangeArrowheads="1"/>
          </p:cNvSpPr>
          <p:nvPr/>
        </p:nvSpPr>
        <p:spPr bwMode="auto">
          <a:xfrm>
            <a:off x="5791200" y="4924425"/>
            <a:ext cx="1143000" cy="161925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4109" name="AutoShape 17"/>
          <p:cNvSpPr>
            <a:spLocks noChangeArrowheads="1"/>
          </p:cNvSpPr>
          <p:nvPr/>
        </p:nvSpPr>
        <p:spPr bwMode="auto">
          <a:xfrm>
            <a:off x="6892925" y="4019550"/>
            <a:ext cx="1654175" cy="376238"/>
          </a:xfrm>
          <a:prstGeom prst="wedgeRectCallout">
            <a:avLst>
              <a:gd name="adj1" fmla="val -36565"/>
              <a:gd name="adj2" fmla="val 166454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ja-JP" sz="1800">
                <a:latin typeface="Arial" pitchFamily="34" charset="0"/>
              </a:rPr>
              <a:t>Monitor switch</a:t>
            </a:r>
            <a:endParaRPr lang="ja-JP" altLang="en-US" sz="180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6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  <a:ln/>
        </p:spPr>
        <p:txBody>
          <a:bodyPr/>
          <a:lstStyle/>
          <a:p>
            <a:fld id="{16836EA6-5D97-4EA8-A03B-4533E3F50075}" type="slidenum">
              <a:rPr lang="ja-JP" altLang="en-US"/>
              <a:pPr/>
              <a:t>6</a:t>
            </a:fld>
            <a:endParaRPr lang="ja-JP" altLang="en-US"/>
          </a:p>
        </p:txBody>
      </p:sp>
      <p:sp>
        <p:nvSpPr>
          <p:cNvPr id="51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7772400" cy="952500"/>
          </a:xfrm>
        </p:spPr>
        <p:txBody>
          <a:bodyPr/>
          <a:lstStyle/>
          <a:p>
            <a:pPr eaLnBrk="1" hangingPunct="1"/>
            <a:r>
              <a:rPr lang="en-US" altLang="ja-JP" sz="3600" b="1" dirty="0" smtClean="0"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t>LED Status</a:t>
            </a:r>
            <a:r>
              <a:rPr lang="en-US" altLang="ja-JP" dirty="0" smtClean="0"/>
              <a:t> </a:t>
            </a:r>
          </a:p>
        </p:txBody>
      </p:sp>
      <p:graphicFrame>
        <p:nvGraphicFramePr>
          <p:cNvPr id="5123" name="Object 159"/>
          <p:cNvGraphicFramePr>
            <a:graphicFrameLocks noChangeAspect="1"/>
          </p:cNvGraphicFramePr>
          <p:nvPr/>
        </p:nvGraphicFramePr>
        <p:xfrm>
          <a:off x="131763" y="1247775"/>
          <a:ext cx="3124200" cy="2916238"/>
        </p:xfrm>
        <a:graphic>
          <a:graphicData uri="http://schemas.openxmlformats.org/presentationml/2006/ole">
            <p:oleObj spid="_x0000_s8194" name="ビットマップ イメージ" r:id="rId3" imgW="5276190" imgH="4923810" progId="PBrush">
              <p:embed/>
            </p:oleObj>
          </a:graphicData>
        </a:graphic>
      </p:graphicFrame>
      <p:sp>
        <p:nvSpPr>
          <p:cNvPr id="5124" name="AutoShape 161"/>
          <p:cNvSpPr>
            <a:spLocks noChangeArrowheads="1"/>
          </p:cNvSpPr>
          <p:nvPr/>
        </p:nvSpPr>
        <p:spPr bwMode="auto">
          <a:xfrm>
            <a:off x="741363" y="4362450"/>
            <a:ext cx="1933575" cy="2066925"/>
          </a:xfrm>
          <a:prstGeom prst="wedgeRectCallout">
            <a:avLst>
              <a:gd name="adj1" fmla="val 49671"/>
              <a:gd name="adj2" fmla="val -8994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endParaRPr lang="ja-JP" altLang="en-US">
              <a:solidFill>
                <a:srgbClr val="000000"/>
              </a:solidFill>
            </a:endParaRPr>
          </a:p>
        </p:txBody>
      </p:sp>
      <p:sp>
        <p:nvSpPr>
          <p:cNvPr id="5125" name="AutoShape 127"/>
          <p:cNvSpPr>
            <a:spLocks noChangeArrowheads="1"/>
          </p:cNvSpPr>
          <p:nvPr/>
        </p:nvSpPr>
        <p:spPr bwMode="auto">
          <a:xfrm>
            <a:off x="2417763" y="2755900"/>
            <a:ext cx="866775" cy="85725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>
              <a:solidFill>
                <a:srgbClr val="000000"/>
              </a:solidFill>
            </a:endParaRPr>
          </a:p>
        </p:txBody>
      </p:sp>
      <p:graphicFrame>
        <p:nvGraphicFramePr>
          <p:cNvPr id="69813" name="Group 181"/>
          <p:cNvGraphicFramePr>
            <a:graphicFrameLocks noGrp="1"/>
          </p:cNvGraphicFramePr>
          <p:nvPr/>
        </p:nvGraphicFramePr>
        <p:xfrm>
          <a:off x="3502025" y="1692275"/>
          <a:ext cx="5499100" cy="4436464"/>
        </p:xfrm>
        <a:graphic>
          <a:graphicData uri="http://schemas.openxmlformats.org/drawingml/2006/table">
            <a:tbl>
              <a:tblPr/>
              <a:tblGrid>
                <a:gridCol w="333375"/>
                <a:gridCol w="990600"/>
                <a:gridCol w="4175125"/>
              </a:tblGrid>
              <a:tr h="307975">
                <a:tc gridSpan="2">
                  <a:txBody>
                    <a:bodyPr/>
                    <a:lstStyle/>
                    <a:p>
                      <a:pPr marL="0" marR="0" lvl="0" indent="0" algn="ctr" defTabSz="14906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LED</a:t>
                      </a:r>
                    </a:p>
                  </a:txBody>
                  <a:tcPr marL="64779" marR="64779" marT="32403" marB="3240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4906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Note</a:t>
                      </a:r>
                    </a:p>
                  </a:txBody>
                  <a:tcPr marL="64779" marR="64779" marT="32403" marB="3240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</a:tr>
              <a:tr h="1530350">
                <a:tc>
                  <a:txBody>
                    <a:bodyPr/>
                    <a:lstStyle/>
                    <a:p>
                      <a:pPr marL="0" marR="0" lvl="0" indent="0" algn="l" defTabSz="14906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H</a:t>
                      </a:r>
                    </a:p>
                  </a:txBody>
                  <a:tcPr marL="64779" marR="64779" marT="32403" marB="3240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906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MONITOR</a:t>
                      </a:r>
                    </a:p>
                  </a:txBody>
                  <a:tcPr marL="64779" marR="64779" marT="32403" marB="3240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906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LTCom-Roman" charset="-128"/>
                          <a:ea typeface="HelveticaLTCom-Roman" charset="-128"/>
                        </a:rPr>
                        <a:t>The green/orange LED lights while iTM is powered ON.</a:t>
                      </a:r>
                    </a:p>
                  </a:txBody>
                  <a:tcPr marL="64779" marR="64779" marT="32403" marB="324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476375">
                <a:tc>
                  <a:txBody>
                    <a:bodyPr/>
                    <a:lstStyle/>
                    <a:p>
                      <a:pPr marL="0" marR="0" lvl="0" indent="0" algn="l" defTabSz="14906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E</a:t>
                      </a:r>
                    </a:p>
                  </a:txBody>
                  <a:tcPr marL="64779" marR="64779" marT="32403" marB="3240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906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CPU ALIVE</a:t>
                      </a:r>
                    </a:p>
                  </a:txBody>
                  <a:tcPr marL="64779" marR="64779" marT="32403" marB="3240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906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LTCom-Roman" charset="-128"/>
                          <a:ea typeface="HelveticaLTCom-Roman" charset="-128"/>
                        </a:rPr>
                        <a:t>The green LED indicates system status.</a:t>
                      </a:r>
                      <a:endParaRPr kumimoji="1" lang="ja-JP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LTCom-Roman" charset="-128"/>
                        <a:ea typeface="HelveticaLTCom-Roman" charset="-128"/>
                      </a:endParaRPr>
                    </a:p>
                  </a:txBody>
                  <a:tcPr marL="64779" marR="64779" marT="32403" marB="324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marL="0" marR="0" lvl="0" indent="0" algn="l" defTabSz="14906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F</a:t>
                      </a:r>
                    </a:p>
                  </a:txBody>
                  <a:tcPr marL="64779" marR="64779" marT="32403" marB="3240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906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LAN LINK</a:t>
                      </a:r>
                    </a:p>
                  </a:txBody>
                  <a:tcPr marL="64779" marR="64779" marT="32403" marB="3240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906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LTCom-Roman" charset="-128"/>
                          <a:ea typeface="HelveticaLTCom-Roman" charset="-128"/>
                        </a:rPr>
                        <a:t>The green LED lights when the LAN port is linked.</a:t>
                      </a:r>
                      <a:endParaRPr kumimoji="1" lang="ja-JP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LTCom-Roman" charset="-128"/>
                        <a:ea typeface="HelveticaLTCom-Roman" charset="-128"/>
                      </a:endParaRPr>
                    </a:p>
                  </a:txBody>
                  <a:tcPr marL="64779" marR="64779" marT="32403" marB="3240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30238">
                <a:tc>
                  <a:txBody>
                    <a:bodyPr/>
                    <a:lstStyle/>
                    <a:p>
                      <a:pPr marL="0" marR="0" lvl="0" indent="0" algn="l" defTabSz="14906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G</a:t>
                      </a:r>
                    </a:p>
                  </a:txBody>
                  <a:tcPr marL="64779" marR="64779" marT="32403" marB="3240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906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DⅢ </a:t>
                      </a: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MONITOR</a:t>
                      </a:r>
                    </a:p>
                  </a:txBody>
                  <a:tcPr marL="64779" marR="64779" marT="32403" marB="3240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906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LTCom-Roman" charset="-128"/>
                          <a:ea typeface="HelveticaLTCom-Roman" charset="-128"/>
                        </a:rPr>
                        <a:t>The yellow LED blinks while data is being sent or received on </a:t>
                      </a: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DIII-NET.</a:t>
                      </a:r>
                      <a:endParaRPr kumimoji="1" lang="ja-JP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64779" marR="64779" marT="32403" marB="3240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152" name="Text Box 128"/>
          <p:cNvSpPr txBox="1">
            <a:spLocks noChangeArrowheads="1"/>
          </p:cNvSpPr>
          <p:nvPr/>
        </p:nvSpPr>
        <p:spPr bwMode="auto">
          <a:xfrm>
            <a:off x="2449513" y="2298700"/>
            <a:ext cx="7762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>
                <a:solidFill>
                  <a:srgbClr val="FF3300"/>
                </a:solidFill>
                <a:latin typeface="Arial" pitchFamily="34" charset="0"/>
              </a:rPr>
              <a:t>LED</a:t>
            </a:r>
          </a:p>
        </p:txBody>
      </p:sp>
      <p:graphicFrame>
        <p:nvGraphicFramePr>
          <p:cNvPr id="5153" name="Object 160"/>
          <p:cNvGraphicFramePr>
            <a:graphicFrameLocks noChangeAspect="1"/>
          </p:cNvGraphicFramePr>
          <p:nvPr/>
        </p:nvGraphicFramePr>
        <p:xfrm>
          <a:off x="765175" y="4424363"/>
          <a:ext cx="1895475" cy="1914525"/>
        </p:xfrm>
        <a:graphic>
          <a:graphicData uri="http://schemas.openxmlformats.org/presentationml/2006/ole">
            <p:oleObj spid="_x0000_s8195" name="ビットマップ イメージ" r:id="rId4" imgW="1895238" imgH="1914286" progId="PBrush">
              <p:embed/>
            </p:oleObj>
          </a:graphicData>
        </a:graphic>
      </p:graphicFrame>
      <p:graphicFrame>
        <p:nvGraphicFramePr>
          <p:cNvPr id="16" name="Group 173"/>
          <p:cNvGraphicFramePr>
            <a:graphicFrameLocks noGrp="1"/>
          </p:cNvGraphicFramePr>
          <p:nvPr/>
        </p:nvGraphicFramePr>
        <p:xfrm>
          <a:off x="5189538" y="2341563"/>
          <a:ext cx="3497262" cy="1030498"/>
        </p:xfrm>
        <a:graphic>
          <a:graphicData uri="http://schemas.openxmlformats.org/drawingml/2006/table">
            <a:tbl>
              <a:tblPr/>
              <a:tblGrid>
                <a:gridCol w="944562"/>
                <a:gridCol w="1212850"/>
                <a:gridCol w="1339850"/>
              </a:tblGrid>
              <a:tr h="247650">
                <a:tc gridSpan="2">
                  <a:txBody>
                    <a:bodyPr/>
                    <a:lstStyle/>
                    <a:p>
                      <a:pPr marL="0" marR="0" lvl="0" indent="0" algn="ctr" defTabSz="14906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iTM</a:t>
                      </a:r>
                      <a:r>
                        <a:rPr kumimoji="1" lang="ja-JP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 </a:t>
                      </a:r>
                      <a:r>
                        <a:rPr kumimoji="1" lang="en-US" altLang="ja-JP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Status</a:t>
                      </a:r>
                    </a:p>
                  </a:txBody>
                  <a:tcPr marL="64793" marR="64793" marT="32420" marB="3242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4906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LED Status</a:t>
                      </a:r>
                      <a:endParaRPr kumimoji="1" lang="ja-JP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marL="64793" marR="64793" marT="32420" marB="3242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</a:tr>
              <a:tr h="287338">
                <a:tc rowSpan="2">
                  <a:txBody>
                    <a:bodyPr/>
                    <a:lstStyle/>
                    <a:p>
                      <a:pPr marL="0" marR="0" lvl="0" indent="0" algn="l" defTabSz="14906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Power ON</a:t>
                      </a:r>
                    </a:p>
                  </a:txBody>
                  <a:tcPr marL="64793" marR="64793" marT="32420" marB="3242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906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Back light ON</a:t>
                      </a:r>
                    </a:p>
                  </a:txBody>
                  <a:tcPr marL="64793" marR="64793" marT="32420" marB="324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906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ON(Green)</a:t>
                      </a:r>
                    </a:p>
                  </a:txBody>
                  <a:tcPr marL="64793" marR="64793" marT="32420" marB="3242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476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4906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Back light OFF</a:t>
                      </a:r>
                      <a:endParaRPr kumimoji="1" lang="ja-JP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marL="64793" marR="64793" marT="32420" marB="324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906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ON(Orange)</a:t>
                      </a:r>
                    </a:p>
                  </a:txBody>
                  <a:tcPr marL="64793" marR="64793" marT="32420" marB="3242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47650">
                <a:tc gridSpan="2">
                  <a:txBody>
                    <a:bodyPr/>
                    <a:lstStyle/>
                    <a:p>
                      <a:pPr marL="0" marR="0" lvl="0" indent="0" algn="l" defTabSz="14906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Power OFF</a:t>
                      </a:r>
                    </a:p>
                  </a:txBody>
                  <a:tcPr marL="64793" marR="64793" marT="32420" marB="3242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4906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OFF</a:t>
                      </a:r>
                    </a:p>
                  </a:txBody>
                  <a:tcPr marL="64793" marR="64793" marT="32420" marB="3242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Group 173"/>
          <p:cNvGraphicFramePr>
            <a:graphicFrameLocks noGrp="1"/>
          </p:cNvGraphicFramePr>
          <p:nvPr/>
        </p:nvGraphicFramePr>
        <p:xfrm>
          <a:off x="5180013" y="3860800"/>
          <a:ext cx="3497262" cy="990640"/>
        </p:xfrm>
        <a:graphic>
          <a:graphicData uri="http://schemas.openxmlformats.org/drawingml/2006/table">
            <a:tbl>
              <a:tblPr/>
              <a:tblGrid>
                <a:gridCol w="987425"/>
                <a:gridCol w="835025"/>
                <a:gridCol w="1674812"/>
              </a:tblGrid>
              <a:tr h="247650">
                <a:tc gridSpan="2">
                  <a:txBody>
                    <a:bodyPr/>
                    <a:lstStyle/>
                    <a:p>
                      <a:pPr marL="0" marR="0" lvl="0" indent="0" algn="ctr" defTabSz="14906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iTM</a:t>
                      </a:r>
                      <a:r>
                        <a:rPr kumimoji="1" lang="ja-JP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 </a:t>
                      </a:r>
                      <a:r>
                        <a:rPr kumimoji="1" lang="en-US" altLang="ja-JP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Status</a:t>
                      </a:r>
                    </a:p>
                  </a:txBody>
                  <a:tcPr marL="64793" marR="64793" marT="32390" marB="3239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4906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LED Status</a:t>
                      </a:r>
                      <a:endParaRPr kumimoji="1" lang="ja-JP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marL="64793" marR="64793" marT="32390" marB="3239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</a:tr>
              <a:tr h="247650">
                <a:tc gridSpan="2">
                  <a:txBody>
                    <a:bodyPr/>
                    <a:lstStyle/>
                    <a:p>
                      <a:pPr marL="0" marR="0" lvl="0" indent="0" algn="l" defTabSz="14906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Normal</a:t>
                      </a:r>
                    </a:p>
                  </a:txBody>
                  <a:tcPr marL="64793" marR="64793" marT="32390" marB="3239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4906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BLINK(0.4sec interval)</a:t>
                      </a:r>
                    </a:p>
                  </a:txBody>
                  <a:tcPr marL="64793" marR="64793" marT="32390" marB="3239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47650">
                <a:tc rowSpan="2">
                  <a:txBody>
                    <a:bodyPr/>
                    <a:lstStyle/>
                    <a:p>
                      <a:pPr marL="0" marR="0" lvl="0" indent="0" algn="l" defTabSz="14906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Malfunction</a:t>
                      </a:r>
                    </a:p>
                  </a:txBody>
                  <a:tcPr marL="64793" marR="64793" marT="32390" marB="3239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906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Hardware </a:t>
                      </a:r>
                    </a:p>
                  </a:txBody>
                  <a:tcPr marL="64793" marR="64793" marT="32390" marB="323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906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OFF</a:t>
                      </a:r>
                    </a:p>
                  </a:txBody>
                  <a:tcPr marL="64793" marR="64793" marT="32390" marB="3239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476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4906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Software</a:t>
                      </a:r>
                    </a:p>
                  </a:txBody>
                  <a:tcPr marL="64793" marR="64793" marT="32390" marB="323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906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ON</a:t>
                      </a:r>
                    </a:p>
                  </a:txBody>
                  <a:tcPr marL="64793" marR="64793" marT="32390" marB="3239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6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  <a:ln/>
        </p:spPr>
        <p:txBody>
          <a:bodyPr/>
          <a:lstStyle/>
          <a:p>
            <a:fld id="{8B2F2EA7-AD7A-45E7-9B97-345B0A8D815C}" type="slidenum">
              <a:rPr lang="ja-JP" altLang="en-US"/>
              <a:pPr/>
              <a:t>7</a:t>
            </a:fld>
            <a:endParaRPr lang="ja-JP" altLang="en-US"/>
          </a:p>
        </p:txBody>
      </p:sp>
      <p:sp>
        <p:nvSpPr>
          <p:cNvPr id="6148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33350"/>
            <a:ext cx="7772400" cy="1143000"/>
          </a:xfrm>
        </p:spPr>
        <p:txBody>
          <a:bodyPr/>
          <a:lstStyle/>
          <a:p>
            <a:pPr eaLnBrk="1" hangingPunct="1"/>
            <a:r>
              <a:rPr lang="es-AR" altLang="ja-JP" sz="3600" b="1" dirty="0" smtClean="0">
                <a:latin typeface="Arial" pitchFamily="34" charset="0"/>
              </a:rPr>
              <a:t>Contra Frente</a:t>
            </a:r>
            <a:endParaRPr lang="en-US" altLang="ja-JP" sz="3600" b="1" dirty="0" smtClean="0">
              <a:latin typeface="Arial" pitchFamily="34" charset="0"/>
            </a:endParaRPr>
          </a:p>
        </p:txBody>
      </p:sp>
      <p:graphicFrame>
        <p:nvGraphicFramePr>
          <p:cNvPr id="6147" name="Object 13"/>
          <p:cNvGraphicFramePr>
            <a:graphicFrameLocks noChangeAspect="1"/>
          </p:cNvGraphicFramePr>
          <p:nvPr/>
        </p:nvGraphicFramePr>
        <p:xfrm>
          <a:off x="1555750" y="1362075"/>
          <a:ext cx="5954713" cy="4954588"/>
        </p:xfrm>
        <a:graphic>
          <a:graphicData uri="http://schemas.openxmlformats.org/presentationml/2006/ole">
            <p:oleObj spid="_x0000_s9218" name="ビットマップ イメージ" r:id="rId3" imgW="6961905" imgH="5792008" progId="PBrush">
              <p:embed/>
            </p:oleObj>
          </a:graphicData>
        </a:graphic>
      </p:graphicFrame>
      <p:sp>
        <p:nvSpPr>
          <p:cNvPr id="6149" name="AutoShape 6"/>
          <p:cNvSpPr>
            <a:spLocks noChangeArrowheads="1"/>
          </p:cNvSpPr>
          <p:nvPr/>
        </p:nvSpPr>
        <p:spPr bwMode="auto">
          <a:xfrm>
            <a:off x="2835275" y="2890838"/>
            <a:ext cx="1450975" cy="376237"/>
          </a:xfrm>
          <a:prstGeom prst="wedgeRectCallout">
            <a:avLst>
              <a:gd name="adj1" fmla="val 29102"/>
              <a:gd name="adj2" fmla="val 112449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ja-JP" sz="1800"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t>DⅢ(F1,F2）</a:t>
            </a:r>
          </a:p>
        </p:txBody>
      </p:sp>
      <p:sp>
        <p:nvSpPr>
          <p:cNvPr id="6150" name="AutoShape 7"/>
          <p:cNvSpPr>
            <a:spLocks noChangeArrowheads="1"/>
          </p:cNvSpPr>
          <p:nvPr/>
        </p:nvSpPr>
        <p:spPr bwMode="auto">
          <a:xfrm>
            <a:off x="401638" y="3838575"/>
            <a:ext cx="2892425" cy="650875"/>
          </a:xfrm>
          <a:prstGeom prst="wedgeRectCallout">
            <a:avLst>
              <a:gd name="adj1" fmla="val 36884"/>
              <a:gd name="adj2" fmla="val 13953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ja-JP" sz="1800"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t>Euro: 100-240V AC</a:t>
            </a:r>
          </a:p>
          <a:p>
            <a:r>
              <a:rPr lang="en-US" altLang="ja-JP" sz="1800"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t>North America: 24V AC</a:t>
            </a:r>
          </a:p>
        </p:txBody>
      </p:sp>
      <p:sp>
        <p:nvSpPr>
          <p:cNvPr id="6151" name="AutoShape 8"/>
          <p:cNvSpPr>
            <a:spLocks noChangeArrowheads="1"/>
          </p:cNvSpPr>
          <p:nvPr/>
        </p:nvSpPr>
        <p:spPr bwMode="auto">
          <a:xfrm>
            <a:off x="6408738" y="5553075"/>
            <a:ext cx="1755775" cy="376238"/>
          </a:xfrm>
          <a:prstGeom prst="wedgeRectCallout">
            <a:avLst>
              <a:gd name="adj1" fmla="val -78667"/>
              <a:gd name="adj2" fmla="val -51389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ja-JP" sz="1800"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t>LAN port(Back)</a:t>
            </a:r>
          </a:p>
        </p:txBody>
      </p:sp>
      <p:sp>
        <p:nvSpPr>
          <p:cNvPr id="6152" name="AutoShape 9"/>
          <p:cNvSpPr>
            <a:spLocks noChangeArrowheads="1"/>
          </p:cNvSpPr>
          <p:nvPr/>
        </p:nvSpPr>
        <p:spPr bwMode="auto">
          <a:xfrm>
            <a:off x="6434138" y="2987675"/>
            <a:ext cx="1552575" cy="650875"/>
          </a:xfrm>
          <a:prstGeom prst="wedgeRectCallout">
            <a:avLst>
              <a:gd name="adj1" fmla="val -81889"/>
              <a:gd name="adj2" fmla="val 1191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ja-JP" sz="1800"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t>RS-485</a:t>
            </a:r>
          </a:p>
          <a:p>
            <a:pPr algn="ctr"/>
            <a:r>
              <a:rPr lang="en-US" altLang="ja-JP" sz="1800"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t>(External I/O)</a:t>
            </a:r>
            <a:endParaRPr lang="ja-JP" altLang="en-US" sz="1800">
              <a:latin typeface="Arial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153" name="AutoShape 10"/>
          <p:cNvSpPr>
            <a:spLocks noChangeArrowheads="1"/>
          </p:cNvSpPr>
          <p:nvPr/>
        </p:nvSpPr>
        <p:spPr bwMode="auto">
          <a:xfrm>
            <a:off x="6565900" y="4229100"/>
            <a:ext cx="1946275" cy="376238"/>
          </a:xfrm>
          <a:prstGeom prst="wedgeRectCallout">
            <a:avLst>
              <a:gd name="adj1" fmla="val -83884"/>
              <a:gd name="adj2" fmla="val 2765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ja-JP" sz="1800"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t>iTM Plus Adaptor</a:t>
            </a:r>
          </a:p>
        </p:txBody>
      </p:sp>
      <p:sp>
        <p:nvSpPr>
          <p:cNvPr id="6154" name="AutoShape 11"/>
          <p:cNvSpPr>
            <a:spLocks noChangeArrowheads="1"/>
          </p:cNvSpPr>
          <p:nvPr/>
        </p:nvSpPr>
        <p:spPr bwMode="auto">
          <a:xfrm>
            <a:off x="6224588" y="4933950"/>
            <a:ext cx="676275" cy="376238"/>
          </a:xfrm>
          <a:prstGeom prst="wedgeRectCallout">
            <a:avLst>
              <a:gd name="adj1" fmla="val -78667"/>
              <a:gd name="adj2" fmla="val -51389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ja-JP" sz="1800"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t>Di/Pi</a:t>
            </a:r>
          </a:p>
        </p:txBody>
      </p:sp>
      <p:sp>
        <p:nvSpPr>
          <p:cNvPr id="6155" name="AutoShape 12"/>
          <p:cNvSpPr>
            <a:spLocks noChangeArrowheads="1"/>
          </p:cNvSpPr>
          <p:nvPr/>
        </p:nvSpPr>
        <p:spPr bwMode="auto">
          <a:xfrm>
            <a:off x="4429125" y="2405063"/>
            <a:ext cx="1768475" cy="376237"/>
          </a:xfrm>
          <a:prstGeom prst="wedgeRectCallout">
            <a:avLst>
              <a:gd name="adj1" fmla="val -49014"/>
              <a:gd name="adj2" fmla="val 261815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ja-JP" sz="1800"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t>internal modem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  <a:ln/>
        </p:spPr>
        <p:txBody>
          <a:bodyPr/>
          <a:lstStyle/>
          <a:p>
            <a:fld id="{B524AAEB-9949-4869-97E4-CB1A77D84BFC}" type="slidenum">
              <a:rPr lang="ja-JP" altLang="en-US"/>
              <a:pPr/>
              <a:t>8</a:t>
            </a:fld>
            <a:endParaRPr lang="ja-JP" altLang="en-US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6575" y="609600"/>
            <a:ext cx="8607425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ja-JP" sz="3600" b="1" smtClean="0"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t>②iTM Plus Adaptor</a:t>
            </a:r>
            <a:br>
              <a:rPr lang="en-US" altLang="ja-JP" sz="3600" b="1" smtClean="0">
                <a:latin typeface="Arial" pitchFamily="34" charset="0"/>
                <a:ea typeface="Arial Unicode MS" pitchFamily="34" charset="-128"/>
                <a:cs typeface="Arial Unicode MS" pitchFamily="34" charset="-128"/>
              </a:rPr>
            </a:br>
            <a:r>
              <a:rPr lang="en-US" altLang="ja-JP" sz="3600" b="1" smtClean="0"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altLang="ja-JP" sz="2000" smtClean="0">
                <a:latin typeface="Arial" pitchFamily="34" charset="0"/>
              </a:rPr>
              <a:t>(Global model :</a:t>
            </a:r>
            <a:r>
              <a:rPr lang="en-US" altLang="ja-JP" sz="2000" smtClean="0"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t>DCM601A52, </a:t>
            </a:r>
            <a:r>
              <a:rPr lang="en-US" altLang="ja-JP" sz="2000" smtClean="0">
                <a:latin typeface="Arial" pitchFamily="34" charset="0"/>
              </a:rPr>
              <a:t>US model</a:t>
            </a:r>
            <a:r>
              <a:rPr lang="en-US" altLang="ja-JP" sz="2000" smtClean="0"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t> :DCM601A72</a:t>
            </a:r>
            <a:r>
              <a:rPr lang="en-US" altLang="ja-JP" sz="2000" smtClean="0">
                <a:latin typeface="Arial" pitchFamily="34" charset="0"/>
              </a:rPr>
              <a:t>)</a:t>
            </a:r>
          </a:p>
        </p:txBody>
      </p:sp>
      <p:graphicFrame>
        <p:nvGraphicFramePr>
          <p:cNvPr id="7231" name="Group 63"/>
          <p:cNvGraphicFramePr>
            <a:graphicFrameLocks noGrp="1"/>
          </p:cNvGraphicFramePr>
          <p:nvPr/>
        </p:nvGraphicFramePr>
        <p:xfrm>
          <a:off x="912813" y="2782888"/>
          <a:ext cx="7739062" cy="2120900"/>
        </p:xfrm>
        <a:graphic>
          <a:graphicData uri="http://schemas.openxmlformats.org/drawingml/2006/table">
            <a:tbl>
              <a:tblPr/>
              <a:tblGrid>
                <a:gridCol w="1897062"/>
                <a:gridCol w="1222375"/>
                <a:gridCol w="4619625"/>
              </a:tblGrid>
              <a:tr h="396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Port</a:t>
                      </a:r>
                    </a:p>
                  </a:txBody>
                  <a:tcPr marT="45698" marB="4569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Number</a:t>
                      </a:r>
                      <a:endParaRPr kumimoji="1" lang="ja-JP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Use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</a:tr>
              <a:tr h="565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plus ADP IF</a:t>
                      </a:r>
                      <a:endParaRPr kumimoji="1" lang="ja-JP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698" marB="4569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1ch</a:t>
                      </a:r>
                      <a:endParaRPr kumimoji="1" lang="ja-JP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iTM Plus Adaptor</a:t>
                      </a:r>
                      <a:r>
                        <a:rPr kumimoji="1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（</a:t>
                      </a: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Up to 7 Adaptors</a:t>
                      </a:r>
                      <a:r>
                        <a:rPr kumimoji="1" lang="ja-JP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）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DⅢ</a:t>
                      </a:r>
                    </a:p>
                  </a:txBody>
                  <a:tcPr marT="45698" marB="4569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1ch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DⅢ-NET(Up to 64 groups)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Di(Pi)</a:t>
                      </a:r>
                      <a:endParaRPr kumimoji="1" lang="ja-JP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698" marB="4569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4ch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Emergency stop input,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Pulse input,Contact signal input</a:t>
                      </a:r>
                      <a:endParaRPr kumimoji="1" lang="ja-JP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lg" len="lg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194" name="Text Box 26"/>
          <p:cNvSpPr txBox="1">
            <a:spLocks noChangeArrowheads="1"/>
          </p:cNvSpPr>
          <p:nvPr/>
        </p:nvSpPr>
        <p:spPr bwMode="auto">
          <a:xfrm>
            <a:off x="796925" y="2279650"/>
            <a:ext cx="44084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ja-JP">
                <a:latin typeface="Arial" pitchFamily="34" charset="0"/>
              </a:rPr>
              <a:t>Input/Output port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6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  <a:ln/>
        </p:spPr>
        <p:txBody>
          <a:bodyPr/>
          <a:lstStyle/>
          <a:p>
            <a:fld id="{5152D930-E98D-4B6B-9195-842E53223B38}" type="slidenum">
              <a:rPr lang="ja-JP" altLang="en-US"/>
              <a:pPr/>
              <a:t>9</a:t>
            </a:fld>
            <a:endParaRPr lang="ja-JP" altLang="en-US"/>
          </a:p>
        </p:txBody>
      </p:sp>
      <p:pic>
        <p:nvPicPr>
          <p:cNvPr id="819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2238375"/>
            <a:ext cx="6594475" cy="308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196" name="AutoShape 5"/>
          <p:cNvSpPr>
            <a:spLocks noChangeArrowheads="1"/>
          </p:cNvSpPr>
          <p:nvPr/>
        </p:nvSpPr>
        <p:spPr bwMode="auto">
          <a:xfrm>
            <a:off x="293688" y="4524375"/>
            <a:ext cx="2689225" cy="711200"/>
          </a:xfrm>
          <a:prstGeom prst="wedgeRectCallout">
            <a:avLst>
              <a:gd name="adj1" fmla="val 18319"/>
              <a:gd name="adj2" fmla="val -122991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ja-JP" sz="2000">
                <a:solidFill>
                  <a:schemeClr val="tx2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t>DⅢ-NET port number </a:t>
            </a:r>
          </a:p>
          <a:p>
            <a:pPr algn="ctr"/>
            <a:r>
              <a:rPr lang="en-US" altLang="ja-JP" sz="2000"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t>(use 2 to 8)</a:t>
            </a:r>
          </a:p>
        </p:txBody>
      </p:sp>
      <p:sp>
        <p:nvSpPr>
          <p:cNvPr id="8197" name="AutoShape 8"/>
          <p:cNvSpPr>
            <a:spLocks noChangeArrowheads="1"/>
          </p:cNvSpPr>
          <p:nvPr/>
        </p:nvSpPr>
        <p:spPr bwMode="auto">
          <a:xfrm>
            <a:off x="4911725" y="1724025"/>
            <a:ext cx="1760538" cy="406400"/>
          </a:xfrm>
          <a:prstGeom prst="wedgeRectCallout">
            <a:avLst>
              <a:gd name="adj1" fmla="val -13574"/>
              <a:gd name="adj2" fmla="val 20390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ja-JP" sz="2000"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t>DⅢ（F1,F2）</a:t>
            </a:r>
          </a:p>
        </p:txBody>
      </p:sp>
      <p:sp>
        <p:nvSpPr>
          <p:cNvPr id="8198" name="AutoShape 9"/>
          <p:cNvSpPr>
            <a:spLocks noChangeArrowheads="1"/>
          </p:cNvSpPr>
          <p:nvPr/>
        </p:nvSpPr>
        <p:spPr bwMode="auto">
          <a:xfrm>
            <a:off x="6815138" y="1733550"/>
            <a:ext cx="731837" cy="406400"/>
          </a:xfrm>
          <a:prstGeom prst="wedgeRectCallout">
            <a:avLst>
              <a:gd name="adj1" fmla="val -73426"/>
              <a:gd name="adj2" fmla="val 249218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ja-JP" sz="2000"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t>Di/Pi</a:t>
            </a:r>
          </a:p>
        </p:txBody>
      </p:sp>
      <p:sp>
        <p:nvSpPr>
          <p:cNvPr id="8199" name="AutoShape 12"/>
          <p:cNvSpPr>
            <a:spLocks noChangeArrowheads="1"/>
          </p:cNvSpPr>
          <p:nvPr/>
        </p:nvSpPr>
        <p:spPr bwMode="auto">
          <a:xfrm>
            <a:off x="2465388" y="1724025"/>
            <a:ext cx="2141537" cy="406400"/>
          </a:xfrm>
          <a:prstGeom prst="wedgeRectCallout">
            <a:avLst>
              <a:gd name="adj1" fmla="val 60542"/>
              <a:gd name="adj2" fmla="val 21159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ja-JP" sz="2000"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t>iTM Plus Adaptor</a:t>
            </a:r>
          </a:p>
        </p:txBody>
      </p:sp>
      <p:sp>
        <p:nvSpPr>
          <p:cNvPr id="8200" name="Rectangle 13"/>
          <p:cNvSpPr>
            <a:spLocks noChangeArrowheads="1"/>
          </p:cNvSpPr>
          <p:nvPr/>
        </p:nvSpPr>
        <p:spPr bwMode="auto">
          <a:xfrm>
            <a:off x="2667000" y="152400"/>
            <a:ext cx="3943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3600" b="1" dirty="0" err="1">
                <a:solidFill>
                  <a:srgbClr val="FFFF00"/>
                </a:solidFill>
                <a:latin typeface="Arial" pitchFamily="34" charset="0"/>
              </a:rPr>
              <a:t>iTM</a:t>
            </a:r>
            <a:r>
              <a:rPr lang="en-US" altLang="ja-JP" sz="3600" b="1" dirty="0">
                <a:solidFill>
                  <a:srgbClr val="FFFF00"/>
                </a:solidFill>
                <a:latin typeface="Arial" pitchFamily="34" charset="0"/>
              </a:rPr>
              <a:t> Plus Adaptor</a:t>
            </a:r>
            <a:endParaRPr lang="ja-JP" altLang="en-US" sz="3600" b="1">
              <a:solidFill>
                <a:srgbClr val="FFFF00"/>
              </a:solidFill>
              <a:latin typeface="Arial" pitchFamily="34" charset="0"/>
            </a:endParaRPr>
          </a:p>
        </p:txBody>
      </p:sp>
      <p:sp>
        <p:nvSpPr>
          <p:cNvPr id="8201" name="AutoShape 15"/>
          <p:cNvSpPr>
            <a:spLocks noChangeArrowheads="1"/>
          </p:cNvSpPr>
          <p:nvPr/>
        </p:nvSpPr>
        <p:spPr bwMode="auto">
          <a:xfrm>
            <a:off x="1063625" y="2466975"/>
            <a:ext cx="2311400" cy="406400"/>
          </a:xfrm>
          <a:prstGeom prst="wedgeRectCallout">
            <a:avLst>
              <a:gd name="adj1" fmla="val 33241"/>
              <a:gd name="adj2" fmla="val 169532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altLang="ja-JP" sz="2000">
                <a:solidFill>
                  <a:schemeClr val="tx2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t>Termination switch</a:t>
            </a:r>
            <a:endParaRPr lang="ja-JP" altLang="en-US" sz="2000">
              <a:latin typeface="Arial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202" name="AutoShape 20"/>
          <p:cNvSpPr>
            <a:spLocks noChangeArrowheads="1"/>
          </p:cNvSpPr>
          <p:nvPr/>
        </p:nvSpPr>
        <p:spPr bwMode="auto">
          <a:xfrm>
            <a:off x="6788150" y="3028950"/>
            <a:ext cx="1042988" cy="711200"/>
          </a:xfrm>
          <a:prstGeom prst="wedgeRectCallout">
            <a:avLst>
              <a:gd name="adj1" fmla="val -107662"/>
              <a:gd name="adj2" fmla="val 19514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ja-JP" sz="2000"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t>RESET</a:t>
            </a:r>
          </a:p>
          <a:p>
            <a:pPr algn="ctr"/>
            <a:r>
              <a:rPr lang="en-US" altLang="ja-JP" sz="2000"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t>switch</a:t>
            </a:r>
          </a:p>
        </p:txBody>
      </p:sp>
      <p:sp>
        <p:nvSpPr>
          <p:cNvPr id="8203" name="AutoShape 21"/>
          <p:cNvSpPr>
            <a:spLocks noChangeArrowheads="1"/>
          </p:cNvSpPr>
          <p:nvPr/>
        </p:nvSpPr>
        <p:spPr bwMode="auto">
          <a:xfrm>
            <a:off x="4430713" y="4591050"/>
            <a:ext cx="3589337" cy="650875"/>
          </a:xfrm>
          <a:prstGeom prst="wedgeRectCallout">
            <a:avLst>
              <a:gd name="adj1" fmla="val -16741"/>
              <a:gd name="adj2" fmla="val -201218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ja-JP" sz="1800">
                <a:latin typeface="Arial" pitchFamily="34" charset="0"/>
              </a:rPr>
              <a:t>Master/Slave switch</a:t>
            </a:r>
          </a:p>
          <a:p>
            <a:pPr algn="ctr"/>
            <a:r>
              <a:rPr lang="en-US" altLang="ja-JP" sz="1800">
                <a:latin typeface="Arial" pitchFamily="34" charset="0"/>
              </a:rPr>
              <a:t>(</a:t>
            </a:r>
            <a:r>
              <a:rPr lang="en-US" altLang="ja-JP" sz="1600">
                <a:latin typeface="Arial" pitchFamily="34" charset="0"/>
              </a:rPr>
              <a:t>Same function as Master Connector</a:t>
            </a:r>
            <a:r>
              <a:rPr lang="en-US" altLang="ja-JP" sz="1800">
                <a:latin typeface="Arial" pitchFamily="34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  <a:ln/>
        </p:spPr>
        <p:txBody>
          <a:bodyPr/>
          <a:lstStyle/>
          <a:p>
            <a:fld id="{66EAD8F3-0903-4FB5-A926-9F4F0DD3DE9D}" type="slidenum">
              <a:rPr lang="ja-JP" altLang="en-US"/>
              <a:pPr/>
              <a:t>10</a:t>
            </a:fld>
            <a:endParaRPr lang="ja-JP" altLang="en-US"/>
          </a:p>
        </p:txBody>
      </p:sp>
      <p:graphicFrame>
        <p:nvGraphicFramePr>
          <p:cNvPr id="9219" name="Object 11"/>
          <p:cNvGraphicFramePr>
            <a:graphicFrameLocks noChangeAspect="1"/>
          </p:cNvGraphicFramePr>
          <p:nvPr/>
        </p:nvGraphicFramePr>
        <p:xfrm>
          <a:off x="776288" y="1211263"/>
          <a:ext cx="7589837" cy="4422775"/>
        </p:xfrm>
        <a:graphic>
          <a:graphicData uri="http://schemas.openxmlformats.org/presentationml/2006/ole">
            <p:oleObj spid="_x0000_s10242" name="ビットマップ イメージ" r:id="rId3" imgW="8352381" imgH="4866667" progId="PBrush">
              <p:embed/>
            </p:oleObj>
          </a:graphicData>
        </a:graphic>
      </p:graphicFrame>
      <p:sp>
        <p:nvSpPr>
          <p:cNvPr id="9220" name="Text Box 5"/>
          <p:cNvSpPr txBox="1">
            <a:spLocks noChangeArrowheads="1"/>
          </p:cNvSpPr>
          <p:nvPr/>
        </p:nvSpPr>
        <p:spPr bwMode="auto">
          <a:xfrm>
            <a:off x="1300163" y="371475"/>
            <a:ext cx="665675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3200" b="1" dirty="0" err="1" smtClean="0">
                <a:latin typeface="Arial" pitchFamily="34" charset="0"/>
              </a:rPr>
              <a:t>Cableado</a:t>
            </a:r>
            <a:r>
              <a:rPr lang="en-US" altLang="ja-JP" sz="3200" b="1" dirty="0" smtClean="0">
                <a:latin typeface="Arial" pitchFamily="34" charset="0"/>
              </a:rPr>
              <a:t> </a:t>
            </a:r>
            <a:r>
              <a:rPr lang="en-US" altLang="ja-JP" sz="3200" b="1" dirty="0" err="1">
                <a:latin typeface="Arial" pitchFamily="34" charset="0"/>
              </a:rPr>
              <a:t>iTM</a:t>
            </a:r>
            <a:r>
              <a:rPr lang="en-US" altLang="ja-JP" sz="3200" b="1" dirty="0">
                <a:latin typeface="Arial" pitchFamily="34" charset="0"/>
              </a:rPr>
              <a:t> +</a:t>
            </a:r>
            <a:r>
              <a:rPr lang="en-US" altLang="ja-JP" sz="3200" b="1" dirty="0" smtClean="0">
                <a:latin typeface="Arial" pitchFamily="34" charset="0"/>
              </a:rPr>
              <a:t> </a:t>
            </a:r>
            <a:r>
              <a:rPr lang="en-US" altLang="ja-JP" sz="3200" b="1" dirty="0" err="1">
                <a:latin typeface="Arial" pitchFamily="34" charset="0"/>
              </a:rPr>
              <a:t>iTM</a:t>
            </a:r>
            <a:r>
              <a:rPr lang="en-US" altLang="ja-JP" sz="3200" b="1" dirty="0">
                <a:latin typeface="Arial" pitchFamily="34" charset="0"/>
              </a:rPr>
              <a:t> Plus Adaptor</a:t>
            </a:r>
            <a:endParaRPr lang="ja-JP" altLang="en-US" sz="3200" b="1">
              <a:latin typeface="Arial" pitchFamily="34" charset="0"/>
            </a:endParaRPr>
          </a:p>
        </p:txBody>
      </p:sp>
      <p:sp>
        <p:nvSpPr>
          <p:cNvPr id="9221" name="Text Box 6"/>
          <p:cNvSpPr txBox="1">
            <a:spLocks noChangeArrowheads="1"/>
          </p:cNvSpPr>
          <p:nvPr/>
        </p:nvSpPr>
        <p:spPr bwMode="auto">
          <a:xfrm>
            <a:off x="4491038" y="5588000"/>
            <a:ext cx="42370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ja-JP" sz="1800" b="1">
                <a:latin typeface="Arial" pitchFamily="34" charset="0"/>
              </a:rPr>
              <a:t>Up to 7 iTM Plus </a:t>
            </a:r>
            <a:r>
              <a:rPr lang="en-US" altLang="ja-JP" sz="1800" b="1"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t>Adaptors can be daisy-chained on the system at once.</a:t>
            </a:r>
          </a:p>
        </p:txBody>
      </p:sp>
      <p:sp>
        <p:nvSpPr>
          <p:cNvPr id="9222" name="AutoShape 7"/>
          <p:cNvSpPr>
            <a:spLocks noChangeArrowheads="1"/>
          </p:cNvSpPr>
          <p:nvPr/>
        </p:nvSpPr>
        <p:spPr bwMode="auto">
          <a:xfrm>
            <a:off x="6623050" y="2546350"/>
            <a:ext cx="2438400" cy="1377950"/>
          </a:xfrm>
          <a:prstGeom prst="wedgeRectCallout">
            <a:avLst>
              <a:gd name="adj1" fmla="val -22440"/>
              <a:gd name="adj2" fmla="val 113481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1400" u="sng">
                <a:latin typeface="Arial" pitchFamily="34" charset="0"/>
              </a:rPr>
              <a:t>Termination switch of the furthest iTM </a:t>
            </a:r>
            <a:r>
              <a:rPr lang="en-US" altLang="ja-JP" sz="1400" u="sng"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t>Plus Adaptor </a:t>
            </a:r>
            <a:r>
              <a:rPr lang="en-US" altLang="ja-JP" sz="1400" u="sng">
                <a:latin typeface="Arial" pitchFamily="34" charset="0"/>
              </a:rPr>
              <a:t>from the iTM must be ON.</a:t>
            </a:r>
          </a:p>
          <a:p>
            <a:r>
              <a:rPr lang="en-US" altLang="ja-JP" sz="1400">
                <a:latin typeface="Arial" pitchFamily="34" charset="0"/>
              </a:rPr>
              <a:t>(Termination switch of the other iTM </a:t>
            </a:r>
            <a:r>
              <a:rPr lang="en-US" altLang="ja-JP" sz="1400"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t>Plus Adaptor </a:t>
            </a:r>
            <a:r>
              <a:rPr lang="en-US" altLang="ja-JP" sz="1400">
                <a:latin typeface="Arial" pitchFamily="34" charset="0"/>
              </a:rPr>
              <a:t>must be OFF.)</a:t>
            </a:r>
          </a:p>
        </p:txBody>
      </p:sp>
      <p:graphicFrame>
        <p:nvGraphicFramePr>
          <p:cNvPr id="32866" name="Group 98"/>
          <p:cNvGraphicFramePr>
            <a:graphicFrameLocks noGrp="1"/>
          </p:cNvGraphicFramePr>
          <p:nvPr/>
        </p:nvGraphicFramePr>
        <p:xfrm>
          <a:off x="219075" y="5176838"/>
          <a:ext cx="3743325" cy="1457866"/>
        </p:xfrm>
        <a:graphic>
          <a:graphicData uri="http://schemas.openxmlformats.org/drawingml/2006/table">
            <a:tbl>
              <a:tblPr/>
              <a:tblGrid>
                <a:gridCol w="1357313"/>
                <a:gridCol w="2386012"/>
              </a:tblGrid>
              <a:tr h="3048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HelveticaLTCom-Roman" charset="-128"/>
                        </a:rPr>
                        <a:t>Cable</a:t>
                      </a:r>
                      <a:endParaRPr kumimoji="1" lang="ja-JP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HelveticaLTCom-Roman" charset="-128"/>
                      </a:endParaRPr>
                    </a:p>
                  </a:txBody>
                  <a:tcPr marT="45673" marB="4567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HelveticaLTCom-Roman" charset="-128"/>
                        </a:rPr>
                        <a:t>Cable type</a:t>
                      </a:r>
                      <a:endParaRPr kumimoji="1" lang="ja-JP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HelveticaLTCom-Roman" charset="-128"/>
                      </a:endParaRPr>
                    </a:p>
                  </a:txBody>
                  <a:tcPr marT="45673" marB="4567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HelveticaLTCom-Roman" charset="-128"/>
                        </a:rPr>
                        <a:t>CPEV or FCPEV cable</a:t>
                      </a:r>
                      <a:endParaRPr kumimoji="1" lang="ja-JP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marT="45673" marB="4567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Core thickness</a:t>
                      </a:r>
                      <a:endParaRPr kumimoji="1" lang="ja-JP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673" marB="4567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φ0.65 - 0.9 mm</a:t>
                      </a:r>
                    </a:p>
                  </a:txBody>
                  <a:tcPr marT="45673" marB="4567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HelveticaLTCom-Roman" charset="-128"/>
                        </a:rPr>
                        <a:t>Cable length</a:t>
                      </a:r>
                      <a:endParaRPr kumimoji="1" lang="ja-JP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HelveticaLTCom-Roman" charset="-128"/>
                      </a:endParaRPr>
                    </a:p>
                  </a:txBody>
                  <a:tcPr marT="45673" marB="4567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HelveticaLTCom-Roman" charset="-128"/>
                        </a:rPr>
                        <a:t>50 meters or less in total for overall plus ADP IF wiring</a:t>
                      </a:r>
                      <a:endParaRPr kumimoji="1" lang="ja-JP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HelveticaLTCom-Roman" charset="-128"/>
                      </a:endParaRPr>
                    </a:p>
                  </a:txBody>
                  <a:tcPr marT="45673" marB="4567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239" name="AutoShape 93"/>
          <p:cNvSpPr>
            <a:spLocks noChangeArrowheads="1"/>
          </p:cNvSpPr>
          <p:nvPr/>
        </p:nvSpPr>
        <p:spPr bwMode="auto">
          <a:xfrm>
            <a:off x="5124450" y="1358900"/>
            <a:ext cx="3790950" cy="1079500"/>
          </a:xfrm>
          <a:prstGeom prst="wedgeRectCallout">
            <a:avLst>
              <a:gd name="adj1" fmla="val -70185"/>
              <a:gd name="adj2" fmla="val 151176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ja-JP" sz="1600" b="1">
                <a:latin typeface="Arial" pitchFamily="34" charset="0"/>
                <a:ea typeface="HelveticaLTCom-Roman" charset="-128"/>
              </a:rPr>
              <a:t>[Wiring]</a:t>
            </a:r>
          </a:p>
          <a:p>
            <a:r>
              <a:rPr lang="en-US" altLang="ja-JP" sz="1600" u="sng">
                <a:latin typeface="Arial" pitchFamily="34" charset="0"/>
                <a:ea typeface="HelveticaLTCom-Roman" charset="-128"/>
              </a:rPr>
              <a:t>Be sure to connect the positive wire to the “+” terminal and the negative wire to the “–” terminal.</a:t>
            </a:r>
            <a:endParaRPr lang="ja-JP" altLang="en-US" sz="1600" u="sng">
              <a:latin typeface="Arial" pitchFamily="34" charset="0"/>
              <a:ea typeface="HelveticaLTCom-Roman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  <a:ln/>
        </p:spPr>
        <p:txBody>
          <a:bodyPr/>
          <a:lstStyle/>
          <a:p>
            <a:fld id="{D07FF621-6E0C-43EF-8703-33FED8335584}" type="slidenum">
              <a:rPr lang="ja-JP" altLang="en-US"/>
              <a:pPr/>
              <a:t>11</a:t>
            </a:fld>
            <a:endParaRPr lang="ja-JP" altLang="en-US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" y="0"/>
            <a:ext cx="77724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ja-JP" sz="3600" b="1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t>Compatibilidad</a:t>
            </a:r>
            <a:r>
              <a:rPr lang="en-US" altLang="ja-JP" sz="36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altLang="ja-JP" sz="3600" b="1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t>controles</a:t>
            </a:r>
            <a:r>
              <a:rPr lang="en-US" altLang="ja-JP" sz="36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t> con </a:t>
            </a:r>
            <a:r>
              <a:rPr lang="en-US" altLang="ja-JP" sz="3600" b="1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t>iTM</a:t>
            </a:r>
            <a:endParaRPr lang="ja-JP" altLang="en-US" sz="3600" b="1" smtClean="0">
              <a:solidFill>
                <a:schemeClr val="accent6">
                  <a:lumMod val="75000"/>
                </a:schemeClr>
              </a:solidFill>
              <a:latin typeface="Arial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graphicFrame>
        <p:nvGraphicFramePr>
          <p:cNvPr id="10297" name="Group 57"/>
          <p:cNvGraphicFramePr>
            <a:graphicFrameLocks noGrp="1"/>
          </p:cNvGraphicFramePr>
          <p:nvPr/>
        </p:nvGraphicFramePr>
        <p:xfrm>
          <a:off x="474663" y="1670050"/>
          <a:ext cx="8194675" cy="4738453"/>
        </p:xfrm>
        <a:graphic>
          <a:graphicData uri="http://schemas.openxmlformats.org/drawingml/2006/table">
            <a:tbl>
              <a:tblPr/>
              <a:tblGrid>
                <a:gridCol w="2176462"/>
                <a:gridCol w="1455738"/>
                <a:gridCol w="1550987"/>
                <a:gridCol w="3011488"/>
              </a:tblGrid>
              <a:tr h="57943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Controller　</a:t>
                      </a:r>
                    </a:p>
                  </a:txBody>
                  <a:tcPr marT="45702" marB="457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Installation with iTM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Remark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BACnet</a:t>
                      </a:r>
                      <a:r>
                        <a:rPr kumimoji="1" lang="ja-JP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 </a:t>
                      </a: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Interface</a:t>
                      </a:r>
                      <a:endParaRPr kumimoji="1" lang="ja-JP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2" marB="457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DMS502B51</a:t>
                      </a:r>
                      <a:endParaRPr kumimoji="1" lang="ja-JP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R/C Restriction</a:t>
                      </a: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 can not be used on iTM. 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LON Interface</a:t>
                      </a:r>
                      <a:endParaRPr kumimoji="1" lang="ja-JP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2" marB="457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DMS504B51</a:t>
                      </a:r>
                      <a:endParaRPr kumimoji="1" lang="ja-JP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47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Central Remote Controller</a:t>
                      </a:r>
                      <a:endParaRPr kumimoji="1" lang="en-US" altLang="ja-JP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marT="45702" marB="457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DCS302CA61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D3Dio,D3Di can not be used.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D</a:t>
                      </a:r>
                      <a:r>
                        <a:rPr kumimoji="1" lang="en-U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Ⅲ</a:t>
                      </a: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addresses５-00</a:t>
                      </a:r>
                      <a:r>
                        <a:rPr kumimoji="1" lang="ja-JP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～8-15 </a:t>
                      </a: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can not be used.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871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HelveticaLTCom-Roman" charset="-128"/>
                        </a:rPr>
                        <a:t>Unified</a:t>
                      </a: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 ON/OFF Controller</a:t>
                      </a:r>
                      <a:endParaRPr kumimoji="1" lang="ja-JP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2" marB="457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DCS301BA61</a:t>
                      </a:r>
                      <a:endParaRPr kumimoji="1" lang="ja-JP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D3Dio,D3Di can not be used.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D</a:t>
                      </a:r>
                      <a:r>
                        <a:rPr kumimoji="1" lang="en-U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Ⅲ</a:t>
                      </a: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addresses 5-00</a:t>
                      </a:r>
                      <a:r>
                        <a:rPr kumimoji="1" lang="ja-JP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～8-15 </a:t>
                      </a: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can not be used.</a:t>
                      </a:r>
                      <a:endParaRPr kumimoji="1" lang="ja-JP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iManager</a:t>
                      </a:r>
                    </a:p>
                  </a:txBody>
                  <a:tcPr marT="45702" marB="457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DAM602B51</a:t>
                      </a:r>
                      <a:endParaRPr kumimoji="1" lang="ja-JP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ja-JP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ja-JP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Can NOT install with iTM on same DⅢ-NET</a:t>
                      </a:r>
                      <a:endParaRPr kumimoji="1" lang="ja-JP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Functions are conflicted,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because these controllers have same functions as iTM like an automatic control.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ja-JP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iTouch Controller</a:t>
                      </a:r>
                      <a:endParaRPr kumimoji="1" lang="ja-JP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2" marB="457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DCS601C51</a:t>
                      </a:r>
                      <a:endParaRPr kumimoji="1" lang="ja-JP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39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Residential Central　Remote Controller</a:t>
                      </a:r>
                    </a:p>
                  </a:txBody>
                  <a:tcPr marT="45702" marB="457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HelveticaLTCom-Roman" charset="-128"/>
                        </a:rPr>
                        <a:t>DCS303A51</a:t>
                      </a:r>
                      <a:endParaRPr kumimoji="1" lang="ja-JP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HelveticaLTCom-Roman" charset="-128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Schedule Timer</a:t>
                      </a:r>
                      <a:endParaRPr kumimoji="1" lang="ja-JP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2" marB="457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DST301BA61</a:t>
                      </a:r>
                      <a:endParaRPr kumimoji="1" lang="ja-JP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Error code MA will be shown.</a:t>
                      </a:r>
                      <a:endParaRPr kumimoji="1" lang="ja-JP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0290" name="Picture 216" descr="Check Mark Symbol clip 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5025" y="2325688"/>
            <a:ext cx="298450" cy="28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1" name="Picture 218" descr="Check Mark Symbol clip 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35500" y="2697163"/>
            <a:ext cx="298450" cy="28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2" name="Picture 219" descr="Check Mark Symbol clip 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35500" y="3268663"/>
            <a:ext cx="298450" cy="28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3" name="Picture 220" descr="Check Mark Symbol clip 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5025" y="4152900"/>
            <a:ext cx="298450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4" name="Text Box 221"/>
          <p:cNvSpPr txBox="1">
            <a:spLocks noChangeArrowheads="1"/>
          </p:cNvSpPr>
          <p:nvPr/>
        </p:nvSpPr>
        <p:spPr bwMode="auto">
          <a:xfrm>
            <a:off x="5741988" y="1214438"/>
            <a:ext cx="30702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ja-JP" sz="1800"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t>Available controller with iTM</a:t>
            </a:r>
          </a:p>
        </p:txBody>
      </p:sp>
      <p:pic>
        <p:nvPicPr>
          <p:cNvPr id="10295" name="Picture 222" descr="Check Mark Symbol clip 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6400" y="1252538"/>
            <a:ext cx="298450" cy="28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tangle 6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  <a:ln/>
        </p:spPr>
        <p:txBody>
          <a:bodyPr/>
          <a:lstStyle/>
          <a:p>
            <a:fld id="{C4E43C01-93F4-4223-AC97-20AC45E8DF17}" type="slidenum">
              <a:rPr lang="ja-JP" altLang="en-US"/>
              <a:pPr/>
              <a:t>12</a:t>
            </a:fld>
            <a:endParaRPr lang="ja-JP" altLang="en-US"/>
          </a:p>
        </p:txBody>
      </p:sp>
      <p:graphicFrame>
        <p:nvGraphicFramePr>
          <p:cNvPr id="11267" name="Object 113"/>
          <p:cNvGraphicFramePr>
            <a:graphicFrameLocks noChangeAspect="1"/>
          </p:cNvGraphicFramePr>
          <p:nvPr/>
        </p:nvGraphicFramePr>
        <p:xfrm>
          <a:off x="481013" y="4335463"/>
          <a:ext cx="1476375" cy="1382712"/>
        </p:xfrm>
        <a:graphic>
          <a:graphicData uri="http://schemas.openxmlformats.org/presentationml/2006/ole">
            <p:oleObj spid="_x0000_s11266" name="ビットマップ イメージ" r:id="rId3" imgW="6171429" imgH="5780952" progId="PBrush">
              <p:embed/>
            </p:oleObj>
          </a:graphicData>
        </a:graphic>
      </p:graphicFrame>
      <p:sp>
        <p:nvSpPr>
          <p:cNvPr id="11268" name="AutoShape 93"/>
          <p:cNvSpPr>
            <a:spLocks noChangeArrowheads="1"/>
          </p:cNvSpPr>
          <p:nvPr/>
        </p:nvSpPr>
        <p:spPr bwMode="auto">
          <a:xfrm>
            <a:off x="466725" y="5775325"/>
            <a:ext cx="838200" cy="752475"/>
          </a:xfrm>
          <a:prstGeom prst="wedgeRectCallout">
            <a:avLst>
              <a:gd name="adj1" fmla="val 52083"/>
              <a:gd name="adj2" fmla="val -90296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endParaRPr lang="ja-JP" altLang="en-US"/>
          </a:p>
        </p:txBody>
      </p:sp>
      <p:graphicFrame>
        <p:nvGraphicFramePr>
          <p:cNvPr id="11269" name="Object 112"/>
          <p:cNvGraphicFramePr>
            <a:graphicFrameLocks noChangeAspect="1"/>
          </p:cNvGraphicFramePr>
          <p:nvPr/>
        </p:nvGraphicFramePr>
        <p:xfrm>
          <a:off x="2205038" y="1820863"/>
          <a:ext cx="1476375" cy="1382712"/>
        </p:xfrm>
        <a:graphic>
          <a:graphicData uri="http://schemas.openxmlformats.org/presentationml/2006/ole">
            <p:oleObj spid="_x0000_s11267" name="ビットマップ イメージ" r:id="rId4" imgW="6171429" imgH="5780952" progId="PBrush">
              <p:embed/>
            </p:oleObj>
          </a:graphicData>
        </a:graphic>
      </p:graphicFrame>
      <p:sp>
        <p:nvSpPr>
          <p:cNvPr id="11270" name="AutoShape 94"/>
          <p:cNvSpPr>
            <a:spLocks noChangeArrowheads="1"/>
          </p:cNvSpPr>
          <p:nvPr/>
        </p:nvSpPr>
        <p:spPr bwMode="auto">
          <a:xfrm>
            <a:off x="3790950" y="2651125"/>
            <a:ext cx="895350" cy="771525"/>
          </a:xfrm>
          <a:prstGeom prst="wedgeRectCallout">
            <a:avLst>
              <a:gd name="adj1" fmla="val -126417"/>
              <a:gd name="adj2" fmla="val -17282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endParaRPr lang="ja-JP" altLang="en-US"/>
          </a:p>
        </p:txBody>
      </p:sp>
      <p:sp>
        <p:nvSpPr>
          <p:cNvPr id="11271" name="Rectangle 68"/>
          <p:cNvSpPr>
            <a:spLocks noChangeArrowheads="1"/>
          </p:cNvSpPr>
          <p:nvPr/>
        </p:nvSpPr>
        <p:spPr bwMode="auto">
          <a:xfrm>
            <a:off x="6457950" y="4667250"/>
            <a:ext cx="2219325" cy="11430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ja-JP" altLang="en-US" sz="1200" b="1">
                <a:latin typeface="Arial" pitchFamily="34" charset="0"/>
              </a:rPr>
              <a:t>■</a:t>
            </a:r>
            <a:r>
              <a:rPr lang="en-US" altLang="ja-JP" sz="1200" b="1">
                <a:latin typeface="Arial" pitchFamily="34" charset="0"/>
              </a:rPr>
              <a:t>Central Remote Controller</a:t>
            </a:r>
          </a:p>
          <a:p>
            <a:r>
              <a:rPr lang="en-US" altLang="ja-JP" sz="1200" b="1">
                <a:latin typeface="Arial" pitchFamily="34" charset="0"/>
              </a:rPr>
              <a:t>   （DCS302CA61）</a:t>
            </a:r>
          </a:p>
          <a:p>
            <a:r>
              <a:rPr lang="en-US" altLang="ja-JP" sz="1200" b="1">
                <a:latin typeface="Arial" pitchFamily="34" charset="0"/>
              </a:rPr>
              <a:t> or</a:t>
            </a:r>
          </a:p>
          <a:p>
            <a:r>
              <a:rPr lang="ja-JP" altLang="en-US" sz="1200" b="1">
                <a:latin typeface="Arial" pitchFamily="34" charset="0"/>
                <a:ea typeface="HelveticaLTCom-Roman" charset="-128"/>
              </a:rPr>
              <a:t>■</a:t>
            </a:r>
            <a:r>
              <a:rPr lang="en-US" altLang="ja-JP" sz="1200" b="1">
                <a:latin typeface="Arial" pitchFamily="34" charset="0"/>
                <a:ea typeface="HelveticaLTCom-Roman" charset="-128"/>
              </a:rPr>
              <a:t>Unified ON/OFF Controller</a:t>
            </a:r>
          </a:p>
          <a:p>
            <a:r>
              <a:rPr lang="ja-JP" altLang="en-US" sz="1200" b="1">
                <a:latin typeface="Arial" pitchFamily="34" charset="0"/>
                <a:ea typeface="HelveticaLTCom-Roman" charset="-128"/>
              </a:rPr>
              <a:t>   （</a:t>
            </a:r>
            <a:r>
              <a:rPr lang="en-US" altLang="ja-JP" sz="1200" b="1">
                <a:latin typeface="Arial" pitchFamily="34" charset="0"/>
                <a:ea typeface="HelveticaLTCom-Roman" charset="-128"/>
              </a:rPr>
              <a:t>DCS301BA61）</a:t>
            </a:r>
            <a:endParaRPr lang="ja-JP" altLang="en-US" sz="1200" b="1">
              <a:latin typeface="Arial" pitchFamily="34" charset="0"/>
              <a:ea typeface="HelveticaLTCom-Roman" charset="-128"/>
            </a:endParaRPr>
          </a:p>
        </p:txBody>
      </p:sp>
      <p:sp>
        <p:nvSpPr>
          <p:cNvPr id="11272" name="Rectangle 91"/>
          <p:cNvSpPr>
            <a:spLocks noChangeArrowheads="1"/>
          </p:cNvSpPr>
          <p:nvPr/>
        </p:nvSpPr>
        <p:spPr bwMode="auto">
          <a:xfrm>
            <a:off x="2085975" y="4676775"/>
            <a:ext cx="2219325" cy="11430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ja-JP" altLang="en-US" sz="1200" b="1">
                <a:latin typeface="Arial" pitchFamily="34" charset="0"/>
              </a:rPr>
              <a:t>■</a:t>
            </a:r>
            <a:r>
              <a:rPr lang="en-US" altLang="ja-JP" sz="1200" b="1">
                <a:latin typeface="Arial" pitchFamily="34" charset="0"/>
              </a:rPr>
              <a:t>Central Remote Controller</a:t>
            </a:r>
          </a:p>
          <a:p>
            <a:r>
              <a:rPr lang="en-US" altLang="ja-JP" sz="1200" b="1">
                <a:latin typeface="Arial" pitchFamily="34" charset="0"/>
              </a:rPr>
              <a:t>   （DCS302CA61）</a:t>
            </a:r>
          </a:p>
          <a:p>
            <a:r>
              <a:rPr lang="en-US" altLang="ja-JP" sz="1200" b="1">
                <a:latin typeface="Arial" pitchFamily="34" charset="0"/>
              </a:rPr>
              <a:t> or</a:t>
            </a:r>
          </a:p>
          <a:p>
            <a:r>
              <a:rPr lang="ja-JP" altLang="en-US" sz="1200" b="1">
                <a:latin typeface="Arial" pitchFamily="34" charset="0"/>
                <a:ea typeface="HelveticaLTCom-Roman" charset="-128"/>
              </a:rPr>
              <a:t>■</a:t>
            </a:r>
            <a:r>
              <a:rPr lang="en-US" altLang="ja-JP" sz="1200" b="1">
                <a:latin typeface="Arial" pitchFamily="34" charset="0"/>
                <a:ea typeface="HelveticaLTCom-Roman" charset="-128"/>
              </a:rPr>
              <a:t>Unified ON/OFF Controller</a:t>
            </a:r>
          </a:p>
          <a:p>
            <a:r>
              <a:rPr lang="ja-JP" altLang="en-US" sz="1200" b="1">
                <a:latin typeface="Arial" pitchFamily="34" charset="0"/>
                <a:ea typeface="HelveticaLTCom-Roman" charset="-128"/>
              </a:rPr>
              <a:t>   （</a:t>
            </a:r>
            <a:r>
              <a:rPr lang="en-US" altLang="ja-JP" sz="1200" b="1">
                <a:latin typeface="Arial" pitchFamily="34" charset="0"/>
                <a:ea typeface="HelveticaLTCom-Roman" charset="-128"/>
              </a:rPr>
              <a:t>DCS301BA61）</a:t>
            </a:r>
            <a:endParaRPr lang="ja-JP" altLang="en-US" sz="1200" b="1">
              <a:latin typeface="Arial" pitchFamily="34" charset="0"/>
              <a:ea typeface="HelveticaLTCom-Roman" charset="-128"/>
            </a:endParaRPr>
          </a:p>
        </p:txBody>
      </p:sp>
      <p:sp>
        <p:nvSpPr>
          <p:cNvPr id="11273" name="AutoShape 110"/>
          <p:cNvSpPr>
            <a:spLocks noChangeArrowheads="1"/>
          </p:cNvSpPr>
          <p:nvPr/>
        </p:nvSpPr>
        <p:spPr bwMode="auto">
          <a:xfrm>
            <a:off x="3638550" y="6105525"/>
            <a:ext cx="3733800" cy="533400"/>
          </a:xfrm>
          <a:prstGeom prst="wedgeRectCallout">
            <a:avLst>
              <a:gd name="adj1" fmla="val -51148"/>
              <a:gd name="adj2" fmla="val -12113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endParaRPr lang="ja-JP" altLang="en-US"/>
          </a:p>
        </p:txBody>
      </p:sp>
      <p:sp>
        <p:nvSpPr>
          <p:cNvPr id="11274" name="AutoShape 111"/>
          <p:cNvSpPr>
            <a:spLocks noChangeArrowheads="1"/>
          </p:cNvSpPr>
          <p:nvPr/>
        </p:nvSpPr>
        <p:spPr bwMode="auto">
          <a:xfrm>
            <a:off x="3638550" y="6105525"/>
            <a:ext cx="3733800" cy="533400"/>
          </a:xfrm>
          <a:prstGeom prst="wedgeRectCallout">
            <a:avLst>
              <a:gd name="adj1" fmla="val 40519"/>
              <a:gd name="adj2" fmla="val -11815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endParaRPr lang="ja-JP" altLang="en-US"/>
          </a:p>
        </p:txBody>
      </p:sp>
      <p:sp>
        <p:nvSpPr>
          <p:cNvPr id="11275" name="Text Box 41"/>
          <p:cNvSpPr txBox="1">
            <a:spLocks noChangeArrowheads="1"/>
          </p:cNvSpPr>
          <p:nvPr/>
        </p:nvSpPr>
        <p:spPr bwMode="auto">
          <a:xfrm>
            <a:off x="2755900" y="209550"/>
            <a:ext cx="41846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ja-JP" sz="3200" dirty="0">
                <a:solidFill>
                  <a:srgbClr val="FF0000"/>
                </a:solidFill>
                <a:latin typeface="Arial" pitchFamily="34" charset="0"/>
              </a:rPr>
              <a:t>Master/Slave Setting</a:t>
            </a:r>
          </a:p>
        </p:txBody>
      </p:sp>
      <p:sp>
        <p:nvSpPr>
          <p:cNvPr id="11276" name="Rectangle 43"/>
          <p:cNvSpPr>
            <a:spLocks noChangeArrowheads="1"/>
          </p:cNvSpPr>
          <p:nvPr/>
        </p:nvSpPr>
        <p:spPr bwMode="auto">
          <a:xfrm>
            <a:off x="571500" y="1362075"/>
            <a:ext cx="1524000" cy="107632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ja-JP" altLang="en-US" sz="1200" b="1">
                <a:latin typeface="Arial" pitchFamily="34" charset="0"/>
              </a:rPr>
              <a:t>■</a:t>
            </a:r>
            <a:r>
              <a:rPr lang="en-US" altLang="ja-JP" sz="1200" b="1">
                <a:latin typeface="Arial" pitchFamily="34" charset="0"/>
              </a:rPr>
              <a:t>BACnet interface</a:t>
            </a:r>
            <a:endParaRPr lang="ja-JP" altLang="en-US" sz="1200" b="1">
              <a:latin typeface="Arial" pitchFamily="34" charset="0"/>
            </a:endParaRPr>
          </a:p>
          <a:p>
            <a:r>
              <a:rPr lang="en-US" altLang="ja-JP" sz="1200" b="1">
                <a:latin typeface="Arial" pitchFamily="34" charset="0"/>
              </a:rPr>
              <a:t>   （DMS502B51）</a:t>
            </a:r>
          </a:p>
          <a:p>
            <a:r>
              <a:rPr lang="en-US" altLang="ja-JP" sz="1200" b="1">
                <a:latin typeface="Arial" pitchFamily="34" charset="0"/>
              </a:rPr>
              <a:t>or</a:t>
            </a:r>
          </a:p>
          <a:p>
            <a:r>
              <a:rPr lang="ja-JP" altLang="en-US" sz="1200" b="1">
                <a:latin typeface="Arial" pitchFamily="34" charset="0"/>
              </a:rPr>
              <a:t>■</a:t>
            </a:r>
            <a:r>
              <a:rPr lang="en-US" altLang="ja-JP" sz="1200" b="1">
                <a:latin typeface="Arial" pitchFamily="34" charset="0"/>
              </a:rPr>
              <a:t>LON interface</a:t>
            </a:r>
          </a:p>
          <a:p>
            <a:r>
              <a:rPr lang="en-US" altLang="ja-JP" sz="1200" b="1">
                <a:latin typeface="Arial" pitchFamily="34" charset="0"/>
              </a:rPr>
              <a:t>   （DMS504B51）</a:t>
            </a:r>
          </a:p>
        </p:txBody>
      </p:sp>
      <p:sp>
        <p:nvSpPr>
          <p:cNvPr id="11277" name="Text Box 44"/>
          <p:cNvSpPr txBox="1">
            <a:spLocks noChangeArrowheads="1"/>
          </p:cNvSpPr>
          <p:nvPr/>
        </p:nvSpPr>
        <p:spPr bwMode="auto">
          <a:xfrm>
            <a:off x="647700" y="2405063"/>
            <a:ext cx="882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1800">
                <a:latin typeface="Arial" pitchFamily="34" charset="0"/>
              </a:rPr>
              <a:t>Master</a:t>
            </a:r>
          </a:p>
        </p:txBody>
      </p:sp>
      <p:sp>
        <p:nvSpPr>
          <p:cNvPr id="11278" name="Text Box 45"/>
          <p:cNvSpPr txBox="1">
            <a:spLocks noChangeArrowheads="1"/>
          </p:cNvSpPr>
          <p:nvPr/>
        </p:nvSpPr>
        <p:spPr bwMode="auto">
          <a:xfrm>
            <a:off x="2686050" y="3244850"/>
            <a:ext cx="755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ja-JP" sz="1800">
                <a:latin typeface="Arial" pitchFamily="34" charset="0"/>
              </a:rPr>
              <a:t>Slave</a:t>
            </a:r>
          </a:p>
        </p:txBody>
      </p:sp>
      <p:sp>
        <p:nvSpPr>
          <p:cNvPr id="11279" name="Text Box 47"/>
          <p:cNvSpPr txBox="1">
            <a:spLocks noChangeArrowheads="1"/>
          </p:cNvSpPr>
          <p:nvPr/>
        </p:nvSpPr>
        <p:spPr bwMode="auto">
          <a:xfrm>
            <a:off x="1270000" y="5970588"/>
            <a:ext cx="882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1800">
                <a:latin typeface="Arial" pitchFamily="34" charset="0"/>
              </a:rPr>
              <a:t>Master</a:t>
            </a:r>
          </a:p>
        </p:txBody>
      </p:sp>
      <p:sp>
        <p:nvSpPr>
          <p:cNvPr id="11280" name="Text Box 49"/>
          <p:cNvSpPr txBox="1">
            <a:spLocks noChangeArrowheads="1"/>
          </p:cNvSpPr>
          <p:nvPr/>
        </p:nvSpPr>
        <p:spPr bwMode="auto">
          <a:xfrm>
            <a:off x="2733675" y="5732463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1800"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t>Slave</a:t>
            </a:r>
            <a:endParaRPr lang="ja-JP" altLang="en-US" sz="1800">
              <a:latin typeface="Arial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1281" name="Line 50"/>
          <p:cNvSpPr>
            <a:spLocks noChangeShapeType="1"/>
          </p:cNvSpPr>
          <p:nvPr/>
        </p:nvSpPr>
        <p:spPr bwMode="auto">
          <a:xfrm>
            <a:off x="2095500" y="1666875"/>
            <a:ext cx="7429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82" name="Line 51"/>
          <p:cNvSpPr>
            <a:spLocks noChangeShapeType="1"/>
          </p:cNvSpPr>
          <p:nvPr/>
        </p:nvSpPr>
        <p:spPr bwMode="auto">
          <a:xfrm>
            <a:off x="2828925" y="1666875"/>
            <a:ext cx="889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83" name="Line 52"/>
          <p:cNvSpPr>
            <a:spLocks noChangeShapeType="1"/>
          </p:cNvSpPr>
          <p:nvPr/>
        </p:nvSpPr>
        <p:spPr bwMode="auto">
          <a:xfrm flipH="1">
            <a:off x="2905125" y="1666875"/>
            <a:ext cx="12065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84" name="Line 53"/>
          <p:cNvSpPr>
            <a:spLocks noChangeShapeType="1"/>
          </p:cNvSpPr>
          <p:nvPr/>
        </p:nvSpPr>
        <p:spPr bwMode="auto">
          <a:xfrm>
            <a:off x="3028950" y="1666875"/>
            <a:ext cx="9429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85" name="Line 54"/>
          <p:cNvSpPr>
            <a:spLocks noChangeShapeType="1"/>
          </p:cNvSpPr>
          <p:nvPr/>
        </p:nvSpPr>
        <p:spPr bwMode="auto">
          <a:xfrm>
            <a:off x="1933575" y="4533900"/>
            <a:ext cx="11239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86" name="Line 55"/>
          <p:cNvSpPr>
            <a:spLocks noChangeShapeType="1"/>
          </p:cNvSpPr>
          <p:nvPr/>
        </p:nvSpPr>
        <p:spPr bwMode="auto">
          <a:xfrm>
            <a:off x="3048000" y="4533900"/>
            <a:ext cx="889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87" name="Line 56"/>
          <p:cNvSpPr>
            <a:spLocks noChangeShapeType="1"/>
          </p:cNvSpPr>
          <p:nvPr/>
        </p:nvSpPr>
        <p:spPr bwMode="auto">
          <a:xfrm flipH="1">
            <a:off x="3124200" y="4533900"/>
            <a:ext cx="12065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88" name="Line 57"/>
          <p:cNvSpPr>
            <a:spLocks noChangeShapeType="1"/>
          </p:cNvSpPr>
          <p:nvPr/>
        </p:nvSpPr>
        <p:spPr bwMode="auto">
          <a:xfrm>
            <a:off x="3238500" y="4533900"/>
            <a:ext cx="10382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89" name="Rectangle 58"/>
          <p:cNvSpPr>
            <a:spLocks noChangeArrowheads="1"/>
          </p:cNvSpPr>
          <p:nvPr/>
        </p:nvSpPr>
        <p:spPr bwMode="auto">
          <a:xfrm>
            <a:off x="4714875" y="1409700"/>
            <a:ext cx="1504950" cy="10668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ja-JP" altLang="en-US" sz="1200" b="1">
                <a:latin typeface="Arial" pitchFamily="34" charset="0"/>
              </a:rPr>
              <a:t>■</a:t>
            </a:r>
            <a:r>
              <a:rPr lang="en-US" altLang="ja-JP" sz="1200" b="1">
                <a:latin typeface="Arial" pitchFamily="34" charset="0"/>
              </a:rPr>
              <a:t>BACnet interface</a:t>
            </a:r>
            <a:endParaRPr lang="ja-JP" altLang="en-US" sz="1200" b="1">
              <a:latin typeface="Arial" pitchFamily="34" charset="0"/>
            </a:endParaRPr>
          </a:p>
          <a:p>
            <a:r>
              <a:rPr lang="en-US" altLang="ja-JP" sz="1200" b="1">
                <a:latin typeface="Arial" pitchFamily="34" charset="0"/>
              </a:rPr>
              <a:t>   （DMS502B51）</a:t>
            </a:r>
          </a:p>
          <a:p>
            <a:r>
              <a:rPr lang="en-US" altLang="ja-JP" sz="1200" b="1">
                <a:latin typeface="Arial" pitchFamily="34" charset="0"/>
              </a:rPr>
              <a:t> or</a:t>
            </a:r>
          </a:p>
          <a:p>
            <a:r>
              <a:rPr lang="ja-JP" altLang="en-US" sz="1200" b="1">
                <a:latin typeface="Arial" pitchFamily="34" charset="0"/>
              </a:rPr>
              <a:t>■</a:t>
            </a:r>
            <a:r>
              <a:rPr lang="en-US" altLang="ja-JP" sz="1200" b="1">
                <a:latin typeface="Arial" pitchFamily="34" charset="0"/>
              </a:rPr>
              <a:t>LON interface</a:t>
            </a:r>
          </a:p>
          <a:p>
            <a:r>
              <a:rPr lang="en-US" altLang="ja-JP" sz="1200" b="1">
                <a:latin typeface="Arial" pitchFamily="34" charset="0"/>
              </a:rPr>
              <a:t>   （DMS504B51）</a:t>
            </a:r>
          </a:p>
        </p:txBody>
      </p:sp>
      <p:sp>
        <p:nvSpPr>
          <p:cNvPr id="11290" name="Text Box 59"/>
          <p:cNvSpPr txBox="1">
            <a:spLocks noChangeArrowheads="1"/>
          </p:cNvSpPr>
          <p:nvPr/>
        </p:nvSpPr>
        <p:spPr bwMode="auto">
          <a:xfrm>
            <a:off x="5000625" y="2452688"/>
            <a:ext cx="882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1800">
                <a:latin typeface="Arial" pitchFamily="34" charset="0"/>
              </a:rPr>
              <a:t>Master</a:t>
            </a:r>
          </a:p>
        </p:txBody>
      </p:sp>
      <p:sp>
        <p:nvSpPr>
          <p:cNvPr id="11291" name="Text Box 60"/>
          <p:cNvSpPr txBox="1">
            <a:spLocks noChangeArrowheads="1"/>
          </p:cNvSpPr>
          <p:nvPr/>
        </p:nvSpPr>
        <p:spPr bwMode="auto">
          <a:xfrm>
            <a:off x="7010400" y="3071813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1800">
                <a:latin typeface="Arial" pitchFamily="34" charset="0"/>
              </a:rPr>
              <a:t>Slave</a:t>
            </a:r>
          </a:p>
        </p:txBody>
      </p:sp>
      <p:sp>
        <p:nvSpPr>
          <p:cNvPr id="11292" name="Line 61"/>
          <p:cNvSpPr>
            <a:spLocks noChangeShapeType="1"/>
          </p:cNvSpPr>
          <p:nvPr/>
        </p:nvSpPr>
        <p:spPr bwMode="auto">
          <a:xfrm>
            <a:off x="6219825" y="1714500"/>
            <a:ext cx="10477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93" name="Line 62"/>
          <p:cNvSpPr>
            <a:spLocks noChangeShapeType="1"/>
          </p:cNvSpPr>
          <p:nvPr/>
        </p:nvSpPr>
        <p:spPr bwMode="auto">
          <a:xfrm>
            <a:off x="7258050" y="1714500"/>
            <a:ext cx="889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94" name="Line 63"/>
          <p:cNvSpPr>
            <a:spLocks noChangeShapeType="1"/>
          </p:cNvSpPr>
          <p:nvPr/>
        </p:nvSpPr>
        <p:spPr bwMode="auto">
          <a:xfrm flipH="1">
            <a:off x="7334250" y="1714500"/>
            <a:ext cx="12065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95" name="Line 64"/>
          <p:cNvSpPr>
            <a:spLocks noChangeShapeType="1"/>
          </p:cNvSpPr>
          <p:nvPr/>
        </p:nvSpPr>
        <p:spPr bwMode="auto">
          <a:xfrm>
            <a:off x="7448550" y="1714500"/>
            <a:ext cx="9429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11296" name="Picture 6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48463" y="1852613"/>
            <a:ext cx="1333500" cy="127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297" name="Rectangle 66"/>
          <p:cNvSpPr>
            <a:spLocks noChangeArrowheads="1"/>
          </p:cNvSpPr>
          <p:nvPr/>
        </p:nvSpPr>
        <p:spPr bwMode="auto">
          <a:xfrm>
            <a:off x="6734175" y="1847850"/>
            <a:ext cx="1352550" cy="1162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1298" name="Line 70"/>
          <p:cNvSpPr>
            <a:spLocks noChangeShapeType="1"/>
          </p:cNvSpPr>
          <p:nvPr/>
        </p:nvSpPr>
        <p:spPr bwMode="auto">
          <a:xfrm>
            <a:off x="6324600" y="4514850"/>
            <a:ext cx="9715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99" name="Line 71"/>
          <p:cNvSpPr>
            <a:spLocks noChangeShapeType="1"/>
          </p:cNvSpPr>
          <p:nvPr/>
        </p:nvSpPr>
        <p:spPr bwMode="auto">
          <a:xfrm>
            <a:off x="7296150" y="4514850"/>
            <a:ext cx="889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300" name="Line 72"/>
          <p:cNvSpPr>
            <a:spLocks noChangeShapeType="1"/>
          </p:cNvSpPr>
          <p:nvPr/>
        </p:nvSpPr>
        <p:spPr bwMode="auto">
          <a:xfrm flipH="1">
            <a:off x="7372350" y="4514850"/>
            <a:ext cx="12065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301" name="Line 73"/>
          <p:cNvSpPr>
            <a:spLocks noChangeShapeType="1"/>
          </p:cNvSpPr>
          <p:nvPr/>
        </p:nvSpPr>
        <p:spPr bwMode="auto">
          <a:xfrm>
            <a:off x="7477125" y="4524375"/>
            <a:ext cx="10382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11302" name="Picture 7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67288" y="4119563"/>
            <a:ext cx="1333500" cy="127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303" name="Rectangle 75"/>
          <p:cNvSpPr>
            <a:spLocks noChangeArrowheads="1"/>
          </p:cNvSpPr>
          <p:nvPr/>
        </p:nvSpPr>
        <p:spPr bwMode="auto">
          <a:xfrm>
            <a:off x="4953000" y="4152900"/>
            <a:ext cx="1352550" cy="1162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graphicFrame>
        <p:nvGraphicFramePr>
          <p:cNvPr id="11304" name="Object 76"/>
          <p:cNvGraphicFramePr>
            <a:graphicFrameLocks noChangeAspect="1"/>
          </p:cNvGraphicFramePr>
          <p:nvPr/>
        </p:nvGraphicFramePr>
        <p:xfrm>
          <a:off x="3810000" y="2686050"/>
          <a:ext cx="790575" cy="714375"/>
        </p:xfrm>
        <a:graphic>
          <a:graphicData uri="http://schemas.openxmlformats.org/presentationml/2006/ole">
            <p:oleObj spid="_x0000_s11268" name="ビットマップ イメージ" r:id="rId6" imgW="885949" imgH="800212" progId="PBrush">
              <p:embed/>
            </p:oleObj>
          </a:graphicData>
        </a:graphic>
      </p:graphicFrame>
      <p:sp>
        <p:nvSpPr>
          <p:cNvPr id="11305" name="AutoShape 77"/>
          <p:cNvSpPr>
            <a:spLocks noChangeArrowheads="1"/>
          </p:cNvSpPr>
          <p:nvPr/>
        </p:nvSpPr>
        <p:spPr bwMode="auto">
          <a:xfrm>
            <a:off x="357188" y="828675"/>
            <a:ext cx="8610600" cy="2800350"/>
          </a:xfrm>
          <a:prstGeom prst="roundRect">
            <a:avLst>
              <a:gd name="adj" fmla="val 7481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1306" name="AutoShape 78"/>
          <p:cNvSpPr>
            <a:spLocks noChangeArrowheads="1"/>
          </p:cNvSpPr>
          <p:nvPr/>
        </p:nvSpPr>
        <p:spPr bwMode="auto">
          <a:xfrm>
            <a:off x="338138" y="3705225"/>
            <a:ext cx="8515350" cy="2990850"/>
          </a:xfrm>
          <a:prstGeom prst="roundRect">
            <a:avLst>
              <a:gd name="adj" fmla="val 551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pic>
        <p:nvPicPr>
          <p:cNvPr id="11307" name="Picture 8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673475" y="6116638"/>
            <a:ext cx="44608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308" name="Text Box 81"/>
          <p:cNvSpPr txBox="1">
            <a:spLocks noChangeArrowheads="1"/>
          </p:cNvSpPr>
          <p:nvPr/>
        </p:nvSpPr>
        <p:spPr bwMode="auto">
          <a:xfrm>
            <a:off x="4098925" y="6108700"/>
            <a:ext cx="3328988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1600">
                <a:latin typeface="Arial" pitchFamily="34" charset="0"/>
              </a:rPr>
              <a:t>remove the master connector</a:t>
            </a:r>
          </a:p>
          <a:p>
            <a:r>
              <a:rPr lang="en-US" altLang="ja-JP" sz="1600">
                <a:latin typeface="Arial" pitchFamily="34" charset="0"/>
              </a:rPr>
              <a:t>from </a:t>
            </a:r>
            <a:r>
              <a:rPr lang="en-US" altLang="ja-JP" sz="1600" b="1">
                <a:latin typeface="Arial" pitchFamily="34" charset="0"/>
              </a:rPr>
              <a:t>DCS302CA61, </a:t>
            </a:r>
            <a:r>
              <a:rPr lang="en-US" altLang="ja-JP" sz="1600" b="1">
                <a:latin typeface="Arial" pitchFamily="34" charset="0"/>
                <a:ea typeface="HelveticaLTCom-Roman" charset="-128"/>
              </a:rPr>
              <a:t>DCS301BA61</a:t>
            </a:r>
          </a:p>
        </p:txBody>
      </p:sp>
      <p:sp>
        <p:nvSpPr>
          <p:cNvPr id="11309" name="Text Box 82"/>
          <p:cNvSpPr txBox="1">
            <a:spLocks noChangeArrowheads="1"/>
          </p:cNvSpPr>
          <p:nvPr/>
        </p:nvSpPr>
        <p:spPr bwMode="auto">
          <a:xfrm>
            <a:off x="7559675" y="5732463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1800"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t>Slave</a:t>
            </a:r>
            <a:endParaRPr lang="ja-JP" altLang="en-US" sz="1800">
              <a:latin typeface="Arial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graphicFrame>
        <p:nvGraphicFramePr>
          <p:cNvPr id="11310" name="Object 83"/>
          <p:cNvGraphicFramePr>
            <a:graphicFrameLocks noChangeAspect="1"/>
          </p:cNvGraphicFramePr>
          <p:nvPr/>
        </p:nvGraphicFramePr>
        <p:xfrm>
          <a:off x="8143875" y="2708275"/>
          <a:ext cx="790575" cy="714375"/>
        </p:xfrm>
        <a:graphic>
          <a:graphicData uri="http://schemas.openxmlformats.org/presentationml/2006/ole">
            <p:oleObj spid="_x0000_s11269" name="ビットマップ イメージ" r:id="rId8" imgW="885949" imgH="800212" progId="PBrush">
              <p:embed/>
            </p:oleObj>
          </a:graphicData>
        </a:graphic>
      </p:graphicFrame>
      <p:sp>
        <p:nvSpPr>
          <p:cNvPr id="11311" name="Text Box 84"/>
          <p:cNvSpPr txBox="1">
            <a:spLocks noChangeArrowheads="1"/>
          </p:cNvSpPr>
          <p:nvPr/>
        </p:nvSpPr>
        <p:spPr bwMode="auto">
          <a:xfrm>
            <a:off x="565150" y="944563"/>
            <a:ext cx="6343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1800" b="1" u="sng">
                <a:solidFill>
                  <a:srgbClr val="FF3300"/>
                </a:solidFill>
                <a:latin typeface="Arial" pitchFamily="34" charset="0"/>
              </a:rPr>
              <a:t>iTM must be the Slave if there are BACnet,LON interface</a:t>
            </a:r>
            <a:r>
              <a:rPr lang="en-US" altLang="ja-JP" sz="1800" b="1" u="sng">
                <a:solidFill>
                  <a:srgbClr val="FF33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  <p:sp>
        <p:nvSpPr>
          <p:cNvPr id="11312" name="Text Box 85"/>
          <p:cNvSpPr txBox="1">
            <a:spLocks noChangeArrowheads="1"/>
          </p:cNvSpPr>
          <p:nvPr/>
        </p:nvSpPr>
        <p:spPr bwMode="auto">
          <a:xfrm>
            <a:off x="509588" y="3732213"/>
            <a:ext cx="75882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1800" b="1" u="sng">
                <a:solidFill>
                  <a:srgbClr val="FF3300"/>
                </a:solidFill>
                <a:latin typeface="Arial" pitchFamily="34" charset="0"/>
              </a:rPr>
              <a:t>Central Remote Controller and </a:t>
            </a:r>
            <a:r>
              <a:rPr lang="en-US" altLang="ja-JP" sz="1800" b="1" u="sng">
                <a:solidFill>
                  <a:srgbClr val="FF3300"/>
                </a:solidFill>
                <a:latin typeface="Arial" pitchFamily="34" charset="0"/>
                <a:ea typeface="HelveticaLTCom-Roman" charset="-128"/>
              </a:rPr>
              <a:t>ON/OFF Controller</a:t>
            </a:r>
            <a:r>
              <a:rPr lang="en-US" altLang="ja-JP" sz="1800" b="1" u="sng">
                <a:solidFill>
                  <a:srgbClr val="FF3300"/>
                </a:solidFill>
                <a:latin typeface="Arial" pitchFamily="34" charset="0"/>
              </a:rPr>
              <a:t> must be the Slave</a:t>
            </a:r>
          </a:p>
          <a:p>
            <a:r>
              <a:rPr lang="en-US" altLang="ja-JP" sz="1800" b="1" u="sng">
                <a:solidFill>
                  <a:srgbClr val="FF3300"/>
                </a:solidFill>
                <a:latin typeface="Arial" pitchFamily="34" charset="0"/>
              </a:rPr>
              <a:t>if there are iTM</a:t>
            </a:r>
          </a:p>
        </p:txBody>
      </p:sp>
      <p:sp>
        <p:nvSpPr>
          <p:cNvPr id="11313" name="Text Box 86"/>
          <p:cNvSpPr>
            <a:spLocks noChangeArrowheads="1"/>
          </p:cNvSpPr>
          <p:nvPr/>
        </p:nvSpPr>
        <p:spPr bwMode="auto">
          <a:xfrm>
            <a:off x="7381875" y="1920875"/>
            <a:ext cx="1554163" cy="314325"/>
          </a:xfrm>
          <a:prstGeom prst="wedgeRectCallout">
            <a:avLst>
              <a:gd name="adj1" fmla="val -35602"/>
              <a:gd name="adj2" fmla="val 96523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400">
                <a:latin typeface="Arial" pitchFamily="34" charset="0"/>
              </a:rPr>
              <a:t>iTM Plus </a:t>
            </a:r>
            <a:r>
              <a:rPr lang="en-US" altLang="ja-JP" sz="1400"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t>Adaptor</a:t>
            </a:r>
            <a:endParaRPr lang="en-US" altLang="ja-JP" sz="1400">
              <a:latin typeface="Arial" pitchFamily="34" charset="0"/>
            </a:endParaRPr>
          </a:p>
        </p:txBody>
      </p:sp>
      <p:sp>
        <p:nvSpPr>
          <p:cNvPr id="11314" name="Text Box 89"/>
          <p:cNvSpPr>
            <a:spLocks noChangeArrowheads="1"/>
          </p:cNvSpPr>
          <p:nvPr/>
        </p:nvSpPr>
        <p:spPr bwMode="auto">
          <a:xfrm>
            <a:off x="4429125" y="4187825"/>
            <a:ext cx="1554163" cy="314325"/>
          </a:xfrm>
          <a:prstGeom prst="wedgeRectCallout">
            <a:avLst>
              <a:gd name="adj1" fmla="val -6065"/>
              <a:gd name="adj2" fmla="val 124356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400">
                <a:latin typeface="Arial" pitchFamily="34" charset="0"/>
              </a:rPr>
              <a:t>iTM Plus </a:t>
            </a:r>
            <a:r>
              <a:rPr lang="en-US" altLang="ja-JP" sz="1400"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t>Adaptor</a:t>
            </a:r>
            <a:endParaRPr lang="en-US" altLang="ja-JP" sz="1400">
              <a:latin typeface="Arial" pitchFamily="34" charset="0"/>
            </a:endParaRPr>
          </a:p>
        </p:txBody>
      </p:sp>
      <p:sp>
        <p:nvSpPr>
          <p:cNvPr id="11315" name="AutoShape 99"/>
          <p:cNvSpPr>
            <a:spLocks noChangeArrowheads="1"/>
          </p:cNvSpPr>
          <p:nvPr/>
        </p:nvSpPr>
        <p:spPr bwMode="auto">
          <a:xfrm>
            <a:off x="8162925" y="2670175"/>
            <a:ext cx="723900" cy="752475"/>
          </a:xfrm>
          <a:prstGeom prst="wedgeRectCallout">
            <a:avLst>
              <a:gd name="adj1" fmla="val -177412"/>
              <a:gd name="adj2" fmla="val -89454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endParaRPr lang="ja-JP" altLang="en-US"/>
          </a:p>
        </p:txBody>
      </p:sp>
      <p:sp>
        <p:nvSpPr>
          <p:cNvPr id="11316" name="Text Box 67"/>
          <p:cNvSpPr txBox="1">
            <a:spLocks noChangeArrowheads="1"/>
          </p:cNvSpPr>
          <p:nvPr/>
        </p:nvSpPr>
        <p:spPr bwMode="auto">
          <a:xfrm>
            <a:off x="5397500" y="5338763"/>
            <a:ext cx="882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ja-JP" sz="1800">
                <a:latin typeface="Arial" pitchFamily="34" charset="0"/>
              </a:rPr>
              <a:t>Master</a:t>
            </a:r>
          </a:p>
        </p:txBody>
      </p:sp>
      <p:graphicFrame>
        <p:nvGraphicFramePr>
          <p:cNvPr id="11317" name="Object 101"/>
          <p:cNvGraphicFramePr>
            <a:graphicFrameLocks noChangeAspect="1"/>
          </p:cNvGraphicFramePr>
          <p:nvPr/>
        </p:nvGraphicFramePr>
        <p:xfrm>
          <a:off x="474663" y="5778500"/>
          <a:ext cx="828675" cy="733425"/>
        </p:xfrm>
        <a:graphic>
          <a:graphicData uri="http://schemas.openxmlformats.org/presentationml/2006/ole">
            <p:oleObj spid="_x0000_s11270" name="ビットマップ イメージ" r:id="rId9" imgW="828791" imgH="733333" progId="PBrush">
              <p:embed/>
            </p:oleObj>
          </a:graphicData>
        </a:graphic>
      </p:graphicFrame>
      <p:graphicFrame>
        <p:nvGraphicFramePr>
          <p:cNvPr id="11318" name="Object 102"/>
          <p:cNvGraphicFramePr>
            <a:graphicFrameLocks noChangeAspect="1"/>
          </p:cNvGraphicFramePr>
          <p:nvPr/>
        </p:nvGraphicFramePr>
        <p:xfrm>
          <a:off x="4572000" y="5229225"/>
          <a:ext cx="828675" cy="733425"/>
        </p:xfrm>
        <a:graphic>
          <a:graphicData uri="http://schemas.openxmlformats.org/presentationml/2006/ole">
            <p:oleObj spid="_x0000_s11271" name="ビットマップ イメージ" r:id="rId10" imgW="828791" imgH="733333" progId="PBrush">
              <p:embed/>
            </p:oleObj>
          </a:graphicData>
        </a:graphic>
      </p:graphicFrame>
      <p:sp>
        <p:nvSpPr>
          <p:cNvPr id="11319" name="AutoShape 98"/>
          <p:cNvSpPr>
            <a:spLocks noChangeArrowheads="1"/>
          </p:cNvSpPr>
          <p:nvPr/>
        </p:nvSpPr>
        <p:spPr bwMode="auto">
          <a:xfrm>
            <a:off x="4572000" y="5219700"/>
            <a:ext cx="819150" cy="752475"/>
          </a:xfrm>
          <a:prstGeom prst="wedgeRectCallout">
            <a:avLst>
              <a:gd name="adj1" fmla="val 52519"/>
              <a:gd name="adj2" fmla="val -12363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endParaRPr lang="ja-JP" altLang="en-US"/>
          </a:p>
        </p:txBody>
      </p:sp>
      <p:sp>
        <p:nvSpPr>
          <p:cNvPr id="11320" name="Line 103"/>
          <p:cNvSpPr>
            <a:spLocks noChangeShapeType="1"/>
          </p:cNvSpPr>
          <p:nvPr/>
        </p:nvSpPr>
        <p:spPr bwMode="auto">
          <a:xfrm flipV="1">
            <a:off x="4337050" y="2946400"/>
            <a:ext cx="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321" name="Line 104"/>
          <p:cNvSpPr>
            <a:spLocks noChangeShapeType="1"/>
          </p:cNvSpPr>
          <p:nvPr/>
        </p:nvSpPr>
        <p:spPr bwMode="auto">
          <a:xfrm flipV="1">
            <a:off x="8636000" y="2978150"/>
            <a:ext cx="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322" name="Line 105"/>
          <p:cNvSpPr>
            <a:spLocks noChangeShapeType="1"/>
          </p:cNvSpPr>
          <p:nvPr/>
        </p:nvSpPr>
        <p:spPr bwMode="auto">
          <a:xfrm>
            <a:off x="1060450" y="6057900"/>
            <a:ext cx="0" cy="158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323" name="Line 106"/>
          <p:cNvSpPr>
            <a:spLocks noChangeShapeType="1"/>
          </p:cNvSpPr>
          <p:nvPr/>
        </p:nvSpPr>
        <p:spPr bwMode="auto">
          <a:xfrm>
            <a:off x="5105400" y="5492750"/>
            <a:ext cx="0" cy="158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324" name="正方形/長方形 1"/>
          <p:cNvSpPr>
            <a:spLocks noChangeArrowheads="1"/>
          </p:cNvSpPr>
          <p:nvPr/>
        </p:nvSpPr>
        <p:spPr bwMode="auto">
          <a:xfrm>
            <a:off x="2428875" y="1377950"/>
            <a:ext cx="8080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ja-JP" sz="1200" b="1"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t>DⅢ-NET</a:t>
            </a:r>
            <a:endParaRPr lang="ja-JP" altLang="en-US" sz="1200" b="1">
              <a:latin typeface="Arial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1325" name="正方形/長方形 60"/>
          <p:cNvSpPr>
            <a:spLocks noChangeArrowheads="1"/>
          </p:cNvSpPr>
          <p:nvPr/>
        </p:nvSpPr>
        <p:spPr bwMode="auto">
          <a:xfrm>
            <a:off x="6877050" y="1416050"/>
            <a:ext cx="8080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ja-JP" sz="1200" b="1"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t>DⅢ-NET</a:t>
            </a:r>
            <a:endParaRPr lang="ja-JP" altLang="en-US" sz="1200" b="1">
              <a:latin typeface="Arial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1326" name="Text Box 86"/>
          <p:cNvSpPr>
            <a:spLocks noChangeArrowheads="1"/>
          </p:cNvSpPr>
          <p:nvPr/>
        </p:nvSpPr>
        <p:spPr bwMode="auto">
          <a:xfrm>
            <a:off x="3843338" y="1809750"/>
            <a:ext cx="488950" cy="314325"/>
          </a:xfrm>
          <a:prstGeom prst="wedgeRectCallout">
            <a:avLst>
              <a:gd name="adj1" fmla="val -141227"/>
              <a:gd name="adj2" fmla="val 121264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400">
                <a:latin typeface="Arial" pitchFamily="34" charset="0"/>
              </a:rPr>
              <a:t>iTM</a:t>
            </a:r>
          </a:p>
        </p:txBody>
      </p:sp>
      <p:sp>
        <p:nvSpPr>
          <p:cNvPr id="11327" name="正方形/長方形 62"/>
          <p:cNvSpPr>
            <a:spLocks noChangeArrowheads="1"/>
          </p:cNvSpPr>
          <p:nvPr/>
        </p:nvSpPr>
        <p:spPr bwMode="auto">
          <a:xfrm>
            <a:off x="2687638" y="4243388"/>
            <a:ext cx="8080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ja-JP" sz="1200" b="1"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t>DⅢ-NET</a:t>
            </a:r>
            <a:endParaRPr lang="ja-JP" altLang="en-US" sz="1200" b="1">
              <a:latin typeface="Arial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1328" name="正方形/長方形 63"/>
          <p:cNvSpPr>
            <a:spLocks noChangeArrowheads="1"/>
          </p:cNvSpPr>
          <p:nvPr/>
        </p:nvSpPr>
        <p:spPr bwMode="auto">
          <a:xfrm>
            <a:off x="6899275" y="4232275"/>
            <a:ext cx="8080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ja-JP" sz="1200" b="1"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t>DⅢ-NET</a:t>
            </a:r>
            <a:endParaRPr lang="ja-JP" altLang="en-US" sz="1200" b="1">
              <a:latin typeface="Arial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1329" name="Text Box 86"/>
          <p:cNvSpPr>
            <a:spLocks noChangeArrowheads="1"/>
          </p:cNvSpPr>
          <p:nvPr/>
        </p:nvSpPr>
        <p:spPr bwMode="auto">
          <a:xfrm>
            <a:off x="419100" y="4535488"/>
            <a:ext cx="488950" cy="314325"/>
          </a:xfrm>
          <a:prstGeom prst="wedgeRectCallout">
            <a:avLst>
              <a:gd name="adj1" fmla="val 54167"/>
              <a:gd name="adj2" fmla="val 105801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400">
                <a:latin typeface="Arial" pitchFamily="34" charset="0"/>
              </a:rPr>
              <a:t>iTM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3"/>
          <p:cNvGrpSpPr>
            <a:grpSpLocks/>
          </p:cNvGrpSpPr>
          <p:nvPr/>
        </p:nvGrpSpPr>
        <p:grpSpPr bwMode="auto">
          <a:xfrm>
            <a:off x="838200" y="1524000"/>
            <a:ext cx="5410200" cy="4572000"/>
            <a:chOff x="1751" y="1039"/>
            <a:chExt cx="1352" cy="1129"/>
          </a:xfrm>
        </p:grpSpPr>
        <p:pic>
          <p:nvPicPr>
            <p:cNvPr id="128010" name="Object 6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751" y="1039"/>
              <a:ext cx="1352" cy="1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8011" name="Object 13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937" y="1159"/>
              <a:ext cx="973" cy="72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</p:grpSp>
      <p:sp>
        <p:nvSpPr>
          <p:cNvPr id="128003" name="Line 5"/>
          <p:cNvSpPr>
            <a:spLocks noChangeShapeType="1"/>
          </p:cNvSpPr>
          <p:nvPr/>
        </p:nvSpPr>
        <p:spPr bwMode="auto">
          <a:xfrm flipV="1">
            <a:off x="685800" y="1524000"/>
            <a:ext cx="0" cy="45720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stealth" w="med" len="med"/>
            <a:tailEnd type="stealth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8004" name="Line 6"/>
          <p:cNvSpPr>
            <a:spLocks noChangeShapeType="1"/>
          </p:cNvSpPr>
          <p:nvPr/>
        </p:nvSpPr>
        <p:spPr bwMode="auto">
          <a:xfrm flipV="1">
            <a:off x="838200" y="6248400"/>
            <a:ext cx="5410200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stealth" w="med" len="med"/>
            <a:tailEnd type="stealth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8005" name="Text Box 7"/>
          <p:cNvSpPr txBox="1">
            <a:spLocks noChangeArrowheads="1"/>
          </p:cNvSpPr>
          <p:nvPr/>
        </p:nvSpPr>
        <p:spPr bwMode="auto">
          <a:xfrm>
            <a:off x="0" y="365760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buFont typeface="Wingdings" pitchFamily="2" charset="2"/>
              <a:buNone/>
            </a:pPr>
            <a:r>
              <a:rPr lang="ja-JP" altLang="en-US" sz="1400">
                <a:solidFill>
                  <a:srgbClr val="FF0000"/>
                </a:solidFill>
              </a:rPr>
              <a:t>290</a:t>
            </a:r>
            <a:r>
              <a:rPr lang="en-US" altLang="ja-JP" sz="1400">
                <a:solidFill>
                  <a:srgbClr val="FF0000"/>
                </a:solidFill>
              </a:rPr>
              <a:t>mm</a:t>
            </a:r>
          </a:p>
        </p:txBody>
      </p:sp>
      <p:sp>
        <p:nvSpPr>
          <p:cNvPr id="128006" name="Text Box 8"/>
          <p:cNvSpPr txBox="1">
            <a:spLocks noChangeArrowheads="1"/>
          </p:cNvSpPr>
          <p:nvPr/>
        </p:nvSpPr>
        <p:spPr bwMode="auto">
          <a:xfrm>
            <a:off x="3200400" y="6248400"/>
            <a:ext cx="914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buFont typeface="Wingdings" pitchFamily="2" charset="2"/>
              <a:buNone/>
            </a:pPr>
            <a:r>
              <a:rPr lang="ja-JP" altLang="en-US" sz="1400">
                <a:solidFill>
                  <a:srgbClr val="FF0000"/>
                </a:solidFill>
              </a:rPr>
              <a:t>243</a:t>
            </a:r>
            <a:r>
              <a:rPr lang="en-US" altLang="ja-JP" sz="1400">
                <a:solidFill>
                  <a:srgbClr val="FF0000"/>
                </a:solidFill>
              </a:rPr>
              <a:t>mm</a:t>
            </a:r>
          </a:p>
        </p:txBody>
      </p:sp>
      <p:sp>
        <p:nvSpPr>
          <p:cNvPr id="34823" name="Rectangle 9"/>
          <p:cNvSpPr>
            <a:spLocks noGrp="1" noChangeArrowheads="1"/>
          </p:cNvSpPr>
          <p:nvPr>
            <p:ph type="title" idx="4294967295"/>
          </p:nvPr>
        </p:nvSpPr>
        <p:spPr>
          <a:xfrm>
            <a:off x="611188" y="211138"/>
            <a:ext cx="7267575" cy="914400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ja-JP" sz="3200" i="1" dirty="0" err="1" smtClean="0">
                <a:solidFill>
                  <a:schemeClr val="accent3">
                    <a:lumMod val="40000"/>
                    <a:lumOff val="60000"/>
                  </a:schemeClr>
                </a:solidFill>
                <a:latin typeface="Impact" pitchFamily="34" charset="0"/>
                <a:cs typeface="Arial" charset="0"/>
              </a:rPr>
              <a:t>Sistemas</a:t>
            </a:r>
            <a:r>
              <a:rPr lang="en-US" altLang="ja-JP" sz="3200" i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Impact" pitchFamily="34" charset="0"/>
                <a:cs typeface="Arial" charset="0"/>
              </a:rPr>
              <a:t> de Control </a:t>
            </a:r>
            <a:r>
              <a:rPr lang="en-US" altLang="ja-JP" sz="3200" i="1" dirty="0" err="1" smtClean="0">
                <a:solidFill>
                  <a:schemeClr val="accent3">
                    <a:lumMod val="40000"/>
                    <a:lumOff val="60000"/>
                  </a:schemeClr>
                </a:solidFill>
                <a:latin typeface="Impact" pitchFamily="34" charset="0"/>
                <a:cs typeface="Arial" charset="0"/>
              </a:rPr>
              <a:t>Inteligente</a:t>
            </a:r>
            <a:r>
              <a:rPr lang="en-US" altLang="ja-JP" sz="3200" i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Impact" pitchFamily="34" charset="0"/>
                <a:cs typeface="Arial" charset="0"/>
              </a:rPr>
              <a:t> </a:t>
            </a:r>
            <a:r>
              <a:rPr lang="en-US" altLang="ja-JP" sz="3200" i="1" dirty="0" err="1" smtClean="0">
                <a:solidFill>
                  <a:schemeClr val="accent3">
                    <a:lumMod val="40000"/>
                    <a:lumOff val="60000"/>
                  </a:schemeClr>
                </a:solidFill>
                <a:latin typeface="Impact" pitchFamily="34" charset="0"/>
                <a:cs typeface="Arial" charset="0"/>
              </a:rPr>
              <a:t>Compacto</a:t>
            </a:r>
            <a:endParaRPr lang="en-US" altLang="ja-JP" sz="3200" i="1" dirty="0" smtClean="0">
              <a:solidFill>
                <a:schemeClr val="accent3">
                  <a:lumMod val="40000"/>
                  <a:lumOff val="60000"/>
                </a:schemeClr>
              </a:solidFill>
              <a:latin typeface="Impact" pitchFamily="34" charset="0"/>
              <a:cs typeface="Arial" charset="0"/>
            </a:endParaRPr>
          </a:p>
        </p:txBody>
      </p:sp>
      <p:sp>
        <p:nvSpPr>
          <p:cNvPr id="128008" name="Rectangle 10"/>
          <p:cNvSpPr>
            <a:spLocks noChangeArrowheads="1"/>
          </p:cNvSpPr>
          <p:nvPr/>
        </p:nvSpPr>
        <p:spPr bwMode="auto">
          <a:xfrm>
            <a:off x="6229350" y="2057400"/>
            <a:ext cx="2971800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93675" indent="-193675" algn="ctr" eaLnBrk="0" hangingPunct="0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l"/>
            </a:pPr>
            <a:r>
              <a:rPr lang="en-US" altLang="ja-JP"/>
              <a:t>Compacto, todo en uno</a:t>
            </a:r>
          </a:p>
          <a:p>
            <a:pPr marL="193675" indent="-193675" algn="ctr" eaLnBrk="0" hangingPunct="0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endParaRPr lang="en-US" altLang="ja-JP"/>
          </a:p>
          <a:p>
            <a:pPr marL="193675" indent="-193675" algn="ctr" eaLnBrk="0" hangingPunct="0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l"/>
            </a:pPr>
            <a:r>
              <a:rPr lang="en-US" altLang="ja-JP"/>
              <a:t>Pantalla táctil color</a:t>
            </a:r>
          </a:p>
          <a:p>
            <a:pPr marL="193675" indent="-193675" algn="ctr" eaLnBrk="0" hangingPunct="0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l"/>
            </a:pPr>
            <a:endParaRPr lang="en-US" altLang="ja-JP"/>
          </a:p>
          <a:p>
            <a:pPr marL="193675" indent="-193675" algn="ctr" eaLnBrk="0" hangingPunct="0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l"/>
            </a:pPr>
            <a:r>
              <a:rPr lang="en-US" altLang="ja-JP"/>
              <a:t>Control automático de VRV </a:t>
            </a:r>
          </a:p>
          <a:p>
            <a:pPr marL="193675" indent="-193675" algn="ctr" eaLnBrk="0" hangingPunct="0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l"/>
            </a:pPr>
            <a:endParaRPr lang="en-US" altLang="ja-JP"/>
          </a:p>
          <a:p>
            <a:pPr marL="193675" indent="-193675" algn="ctr" eaLnBrk="0" hangingPunct="0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l"/>
            </a:pPr>
            <a:r>
              <a:rPr lang="en-US" altLang="ja-JP"/>
              <a:t>Fácil aplicación para gerenciamiento de edificios</a:t>
            </a:r>
          </a:p>
        </p:txBody>
      </p:sp>
      <p:sp>
        <p:nvSpPr>
          <p:cNvPr id="128009" name="Text Box 11"/>
          <p:cNvSpPr txBox="1">
            <a:spLocks noChangeArrowheads="1"/>
          </p:cNvSpPr>
          <p:nvPr/>
        </p:nvSpPr>
        <p:spPr bwMode="auto">
          <a:xfrm>
            <a:off x="381000" y="927100"/>
            <a:ext cx="52244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r>
              <a:rPr lang="en-US" altLang="ja-JP" sz="2400"/>
              <a:t>Control de </a:t>
            </a:r>
            <a:r>
              <a:rPr lang="en-US" altLang="ja-JP" sz="2400">
                <a:solidFill>
                  <a:srgbClr val="FF0000"/>
                </a:solidFill>
              </a:rPr>
              <a:t>512 IU</a:t>
            </a:r>
            <a:r>
              <a:rPr lang="en-US" altLang="ja-JP" sz="2400"/>
              <a:t> por Controlador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7"/>
          <p:cNvGrpSpPr>
            <a:grpSpLocks/>
          </p:cNvGrpSpPr>
          <p:nvPr/>
        </p:nvGrpSpPr>
        <p:grpSpPr bwMode="auto">
          <a:xfrm>
            <a:off x="609600" y="1909763"/>
            <a:ext cx="8077200" cy="1120775"/>
            <a:chOff x="609600" y="1219200"/>
            <a:chExt cx="8077200" cy="1120184"/>
          </a:xfrm>
        </p:grpSpPr>
        <p:sp>
          <p:nvSpPr>
            <p:cNvPr id="129038" name="テキスト ボックス 1"/>
            <p:cNvSpPr txBox="1">
              <a:spLocks noChangeArrowheads="1"/>
            </p:cNvSpPr>
            <p:nvPr/>
          </p:nvSpPr>
          <p:spPr bwMode="auto">
            <a:xfrm>
              <a:off x="609600" y="1282666"/>
              <a:ext cx="7315200" cy="10567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20000"/>
                </a:spcBef>
                <a:buFont typeface="Wingdings" pitchFamily="2" charset="2"/>
                <a:buNone/>
              </a:pPr>
              <a:r>
                <a:rPr lang="en-US" altLang="ja-JP"/>
                <a:t>1.Control local</a:t>
              </a:r>
            </a:p>
            <a:p>
              <a:pPr algn="ctr" eaLnBrk="0" hangingPunct="0">
                <a:spcBef>
                  <a:spcPct val="20000"/>
                </a:spcBef>
                <a:buFont typeface="Wingdings" pitchFamily="2" charset="2"/>
                <a:buNone/>
              </a:pPr>
              <a:r>
                <a:rPr lang="en-US" altLang="ja-JP"/>
                <a:t>   Uso amigable-control integrado para el </a:t>
              </a:r>
            </a:p>
            <a:p>
              <a:pPr algn="ctr" eaLnBrk="0" hangingPunct="0">
                <a:spcBef>
                  <a:spcPct val="20000"/>
                </a:spcBef>
                <a:buFont typeface="Wingdings" pitchFamily="2" charset="2"/>
                <a:buNone/>
              </a:pPr>
              <a:r>
                <a:rPr lang="en-US" altLang="ja-JP"/>
                <a:t>   gerenciamiento del sistema</a:t>
              </a:r>
            </a:p>
          </p:txBody>
        </p:sp>
        <p:sp>
          <p:nvSpPr>
            <p:cNvPr id="129039" name="右矢印 2"/>
            <p:cNvSpPr>
              <a:spLocks noChangeArrowheads="1"/>
            </p:cNvSpPr>
            <p:nvPr/>
          </p:nvSpPr>
          <p:spPr bwMode="auto">
            <a:xfrm>
              <a:off x="4419600" y="1371600"/>
              <a:ext cx="533400" cy="304800"/>
            </a:xfrm>
            <a:prstGeom prst="rightArrow">
              <a:avLst>
                <a:gd name="adj1" fmla="val 50000"/>
                <a:gd name="adj2" fmla="val 49997"/>
              </a:avLst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buFont typeface="Wingdings" pitchFamily="2" charset="2"/>
                <a:buNone/>
              </a:pPr>
              <a:endParaRPr lang="ja-JP" altLang="en-US" sz="4400"/>
            </a:p>
          </p:txBody>
        </p:sp>
        <p:sp>
          <p:nvSpPr>
            <p:cNvPr id="129040" name="テキスト ボックス 3"/>
            <p:cNvSpPr txBox="1">
              <a:spLocks noChangeArrowheads="1"/>
            </p:cNvSpPr>
            <p:nvPr/>
          </p:nvSpPr>
          <p:spPr bwMode="auto">
            <a:xfrm>
              <a:off x="5029200" y="1219200"/>
              <a:ext cx="36576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20000"/>
                </a:spcBef>
                <a:buFont typeface="Wingdings" pitchFamily="2" charset="2"/>
                <a:buNone/>
              </a:pPr>
              <a:r>
                <a:rPr lang="en-US" altLang="ja-JP" sz="2800">
                  <a:solidFill>
                    <a:srgbClr val="3333FF"/>
                  </a:solidFill>
                </a:rPr>
                <a:t>En cada oficina  </a:t>
              </a:r>
              <a:endParaRPr lang="ja-JP" altLang="en-US" sz="2800">
                <a:solidFill>
                  <a:srgbClr val="3333FF"/>
                </a:solidFill>
              </a:endParaRPr>
            </a:p>
          </p:txBody>
        </p:sp>
      </p:grpSp>
      <p:grpSp>
        <p:nvGrpSpPr>
          <p:cNvPr id="3" name="グループ化 8"/>
          <p:cNvGrpSpPr>
            <a:grpSpLocks/>
          </p:cNvGrpSpPr>
          <p:nvPr/>
        </p:nvGrpSpPr>
        <p:grpSpPr bwMode="auto">
          <a:xfrm>
            <a:off x="609600" y="3509963"/>
            <a:ext cx="8534400" cy="1154112"/>
            <a:chOff x="609600" y="2819399"/>
            <a:chExt cx="8534400" cy="1154926"/>
          </a:xfrm>
        </p:grpSpPr>
        <p:sp>
          <p:nvSpPr>
            <p:cNvPr id="129035" name="テキスト ボックス 4"/>
            <p:cNvSpPr txBox="1">
              <a:spLocks noChangeArrowheads="1"/>
            </p:cNvSpPr>
            <p:nvPr/>
          </p:nvSpPr>
          <p:spPr bwMode="auto">
            <a:xfrm>
              <a:off x="609600" y="2819399"/>
              <a:ext cx="8077200" cy="11549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20000"/>
                </a:spcBef>
                <a:buFont typeface="Wingdings" pitchFamily="2" charset="2"/>
                <a:buNone/>
              </a:pPr>
              <a:r>
                <a:rPr lang="en-US" altLang="ja-JP"/>
                <a:t>2. Monitoreo remoto</a:t>
              </a:r>
            </a:p>
            <a:p>
              <a:pPr algn="ctr" eaLnBrk="0" hangingPunct="0">
                <a:spcBef>
                  <a:spcPct val="20000"/>
                </a:spcBef>
                <a:buFont typeface="Wingdings" pitchFamily="2" charset="2"/>
                <a:buNone/>
              </a:pPr>
              <a:r>
                <a:rPr lang="en-US" altLang="ja-JP"/>
                <a:t>    Cobertura de todos los edificios  de diferentes lugares  a través de Internet</a:t>
              </a:r>
              <a:r>
                <a:rPr lang="en-US" altLang="ja-JP" sz="2800"/>
                <a:t> </a:t>
              </a:r>
              <a:endParaRPr lang="ja-JP" altLang="en-US" sz="2800"/>
            </a:p>
          </p:txBody>
        </p:sp>
        <p:sp>
          <p:nvSpPr>
            <p:cNvPr id="129036" name="右矢印 9"/>
            <p:cNvSpPr>
              <a:spLocks noChangeArrowheads="1"/>
            </p:cNvSpPr>
            <p:nvPr/>
          </p:nvSpPr>
          <p:spPr bwMode="auto">
            <a:xfrm>
              <a:off x="4419600" y="2971800"/>
              <a:ext cx="533400" cy="304800"/>
            </a:xfrm>
            <a:prstGeom prst="rightArrow">
              <a:avLst>
                <a:gd name="adj1" fmla="val 50000"/>
                <a:gd name="adj2" fmla="val 49997"/>
              </a:avLst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buFont typeface="Wingdings" pitchFamily="2" charset="2"/>
                <a:buNone/>
              </a:pPr>
              <a:endParaRPr lang="ja-JP" altLang="en-US" sz="4400"/>
            </a:p>
          </p:txBody>
        </p:sp>
        <p:sp>
          <p:nvSpPr>
            <p:cNvPr id="129037" name="テキスト ボックス 10"/>
            <p:cNvSpPr txBox="1">
              <a:spLocks noChangeArrowheads="1"/>
            </p:cNvSpPr>
            <p:nvPr/>
          </p:nvSpPr>
          <p:spPr bwMode="auto">
            <a:xfrm>
              <a:off x="4929190" y="2829579"/>
              <a:ext cx="4214810" cy="5237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20000"/>
                </a:spcBef>
                <a:buFont typeface="Wingdings" pitchFamily="2" charset="2"/>
                <a:buNone/>
              </a:pPr>
              <a:r>
                <a:rPr lang="en-US" altLang="ja-JP" sz="2800">
                  <a:solidFill>
                    <a:srgbClr val="3333FF"/>
                  </a:solidFill>
                </a:rPr>
                <a:t>En su centro de control  </a:t>
              </a:r>
              <a:endParaRPr lang="ja-JP" altLang="en-US" sz="2800">
                <a:solidFill>
                  <a:srgbClr val="3333FF"/>
                </a:solidFill>
              </a:endParaRPr>
            </a:p>
          </p:txBody>
        </p:sp>
      </p:grpSp>
      <p:grpSp>
        <p:nvGrpSpPr>
          <p:cNvPr id="4" name="グループ化 13"/>
          <p:cNvGrpSpPr>
            <a:grpSpLocks/>
          </p:cNvGrpSpPr>
          <p:nvPr/>
        </p:nvGrpSpPr>
        <p:grpSpPr bwMode="auto">
          <a:xfrm>
            <a:off x="684213" y="4652963"/>
            <a:ext cx="8153400" cy="1281112"/>
            <a:chOff x="609600" y="4064479"/>
            <a:chExt cx="8153400" cy="1281482"/>
          </a:xfrm>
        </p:grpSpPr>
        <p:sp>
          <p:nvSpPr>
            <p:cNvPr id="129032" name="テキスト ボックス 5"/>
            <p:cNvSpPr txBox="1">
              <a:spLocks noChangeArrowheads="1"/>
            </p:cNvSpPr>
            <p:nvPr/>
          </p:nvSpPr>
          <p:spPr bwMode="auto">
            <a:xfrm>
              <a:off x="609600" y="4343960"/>
              <a:ext cx="8153400" cy="10020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20000"/>
                </a:spcBef>
                <a:buFont typeface="Wingdings" pitchFamily="2" charset="2"/>
                <a:buNone/>
              </a:pPr>
              <a:r>
                <a:rPr lang="en-US" altLang="ja-JP"/>
                <a:t>3. Mantenimiento preventivo</a:t>
              </a:r>
            </a:p>
            <a:p>
              <a:pPr algn="ctr" eaLnBrk="0" hangingPunct="0">
                <a:spcBef>
                  <a:spcPct val="20000"/>
                </a:spcBef>
                <a:buFont typeface="Wingdings" pitchFamily="2" charset="2"/>
                <a:buNone/>
              </a:pPr>
              <a:r>
                <a:rPr lang="en-US" altLang="ja-JP"/>
                <a:t>    Monitoreo diario, permite predicción de fallas para el mantenimiento preventivo </a:t>
              </a:r>
              <a:endParaRPr lang="ja-JP" altLang="en-US"/>
            </a:p>
          </p:txBody>
        </p:sp>
        <p:sp>
          <p:nvSpPr>
            <p:cNvPr id="129033" name="右矢印 11"/>
            <p:cNvSpPr>
              <a:spLocks noChangeArrowheads="1"/>
            </p:cNvSpPr>
            <p:nvPr/>
          </p:nvSpPr>
          <p:spPr bwMode="auto">
            <a:xfrm>
              <a:off x="5076056" y="4712876"/>
              <a:ext cx="495300" cy="304800"/>
            </a:xfrm>
            <a:prstGeom prst="rightArrow">
              <a:avLst>
                <a:gd name="adj1" fmla="val 50000"/>
                <a:gd name="adj2" fmla="val 49999"/>
              </a:avLst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buFont typeface="Wingdings" pitchFamily="2" charset="2"/>
                <a:buNone/>
              </a:pPr>
              <a:endParaRPr lang="ja-JP" altLang="en-US" sz="4400"/>
            </a:p>
          </p:txBody>
        </p:sp>
        <p:sp>
          <p:nvSpPr>
            <p:cNvPr id="129034" name="テキスト ボックス 12"/>
            <p:cNvSpPr txBox="1">
              <a:spLocks noChangeArrowheads="1"/>
            </p:cNvSpPr>
            <p:nvPr/>
          </p:nvSpPr>
          <p:spPr bwMode="auto">
            <a:xfrm>
              <a:off x="5795963" y="4064479"/>
              <a:ext cx="2808287" cy="9464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20000"/>
                </a:spcBef>
                <a:buFont typeface="Wingdings" pitchFamily="2" charset="2"/>
                <a:buNone/>
              </a:pPr>
              <a:r>
                <a:rPr lang="en-US" altLang="ja-JP" sz="2800">
                  <a:solidFill>
                    <a:srgbClr val="3333FF"/>
                  </a:solidFill>
                </a:rPr>
                <a:t>Por Instalador / por Daikin  </a:t>
              </a:r>
              <a:endParaRPr lang="ja-JP" altLang="en-US" sz="2800">
                <a:solidFill>
                  <a:srgbClr val="3333FF"/>
                </a:solidFill>
              </a:endParaRPr>
            </a:p>
          </p:txBody>
        </p:sp>
      </p:grpSp>
      <p:grpSp>
        <p:nvGrpSpPr>
          <p:cNvPr id="5" name="グループ化 14"/>
          <p:cNvGrpSpPr>
            <a:grpSpLocks/>
          </p:cNvGrpSpPr>
          <p:nvPr/>
        </p:nvGrpSpPr>
        <p:grpSpPr bwMode="auto">
          <a:xfrm>
            <a:off x="214313" y="836613"/>
            <a:ext cx="8929687" cy="1111250"/>
            <a:chOff x="214309" y="496669"/>
            <a:chExt cx="8929107" cy="1152942"/>
          </a:xfrm>
        </p:grpSpPr>
        <p:sp>
          <p:nvSpPr>
            <p:cNvPr id="34822" name="テキスト ボックス 6"/>
            <p:cNvSpPr txBox="1">
              <a:spLocks noChangeArrowheads="1"/>
            </p:cNvSpPr>
            <p:nvPr/>
          </p:nvSpPr>
          <p:spPr bwMode="auto">
            <a:xfrm>
              <a:off x="214309" y="496669"/>
              <a:ext cx="8929107" cy="601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20000"/>
                </a:spcBef>
                <a:buFont typeface="Wingdings" pitchFamily="2" charset="2"/>
                <a:buNone/>
                <a:defRPr/>
              </a:pPr>
              <a:r>
                <a:rPr lang="en-US" altLang="ja-JP" sz="3200">
                  <a:effectLst>
                    <a:outerShdw blurRad="38100" dist="38100" dir="2700000" algn="tl">
                      <a:srgbClr val="FFFFFF"/>
                    </a:outerShdw>
                  </a:effectLst>
                  <a:cs typeface="+mn-cs"/>
                </a:rPr>
                <a:t>3 pasos para control y gerenciamiento</a:t>
              </a:r>
              <a:endParaRPr lang="ja-JP" altLang="en-US" sz="3200">
                <a:effectLst>
                  <a:outerShdw blurRad="38100" dist="38100" dir="2700000" algn="tl">
                    <a:srgbClr val="FFFFFF"/>
                  </a:outerShdw>
                </a:effectLst>
                <a:cs typeface="+mn-cs"/>
              </a:endParaRPr>
            </a:p>
          </p:txBody>
        </p:sp>
        <p:pic>
          <p:nvPicPr>
            <p:cNvPr id="129031" name="Object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526552" y="1066800"/>
              <a:ext cx="3456538" cy="58281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675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925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146" name="Rectangle 2"/>
          <p:cNvSpPr>
            <a:spLocks noChangeArrowheads="1"/>
          </p:cNvSpPr>
          <p:nvPr/>
        </p:nvSpPr>
        <p:spPr bwMode="auto">
          <a:xfrm>
            <a:off x="533400" y="2590800"/>
            <a:ext cx="8077200" cy="1384300"/>
          </a:xfrm>
          <a:prstGeom prst="rect">
            <a:avLst/>
          </a:prstGeom>
          <a:gradFill rotWithShape="0">
            <a:gsLst>
              <a:gs pos="0">
                <a:srgbClr val="DDDDDD">
                  <a:gamma/>
                  <a:shade val="46275"/>
                  <a:invGamma/>
                </a:srgbClr>
              </a:gs>
              <a:gs pos="50000">
                <a:srgbClr val="DDDDDD"/>
              </a:gs>
              <a:gs pos="100000">
                <a:srgbClr val="DDDDDD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>
            <a:prstShdw prst="shdw17" dist="17961" dir="13500000">
              <a:srgbClr val="001F3D"/>
            </a:prstShdw>
          </a:effectLst>
          <a:extLst>
            <a:ext uri="{91240B29-F687-4F45-9708-019B960494DF}"/>
          </a:extLst>
        </p:spPr>
        <p:txBody>
          <a:bodyPr anchor="ctr"/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en-US" altLang="ja-JP" sz="360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AR P丸ゴシック体M"/>
                <a:cs typeface="AR P丸ゴシック体M"/>
              </a:rPr>
              <a:t> </a:t>
            </a:r>
            <a:r>
              <a:rPr lang="en-US" altLang="ja-JP" sz="32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ea typeface="AR P丸ゴシック体M"/>
                <a:cs typeface="AR P丸ゴシック体M"/>
              </a:rPr>
              <a:t>Gerenciamiento</a:t>
            </a:r>
            <a:r>
              <a:rPr lang="en-US" altLang="ja-JP" sz="32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ea typeface="AR P丸ゴシック体M"/>
                <a:cs typeface="AR P丸ゴシック体M"/>
              </a:rPr>
              <a:t> Local</a:t>
            </a:r>
          </a:p>
        </p:txBody>
      </p:sp>
      <p:pic>
        <p:nvPicPr>
          <p:cNvPr id="130051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76200"/>
            <a:ext cx="13716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0052" name="Objec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914400"/>
            <a:ext cx="5715000" cy="9636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73"/>
          <p:cNvGrpSpPr>
            <a:grpSpLocks/>
          </p:cNvGrpSpPr>
          <p:nvPr/>
        </p:nvGrpSpPr>
        <p:grpSpPr bwMode="auto">
          <a:xfrm>
            <a:off x="4419600" y="4343400"/>
            <a:ext cx="1462088" cy="1062038"/>
            <a:chOff x="2550" y="1954"/>
            <a:chExt cx="801" cy="674"/>
          </a:xfrm>
        </p:grpSpPr>
        <p:sp>
          <p:nvSpPr>
            <p:cNvPr id="16422" name="Freeform 174"/>
            <p:cNvSpPr>
              <a:spLocks/>
            </p:cNvSpPr>
            <p:nvPr/>
          </p:nvSpPr>
          <p:spPr bwMode="auto">
            <a:xfrm>
              <a:off x="2585" y="2436"/>
              <a:ext cx="539" cy="192"/>
            </a:xfrm>
            <a:custGeom>
              <a:avLst/>
              <a:gdLst>
                <a:gd name="T0" fmla="*/ 7 w 539"/>
                <a:gd name="T1" fmla="*/ 43 h 192"/>
                <a:gd name="T2" fmla="*/ 21 w 539"/>
                <a:gd name="T3" fmla="*/ 43 h 192"/>
                <a:gd name="T4" fmla="*/ 35 w 539"/>
                <a:gd name="T5" fmla="*/ 43 h 192"/>
                <a:gd name="T6" fmla="*/ 57 w 539"/>
                <a:gd name="T7" fmla="*/ 43 h 192"/>
                <a:gd name="T8" fmla="*/ 85 w 539"/>
                <a:gd name="T9" fmla="*/ 57 h 192"/>
                <a:gd name="T10" fmla="*/ 85 w 539"/>
                <a:gd name="T11" fmla="*/ 71 h 192"/>
                <a:gd name="T12" fmla="*/ 78 w 539"/>
                <a:gd name="T13" fmla="*/ 85 h 192"/>
                <a:gd name="T14" fmla="*/ 64 w 539"/>
                <a:gd name="T15" fmla="*/ 100 h 192"/>
                <a:gd name="T16" fmla="*/ 71 w 539"/>
                <a:gd name="T17" fmla="*/ 114 h 192"/>
                <a:gd name="T18" fmla="*/ 92 w 539"/>
                <a:gd name="T19" fmla="*/ 128 h 192"/>
                <a:gd name="T20" fmla="*/ 114 w 539"/>
                <a:gd name="T21" fmla="*/ 135 h 192"/>
                <a:gd name="T22" fmla="*/ 128 w 539"/>
                <a:gd name="T23" fmla="*/ 142 h 192"/>
                <a:gd name="T24" fmla="*/ 142 w 539"/>
                <a:gd name="T25" fmla="*/ 149 h 192"/>
                <a:gd name="T26" fmla="*/ 156 w 539"/>
                <a:gd name="T27" fmla="*/ 149 h 192"/>
                <a:gd name="T28" fmla="*/ 170 w 539"/>
                <a:gd name="T29" fmla="*/ 156 h 192"/>
                <a:gd name="T30" fmla="*/ 184 w 539"/>
                <a:gd name="T31" fmla="*/ 163 h 192"/>
                <a:gd name="T32" fmla="*/ 206 w 539"/>
                <a:gd name="T33" fmla="*/ 170 h 192"/>
                <a:gd name="T34" fmla="*/ 227 w 539"/>
                <a:gd name="T35" fmla="*/ 178 h 192"/>
                <a:gd name="T36" fmla="*/ 255 w 539"/>
                <a:gd name="T37" fmla="*/ 185 h 192"/>
                <a:gd name="T38" fmla="*/ 277 w 539"/>
                <a:gd name="T39" fmla="*/ 185 h 192"/>
                <a:gd name="T40" fmla="*/ 305 w 539"/>
                <a:gd name="T41" fmla="*/ 192 h 192"/>
                <a:gd name="T42" fmla="*/ 326 w 539"/>
                <a:gd name="T43" fmla="*/ 192 h 192"/>
                <a:gd name="T44" fmla="*/ 348 w 539"/>
                <a:gd name="T45" fmla="*/ 192 h 192"/>
                <a:gd name="T46" fmla="*/ 362 w 539"/>
                <a:gd name="T47" fmla="*/ 185 h 192"/>
                <a:gd name="T48" fmla="*/ 376 w 539"/>
                <a:gd name="T49" fmla="*/ 185 h 192"/>
                <a:gd name="T50" fmla="*/ 397 w 539"/>
                <a:gd name="T51" fmla="*/ 185 h 192"/>
                <a:gd name="T52" fmla="*/ 419 w 539"/>
                <a:gd name="T53" fmla="*/ 185 h 192"/>
                <a:gd name="T54" fmla="*/ 433 w 539"/>
                <a:gd name="T55" fmla="*/ 185 h 192"/>
                <a:gd name="T56" fmla="*/ 454 w 539"/>
                <a:gd name="T57" fmla="*/ 178 h 192"/>
                <a:gd name="T58" fmla="*/ 468 w 539"/>
                <a:gd name="T59" fmla="*/ 170 h 192"/>
                <a:gd name="T60" fmla="*/ 475 w 539"/>
                <a:gd name="T61" fmla="*/ 156 h 192"/>
                <a:gd name="T62" fmla="*/ 482 w 539"/>
                <a:gd name="T63" fmla="*/ 149 h 192"/>
                <a:gd name="T64" fmla="*/ 497 w 539"/>
                <a:gd name="T65" fmla="*/ 135 h 192"/>
                <a:gd name="T66" fmla="*/ 525 w 539"/>
                <a:gd name="T67" fmla="*/ 128 h 192"/>
                <a:gd name="T68" fmla="*/ 539 w 539"/>
                <a:gd name="T69" fmla="*/ 114 h 192"/>
                <a:gd name="T70" fmla="*/ 518 w 539"/>
                <a:gd name="T71" fmla="*/ 107 h 192"/>
                <a:gd name="T72" fmla="*/ 475 w 539"/>
                <a:gd name="T73" fmla="*/ 93 h 192"/>
                <a:gd name="T74" fmla="*/ 411 w 539"/>
                <a:gd name="T75" fmla="*/ 85 h 192"/>
                <a:gd name="T76" fmla="*/ 348 w 539"/>
                <a:gd name="T77" fmla="*/ 71 h 192"/>
                <a:gd name="T78" fmla="*/ 277 w 539"/>
                <a:gd name="T79" fmla="*/ 50 h 192"/>
                <a:gd name="T80" fmla="*/ 206 w 539"/>
                <a:gd name="T81" fmla="*/ 36 h 192"/>
                <a:gd name="T82" fmla="*/ 135 w 539"/>
                <a:gd name="T83" fmla="*/ 22 h 192"/>
                <a:gd name="T84" fmla="*/ 78 w 539"/>
                <a:gd name="T85" fmla="*/ 15 h 192"/>
                <a:gd name="T86" fmla="*/ 35 w 539"/>
                <a:gd name="T87" fmla="*/ 7 h 192"/>
                <a:gd name="T88" fmla="*/ 7 w 539"/>
                <a:gd name="T89" fmla="*/ 0 h 192"/>
                <a:gd name="T90" fmla="*/ 0 w 539"/>
                <a:gd name="T91" fmla="*/ 0 h 192"/>
                <a:gd name="T92" fmla="*/ 0 w 539"/>
                <a:gd name="T93" fmla="*/ 7 h 192"/>
                <a:gd name="T94" fmla="*/ 7 w 539"/>
                <a:gd name="T95" fmla="*/ 15 h 192"/>
                <a:gd name="T96" fmla="*/ 7 w 539"/>
                <a:gd name="T97" fmla="*/ 29 h 19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539"/>
                <a:gd name="T148" fmla="*/ 0 h 192"/>
                <a:gd name="T149" fmla="*/ 539 w 539"/>
                <a:gd name="T150" fmla="*/ 192 h 19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539" h="192">
                  <a:moveTo>
                    <a:pt x="7" y="36"/>
                  </a:moveTo>
                  <a:lnTo>
                    <a:pt x="7" y="36"/>
                  </a:lnTo>
                  <a:lnTo>
                    <a:pt x="7" y="43"/>
                  </a:lnTo>
                  <a:lnTo>
                    <a:pt x="14" y="43"/>
                  </a:lnTo>
                  <a:lnTo>
                    <a:pt x="21" y="43"/>
                  </a:lnTo>
                  <a:lnTo>
                    <a:pt x="28" y="43"/>
                  </a:lnTo>
                  <a:lnTo>
                    <a:pt x="35" y="43"/>
                  </a:lnTo>
                  <a:lnTo>
                    <a:pt x="43" y="43"/>
                  </a:lnTo>
                  <a:lnTo>
                    <a:pt x="50" y="43"/>
                  </a:lnTo>
                  <a:lnTo>
                    <a:pt x="57" y="43"/>
                  </a:lnTo>
                  <a:lnTo>
                    <a:pt x="71" y="50"/>
                  </a:lnTo>
                  <a:lnTo>
                    <a:pt x="78" y="50"/>
                  </a:lnTo>
                  <a:lnTo>
                    <a:pt x="85" y="57"/>
                  </a:lnTo>
                  <a:lnTo>
                    <a:pt x="85" y="64"/>
                  </a:lnTo>
                  <a:lnTo>
                    <a:pt x="85" y="71"/>
                  </a:lnTo>
                  <a:lnTo>
                    <a:pt x="85" y="78"/>
                  </a:lnTo>
                  <a:lnTo>
                    <a:pt x="78" y="78"/>
                  </a:lnTo>
                  <a:lnTo>
                    <a:pt x="78" y="85"/>
                  </a:lnTo>
                  <a:lnTo>
                    <a:pt x="71" y="85"/>
                  </a:lnTo>
                  <a:lnTo>
                    <a:pt x="71" y="93"/>
                  </a:lnTo>
                  <a:lnTo>
                    <a:pt x="64" y="100"/>
                  </a:lnTo>
                  <a:lnTo>
                    <a:pt x="64" y="107"/>
                  </a:lnTo>
                  <a:lnTo>
                    <a:pt x="71" y="114"/>
                  </a:lnTo>
                  <a:lnTo>
                    <a:pt x="78" y="121"/>
                  </a:lnTo>
                  <a:lnTo>
                    <a:pt x="78" y="128"/>
                  </a:lnTo>
                  <a:lnTo>
                    <a:pt x="92" y="128"/>
                  </a:lnTo>
                  <a:lnTo>
                    <a:pt x="99" y="135"/>
                  </a:lnTo>
                  <a:lnTo>
                    <a:pt x="106" y="135"/>
                  </a:lnTo>
                  <a:lnTo>
                    <a:pt x="114" y="135"/>
                  </a:lnTo>
                  <a:lnTo>
                    <a:pt x="121" y="142"/>
                  </a:lnTo>
                  <a:lnTo>
                    <a:pt x="128" y="142"/>
                  </a:lnTo>
                  <a:lnTo>
                    <a:pt x="135" y="142"/>
                  </a:lnTo>
                  <a:lnTo>
                    <a:pt x="142" y="142"/>
                  </a:lnTo>
                  <a:lnTo>
                    <a:pt x="142" y="149"/>
                  </a:lnTo>
                  <a:lnTo>
                    <a:pt x="149" y="149"/>
                  </a:lnTo>
                  <a:lnTo>
                    <a:pt x="156" y="149"/>
                  </a:lnTo>
                  <a:lnTo>
                    <a:pt x="163" y="156"/>
                  </a:lnTo>
                  <a:lnTo>
                    <a:pt x="170" y="156"/>
                  </a:lnTo>
                  <a:lnTo>
                    <a:pt x="177" y="156"/>
                  </a:lnTo>
                  <a:lnTo>
                    <a:pt x="184" y="163"/>
                  </a:lnTo>
                  <a:lnTo>
                    <a:pt x="199" y="163"/>
                  </a:lnTo>
                  <a:lnTo>
                    <a:pt x="206" y="170"/>
                  </a:lnTo>
                  <a:lnTo>
                    <a:pt x="213" y="170"/>
                  </a:lnTo>
                  <a:lnTo>
                    <a:pt x="220" y="170"/>
                  </a:lnTo>
                  <a:lnTo>
                    <a:pt x="227" y="178"/>
                  </a:lnTo>
                  <a:lnTo>
                    <a:pt x="234" y="178"/>
                  </a:lnTo>
                  <a:lnTo>
                    <a:pt x="248" y="178"/>
                  </a:lnTo>
                  <a:lnTo>
                    <a:pt x="255" y="185"/>
                  </a:lnTo>
                  <a:lnTo>
                    <a:pt x="262" y="185"/>
                  </a:lnTo>
                  <a:lnTo>
                    <a:pt x="270" y="185"/>
                  </a:lnTo>
                  <a:lnTo>
                    <a:pt x="277" y="185"/>
                  </a:lnTo>
                  <a:lnTo>
                    <a:pt x="284" y="185"/>
                  </a:lnTo>
                  <a:lnTo>
                    <a:pt x="291" y="185"/>
                  </a:lnTo>
                  <a:lnTo>
                    <a:pt x="305" y="192"/>
                  </a:lnTo>
                  <a:lnTo>
                    <a:pt x="312" y="192"/>
                  </a:lnTo>
                  <a:lnTo>
                    <a:pt x="319" y="192"/>
                  </a:lnTo>
                  <a:lnTo>
                    <a:pt x="326" y="192"/>
                  </a:lnTo>
                  <a:lnTo>
                    <a:pt x="333" y="192"/>
                  </a:lnTo>
                  <a:lnTo>
                    <a:pt x="340" y="192"/>
                  </a:lnTo>
                  <a:lnTo>
                    <a:pt x="348" y="192"/>
                  </a:lnTo>
                  <a:lnTo>
                    <a:pt x="355" y="192"/>
                  </a:lnTo>
                  <a:lnTo>
                    <a:pt x="362" y="185"/>
                  </a:lnTo>
                  <a:lnTo>
                    <a:pt x="369" y="185"/>
                  </a:lnTo>
                  <a:lnTo>
                    <a:pt x="376" y="185"/>
                  </a:lnTo>
                  <a:lnTo>
                    <a:pt x="383" y="185"/>
                  </a:lnTo>
                  <a:lnTo>
                    <a:pt x="390" y="185"/>
                  </a:lnTo>
                  <a:lnTo>
                    <a:pt x="397" y="185"/>
                  </a:lnTo>
                  <a:lnTo>
                    <a:pt x="404" y="185"/>
                  </a:lnTo>
                  <a:lnTo>
                    <a:pt x="411" y="185"/>
                  </a:lnTo>
                  <a:lnTo>
                    <a:pt x="419" y="185"/>
                  </a:lnTo>
                  <a:lnTo>
                    <a:pt x="426" y="185"/>
                  </a:lnTo>
                  <a:lnTo>
                    <a:pt x="433" y="185"/>
                  </a:lnTo>
                  <a:lnTo>
                    <a:pt x="440" y="185"/>
                  </a:lnTo>
                  <a:lnTo>
                    <a:pt x="447" y="178"/>
                  </a:lnTo>
                  <a:lnTo>
                    <a:pt x="454" y="178"/>
                  </a:lnTo>
                  <a:lnTo>
                    <a:pt x="461" y="178"/>
                  </a:lnTo>
                  <a:lnTo>
                    <a:pt x="468" y="170"/>
                  </a:lnTo>
                  <a:lnTo>
                    <a:pt x="468" y="163"/>
                  </a:lnTo>
                  <a:lnTo>
                    <a:pt x="475" y="163"/>
                  </a:lnTo>
                  <a:lnTo>
                    <a:pt x="475" y="156"/>
                  </a:lnTo>
                  <a:lnTo>
                    <a:pt x="475" y="149"/>
                  </a:lnTo>
                  <a:lnTo>
                    <a:pt x="482" y="149"/>
                  </a:lnTo>
                  <a:lnTo>
                    <a:pt x="489" y="142"/>
                  </a:lnTo>
                  <a:lnTo>
                    <a:pt x="497" y="135"/>
                  </a:lnTo>
                  <a:lnTo>
                    <a:pt x="504" y="135"/>
                  </a:lnTo>
                  <a:lnTo>
                    <a:pt x="511" y="135"/>
                  </a:lnTo>
                  <a:lnTo>
                    <a:pt x="525" y="128"/>
                  </a:lnTo>
                  <a:lnTo>
                    <a:pt x="532" y="128"/>
                  </a:lnTo>
                  <a:lnTo>
                    <a:pt x="539" y="121"/>
                  </a:lnTo>
                  <a:lnTo>
                    <a:pt x="539" y="114"/>
                  </a:lnTo>
                  <a:lnTo>
                    <a:pt x="532" y="114"/>
                  </a:lnTo>
                  <a:lnTo>
                    <a:pt x="525" y="114"/>
                  </a:lnTo>
                  <a:lnTo>
                    <a:pt x="518" y="107"/>
                  </a:lnTo>
                  <a:lnTo>
                    <a:pt x="504" y="107"/>
                  </a:lnTo>
                  <a:lnTo>
                    <a:pt x="489" y="100"/>
                  </a:lnTo>
                  <a:lnTo>
                    <a:pt x="475" y="93"/>
                  </a:lnTo>
                  <a:lnTo>
                    <a:pt x="454" y="93"/>
                  </a:lnTo>
                  <a:lnTo>
                    <a:pt x="433" y="85"/>
                  </a:lnTo>
                  <a:lnTo>
                    <a:pt x="411" y="85"/>
                  </a:lnTo>
                  <a:lnTo>
                    <a:pt x="390" y="78"/>
                  </a:lnTo>
                  <a:lnTo>
                    <a:pt x="369" y="71"/>
                  </a:lnTo>
                  <a:lnTo>
                    <a:pt x="348" y="71"/>
                  </a:lnTo>
                  <a:lnTo>
                    <a:pt x="326" y="64"/>
                  </a:lnTo>
                  <a:lnTo>
                    <a:pt x="298" y="57"/>
                  </a:lnTo>
                  <a:lnTo>
                    <a:pt x="277" y="50"/>
                  </a:lnTo>
                  <a:lnTo>
                    <a:pt x="248" y="50"/>
                  </a:lnTo>
                  <a:lnTo>
                    <a:pt x="227" y="43"/>
                  </a:lnTo>
                  <a:lnTo>
                    <a:pt x="206" y="36"/>
                  </a:lnTo>
                  <a:lnTo>
                    <a:pt x="177" y="36"/>
                  </a:lnTo>
                  <a:lnTo>
                    <a:pt x="156" y="29"/>
                  </a:lnTo>
                  <a:lnTo>
                    <a:pt x="135" y="22"/>
                  </a:lnTo>
                  <a:lnTo>
                    <a:pt x="114" y="22"/>
                  </a:lnTo>
                  <a:lnTo>
                    <a:pt x="99" y="15"/>
                  </a:lnTo>
                  <a:lnTo>
                    <a:pt x="78" y="15"/>
                  </a:lnTo>
                  <a:lnTo>
                    <a:pt x="64" y="7"/>
                  </a:lnTo>
                  <a:lnTo>
                    <a:pt x="43" y="7"/>
                  </a:lnTo>
                  <a:lnTo>
                    <a:pt x="35" y="7"/>
                  </a:lnTo>
                  <a:lnTo>
                    <a:pt x="21" y="0"/>
                  </a:lnTo>
                  <a:lnTo>
                    <a:pt x="14" y="0"/>
                  </a:lnTo>
                  <a:lnTo>
                    <a:pt x="7" y="0"/>
                  </a:lnTo>
                  <a:lnTo>
                    <a:pt x="0" y="0"/>
                  </a:lnTo>
                  <a:lnTo>
                    <a:pt x="0" y="7"/>
                  </a:lnTo>
                  <a:lnTo>
                    <a:pt x="7" y="7"/>
                  </a:lnTo>
                  <a:lnTo>
                    <a:pt x="7" y="15"/>
                  </a:lnTo>
                  <a:lnTo>
                    <a:pt x="7" y="22"/>
                  </a:lnTo>
                  <a:lnTo>
                    <a:pt x="7" y="29"/>
                  </a:lnTo>
                  <a:lnTo>
                    <a:pt x="7" y="36"/>
                  </a:lnTo>
                  <a:close/>
                </a:path>
              </a:pathLst>
            </a:custGeom>
            <a:solidFill>
              <a:srgbClr val="967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6423" name="Freeform 175"/>
            <p:cNvSpPr>
              <a:spLocks/>
            </p:cNvSpPr>
            <p:nvPr/>
          </p:nvSpPr>
          <p:spPr bwMode="auto">
            <a:xfrm>
              <a:off x="2557" y="2408"/>
              <a:ext cx="603" cy="156"/>
            </a:xfrm>
            <a:custGeom>
              <a:avLst/>
              <a:gdLst>
                <a:gd name="T0" fmla="*/ 0 w 603"/>
                <a:gd name="T1" fmla="*/ 0 h 156"/>
                <a:gd name="T2" fmla="*/ 574 w 603"/>
                <a:gd name="T3" fmla="*/ 128 h 156"/>
                <a:gd name="T4" fmla="*/ 574 w 603"/>
                <a:gd name="T5" fmla="*/ 121 h 156"/>
                <a:gd name="T6" fmla="*/ 581 w 603"/>
                <a:gd name="T7" fmla="*/ 121 h 156"/>
                <a:gd name="T8" fmla="*/ 588 w 603"/>
                <a:gd name="T9" fmla="*/ 128 h 156"/>
                <a:gd name="T10" fmla="*/ 588 w 603"/>
                <a:gd name="T11" fmla="*/ 128 h 156"/>
                <a:gd name="T12" fmla="*/ 595 w 603"/>
                <a:gd name="T13" fmla="*/ 128 h 156"/>
                <a:gd name="T14" fmla="*/ 595 w 603"/>
                <a:gd name="T15" fmla="*/ 135 h 156"/>
                <a:gd name="T16" fmla="*/ 603 w 603"/>
                <a:gd name="T17" fmla="*/ 142 h 156"/>
                <a:gd name="T18" fmla="*/ 603 w 603"/>
                <a:gd name="T19" fmla="*/ 142 h 156"/>
                <a:gd name="T20" fmla="*/ 595 w 603"/>
                <a:gd name="T21" fmla="*/ 149 h 156"/>
                <a:gd name="T22" fmla="*/ 595 w 603"/>
                <a:gd name="T23" fmla="*/ 149 h 156"/>
                <a:gd name="T24" fmla="*/ 588 w 603"/>
                <a:gd name="T25" fmla="*/ 156 h 156"/>
                <a:gd name="T26" fmla="*/ 588 w 603"/>
                <a:gd name="T27" fmla="*/ 156 h 156"/>
                <a:gd name="T28" fmla="*/ 581 w 603"/>
                <a:gd name="T29" fmla="*/ 156 h 156"/>
                <a:gd name="T30" fmla="*/ 581 w 603"/>
                <a:gd name="T31" fmla="*/ 156 h 156"/>
                <a:gd name="T32" fmla="*/ 574 w 603"/>
                <a:gd name="T33" fmla="*/ 156 h 156"/>
                <a:gd name="T34" fmla="*/ 574 w 603"/>
                <a:gd name="T35" fmla="*/ 149 h 156"/>
                <a:gd name="T36" fmla="*/ 7 w 603"/>
                <a:gd name="T37" fmla="*/ 35 h 156"/>
                <a:gd name="T38" fmla="*/ 0 w 603"/>
                <a:gd name="T39" fmla="*/ 0 h 15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603"/>
                <a:gd name="T61" fmla="*/ 0 h 156"/>
                <a:gd name="T62" fmla="*/ 603 w 603"/>
                <a:gd name="T63" fmla="*/ 156 h 15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603" h="156">
                  <a:moveTo>
                    <a:pt x="0" y="0"/>
                  </a:moveTo>
                  <a:lnTo>
                    <a:pt x="574" y="128"/>
                  </a:lnTo>
                  <a:lnTo>
                    <a:pt x="574" y="121"/>
                  </a:lnTo>
                  <a:lnTo>
                    <a:pt x="581" y="121"/>
                  </a:lnTo>
                  <a:lnTo>
                    <a:pt x="588" y="128"/>
                  </a:lnTo>
                  <a:lnTo>
                    <a:pt x="595" y="128"/>
                  </a:lnTo>
                  <a:lnTo>
                    <a:pt x="595" y="135"/>
                  </a:lnTo>
                  <a:lnTo>
                    <a:pt x="603" y="142"/>
                  </a:lnTo>
                  <a:lnTo>
                    <a:pt x="595" y="149"/>
                  </a:lnTo>
                  <a:lnTo>
                    <a:pt x="588" y="156"/>
                  </a:lnTo>
                  <a:lnTo>
                    <a:pt x="581" y="156"/>
                  </a:lnTo>
                  <a:lnTo>
                    <a:pt x="574" y="156"/>
                  </a:lnTo>
                  <a:lnTo>
                    <a:pt x="574" y="149"/>
                  </a:lnTo>
                  <a:lnTo>
                    <a:pt x="7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B2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6424" name="Freeform 176"/>
            <p:cNvSpPr>
              <a:spLocks/>
            </p:cNvSpPr>
            <p:nvPr/>
          </p:nvSpPr>
          <p:spPr bwMode="auto">
            <a:xfrm>
              <a:off x="2550" y="2309"/>
              <a:ext cx="801" cy="227"/>
            </a:xfrm>
            <a:custGeom>
              <a:avLst/>
              <a:gdLst>
                <a:gd name="T0" fmla="*/ 418 w 801"/>
                <a:gd name="T1" fmla="*/ 0 h 227"/>
                <a:gd name="T2" fmla="*/ 390 w 801"/>
                <a:gd name="T3" fmla="*/ 0 h 227"/>
                <a:gd name="T4" fmla="*/ 340 w 801"/>
                <a:gd name="T5" fmla="*/ 0 h 227"/>
                <a:gd name="T6" fmla="*/ 283 w 801"/>
                <a:gd name="T7" fmla="*/ 0 h 227"/>
                <a:gd name="T8" fmla="*/ 219 w 801"/>
                <a:gd name="T9" fmla="*/ 0 h 227"/>
                <a:gd name="T10" fmla="*/ 156 w 801"/>
                <a:gd name="T11" fmla="*/ 0 h 227"/>
                <a:gd name="T12" fmla="*/ 106 w 801"/>
                <a:gd name="T13" fmla="*/ 0 h 227"/>
                <a:gd name="T14" fmla="*/ 70 w 801"/>
                <a:gd name="T15" fmla="*/ 0 h 227"/>
                <a:gd name="T16" fmla="*/ 56 w 801"/>
                <a:gd name="T17" fmla="*/ 0 h 227"/>
                <a:gd name="T18" fmla="*/ 56 w 801"/>
                <a:gd name="T19" fmla="*/ 7 h 227"/>
                <a:gd name="T20" fmla="*/ 56 w 801"/>
                <a:gd name="T21" fmla="*/ 14 h 227"/>
                <a:gd name="T22" fmla="*/ 63 w 801"/>
                <a:gd name="T23" fmla="*/ 28 h 227"/>
                <a:gd name="T24" fmla="*/ 56 w 801"/>
                <a:gd name="T25" fmla="*/ 35 h 227"/>
                <a:gd name="T26" fmla="*/ 35 w 801"/>
                <a:gd name="T27" fmla="*/ 35 h 227"/>
                <a:gd name="T28" fmla="*/ 21 w 801"/>
                <a:gd name="T29" fmla="*/ 49 h 227"/>
                <a:gd name="T30" fmla="*/ 21 w 801"/>
                <a:gd name="T31" fmla="*/ 71 h 227"/>
                <a:gd name="T32" fmla="*/ 0 w 801"/>
                <a:gd name="T33" fmla="*/ 85 h 227"/>
                <a:gd name="T34" fmla="*/ 0 w 801"/>
                <a:gd name="T35" fmla="*/ 99 h 227"/>
                <a:gd name="T36" fmla="*/ 21 w 801"/>
                <a:gd name="T37" fmla="*/ 113 h 227"/>
                <a:gd name="T38" fmla="*/ 49 w 801"/>
                <a:gd name="T39" fmla="*/ 113 h 227"/>
                <a:gd name="T40" fmla="*/ 70 w 801"/>
                <a:gd name="T41" fmla="*/ 120 h 227"/>
                <a:gd name="T42" fmla="*/ 92 w 801"/>
                <a:gd name="T43" fmla="*/ 120 h 227"/>
                <a:gd name="T44" fmla="*/ 113 w 801"/>
                <a:gd name="T45" fmla="*/ 127 h 227"/>
                <a:gd name="T46" fmla="*/ 127 w 801"/>
                <a:gd name="T47" fmla="*/ 134 h 227"/>
                <a:gd name="T48" fmla="*/ 149 w 801"/>
                <a:gd name="T49" fmla="*/ 134 h 227"/>
                <a:gd name="T50" fmla="*/ 177 w 801"/>
                <a:gd name="T51" fmla="*/ 142 h 227"/>
                <a:gd name="T52" fmla="*/ 212 w 801"/>
                <a:gd name="T53" fmla="*/ 149 h 227"/>
                <a:gd name="T54" fmla="*/ 241 w 801"/>
                <a:gd name="T55" fmla="*/ 156 h 227"/>
                <a:gd name="T56" fmla="*/ 269 w 801"/>
                <a:gd name="T57" fmla="*/ 163 h 227"/>
                <a:gd name="T58" fmla="*/ 305 w 801"/>
                <a:gd name="T59" fmla="*/ 177 h 227"/>
                <a:gd name="T60" fmla="*/ 340 w 801"/>
                <a:gd name="T61" fmla="*/ 184 h 227"/>
                <a:gd name="T62" fmla="*/ 375 w 801"/>
                <a:gd name="T63" fmla="*/ 191 h 227"/>
                <a:gd name="T64" fmla="*/ 411 w 801"/>
                <a:gd name="T65" fmla="*/ 198 h 227"/>
                <a:gd name="T66" fmla="*/ 439 w 801"/>
                <a:gd name="T67" fmla="*/ 205 h 227"/>
                <a:gd name="T68" fmla="*/ 475 w 801"/>
                <a:gd name="T69" fmla="*/ 205 h 227"/>
                <a:gd name="T70" fmla="*/ 510 w 801"/>
                <a:gd name="T71" fmla="*/ 212 h 227"/>
                <a:gd name="T72" fmla="*/ 546 w 801"/>
                <a:gd name="T73" fmla="*/ 220 h 227"/>
                <a:gd name="T74" fmla="*/ 638 w 801"/>
                <a:gd name="T75" fmla="*/ 212 h 227"/>
                <a:gd name="T76" fmla="*/ 645 w 801"/>
                <a:gd name="T77" fmla="*/ 177 h 227"/>
                <a:gd name="T78" fmla="*/ 673 w 801"/>
                <a:gd name="T79" fmla="*/ 170 h 227"/>
                <a:gd name="T80" fmla="*/ 751 w 801"/>
                <a:gd name="T81" fmla="*/ 177 h 227"/>
                <a:gd name="T82" fmla="*/ 787 w 801"/>
                <a:gd name="T83" fmla="*/ 170 h 227"/>
                <a:gd name="T84" fmla="*/ 801 w 801"/>
                <a:gd name="T85" fmla="*/ 142 h 227"/>
                <a:gd name="T86" fmla="*/ 794 w 801"/>
                <a:gd name="T87" fmla="*/ 134 h 227"/>
                <a:gd name="T88" fmla="*/ 780 w 801"/>
                <a:gd name="T89" fmla="*/ 127 h 227"/>
                <a:gd name="T90" fmla="*/ 744 w 801"/>
                <a:gd name="T91" fmla="*/ 113 h 227"/>
                <a:gd name="T92" fmla="*/ 716 w 801"/>
                <a:gd name="T93" fmla="*/ 106 h 227"/>
                <a:gd name="T94" fmla="*/ 737 w 801"/>
                <a:gd name="T95" fmla="*/ 92 h 227"/>
                <a:gd name="T96" fmla="*/ 759 w 801"/>
                <a:gd name="T97" fmla="*/ 85 h 227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01"/>
                <a:gd name="T148" fmla="*/ 0 h 227"/>
                <a:gd name="T149" fmla="*/ 801 w 801"/>
                <a:gd name="T150" fmla="*/ 227 h 227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801" h="227">
                  <a:moveTo>
                    <a:pt x="759" y="85"/>
                  </a:moveTo>
                  <a:lnTo>
                    <a:pt x="425" y="0"/>
                  </a:lnTo>
                  <a:lnTo>
                    <a:pt x="418" y="0"/>
                  </a:lnTo>
                  <a:lnTo>
                    <a:pt x="411" y="0"/>
                  </a:lnTo>
                  <a:lnTo>
                    <a:pt x="397" y="0"/>
                  </a:lnTo>
                  <a:lnTo>
                    <a:pt x="390" y="0"/>
                  </a:lnTo>
                  <a:lnTo>
                    <a:pt x="383" y="0"/>
                  </a:lnTo>
                  <a:lnTo>
                    <a:pt x="368" y="0"/>
                  </a:lnTo>
                  <a:lnTo>
                    <a:pt x="354" y="0"/>
                  </a:lnTo>
                  <a:lnTo>
                    <a:pt x="340" y="0"/>
                  </a:lnTo>
                  <a:lnTo>
                    <a:pt x="326" y="0"/>
                  </a:lnTo>
                  <a:lnTo>
                    <a:pt x="312" y="0"/>
                  </a:lnTo>
                  <a:lnTo>
                    <a:pt x="297" y="0"/>
                  </a:lnTo>
                  <a:lnTo>
                    <a:pt x="283" y="0"/>
                  </a:lnTo>
                  <a:lnTo>
                    <a:pt x="262" y="0"/>
                  </a:lnTo>
                  <a:lnTo>
                    <a:pt x="248" y="0"/>
                  </a:lnTo>
                  <a:lnTo>
                    <a:pt x="234" y="0"/>
                  </a:lnTo>
                  <a:lnTo>
                    <a:pt x="219" y="0"/>
                  </a:lnTo>
                  <a:lnTo>
                    <a:pt x="198" y="0"/>
                  </a:lnTo>
                  <a:lnTo>
                    <a:pt x="184" y="0"/>
                  </a:lnTo>
                  <a:lnTo>
                    <a:pt x="170" y="0"/>
                  </a:lnTo>
                  <a:lnTo>
                    <a:pt x="156" y="0"/>
                  </a:lnTo>
                  <a:lnTo>
                    <a:pt x="141" y="0"/>
                  </a:lnTo>
                  <a:lnTo>
                    <a:pt x="127" y="0"/>
                  </a:lnTo>
                  <a:lnTo>
                    <a:pt x="113" y="0"/>
                  </a:lnTo>
                  <a:lnTo>
                    <a:pt x="106" y="0"/>
                  </a:lnTo>
                  <a:lnTo>
                    <a:pt x="92" y="0"/>
                  </a:lnTo>
                  <a:lnTo>
                    <a:pt x="85" y="0"/>
                  </a:lnTo>
                  <a:lnTo>
                    <a:pt x="78" y="0"/>
                  </a:lnTo>
                  <a:lnTo>
                    <a:pt x="70" y="0"/>
                  </a:lnTo>
                  <a:lnTo>
                    <a:pt x="63" y="0"/>
                  </a:lnTo>
                  <a:lnTo>
                    <a:pt x="56" y="0"/>
                  </a:lnTo>
                  <a:lnTo>
                    <a:pt x="56" y="7"/>
                  </a:lnTo>
                  <a:lnTo>
                    <a:pt x="56" y="14"/>
                  </a:lnTo>
                  <a:lnTo>
                    <a:pt x="56" y="21"/>
                  </a:lnTo>
                  <a:lnTo>
                    <a:pt x="63" y="28"/>
                  </a:lnTo>
                  <a:lnTo>
                    <a:pt x="70" y="35"/>
                  </a:lnTo>
                  <a:lnTo>
                    <a:pt x="63" y="35"/>
                  </a:lnTo>
                  <a:lnTo>
                    <a:pt x="56" y="35"/>
                  </a:lnTo>
                  <a:lnTo>
                    <a:pt x="49" y="35"/>
                  </a:lnTo>
                  <a:lnTo>
                    <a:pt x="42" y="35"/>
                  </a:lnTo>
                  <a:lnTo>
                    <a:pt x="35" y="35"/>
                  </a:lnTo>
                  <a:lnTo>
                    <a:pt x="28" y="35"/>
                  </a:lnTo>
                  <a:lnTo>
                    <a:pt x="21" y="35"/>
                  </a:lnTo>
                  <a:lnTo>
                    <a:pt x="21" y="49"/>
                  </a:lnTo>
                  <a:lnTo>
                    <a:pt x="28" y="56"/>
                  </a:lnTo>
                  <a:lnTo>
                    <a:pt x="28" y="71"/>
                  </a:lnTo>
                  <a:lnTo>
                    <a:pt x="21" y="71"/>
                  </a:lnTo>
                  <a:lnTo>
                    <a:pt x="14" y="71"/>
                  </a:lnTo>
                  <a:lnTo>
                    <a:pt x="7" y="78"/>
                  </a:lnTo>
                  <a:lnTo>
                    <a:pt x="0" y="85"/>
                  </a:lnTo>
                  <a:lnTo>
                    <a:pt x="0" y="92"/>
                  </a:lnTo>
                  <a:lnTo>
                    <a:pt x="0" y="99"/>
                  </a:lnTo>
                  <a:lnTo>
                    <a:pt x="7" y="106"/>
                  </a:lnTo>
                  <a:lnTo>
                    <a:pt x="14" y="106"/>
                  </a:lnTo>
                  <a:lnTo>
                    <a:pt x="21" y="113"/>
                  </a:lnTo>
                  <a:lnTo>
                    <a:pt x="28" y="113"/>
                  </a:lnTo>
                  <a:lnTo>
                    <a:pt x="35" y="113"/>
                  </a:lnTo>
                  <a:lnTo>
                    <a:pt x="42" y="113"/>
                  </a:lnTo>
                  <a:lnTo>
                    <a:pt x="49" y="113"/>
                  </a:lnTo>
                  <a:lnTo>
                    <a:pt x="56" y="120"/>
                  </a:lnTo>
                  <a:lnTo>
                    <a:pt x="63" y="120"/>
                  </a:lnTo>
                  <a:lnTo>
                    <a:pt x="70" y="120"/>
                  </a:lnTo>
                  <a:lnTo>
                    <a:pt x="78" y="120"/>
                  </a:lnTo>
                  <a:lnTo>
                    <a:pt x="85" y="120"/>
                  </a:lnTo>
                  <a:lnTo>
                    <a:pt x="92" y="120"/>
                  </a:lnTo>
                  <a:lnTo>
                    <a:pt x="99" y="127"/>
                  </a:lnTo>
                  <a:lnTo>
                    <a:pt x="106" y="127"/>
                  </a:lnTo>
                  <a:lnTo>
                    <a:pt x="113" y="127"/>
                  </a:lnTo>
                  <a:lnTo>
                    <a:pt x="120" y="127"/>
                  </a:lnTo>
                  <a:lnTo>
                    <a:pt x="127" y="127"/>
                  </a:lnTo>
                  <a:lnTo>
                    <a:pt x="127" y="134"/>
                  </a:lnTo>
                  <a:lnTo>
                    <a:pt x="134" y="134"/>
                  </a:lnTo>
                  <a:lnTo>
                    <a:pt x="141" y="134"/>
                  </a:lnTo>
                  <a:lnTo>
                    <a:pt x="149" y="134"/>
                  </a:lnTo>
                  <a:lnTo>
                    <a:pt x="156" y="134"/>
                  </a:lnTo>
                  <a:lnTo>
                    <a:pt x="170" y="142"/>
                  </a:lnTo>
                  <a:lnTo>
                    <a:pt x="177" y="142"/>
                  </a:lnTo>
                  <a:lnTo>
                    <a:pt x="184" y="142"/>
                  </a:lnTo>
                  <a:lnTo>
                    <a:pt x="191" y="142"/>
                  </a:lnTo>
                  <a:lnTo>
                    <a:pt x="205" y="142"/>
                  </a:lnTo>
                  <a:lnTo>
                    <a:pt x="212" y="149"/>
                  </a:lnTo>
                  <a:lnTo>
                    <a:pt x="219" y="149"/>
                  </a:lnTo>
                  <a:lnTo>
                    <a:pt x="227" y="149"/>
                  </a:lnTo>
                  <a:lnTo>
                    <a:pt x="234" y="149"/>
                  </a:lnTo>
                  <a:lnTo>
                    <a:pt x="241" y="156"/>
                  </a:lnTo>
                  <a:lnTo>
                    <a:pt x="248" y="156"/>
                  </a:lnTo>
                  <a:lnTo>
                    <a:pt x="255" y="156"/>
                  </a:lnTo>
                  <a:lnTo>
                    <a:pt x="262" y="156"/>
                  </a:lnTo>
                  <a:lnTo>
                    <a:pt x="269" y="163"/>
                  </a:lnTo>
                  <a:lnTo>
                    <a:pt x="276" y="163"/>
                  </a:lnTo>
                  <a:lnTo>
                    <a:pt x="290" y="170"/>
                  </a:lnTo>
                  <a:lnTo>
                    <a:pt x="297" y="170"/>
                  </a:lnTo>
                  <a:lnTo>
                    <a:pt x="305" y="177"/>
                  </a:lnTo>
                  <a:lnTo>
                    <a:pt x="319" y="177"/>
                  </a:lnTo>
                  <a:lnTo>
                    <a:pt x="326" y="177"/>
                  </a:lnTo>
                  <a:lnTo>
                    <a:pt x="333" y="184"/>
                  </a:lnTo>
                  <a:lnTo>
                    <a:pt x="340" y="184"/>
                  </a:lnTo>
                  <a:lnTo>
                    <a:pt x="354" y="184"/>
                  </a:lnTo>
                  <a:lnTo>
                    <a:pt x="361" y="191"/>
                  </a:lnTo>
                  <a:lnTo>
                    <a:pt x="368" y="191"/>
                  </a:lnTo>
                  <a:lnTo>
                    <a:pt x="375" y="191"/>
                  </a:lnTo>
                  <a:lnTo>
                    <a:pt x="383" y="191"/>
                  </a:lnTo>
                  <a:lnTo>
                    <a:pt x="390" y="198"/>
                  </a:lnTo>
                  <a:lnTo>
                    <a:pt x="397" y="198"/>
                  </a:lnTo>
                  <a:lnTo>
                    <a:pt x="411" y="198"/>
                  </a:lnTo>
                  <a:lnTo>
                    <a:pt x="418" y="198"/>
                  </a:lnTo>
                  <a:lnTo>
                    <a:pt x="425" y="198"/>
                  </a:lnTo>
                  <a:lnTo>
                    <a:pt x="432" y="198"/>
                  </a:lnTo>
                  <a:lnTo>
                    <a:pt x="439" y="205"/>
                  </a:lnTo>
                  <a:lnTo>
                    <a:pt x="446" y="205"/>
                  </a:lnTo>
                  <a:lnTo>
                    <a:pt x="454" y="205"/>
                  </a:lnTo>
                  <a:lnTo>
                    <a:pt x="468" y="205"/>
                  </a:lnTo>
                  <a:lnTo>
                    <a:pt x="475" y="205"/>
                  </a:lnTo>
                  <a:lnTo>
                    <a:pt x="482" y="212"/>
                  </a:lnTo>
                  <a:lnTo>
                    <a:pt x="489" y="212"/>
                  </a:lnTo>
                  <a:lnTo>
                    <a:pt x="496" y="212"/>
                  </a:lnTo>
                  <a:lnTo>
                    <a:pt x="510" y="212"/>
                  </a:lnTo>
                  <a:lnTo>
                    <a:pt x="517" y="212"/>
                  </a:lnTo>
                  <a:lnTo>
                    <a:pt x="524" y="220"/>
                  </a:lnTo>
                  <a:lnTo>
                    <a:pt x="532" y="220"/>
                  </a:lnTo>
                  <a:lnTo>
                    <a:pt x="546" y="220"/>
                  </a:lnTo>
                  <a:lnTo>
                    <a:pt x="553" y="220"/>
                  </a:lnTo>
                  <a:lnTo>
                    <a:pt x="567" y="227"/>
                  </a:lnTo>
                  <a:lnTo>
                    <a:pt x="638" y="220"/>
                  </a:lnTo>
                  <a:lnTo>
                    <a:pt x="638" y="212"/>
                  </a:lnTo>
                  <a:lnTo>
                    <a:pt x="638" y="198"/>
                  </a:lnTo>
                  <a:lnTo>
                    <a:pt x="638" y="191"/>
                  </a:lnTo>
                  <a:lnTo>
                    <a:pt x="638" y="184"/>
                  </a:lnTo>
                  <a:lnTo>
                    <a:pt x="645" y="177"/>
                  </a:lnTo>
                  <a:lnTo>
                    <a:pt x="645" y="170"/>
                  </a:lnTo>
                  <a:lnTo>
                    <a:pt x="652" y="170"/>
                  </a:lnTo>
                  <a:lnTo>
                    <a:pt x="659" y="170"/>
                  </a:lnTo>
                  <a:lnTo>
                    <a:pt x="673" y="170"/>
                  </a:lnTo>
                  <a:lnTo>
                    <a:pt x="680" y="170"/>
                  </a:lnTo>
                  <a:lnTo>
                    <a:pt x="688" y="177"/>
                  </a:lnTo>
                  <a:lnTo>
                    <a:pt x="695" y="177"/>
                  </a:lnTo>
                  <a:lnTo>
                    <a:pt x="751" y="177"/>
                  </a:lnTo>
                  <a:lnTo>
                    <a:pt x="759" y="177"/>
                  </a:lnTo>
                  <a:lnTo>
                    <a:pt x="766" y="170"/>
                  </a:lnTo>
                  <a:lnTo>
                    <a:pt x="780" y="170"/>
                  </a:lnTo>
                  <a:lnTo>
                    <a:pt x="787" y="170"/>
                  </a:lnTo>
                  <a:lnTo>
                    <a:pt x="787" y="163"/>
                  </a:lnTo>
                  <a:lnTo>
                    <a:pt x="794" y="156"/>
                  </a:lnTo>
                  <a:lnTo>
                    <a:pt x="794" y="149"/>
                  </a:lnTo>
                  <a:lnTo>
                    <a:pt x="801" y="142"/>
                  </a:lnTo>
                  <a:lnTo>
                    <a:pt x="794" y="134"/>
                  </a:lnTo>
                  <a:lnTo>
                    <a:pt x="787" y="127"/>
                  </a:lnTo>
                  <a:lnTo>
                    <a:pt x="780" y="127"/>
                  </a:lnTo>
                  <a:lnTo>
                    <a:pt x="773" y="120"/>
                  </a:lnTo>
                  <a:lnTo>
                    <a:pt x="766" y="120"/>
                  </a:lnTo>
                  <a:lnTo>
                    <a:pt x="751" y="113"/>
                  </a:lnTo>
                  <a:lnTo>
                    <a:pt x="744" y="113"/>
                  </a:lnTo>
                  <a:lnTo>
                    <a:pt x="737" y="113"/>
                  </a:lnTo>
                  <a:lnTo>
                    <a:pt x="730" y="113"/>
                  </a:lnTo>
                  <a:lnTo>
                    <a:pt x="723" y="106"/>
                  </a:lnTo>
                  <a:lnTo>
                    <a:pt x="716" y="106"/>
                  </a:lnTo>
                  <a:lnTo>
                    <a:pt x="723" y="99"/>
                  </a:lnTo>
                  <a:lnTo>
                    <a:pt x="730" y="99"/>
                  </a:lnTo>
                  <a:lnTo>
                    <a:pt x="737" y="92"/>
                  </a:lnTo>
                  <a:lnTo>
                    <a:pt x="744" y="92"/>
                  </a:lnTo>
                  <a:lnTo>
                    <a:pt x="751" y="92"/>
                  </a:lnTo>
                  <a:lnTo>
                    <a:pt x="751" y="85"/>
                  </a:lnTo>
                  <a:lnTo>
                    <a:pt x="759" y="85"/>
                  </a:lnTo>
                  <a:close/>
                </a:path>
              </a:pathLst>
            </a:custGeom>
            <a:solidFill>
              <a:srgbClr val="A38E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6425" name="Freeform 177"/>
            <p:cNvSpPr>
              <a:spLocks/>
            </p:cNvSpPr>
            <p:nvPr/>
          </p:nvSpPr>
          <p:spPr bwMode="auto">
            <a:xfrm>
              <a:off x="3082" y="2365"/>
              <a:ext cx="21" cy="22"/>
            </a:xfrm>
            <a:custGeom>
              <a:avLst/>
              <a:gdLst>
                <a:gd name="T0" fmla="*/ 21 w 21"/>
                <a:gd name="T1" fmla="*/ 8 h 22"/>
                <a:gd name="T2" fmla="*/ 7 w 21"/>
                <a:gd name="T3" fmla="*/ 0 h 22"/>
                <a:gd name="T4" fmla="*/ 0 w 21"/>
                <a:gd name="T5" fmla="*/ 15 h 22"/>
                <a:gd name="T6" fmla="*/ 21 w 21"/>
                <a:gd name="T7" fmla="*/ 22 h 22"/>
                <a:gd name="T8" fmla="*/ 21 w 21"/>
                <a:gd name="T9" fmla="*/ 8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"/>
                <a:gd name="T16" fmla="*/ 0 h 22"/>
                <a:gd name="T17" fmla="*/ 21 w 21"/>
                <a:gd name="T18" fmla="*/ 22 h 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" h="22">
                  <a:moveTo>
                    <a:pt x="21" y="8"/>
                  </a:moveTo>
                  <a:lnTo>
                    <a:pt x="7" y="0"/>
                  </a:lnTo>
                  <a:lnTo>
                    <a:pt x="0" y="15"/>
                  </a:lnTo>
                  <a:lnTo>
                    <a:pt x="21" y="22"/>
                  </a:lnTo>
                  <a:lnTo>
                    <a:pt x="21" y="8"/>
                  </a:lnTo>
                  <a:close/>
                </a:path>
              </a:pathLst>
            </a:custGeom>
            <a:solidFill>
              <a:srgbClr val="99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6426" name="Freeform 178"/>
            <p:cNvSpPr>
              <a:spLocks/>
            </p:cNvSpPr>
            <p:nvPr/>
          </p:nvSpPr>
          <p:spPr bwMode="auto">
            <a:xfrm>
              <a:off x="3103" y="2380"/>
              <a:ext cx="85" cy="28"/>
            </a:xfrm>
            <a:custGeom>
              <a:avLst/>
              <a:gdLst>
                <a:gd name="T0" fmla="*/ 0 w 85"/>
                <a:gd name="T1" fmla="*/ 0 h 28"/>
                <a:gd name="T2" fmla="*/ 85 w 85"/>
                <a:gd name="T3" fmla="*/ 21 h 28"/>
                <a:gd name="T4" fmla="*/ 78 w 85"/>
                <a:gd name="T5" fmla="*/ 28 h 28"/>
                <a:gd name="T6" fmla="*/ 0 w 85"/>
                <a:gd name="T7" fmla="*/ 14 h 28"/>
                <a:gd name="T8" fmla="*/ 0 w 85"/>
                <a:gd name="T9" fmla="*/ 0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28"/>
                <a:gd name="T17" fmla="*/ 85 w 85"/>
                <a:gd name="T18" fmla="*/ 28 h 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28">
                  <a:moveTo>
                    <a:pt x="0" y="0"/>
                  </a:moveTo>
                  <a:lnTo>
                    <a:pt x="85" y="21"/>
                  </a:lnTo>
                  <a:lnTo>
                    <a:pt x="78" y="28"/>
                  </a:lnTo>
                  <a:lnTo>
                    <a:pt x="0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F0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6427" name="Freeform 179"/>
            <p:cNvSpPr>
              <a:spLocks/>
            </p:cNvSpPr>
            <p:nvPr/>
          </p:nvSpPr>
          <p:spPr bwMode="auto">
            <a:xfrm>
              <a:off x="2968" y="2387"/>
              <a:ext cx="199" cy="99"/>
            </a:xfrm>
            <a:custGeom>
              <a:avLst/>
              <a:gdLst>
                <a:gd name="T0" fmla="*/ 0 w 199"/>
                <a:gd name="T1" fmla="*/ 42 h 99"/>
                <a:gd name="T2" fmla="*/ 92 w 199"/>
                <a:gd name="T3" fmla="*/ 99 h 99"/>
                <a:gd name="T4" fmla="*/ 199 w 199"/>
                <a:gd name="T5" fmla="*/ 49 h 99"/>
                <a:gd name="T6" fmla="*/ 114 w 199"/>
                <a:gd name="T7" fmla="*/ 0 h 99"/>
                <a:gd name="T8" fmla="*/ 0 w 199"/>
                <a:gd name="T9" fmla="*/ 42 h 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9"/>
                <a:gd name="T16" fmla="*/ 0 h 99"/>
                <a:gd name="T17" fmla="*/ 199 w 199"/>
                <a:gd name="T18" fmla="*/ 99 h 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9" h="99">
                  <a:moveTo>
                    <a:pt x="0" y="42"/>
                  </a:moveTo>
                  <a:lnTo>
                    <a:pt x="92" y="99"/>
                  </a:lnTo>
                  <a:lnTo>
                    <a:pt x="199" y="49"/>
                  </a:lnTo>
                  <a:lnTo>
                    <a:pt x="114" y="0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6428" name="Freeform 180"/>
            <p:cNvSpPr>
              <a:spLocks/>
            </p:cNvSpPr>
            <p:nvPr/>
          </p:nvSpPr>
          <p:spPr bwMode="auto">
            <a:xfrm>
              <a:off x="2989" y="2316"/>
              <a:ext cx="93" cy="64"/>
            </a:xfrm>
            <a:custGeom>
              <a:avLst/>
              <a:gdLst>
                <a:gd name="T0" fmla="*/ 36 w 93"/>
                <a:gd name="T1" fmla="*/ 7 h 64"/>
                <a:gd name="T2" fmla="*/ 36 w 93"/>
                <a:gd name="T3" fmla="*/ 0 h 64"/>
                <a:gd name="T4" fmla="*/ 43 w 93"/>
                <a:gd name="T5" fmla="*/ 0 h 64"/>
                <a:gd name="T6" fmla="*/ 43 w 93"/>
                <a:gd name="T7" fmla="*/ 0 h 64"/>
                <a:gd name="T8" fmla="*/ 43 w 93"/>
                <a:gd name="T9" fmla="*/ 0 h 64"/>
                <a:gd name="T10" fmla="*/ 50 w 93"/>
                <a:gd name="T11" fmla="*/ 0 h 64"/>
                <a:gd name="T12" fmla="*/ 50 w 93"/>
                <a:gd name="T13" fmla="*/ 0 h 64"/>
                <a:gd name="T14" fmla="*/ 57 w 93"/>
                <a:gd name="T15" fmla="*/ 7 h 64"/>
                <a:gd name="T16" fmla="*/ 57 w 93"/>
                <a:gd name="T17" fmla="*/ 7 h 64"/>
                <a:gd name="T18" fmla="*/ 57 w 93"/>
                <a:gd name="T19" fmla="*/ 7 h 64"/>
                <a:gd name="T20" fmla="*/ 64 w 93"/>
                <a:gd name="T21" fmla="*/ 14 h 64"/>
                <a:gd name="T22" fmla="*/ 64 w 93"/>
                <a:gd name="T23" fmla="*/ 14 h 64"/>
                <a:gd name="T24" fmla="*/ 71 w 93"/>
                <a:gd name="T25" fmla="*/ 14 h 64"/>
                <a:gd name="T26" fmla="*/ 71 w 93"/>
                <a:gd name="T27" fmla="*/ 14 h 64"/>
                <a:gd name="T28" fmla="*/ 71 w 93"/>
                <a:gd name="T29" fmla="*/ 14 h 64"/>
                <a:gd name="T30" fmla="*/ 78 w 93"/>
                <a:gd name="T31" fmla="*/ 21 h 64"/>
                <a:gd name="T32" fmla="*/ 78 w 93"/>
                <a:gd name="T33" fmla="*/ 21 h 64"/>
                <a:gd name="T34" fmla="*/ 85 w 93"/>
                <a:gd name="T35" fmla="*/ 21 h 64"/>
                <a:gd name="T36" fmla="*/ 85 w 93"/>
                <a:gd name="T37" fmla="*/ 21 h 64"/>
                <a:gd name="T38" fmla="*/ 85 w 93"/>
                <a:gd name="T39" fmla="*/ 21 h 64"/>
                <a:gd name="T40" fmla="*/ 93 w 93"/>
                <a:gd name="T41" fmla="*/ 21 h 64"/>
                <a:gd name="T42" fmla="*/ 93 w 93"/>
                <a:gd name="T43" fmla="*/ 28 h 64"/>
                <a:gd name="T44" fmla="*/ 85 w 93"/>
                <a:gd name="T45" fmla="*/ 35 h 64"/>
                <a:gd name="T46" fmla="*/ 78 w 93"/>
                <a:gd name="T47" fmla="*/ 42 h 64"/>
                <a:gd name="T48" fmla="*/ 71 w 93"/>
                <a:gd name="T49" fmla="*/ 49 h 64"/>
                <a:gd name="T50" fmla="*/ 64 w 93"/>
                <a:gd name="T51" fmla="*/ 57 h 64"/>
                <a:gd name="T52" fmla="*/ 57 w 93"/>
                <a:gd name="T53" fmla="*/ 64 h 64"/>
                <a:gd name="T54" fmla="*/ 43 w 93"/>
                <a:gd name="T55" fmla="*/ 64 h 64"/>
                <a:gd name="T56" fmla="*/ 36 w 93"/>
                <a:gd name="T57" fmla="*/ 64 h 64"/>
                <a:gd name="T58" fmla="*/ 29 w 93"/>
                <a:gd name="T59" fmla="*/ 64 h 64"/>
                <a:gd name="T60" fmla="*/ 29 w 93"/>
                <a:gd name="T61" fmla="*/ 64 h 64"/>
                <a:gd name="T62" fmla="*/ 22 w 93"/>
                <a:gd name="T63" fmla="*/ 64 h 64"/>
                <a:gd name="T64" fmla="*/ 22 w 93"/>
                <a:gd name="T65" fmla="*/ 64 h 64"/>
                <a:gd name="T66" fmla="*/ 22 w 93"/>
                <a:gd name="T67" fmla="*/ 64 h 64"/>
                <a:gd name="T68" fmla="*/ 15 w 93"/>
                <a:gd name="T69" fmla="*/ 64 h 64"/>
                <a:gd name="T70" fmla="*/ 15 w 93"/>
                <a:gd name="T71" fmla="*/ 64 h 64"/>
                <a:gd name="T72" fmla="*/ 7 w 93"/>
                <a:gd name="T73" fmla="*/ 64 h 64"/>
                <a:gd name="T74" fmla="*/ 7 w 93"/>
                <a:gd name="T75" fmla="*/ 57 h 64"/>
                <a:gd name="T76" fmla="*/ 0 w 93"/>
                <a:gd name="T77" fmla="*/ 49 h 64"/>
                <a:gd name="T78" fmla="*/ 0 w 93"/>
                <a:gd name="T79" fmla="*/ 49 h 64"/>
                <a:gd name="T80" fmla="*/ 7 w 93"/>
                <a:gd name="T81" fmla="*/ 42 h 64"/>
                <a:gd name="T82" fmla="*/ 7 w 93"/>
                <a:gd name="T83" fmla="*/ 35 h 64"/>
                <a:gd name="T84" fmla="*/ 15 w 93"/>
                <a:gd name="T85" fmla="*/ 28 h 64"/>
                <a:gd name="T86" fmla="*/ 15 w 93"/>
                <a:gd name="T87" fmla="*/ 21 h 64"/>
                <a:gd name="T88" fmla="*/ 15 w 93"/>
                <a:gd name="T89" fmla="*/ 21 h 64"/>
                <a:gd name="T90" fmla="*/ 15 w 93"/>
                <a:gd name="T91" fmla="*/ 14 h 64"/>
                <a:gd name="T92" fmla="*/ 15 w 93"/>
                <a:gd name="T93" fmla="*/ 14 h 64"/>
                <a:gd name="T94" fmla="*/ 15 w 93"/>
                <a:gd name="T95" fmla="*/ 14 h 64"/>
                <a:gd name="T96" fmla="*/ 22 w 93"/>
                <a:gd name="T97" fmla="*/ 7 h 64"/>
                <a:gd name="T98" fmla="*/ 22 w 93"/>
                <a:gd name="T99" fmla="*/ 7 h 64"/>
                <a:gd name="T100" fmla="*/ 22 w 93"/>
                <a:gd name="T101" fmla="*/ 7 h 64"/>
                <a:gd name="T102" fmla="*/ 22 w 93"/>
                <a:gd name="T103" fmla="*/ 7 h 64"/>
                <a:gd name="T104" fmla="*/ 29 w 93"/>
                <a:gd name="T105" fmla="*/ 0 h 64"/>
                <a:gd name="T106" fmla="*/ 29 w 93"/>
                <a:gd name="T107" fmla="*/ 7 h 64"/>
                <a:gd name="T108" fmla="*/ 29 w 93"/>
                <a:gd name="T109" fmla="*/ 7 h 64"/>
                <a:gd name="T110" fmla="*/ 29 w 93"/>
                <a:gd name="T111" fmla="*/ 7 h 64"/>
                <a:gd name="T112" fmla="*/ 29 w 93"/>
                <a:gd name="T113" fmla="*/ 7 h 64"/>
                <a:gd name="T114" fmla="*/ 29 w 93"/>
                <a:gd name="T115" fmla="*/ 7 h 64"/>
                <a:gd name="T116" fmla="*/ 29 w 93"/>
                <a:gd name="T117" fmla="*/ 7 h 64"/>
                <a:gd name="T118" fmla="*/ 29 w 93"/>
                <a:gd name="T119" fmla="*/ 7 h 64"/>
                <a:gd name="T120" fmla="*/ 36 w 93"/>
                <a:gd name="T121" fmla="*/ 7 h 6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93"/>
                <a:gd name="T184" fmla="*/ 0 h 64"/>
                <a:gd name="T185" fmla="*/ 93 w 93"/>
                <a:gd name="T186" fmla="*/ 64 h 6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93" h="64">
                  <a:moveTo>
                    <a:pt x="36" y="7"/>
                  </a:moveTo>
                  <a:lnTo>
                    <a:pt x="36" y="0"/>
                  </a:lnTo>
                  <a:lnTo>
                    <a:pt x="43" y="0"/>
                  </a:lnTo>
                  <a:lnTo>
                    <a:pt x="50" y="0"/>
                  </a:lnTo>
                  <a:lnTo>
                    <a:pt x="57" y="7"/>
                  </a:lnTo>
                  <a:lnTo>
                    <a:pt x="64" y="14"/>
                  </a:lnTo>
                  <a:lnTo>
                    <a:pt x="71" y="14"/>
                  </a:lnTo>
                  <a:lnTo>
                    <a:pt x="78" y="21"/>
                  </a:lnTo>
                  <a:lnTo>
                    <a:pt x="85" y="21"/>
                  </a:lnTo>
                  <a:lnTo>
                    <a:pt x="93" y="21"/>
                  </a:lnTo>
                  <a:lnTo>
                    <a:pt x="93" y="28"/>
                  </a:lnTo>
                  <a:lnTo>
                    <a:pt x="85" y="35"/>
                  </a:lnTo>
                  <a:lnTo>
                    <a:pt x="78" y="42"/>
                  </a:lnTo>
                  <a:lnTo>
                    <a:pt x="71" y="49"/>
                  </a:lnTo>
                  <a:lnTo>
                    <a:pt x="64" y="57"/>
                  </a:lnTo>
                  <a:lnTo>
                    <a:pt x="57" y="64"/>
                  </a:lnTo>
                  <a:lnTo>
                    <a:pt x="43" y="64"/>
                  </a:lnTo>
                  <a:lnTo>
                    <a:pt x="36" y="64"/>
                  </a:lnTo>
                  <a:lnTo>
                    <a:pt x="29" y="64"/>
                  </a:lnTo>
                  <a:lnTo>
                    <a:pt x="22" y="64"/>
                  </a:lnTo>
                  <a:lnTo>
                    <a:pt x="15" y="64"/>
                  </a:lnTo>
                  <a:lnTo>
                    <a:pt x="7" y="64"/>
                  </a:lnTo>
                  <a:lnTo>
                    <a:pt x="7" y="57"/>
                  </a:lnTo>
                  <a:lnTo>
                    <a:pt x="0" y="49"/>
                  </a:lnTo>
                  <a:lnTo>
                    <a:pt x="7" y="42"/>
                  </a:lnTo>
                  <a:lnTo>
                    <a:pt x="7" y="35"/>
                  </a:lnTo>
                  <a:lnTo>
                    <a:pt x="15" y="28"/>
                  </a:lnTo>
                  <a:lnTo>
                    <a:pt x="15" y="21"/>
                  </a:lnTo>
                  <a:lnTo>
                    <a:pt x="15" y="14"/>
                  </a:lnTo>
                  <a:lnTo>
                    <a:pt x="22" y="7"/>
                  </a:lnTo>
                  <a:lnTo>
                    <a:pt x="29" y="0"/>
                  </a:lnTo>
                  <a:lnTo>
                    <a:pt x="29" y="7"/>
                  </a:lnTo>
                  <a:lnTo>
                    <a:pt x="36" y="7"/>
                  </a:lnTo>
                  <a:close/>
                </a:path>
              </a:pathLst>
            </a:custGeom>
            <a:solidFill>
              <a:srgbClr val="CCD3E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6429" name="Freeform 181"/>
            <p:cNvSpPr>
              <a:spLocks/>
            </p:cNvSpPr>
            <p:nvPr/>
          </p:nvSpPr>
          <p:spPr bwMode="auto">
            <a:xfrm>
              <a:off x="3018" y="1954"/>
              <a:ext cx="99" cy="64"/>
            </a:xfrm>
            <a:custGeom>
              <a:avLst/>
              <a:gdLst>
                <a:gd name="T0" fmla="*/ 7 w 99"/>
                <a:gd name="T1" fmla="*/ 57 h 64"/>
                <a:gd name="T2" fmla="*/ 7 w 99"/>
                <a:gd name="T3" fmla="*/ 57 h 64"/>
                <a:gd name="T4" fmla="*/ 7 w 99"/>
                <a:gd name="T5" fmla="*/ 50 h 64"/>
                <a:gd name="T6" fmla="*/ 7 w 99"/>
                <a:gd name="T7" fmla="*/ 50 h 64"/>
                <a:gd name="T8" fmla="*/ 7 w 99"/>
                <a:gd name="T9" fmla="*/ 43 h 64"/>
                <a:gd name="T10" fmla="*/ 14 w 99"/>
                <a:gd name="T11" fmla="*/ 36 h 64"/>
                <a:gd name="T12" fmla="*/ 14 w 99"/>
                <a:gd name="T13" fmla="*/ 36 h 64"/>
                <a:gd name="T14" fmla="*/ 14 w 99"/>
                <a:gd name="T15" fmla="*/ 36 h 64"/>
                <a:gd name="T16" fmla="*/ 21 w 99"/>
                <a:gd name="T17" fmla="*/ 36 h 64"/>
                <a:gd name="T18" fmla="*/ 21 w 99"/>
                <a:gd name="T19" fmla="*/ 36 h 64"/>
                <a:gd name="T20" fmla="*/ 28 w 99"/>
                <a:gd name="T21" fmla="*/ 36 h 64"/>
                <a:gd name="T22" fmla="*/ 35 w 99"/>
                <a:gd name="T23" fmla="*/ 36 h 64"/>
                <a:gd name="T24" fmla="*/ 42 w 99"/>
                <a:gd name="T25" fmla="*/ 36 h 64"/>
                <a:gd name="T26" fmla="*/ 42 w 99"/>
                <a:gd name="T27" fmla="*/ 36 h 64"/>
                <a:gd name="T28" fmla="*/ 49 w 99"/>
                <a:gd name="T29" fmla="*/ 36 h 64"/>
                <a:gd name="T30" fmla="*/ 56 w 99"/>
                <a:gd name="T31" fmla="*/ 36 h 64"/>
                <a:gd name="T32" fmla="*/ 56 w 99"/>
                <a:gd name="T33" fmla="*/ 36 h 64"/>
                <a:gd name="T34" fmla="*/ 64 w 99"/>
                <a:gd name="T35" fmla="*/ 43 h 64"/>
                <a:gd name="T36" fmla="*/ 71 w 99"/>
                <a:gd name="T37" fmla="*/ 43 h 64"/>
                <a:gd name="T38" fmla="*/ 71 w 99"/>
                <a:gd name="T39" fmla="*/ 43 h 64"/>
                <a:gd name="T40" fmla="*/ 78 w 99"/>
                <a:gd name="T41" fmla="*/ 50 h 64"/>
                <a:gd name="T42" fmla="*/ 78 w 99"/>
                <a:gd name="T43" fmla="*/ 50 h 64"/>
                <a:gd name="T44" fmla="*/ 78 w 99"/>
                <a:gd name="T45" fmla="*/ 57 h 64"/>
                <a:gd name="T46" fmla="*/ 85 w 99"/>
                <a:gd name="T47" fmla="*/ 57 h 64"/>
                <a:gd name="T48" fmla="*/ 85 w 99"/>
                <a:gd name="T49" fmla="*/ 64 h 64"/>
                <a:gd name="T50" fmla="*/ 92 w 99"/>
                <a:gd name="T51" fmla="*/ 57 h 64"/>
                <a:gd name="T52" fmla="*/ 92 w 99"/>
                <a:gd name="T53" fmla="*/ 57 h 64"/>
                <a:gd name="T54" fmla="*/ 92 w 99"/>
                <a:gd name="T55" fmla="*/ 50 h 64"/>
                <a:gd name="T56" fmla="*/ 99 w 99"/>
                <a:gd name="T57" fmla="*/ 50 h 64"/>
                <a:gd name="T58" fmla="*/ 92 w 99"/>
                <a:gd name="T59" fmla="*/ 36 h 64"/>
                <a:gd name="T60" fmla="*/ 92 w 99"/>
                <a:gd name="T61" fmla="*/ 29 h 64"/>
                <a:gd name="T62" fmla="*/ 85 w 99"/>
                <a:gd name="T63" fmla="*/ 22 h 64"/>
                <a:gd name="T64" fmla="*/ 78 w 99"/>
                <a:gd name="T65" fmla="*/ 15 h 64"/>
                <a:gd name="T66" fmla="*/ 71 w 99"/>
                <a:gd name="T67" fmla="*/ 7 h 64"/>
                <a:gd name="T68" fmla="*/ 56 w 99"/>
                <a:gd name="T69" fmla="*/ 0 h 64"/>
                <a:gd name="T70" fmla="*/ 49 w 99"/>
                <a:gd name="T71" fmla="*/ 0 h 64"/>
                <a:gd name="T72" fmla="*/ 35 w 99"/>
                <a:gd name="T73" fmla="*/ 0 h 64"/>
                <a:gd name="T74" fmla="*/ 28 w 99"/>
                <a:gd name="T75" fmla="*/ 0 h 64"/>
                <a:gd name="T76" fmla="*/ 28 w 99"/>
                <a:gd name="T77" fmla="*/ 0 h 64"/>
                <a:gd name="T78" fmla="*/ 28 w 99"/>
                <a:gd name="T79" fmla="*/ 0 h 64"/>
                <a:gd name="T80" fmla="*/ 21 w 99"/>
                <a:gd name="T81" fmla="*/ 0 h 64"/>
                <a:gd name="T82" fmla="*/ 21 w 99"/>
                <a:gd name="T83" fmla="*/ 7 h 64"/>
                <a:gd name="T84" fmla="*/ 14 w 99"/>
                <a:gd name="T85" fmla="*/ 7 h 64"/>
                <a:gd name="T86" fmla="*/ 14 w 99"/>
                <a:gd name="T87" fmla="*/ 7 h 64"/>
                <a:gd name="T88" fmla="*/ 14 w 99"/>
                <a:gd name="T89" fmla="*/ 7 h 64"/>
                <a:gd name="T90" fmla="*/ 7 w 99"/>
                <a:gd name="T91" fmla="*/ 7 h 64"/>
                <a:gd name="T92" fmla="*/ 7 w 99"/>
                <a:gd name="T93" fmla="*/ 15 h 64"/>
                <a:gd name="T94" fmla="*/ 7 w 99"/>
                <a:gd name="T95" fmla="*/ 15 h 64"/>
                <a:gd name="T96" fmla="*/ 0 w 99"/>
                <a:gd name="T97" fmla="*/ 15 h 64"/>
                <a:gd name="T98" fmla="*/ 0 w 99"/>
                <a:gd name="T99" fmla="*/ 15 h 64"/>
                <a:gd name="T100" fmla="*/ 0 w 99"/>
                <a:gd name="T101" fmla="*/ 15 h 64"/>
                <a:gd name="T102" fmla="*/ 0 w 99"/>
                <a:gd name="T103" fmla="*/ 15 h 64"/>
                <a:gd name="T104" fmla="*/ 0 w 99"/>
                <a:gd name="T105" fmla="*/ 22 h 64"/>
                <a:gd name="T106" fmla="*/ 0 w 99"/>
                <a:gd name="T107" fmla="*/ 29 h 64"/>
                <a:gd name="T108" fmla="*/ 0 w 99"/>
                <a:gd name="T109" fmla="*/ 36 h 64"/>
                <a:gd name="T110" fmla="*/ 7 w 99"/>
                <a:gd name="T111" fmla="*/ 50 h 64"/>
                <a:gd name="T112" fmla="*/ 7 w 99"/>
                <a:gd name="T113" fmla="*/ 57 h 64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99"/>
                <a:gd name="T172" fmla="*/ 0 h 64"/>
                <a:gd name="T173" fmla="*/ 99 w 99"/>
                <a:gd name="T174" fmla="*/ 64 h 64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99" h="64">
                  <a:moveTo>
                    <a:pt x="7" y="57"/>
                  </a:moveTo>
                  <a:lnTo>
                    <a:pt x="7" y="57"/>
                  </a:lnTo>
                  <a:lnTo>
                    <a:pt x="7" y="50"/>
                  </a:lnTo>
                  <a:lnTo>
                    <a:pt x="7" y="43"/>
                  </a:lnTo>
                  <a:lnTo>
                    <a:pt x="14" y="36"/>
                  </a:lnTo>
                  <a:lnTo>
                    <a:pt x="21" y="36"/>
                  </a:lnTo>
                  <a:lnTo>
                    <a:pt x="28" y="36"/>
                  </a:lnTo>
                  <a:lnTo>
                    <a:pt x="35" y="36"/>
                  </a:lnTo>
                  <a:lnTo>
                    <a:pt x="42" y="36"/>
                  </a:lnTo>
                  <a:lnTo>
                    <a:pt x="49" y="36"/>
                  </a:lnTo>
                  <a:lnTo>
                    <a:pt x="56" y="36"/>
                  </a:lnTo>
                  <a:lnTo>
                    <a:pt x="64" y="43"/>
                  </a:lnTo>
                  <a:lnTo>
                    <a:pt x="71" y="43"/>
                  </a:lnTo>
                  <a:lnTo>
                    <a:pt x="78" y="50"/>
                  </a:lnTo>
                  <a:lnTo>
                    <a:pt x="78" y="57"/>
                  </a:lnTo>
                  <a:lnTo>
                    <a:pt x="85" y="57"/>
                  </a:lnTo>
                  <a:lnTo>
                    <a:pt x="85" y="64"/>
                  </a:lnTo>
                  <a:lnTo>
                    <a:pt x="92" y="57"/>
                  </a:lnTo>
                  <a:lnTo>
                    <a:pt x="92" y="50"/>
                  </a:lnTo>
                  <a:lnTo>
                    <a:pt x="99" y="50"/>
                  </a:lnTo>
                  <a:lnTo>
                    <a:pt x="92" y="36"/>
                  </a:lnTo>
                  <a:lnTo>
                    <a:pt x="92" y="29"/>
                  </a:lnTo>
                  <a:lnTo>
                    <a:pt x="85" y="22"/>
                  </a:lnTo>
                  <a:lnTo>
                    <a:pt x="78" y="15"/>
                  </a:lnTo>
                  <a:lnTo>
                    <a:pt x="71" y="7"/>
                  </a:lnTo>
                  <a:lnTo>
                    <a:pt x="56" y="0"/>
                  </a:lnTo>
                  <a:lnTo>
                    <a:pt x="49" y="0"/>
                  </a:lnTo>
                  <a:lnTo>
                    <a:pt x="35" y="0"/>
                  </a:lnTo>
                  <a:lnTo>
                    <a:pt x="28" y="0"/>
                  </a:lnTo>
                  <a:lnTo>
                    <a:pt x="21" y="0"/>
                  </a:lnTo>
                  <a:lnTo>
                    <a:pt x="21" y="7"/>
                  </a:lnTo>
                  <a:lnTo>
                    <a:pt x="14" y="7"/>
                  </a:lnTo>
                  <a:lnTo>
                    <a:pt x="7" y="7"/>
                  </a:lnTo>
                  <a:lnTo>
                    <a:pt x="7" y="15"/>
                  </a:lnTo>
                  <a:lnTo>
                    <a:pt x="0" y="15"/>
                  </a:lnTo>
                  <a:lnTo>
                    <a:pt x="0" y="22"/>
                  </a:lnTo>
                  <a:lnTo>
                    <a:pt x="0" y="29"/>
                  </a:lnTo>
                  <a:lnTo>
                    <a:pt x="0" y="36"/>
                  </a:lnTo>
                  <a:lnTo>
                    <a:pt x="7" y="50"/>
                  </a:lnTo>
                  <a:lnTo>
                    <a:pt x="7" y="57"/>
                  </a:lnTo>
                  <a:close/>
                </a:path>
              </a:pathLst>
            </a:custGeom>
            <a:solidFill>
              <a:srgbClr val="702B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6430" name="Freeform 182"/>
            <p:cNvSpPr>
              <a:spLocks/>
            </p:cNvSpPr>
            <p:nvPr/>
          </p:nvSpPr>
          <p:spPr bwMode="auto">
            <a:xfrm>
              <a:off x="2847" y="2089"/>
              <a:ext cx="376" cy="269"/>
            </a:xfrm>
            <a:custGeom>
              <a:avLst/>
              <a:gdLst>
                <a:gd name="T0" fmla="*/ 128 w 376"/>
                <a:gd name="T1" fmla="*/ 35 h 269"/>
                <a:gd name="T2" fmla="*/ 149 w 376"/>
                <a:gd name="T3" fmla="*/ 28 h 269"/>
                <a:gd name="T4" fmla="*/ 178 w 376"/>
                <a:gd name="T5" fmla="*/ 21 h 269"/>
                <a:gd name="T6" fmla="*/ 178 w 376"/>
                <a:gd name="T7" fmla="*/ 14 h 269"/>
                <a:gd name="T8" fmla="*/ 185 w 376"/>
                <a:gd name="T9" fmla="*/ 7 h 269"/>
                <a:gd name="T10" fmla="*/ 192 w 376"/>
                <a:gd name="T11" fmla="*/ 7 h 269"/>
                <a:gd name="T12" fmla="*/ 199 w 376"/>
                <a:gd name="T13" fmla="*/ 14 h 269"/>
                <a:gd name="T14" fmla="*/ 213 w 376"/>
                <a:gd name="T15" fmla="*/ 14 h 269"/>
                <a:gd name="T16" fmla="*/ 227 w 376"/>
                <a:gd name="T17" fmla="*/ 14 h 269"/>
                <a:gd name="T18" fmla="*/ 242 w 376"/>
                <a:gd name="T19" fmla="*/ 7 h 269"/>
                <a:gd name="T20" fmla="*/ 256 w 376"/>
                <a:gd name="T21" fmla="*/ 0 h 269"/>
                <a:gd name="T22" fmla="*/ 270 w 376"/>
                <a:gd name="T23" fmla="*/ 14 h 269"/>
                <a:gd name="T24" fmla="*/ 284 w 376"/>
                <a:gd name="T25" fmla="*/ 21 h 269"/>
                <a:gd name="T26" fmla="*/ 298 w 376"/>
                <a:gd name="T27" fmla="*/ 28 h 269"/>
                <a:gd name="T28" fmla="*/ 313 w 376"/>
                <a:gd name="T29" fmla="*/ 43 h 269"/>
                <a:gd name="T30" fmla="*/ 327 w 376"/>
                <a:gd name="T31" fmla="*/ 50 h 269"/>
                <a:gd name="T32" fmla="*/ 341 w 376"/>
                <a:gd name="T33" fmla="*/ 71 h 269"/>
                <a:gd name="T34" fmla="*/ 348 w 376"/>
                <a:gd name="T35" fmla="*/ 92 h 269"/>
                <a:gd name="T36" fmla="*/ 355 w 376"/>
                <a:gd name="T37" fmla="*/ 121 h 269"/>
                <a:gd name="T38" fmla="*/ 362 w 376"/>
                <a:gd name="T39" fmla="*/ 156 h 269"/>
                <a:gd name="T40" fmla="*/ 369 w 376"/>
                <a:gd name="T41" fmla="*/ 191 h 269"/>
                <a:gd name="T42" fmla="*/ 369 w 376"/>
                <a:gd name="T43" fmla="*/ 227 h 269"/>
                <a:gd name="T44" fmla="*/ 376 w 376"/>
                <a:gd name="T45" fmla="*/ 255 h 269"/>
                <a:gd name="T46" fmla="*/ 355 w 376"/>
                <a:gd name="T47" fmla="*/ 262 h 269"/>
                <a:gd name="T48" fmla="*/ 334 w 376"/>
                <a:gd name="T49" fmla="*/ 269 h 269"/>
                <a:gd name="T50" fmla="*/ 313 w 376"/>
                <a:gd name="T51" fmla="*/ 269 h 269"/>
                <a:gd name="T52" fmla="*/ 291 w 376"/>
                <a:gd name="T53" fmla="*/ 269 h 269"/>
                <a:gd name="T54" fmla="*/ 270 w 376"/>
                <a:gd name="T55" fmla="*/ 269 h 269"/>
                <a:gd name="T56" fmla="*/ 256 w 376"/>
                <a:gd name="T57" fmla="*/ 255 h 269"/>
                <a:gd name="T58" fmla="*/ 249 w 376"/>
                <a:gd name="T59" fmla="*/ 248 h 269"/>
                <a:gd name="T60" fmla="*/ 227 w 376"/>
                <a:gd name="T61" fmla="*/ 241 h 269"/>
                <a:gd name="T62" fmla="*/ 206 w 376"/>
                <a:gd name="T63" fmla="*/ 241 h 269"/>
                <a:gd name="T64" fmla="*/ 192 w 376"/>
                <a:gd name="T65" fmla="*/ 241 h 269"/>
                <a:gd name="T66" fmla="*/ 171 w 376"/>
                <a:gd name="T67" fmla="*/ 234 h 269"/>
                <a:gd name="T68" fmla="*/ 157 w 376"/>
                <a:gd name="T69" fmla="*/ 227 h 269"/>
                <a:gd name="T70" fmla="*/ 142 w 376"/>
                <a:gd name="T71" fmla="*/ 220 h 269"/>
                <a:gd name="T72" fmla="*/ 142 w 376"/>
                <a:gd name="T73" fmla="*/ 206 h 269"/>
                <a:gd name="T74" fmla="*/ 142 w 376"/>
                <a:gd name="T75" fmla="*/ 184 h 269"/>
                <a:gd name="T76" fmla="*/ 135 w 376"/>
                <a:gd name="T77" fmla="*/ 170 h 269"/>
                <a:gd name="T78" fmla="*/ 114 w 376"/>
                <a:gd name="T79" fmla="*/ 163 h 269"/>
                <a:gd name="T80" fmla="*/ 100 w 376"/>
                <a:gd name="T81" fmla="*/ 170 h 269"/>
                <a:gd name="T82" fmla="*/ 78 w 376"/>
                <a:gd name="T83" fmla="*/ 191 h 269"/>
                <a:gd name="T84" fmla="*/ 64 w 376"/>
                <a:gd name="T85" fmla="*/ 206 h 269"/>
                <a:gd name="T86" fmla="*/ 36 w 376"/>
                <a:gd name="T87" fmla="*/ 199 h 269"/>
                <a:gd name="T88" fmla="*/ 22 w 376"/>
                <a:gd name="T89" fmla="*/ 199 h 269"/>
                <a:gd name="T90" fmla="*/ 0 w 376"/>
                <a:gd name="T91" fmla="*/ 199 h 269"/>
                <a:gd name="T92" fmla="*/ 0 w 376"/>
                <a:gd name="T93" fmla="*/ 191 h 269"/>
                <a:gd name="T94" fmla="*/ 8 w 376"/>
                <a:gd name="T95" fmla="*/ 177 h 269"/>
                <a:gd name="T96" fmla="*/ 15 w 376"/>
                <a:gd name="T97" fmla="*/ 170 h 269"/>
                <a:gd name="T98" fmla="*/ 29 w 376"/>
                <a:gd name="T99" fmla="*/ 163 h 269"/>
                <a:gd name="T100" fmla="*/ 43 w 376"/>
                <a:gd name="T101" fmla="*/ 149 h 269"/>
                <a:gd name="T102" fmla="*/ 64 w 376"/>
                <a:gd name="T103" fmla="*/ 121 h 269"/>
                <a:gd name="T104" fmla="*/ 86 w 376"/>
                <a:gd name="T105" fmla="*/ 85 h 269"/>
                <a:gd name="T106" fmla="*/ 107 w 376"/>
                <a:gd name="T107" fmla="*/ 64 h 269"/>
                <a:gd name="T108" fmla="*/ 114 w 376"/>
                <a:gd name="T109" fmla="*/ 50 h 269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376"/>
                <a:gd name="T166" fmla="*/ 0 h 269"/>
                <a:gd name="T167" fmla="*/ 376 w 376"/>
                <a:gd name="T168" fmla="*/ 269 h 269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376" h="269">
                  <a:moveTo>
                    <a:pt x="114" y="50"/>
                  </a:moveTo>
                  <a:lnTo>
                    <a:pt x="121" y="43"/>
                  </a:lnTo>
                  <a:lnTo>
                    <a:pt x="128" y="35"/>
                  </a:lnTo>
                  <a:lnTo>
                    <a:pt x="135" y="35"/>
                  </a:lnTo>
                  <a:lnTo>
                    <a:pt x="142" y="35"/>
                  </a:lnTo>
                  <a:lnTo>
                    <a:pt x="149" y="28"/>
                  </a:lnTo>
                  <a:lnTo>
                    <a:pt x="157" y="28"/>
                  </a:lnTo>
                  <a:lnTo>
                    <a:pt x="171" y="28"/>
                  </a:lnTo>
                  <a:lnTo>
                    <a:pt x="178" y="21"/>
                  </a:lnTo>
                  <a:lnTo>
                    <a:pt x="178" y="14"/>
                  </a:lnTo>
                  <a:lnTo>
                    <a:pt x="185" y="14"/>
                  </a:lnTo>
                  <a:lnTo>
                    <a:pt x="185" y="7"/>
                  </a:lnTo>
                  <a:lnTo>
                    <a:pt x="192" y="7"/>
                  </a:lnTo>
                  <a:lnTo>
                    <a:pt x="199" y="7"/>
                  </a:lnTo>
                  <a:lnTo>
                    <a:pt x="199" y="14"/>
                  </a:lnTo>
                  <a:lnTo>
                    <a:pt x="206" y="14"/>
                  </a:lnTo>
                  <a:lnTo>
                    <a:pt x="213" y="14"/>
                  </a:lnTo>
                  <a:lnTo>
                    <a:pt x="220" y="14"/>
                  </a:lnTo>
                  <a:lnTo>
                    <a:pt x="227" y="14"/>
                  </a:lnTo>
                  <a:lnTo>
                    <a:pt x="235" y="7"/>
                  </a:lnTo>
                  <a:lnTo>
                    <a:pt x="242" y="7"/>
                  </a:lnTo>
                  <a:lnTo>
                    <a:pt x="249" y="0"/>
                  </a:lnTo>
                  <a:lnTo>
                    <a:pt x="256" y="0"/>
                  </a:lnTo>
                  <a:lnTo>
                    <a:pt x="263" y="7"/>
                  </a:lnTo>
                  <a:lnTo>
                    <a:pt x="270" y="14"/>
                  </a:lnTo>
                  <a:lnTo>
                    <a:pt x="277" y="14"/>
                  </a:lnTo>
                  <a:lnTo>
                    <a:pt x="277" y="21"/>
                  </a:lnTo>
                  <a:lnTo>
                    <a:pt x="284" y="21"/>
                  </a:lnTo>
                  <a:lnTo>
                    <a:pt x="291" y="28"/>
                  </a:lnTo>
                  <a:lnTo>
                    <a:pt x="298" y="28"/>
                  </a:lnTo>
                  <a:lnTo>
                    <a:pt x="305" y="35"/>
                  </a:lnTo>
                  <a:lnTo>
                    <a:pt x="313" y="35"/>
                  </a:lnTo>
                  <a:lnTo>
                    <a:pt x="313" y="43"/>
                  </a:lnTo>
                  <a:lnTo>
                    <a:pt x="320" y="43"/>
                  </a:lnTo>
                  <a:lnTo>
                    <a:pt x="327" y="50"/>
                  </a:lnTo>
                  <a:lnTo>
                    <a:pt x="334" y="57"/>
                  </a:lnTo>
                  <a:lnTo>
                    <a:pt x="341" y="64"/>
                  </a:lnTo>
                  <a:lnTo>
                    <a:pt x="341" y="71"/>
                  </a:lnTo>
                  <a:lnTo>
                    <a:pt x="348" y="78"/>
                  </a:lnTo>
                  <a:lnTo>
                    <a:pt x="348" y="85"/>
                  </a:lnTo>
                  <a:lnTo>
                    <a:pt x="348" y="92"/>
                  </a:lnTo>
                  <a:lnTo>
                    <a:pt x="348" y="99"/>
                  </a:lnTo>
                  <a:lnTo>
                    <a:pt x="348" y="106"/>
                  </a:lnTo>
                  <a:lnTo>
                    <a:pt x="355" y="121"/>
                  </a:lnTo>
                  <a:lnTo>
                    <a:pt x="355" y="128"/>
                  </a:lnTo>
                  <a:lnTo>
                    <a:pt x="362" y="142"/>
                  </a:lnTo>
                  <a:lnTo>
                    <a:pt x="362" y="156"/>
                  </a:lnTo>
                  <a:lnTo>
                    <a:pt x="362" y="163"/>
                  </a:lnTo>
                  <a:lnTo>
                    <a:pt x="369" y="177"/>
                  </a:lnTo>
                  <a:lnTo>
                    <a:pt x="369" y="191"/>
                  </a:lnTo>
                  <a:lnTo>
                    <a:pt x="369" y="206"/>
                  </a:lnTo>
                  <a:lnTo>
                    <a:pt x="369" y="220"/>
                  </a:lnTo>
                  <a:lnTo>
                    <a:pt x="369" y="227"/>
                  </a:lnTo>
                  <a:lnTo>
                    <a:pt x="369" y="234"/>
                  </a:lnTo>
                  <a:lnTo>
                    <a:pt x="376" y="241"/>
                  </a:lnTo>
                  <a:lnTo>
                    <a:pt x="376" y="255"/>
                  </a:lnTo>
                  <a:lnTo>
                    <a:pt x="369" y="255"/>
                  </a:lnTo>
                  <a:lnTo>
                    <a:pt x="362" y="255"/>
                  </a:lnTo>
                  <a:lnTo>
                    <a:pt x="355" y="262"/>
                  </a:lnTo>
                  <a:lnTo>
                    <a:pt x="348" y="262"/>
                  </a:lnTo>
                  <a:lnTo>
                    <a:pt x="341" y="262"/>
                  </a:lnTo>
                  <a:lnTo>
                    <a:pt x="334" y="269"/>
                  </a:lnTo>
                  <a:lnTo>
                    <a:pt x="327" y="269"/>
                  </a:lnTo>
                  <a:lnTo>
                    <a:pt x="320" y="269"/>
                  </a:lnTo>
                  <a:lnTo>
                    <a:pt x="313" y="269"/>
                  </a:lnTo>
                  <a:lnTo>
                    <a:pt x="305" y="269"/>
                  </a:lnTo>
                  <a:lnTo>
                    <a:pt x="298" y="269"/>
                  </a:lnTo>
                  <a:lnTo>
                    <a:pt x="291" y="269"/>
                  </a:lnTo>
                  <a:lnTo>
                    <a:pt x="284" y="269"/>
                  </a:lnTo>
                  <a:lnTo>
                    <a:pt x="277" y="269"/>
                  </a:lnTo>
                  <a:lnTo>
                    <a:pt x="270" y="269"/>
                  </a:lnTo>
                  <a:lnTo>
                    <a:pt x="263" y="269"/>
                  </a:lnTo>
                  <a:lnTo>
                    <a:pt x="263" y="262"/>
                  </a:lnTo>
                  <a:lnTo>
                    <a:pt x="256" y="255"/>
                  </a:lnTo>
                  <a:lnTo>
                    <a:pt x="249" y="248"/>
                  </a:lnTo>
                  <a:lnTo>
                    <a:pt x="242" y="248"/>
                  </a:lnTo>
                  <a:lnTo>
                    <a:pt x="235" y="248"/>
                  </a:lnTo>
                  <a:lnTo>
                    <a:pt x="227" y="241"/>
                  </a:lnTo>
                  <a:lnTo>
                    <a:pt x="220" y="241"/>
                  </a:lnTo>
                  <a:lnTo>
                    <a:pt x="213" y="241"/>
                  </a:lnTo>
                  <a:lnTo>
                    <a:pt x="206" y="241"/>
                  </a:lnTo>
                  <a:lnTo>
                    <a:pt x="199" y="241"/>
                  </a:lnTo>
                  <a:lnTo>
                    <a:pt x="192" y="241"/>
                  </a:lnTo>
                  <a:lnTo>
                    <a:pt x="185" y="241"/>
                  </a:lnTo>
                  <a:lnTo>
                    <a:pt x="178" y="234"/>
                  </a:lnTo>
                  <a:lnTo>
                    <a:pt x="171" y="234"/>
                  </a:lnTo>
                  <a:lnTo>
                    <a:pt x="164" y="234"/>
                  </a:lnTo>
                  <a:lnTo>
                    <a:pt x="157" y="234"/>
                  </a:lnTo>
                  <a:lnTo>
                    <a:pt x="157" y="227"/>
                  </a:lnTo>
                  <a:lnTo>
                    <a:pt x="149" y="227"/>
                  </a:lnTo>
                  <a:lnTo>
                    <a:pt x="142" y="227"/>
                  </a:lnTo>
                  <a:lnTo>
                    <a:pt x="142" y="220"/>
                  </a:lnTo>
                  <a:lnTo>
                    <a:pt x="135" y="220"/>
                  </a:lnTo>
                  <a:lnTo>
                    <a:pt x="135" y="213"/>
                  </a:lnTo>
                  <a:lnTo>
                    <a:pt x="142" y="206"/>
                  </a:lnTo>
                  <a:lnTo>
                    <a:pt x="142" y="199"/>
                  </a:lnTo>
                  <a:lnTo>
                    <a:pt x="142" y="184"/>
                  </a:lnTo>
                  <a:lnTo>
                    <a:pt x="142" y="177"/>
                  </a:lnTo>
                  <a:lnTo>
                    <a:pt x="135" y="170"/>
                  </a:lnTo>
                  <a:lnTo>
                    <a:pt x="128" y="170"/>
                  </a:lnTo>
                  <a:lnTo>
                    <a:pt x="121" y="170"/>
                  </a:lnTo>
                  <a:lnTo>
                    <a:pt x="114" y="163"/>
                  </a:lnTo>
                  <a:lnTo>
                    <a:pt x="107" y="163"/>
                  </a:lnTo>
                  <a:lnTo>
                    <a:pt x="100" y="170"/>
                  </a:lnTo>
                  <a:lnTo>
                    <a:pt x="93" y="177"/>
                  </a:lnTo>
                  <a:lnTo>
                    <a:pt x="86" y="184"/>
                  </a:lnTo>
                  <a:lnTo>
                    <a:pt x="78" y="191"/>
                  </a:lnTo>
                  <a:lnTo>
                    <a:pt x="78" y="199"/>
                  </a:lnTo>
                  <a:lnTo>
                    <a:pt x="71" y="199"/>
                  </a:lnTo>
                  <a:lnTo>
                    <a:pt x="64" y="206"/>
                  </a:lnTo>
                  <a:lnTo>
                    <a:pt x="50" y="206"/>
                  </a:lnTo>
                  <a:lnTo>
                    <a:pt x="43" y="199"/>
                  </a:lnTo>
                  <a:lnTo>
                    <a:pt x="36" y="199"/>
                  </a:lnTo>
                  <a:lnTo>
                    <a:pt x="29" y="199"/>
                  </a:lnTo>
                  <a:lnTo>
                    <a:pt x="22" y="199"/>
                  </a:lnTo>
                  <a:lnTo>
                    <a:pt x="15" y="199"/>
                  </a:lnTo>
                  <a:lnTo>
                    <a:pt x="8" y="199"/>
                  </a:lnTo>
                  <a:lnTo>
                    <a:pt x="0" y="199"/>
                  </a:lnTo>
                  <a:lnTo>
                    <a:pt x="0" y="191"/>
                  </a:lnTo>
                  <a:lnTo>
                    <a:pt x="0" y="184"/>
                  </a:lnTo>
                  <a:lnTo>
                    <a:pt x="8" y="184"/>
                  </a:lnTo>
                  <a:lnTo>
                    <a:pt x="8" y="177"/>
                  </a:lnTo>
                  <a:lnTo>
                    <a:pt x="15" y="177"/>
                  </a:lnTo>
                  <a:lnTo>
                    <a:pt x="15" y="170"/>
                  </a:lnTo>
                  <a:lnTo>
                    <a:pt x="22" y="170"/>
                  </a:lnTo>
                  <a:lnTo>
                    <a:pt x="29" y="163"/>
                  </a:lnTo>
                  <a:lnTo>
                    <a:pt x="36" y="163"/>
                  </a:lnTo>
                  <a:lnTo>
                    <a:pt x="36" y="156"/>
                  </a:lnTo>
                  <a:lnTo>
                    <a:pt x="43" y="149"/>
                  </a:lnTo>
                  <a:lnTo>
                    <a:pt x="50" y="135"/>
                  </a:lnTo>
                  <a:lnTo>
                    <a:pt x="57" y="128"/>
                  </a:lnTo>
                  <a:lnTo>
                    <a:pt x="64" y="121"/>
                  </a:lnTo>
                  <a:lnTo>
                    <a:pt x="71" y="106"/>
                  </a:lnTo>
                  <a:lnTo>
                    <a:pt x="78" y="99"/>
                  </a:lnTo>
                  <a:lnTo>
                    <a:pt x="86" y="85"/>
                  </a:lnTo>
                  <a:lnTo>
                    <a:pt x="93" y="78"/>
                  </a:lnTo>
                  <a:lnTo>
                    <a:pt x="100" y="71"/>
                  </a:lnTo>
                  <a:lnTo>
                    <a:pt x="107" y="64"/>
                  </a:lnTo>
                  <a:lnTo>
                    <a:pt x="114" y="57"/>
                  </a:lnTo>
                  <a:lnTo>
                    <a:pt x="114" y="50"/>
                  </a:lnTo>
                  <a:close/>
                </a:path>
              </a:pathLst>
            </a:custGeom>
            <a:solidFill>
              <a:srgbClr val="91A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6431" name="Freeform 183"/>
            <p:cNvSpPr>
              <a:spLocks/>
            </p:cNvSpPr>
            <p:nvPr/>
          </p:nvSpPr>
          <p:spPr bwMode="auto">
            <a:xfrm>
              <a:off x="3032" y="2132"/>
              <a:ext cx="57" cy="177"/>
            </a:xfrm>
            <a:custGeom>
              <a:avLst/>
              <a:gdLst>
                <a:gd name="T0" fmla="*/ 14 w 57"/>
                <a:gd name="T1" fmla="*/ 0 h 177"/>
                <a:gd name="T2" fmla="*/ 21 w 57"/>
                <a:gd name="T3" fmla="*/ 14 h 177"/>
                <a:gd name="T4" fmla="*/ 21 w 57"/>
                <a:gd name="T5" fmla="*/ 21 h 177"/>
                <a:gd name="T6" fmla="*/ 21 w 57"/>
                <a:gd name="T7" fmla="*/ 35 h 177"/>
                <a:gd name="T8" fmla="*/ 21 w 57"/>
                <a:gd name="T9" fmla="*/ 42 h 177"/>
                <a:gd name="T10" fmla="*/ 28 w 57"/>
                <a:gd name="T11" fmla="*/ 35 h 177"/>
                <a:gd name="T12" fmla="*/ 28 w 57"/>
                <a:gd name="T13" fmla="*/ 35 h 177"/>
                <a:gd name="T14" fmla="*/ 35 w 57"/>
                <a:gd name="T15" fmla="*/ 28 h 177"/>
                <a:gd name="T16" fmla="*/ 35 w 57"/>
                <a:gd name="T17" fmla="*/ 28 h 177"/>
                <a:gd name="T18" fmla="*/ 35 w 57"/>
                <a:gd name="T19" fmla="*/ 21 h 177"/>
                <a:gd name="T20" fmla="*/ 42 w 57"/>
                <a:gd name="T21" fmla="*/ 21 h 177"/>
                <a:gd name="T22" fmla="*/ 50 w 57"/>
                <a:gd name="T23" fmla="*/ 14 h 177"/>
                <a:gd name="T24" fmla="*/ 50 w 57"/>
                <a:gd name="T25" fmla="*/ 7 h 177"/>
                <a:gd name="T26" fmla="*/ 57 w 57"/>
                <a:gd name="T27" fmla="*/ 14 h 177"/>
                <a:gd name="T28" fmla="*/ 57 w 57"/>
                <a:gd name="T29" fmla="*/ 14 h 177"/>
                <a:gd name="T30" fmla="*/ 57 w 57"/>
                <a:gd name="T31" fmla="*/ 21 h 177"/>
                <a:gd name="T32" fmla="*/ 57 w 57"/>
                <a:gd name="T33" fmla="*/ 28 h 177"/>
                <a:gd name="T34" fmla="*/ 50 w 57"/>
                <a:gd name="T35" fmla="*/ 42 h 177"/>
                <a:gd name="T36" fmla="*/ 50 w 57"/>
                <a:gd name="T37" fmla="*/ 49 h 177"/>
                <a:gd name="T38" fmla="*/ 42 w 57"/>
                <a:gd name="T39" fmla="*/ 56 h 177"/>
                <a:gd name="T40" fmla="*/ 42 w 57"/>
                <a:gd name="T41" fmla="*/ 63 h 177"/>
                <a:gd name="T42" fmla="*/ 35 w 57"/>
                <a:gd name="T43" fmla="*/ 78 h 177"/>
                <a:gd name="T44" fmla="*/ 35 w 57"/>
                <a:gd name="T45" fmla="*/ 85 h 177"/>
                <a:gd name="T46" fmla="*/ 35 w 57"/>
                <a:gd name="T47" fmla="*/ 148 h 177"/>
                <a:gd name="T48" fmla="*/ 28 w 57"/>
                <a:gd name="T49" fmla="*/ 148 h 177"/>
                <a:gd name="T50" fmla="*/ 21 w 57"/>
                <a:gd name="T51" fmla="*/ 156 h 177"/>
                <a:gd name="T52" fmla="*/ 14 w 57"/>
                <a:gd name="T53" fmla="*/ 156 h 177"/>
                <a:gd name="T54" fmla="*/ 14 w 57"/>
                <a:gd name="T55" fmla="*/ 156 h 177"/>
                <a:gd name="T56" fmla="*/ 7 w 57"/>
                <a:gd name="T57" fmla="*/ 163 h 177"/>
                <a:gd name="T58" fmla="*/ 7 w 57"/>
                <a:gd name="T59" fmla="*/ 170 h 177"/>
                <a:gd name="T60" fmla="*/ 0 w 57"/>
                <a:gd name="T61" fmla="*/ 170 h 177"/>
                <a:gd name="T62" fmla="*/ 0 w 57"/>
                <a:gd name="T63" fmla="*/ 177 h 177"/>
                <a:gd name="T64" fmla="*/ 0 w 57"/>
                <a:gd name="T65" fmla="*/ 141 h 177"/>
                <a:gd name="T66" fmla="*/ 0 w 57"/>
                <a:gd name="T67" fmla="*/ 134 h 177"/>
                <a:gd name="T68" fmla="*/ 7 w 57"/>
                <a:gd name="T69" fmla="*/ 120 h 177"/>
                <a:gd name="T70" fmla="*/ 7 w 57"/>
                <a:gd name="T71" fmla="*/ 113 h 177"/>
                <a:gd name="T72" fmla="*/ 7 w 57"/>
                <a:gd name="T73" fmla="*/ 106 h 177"/>
                <a:gd name="T74" fmla="*/ 14 w 57"/>
                <a:gd name="T75" fmla="*/ 99 h 177"/>
                <a:gd name="T76" fmla="*/ 14 w 57"/>
                <a:gd name="T77" fmla="*/ 92 h 177"/>
                <a:gd name="T78" fmla="*/ 14 w 57"/>
                <a:gd name="T79" fmla="*/ 85 h 177"/>
                <a:gd name="T80" fmla="*/ 14 w 57"/>
                <a:gd name="T81" fmla="*/ 78 h 177"/>
                <a:gd name="T82" fmla="*/ 14 w 57"/>
                <a:gd name="T83" fmla="*/ 70 h 177"/>
                <a:gd name="T84" fmla="*/ 14 w 57"/>
                <a:gd name="T85" fmla="*/ 70 h 177"/>
                <a:gd name="T86" fmla="*/ 14 w 57"/>
                <a:gd name="T87" fmla="*/ 70 h 177"/>
                <a:gd name="T88" fmla="*/ 7 w 57"/>
                <a:gd name="T89" fmla="*/ 70 h 177"/>
                <a:gd name="T90" fmla="*/ 7 w 57"/>
                <a:gd name="T91" fmla="*/ 70 h 177"/>
                <a:gd name="T92" fmla="*/ 7 w 57"/>
                <a:gd name="T93" fmla="*/ 63 h 177"/>
                <a:gd name="T94" fmla="*/ 0 w 57"/>
                <a:gd name="T95" fmla="*/ 63 h 177"/>
                <a:gd name="T96" fmla="*/ 0 w 57"/>
                <a:gd name="T97" fmla="*/ 63 h 177"/>
                <a:gd name="T98" fmla="*/ 0 w 57"/>
                <a:gd name="T99" fmla="*/ 49 h 177"/>
                <a:gd name="T100" fmla="*/ 7 w 57"/>
                <a:gd name="T101" fmla="*/ 42 h 177"/>
                <a:gd name="T102" fmla="*/ 7 w 57"/>
                <a:gd name="T103" fmla="*/ 28 h 177"/>
                <a:gd name="T104" fmla="*/ 7 w 57"/>
                <a:gd name="T105" fmla="*/ 14 h 177"/>
                <a:gd name="T106" fmla="*/ 7 w 57"/>
                <a:gd name="T107" fmla="*/ 14 h 177"/>
                <a:gd name="T108" fmla="*/ 14 w 57"/>
                <a:gd name="T109" fmla="*/ 7 h 177"/>
                <a:gd name="T110" fmla="*/ 14 w 57"/>
                <a:gd name="T111" fmla="*/ 7 h 177"/>
                <a:gd name="T112" fmla="*/ 14 w 57"/>
                <a:gd name="T113" fmla="*/ 0 h 17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57"/>
                <a:gd name="T172" fmla="*/ 0 h 177"/>
                <a:gd name="T173" fmla="*/ 57 w 57"/>
                <a:gd name="T174" fmla="*/ 177 h 17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57" h="177">
                  <a:moveTo>
                    <a:pt x="14" y="0"/>
                  </a:moveTo>
                  <a:lnTo>
                    <a:pt x="21" y="14"/>
                  </a:lnTo>
                  <a:lnTo>
                    <a:pt x="21" y="21"/>
                  </a:lnTo>
                  <a:lnTo>
                    <a:pt x="21" y="35"/>
                  </a:lnTo>
                  <a:lnTo>
                    <a:pt x="21" y="42"/>
                  </a:lnTo>
                  <a:lnTo>
                    <a:pt x="28" y="35"/>
                  </a:lnTo>
                  <a:lnTo>
                    <a:pt x="35" y="28"/>
                  </a:lnTo>
                  <a:lnTo>
                    <a:pt x="35" y="21"/>
                  </a:lnTo>
                  <a:lnTo>
                    <a:pt x="42" y="21"/>
                  </a:lnTo>
                  <a:lnTo>
                    <a:pt x="50" y="14"/>
                  </a:lnTo>
                  <a:lnTo>
                    <a:pt x="50" y="7"/>
                  </a:lnTo>
                  <a:lnTo>
                    <a:pt x="57" y="14"/>
                  </a:lnTo>
                  <a:lnTo>
                    <a:pt x="57" y="21"/>
                  </a:lnTo>
                  <a:lnTo>
                    <a:pt x="57" y="28"/>
                  </a:lnTo>
                  <a:lnTo>
                    <a:pt x="50" y="42"/>
                  </a:lnTo>
                  <a:lnTo>
                    <a:pt x="50" y="49"/>
                  </a:lnTo>
                  <a:lnTo>
                    <a:pt x="42" y="56"/>
                  </a:lnTo>
                  <a:lnTo>
                    <a:pt x="42" y="63"/>
                  </a:lnTo>
                  <a:lnTo>
                    <a:pt x="35" y="78"/>
                  </a:lnTo>
                  <a:lnTo>
                    <a:pt x="35" y="85"/>
                  </a:lnTo>
                  <a:lnTo>
                    <a:pt x="35" y="148"/>
                  </a:lnTo>
                  <a:lnTo>
                    <a:pt x="28" y="148"/>
                  </a:lnTo>
                  <a:lnTo>
                    <a:pt x="21" y="156"/>
                  </a:lnTo>
                  <a:lnTo>
                    <a:pt x="14" y="156"/>
                  </a:lnTo>
                  <a:lnTo>
                    <a:pt x="7" y="163"/>
                  </a:lnTo>
                  <a:lnTo>
                    <a:pt x="7" y="170"/>
                  </a:lnTo>
                  <a:lnTo>
                    <a:pt x="0" y="170"/>
                  </a:lnTo>
                  <a:lnTo>
                    <a:pt x="0" y="177"/>
                  </a:lnTo>
                  <a:lnTo>
                    <a:pt x="0" y="141"/>
                  </a:lnTo>
                  <a:lnTo>
                    <a:pt x="0" y="134"/>
                  </a:lnTo>
                  <a:lnTo>
                    <a:pt x="7" y="120"/>
                  </a:lnTo>
                  <a:lnTo>
                    <a:pt x="7" y="113"/>
                  </a:lnTo>
                  <a:lnTo>
                    <a:pt x="7" y="106"/>
                  </a:lnTo>
                  <a:lnTo>
                    <a:pt x="14" y="99"/>
                  </a:lnTo>
                  <a:lnTo>
                    <a:pt x="14" y="92"/>
                  </a:lnTo>
                  <a:lnTo>
                    <a:pt x="14" y="85"/>
                  </a:lnTo>
                  <a:lnTo>
                    <a:pt x="14" y="78"/>
                  </a:lnTo>
                  <a:lnTo>
                    <a:pt x="14" y="70"/>
                  </a:lnTo>
                  <a:lnTo>
                    <a:pt x="7" y="70"/>
                  </a:lnTo>
                  <a:lnTo>
                    <a:pt x="7" y="63"/>
                  </a:lnTo>
                  <a:lnTo>
                    <a:pt x="0" y="63"/>
                  </a:lnTo>
                  <a:lnTo>
                    <a:pt x="0" y="49"/>
                  </a:lnTo>
                  <a:lnTo>
                    <a:pt x="7" y="42"/>
                  </a:lnTo>
                  <a:lnTo>
                    <a:pt x="7" y="28"/>
                  </a:lnTo>
                  <a:lnTo>
                    <a:pt x="7" y="14"/>
                  </a:lnTo>
                  <a:lnTo>
                    <a:pt x="14" y="7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66007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6432" name="Freeform 184"/>
            <p:cNvSpPr>
              <a:spLocks/>
            </p:cNvSpPr>
            <p:nvPr/>
          </p:nvSpPr>
          <p:spPr bwMode="auto">
            <a:xfrm>
              <a:off x="2918" y="2259"/>
              <a:ext cx="71" cy="50"/>
            </a:xfrm>
            <a:custGeom>
              <a:avLst/>
              <a:gdLst>
                <a:gd name="T0" fmla="*/ 50 w 71"/>
                <a:gd name="T1" fmla="*/ 50 h 50"/>
                <a:gd name="T2" fmla="*/ 57 w 71"/>
                <a:gd name="T3" fmla="*/ 50 h 50"/>
                <a:gd name="T4" fmla="*/ 64 w 71"/>
                <a:gd name="T5" fmla="*/ 43 h 50"/>
                <a:gd name="T6" fmla="*/ 64 w 71"/>
                <a:gd name="T7" fmla="*/ 43 h 50"/>
                <a:gd name="T8" fmla="*/ 71 w 71"/>
                <a:gd name="T9" fmla="*/ 36 h 50"/>
                <a:gd name="T10" fmla="*/ 71 w 71"/>
                <a:gd name="T11" fmla="*/ 29 h 50"/>
                <a:gd name="T12" fmla="*/ 71 w 71"/>
                <a:gd name="T13" fmla="*/ 29 h 50"/>
                <a:gd name="T14" fmla="*/ 71 w 71"/>
                <a:gd name="T15" fmla="*/ 21 h 50"/>
                <a:gd name="T16" fmla="*/ 71 w 71"/>
                <a:gd name="T17" fmla="*/ 14 h 50"/>
                <a:gd name="T18" fmla="*/ 71 w 71"/>
                <a:gd name="T19" fmla="*/ 7 h 50"/>
                <a:gd name="T20" fmla="*/ 71 w 71"/>
                <a:gd name="T21" fmla="*/ 7 h 50"/>
                <a:gd name="T22" fmla="*/ 64 w 71"/>
                <a:gd name="T23" fmla="*/ 7 h 50"/>
                <a:gd name="T24" fmla="*/ 64 w 71"/>
                <a:gd name="T25" fmla="*/ 0 h 50"/>
                <a:gd name="T26" fmla="*/ 57 w 71"/>
                <a:gd name="T27" fmla="*/ 0 h 50"/>
                <a:gd name="T28" fmla="*/ 50 w 71"/>
                <a:gd name="T29" fmla="*/ 0 h 50"/>
                <a:gd name="T30" fmla="*/ 50 w 71"/>
                <a:gd name="T31" fmla="*/ 0 h 50"/>
                <a:gd name="T32" fmla="*/ 43 w 71"/>
                <a:gd name="T33" fmla="*/ 0 h 50"/>
                <a:gd name="T34" fmla="*/ 36 w 71"/>
                <a:gd name="T35" fmla="*/ 0 h 50"/>
                <a:gd name="T36" fmla="*/ 29 w 71"/>
                <a:gd name="T37" fmla="*/ 0 h 50"/>
                <a:gd name="T38" fmla="*/ 22 w 71"/>
                <a:gd name="T39" fmla="*/ 7 h 50"/>
                <a:gd name="T40" fmla="*/ 15 w 71"/>
                <a:gd name="T41" fmla="*/ 7 h 50"/>
                <a:gd name="T42" fmla="*/ 7 w 71"/>
                <a:gd name="T43" fmla="*/ 14 h 50"/>
                <a:gd name="T44" fmla="*/ 0 w 71"/>
                <a:gd name="T45" fmla="*/ 21 h 50"/>
                <a:gd name="T46" fmla="*/ 0 w 71"/>
                <a:gd name="T47" fmla="*/ 29 h 50"/>
                <a:gd name="T48" fmla="*/ 0 w 71"/>
                <a:gd name="T49" fmla="*/ 36 h 50"/>
                <a:gd name="T50" fmla="*/ 7 w 71"/>
                <a:gd name="T51" fmla="*/ 36 h 50"/>
                <a:gd name="T52" fmla="*/ 15 w 71"/>
                <a:gd name="T53" fmla="*/ 36 h 50"/>
                <a:gd name="T54" fmla="*/ 22 w 71"/>
                <a:gd name="T55" fmla="*/ 36 h 50"/>
                <a:gd name="T56" fmla="*/ 29 w 71"/>
                <a:gd name="T57" fmla="*/ 36 h 50"/>
                <a:gd name="T58" fmla="*/ 36 w 71"/>
                <a:gd name="T59" fmla="*/ 36 h 50"/>
                <a:gd name="T60" fmla="*/ 43 w 71"/>
                <a:gd name="T61" fmla="*/ 43 h 50"/>
                <a:gd name="T62" fmla="*/ 50 w 71"/>
                <a:gd name="T63" fmla="*/ 50 h 50"/>
                <a:gd name="T64" fmla="*/ 50 w 71"/>
                <a:gd name="T65" fmla="*/ 50 h 5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71"/>
                <a:gd name="T100" fmla="*/ 0 h 50"/>
                <a:gd name="T101" fmla="*/ 71 w 71"/>
                <a:gd name="T102" fmla="*/ 50 h 5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71" h="50">
                  <a:moveTo>
                    <a:pt x="50" y="50"/>
                  </a:moveTo>
                  <a:lnTo>
                    <a:pt x="57" y="50"/>
                  </a:lnTo>
                  <a:lnTo>
                    <a:pt x="64" y="43"/>
                  </a:lnTo>
                  <a:lnTo>
                    <a:pt x="71" y="36"/>
                  </a:lnTo>
                  <a:lnTo>
                    <a:pt x="71" y="29"/>
                  </a:lnTo>
                  <a:lnTo>
                    <a:pt x="71" y="21"/>
                  </a:lnTo>
                  <a:lnTo>
                    <a:pt x="71" y="14"/>
                  </a:lnTo>
                  <a:lnTo>
                    <a:pt x="71" y="7"/>
                  </a:lnTo>
                  <a:lnTo>
                    <a:pt x="64" y="7"/>
                  </a:lnTo>
                  <a:lnTo>
                    <a:pt x="64" y="0"/>
                  </a:lnTo>
                  <a:lnTo>
                    <a:pt x="57" y="0"/>
                  </a:lnTo>
                  <a:lnTo>
                    <a:pt x="50" y="0"/>
                  </a:lnTo>
                  <a:lnTo>
                    <a:pt x="43" y="0"/>
                  </a:lnTo>
                  <a:lnTo>
                    <a:pt x="36" y="0"/>
                  </a:lnTo>
                  <a:lnTo>
                    <a:pt x="29" y="0"/>
                  </a:lnTo>
                  <a:lnTo>
                    <a:pt x="22" y="7"/>
                  </a:lnTo>
                  <a:lnTo>
                    <a:pt x="15" y="7"/>
                  </a:lnTo>
                  <a:lnTo>
                    <a:pt x="7" y="14"/>
                  </a:lnTo>
                  <a:lnTo>
                    <a:pt x="0" y="21"/>
                  </a:lnTo>
                  <a:lnTo>
                    <a:pt x="0" y="29"/>
                  </a:lnTo>
                  <a:lnTo>
                    <a:pt x="0" y="36"/>
                  </a:lnTo>
                  <a:lnTo>
                    <a:pt x="7" y="36"/>
                  </a:lnTo>
                  <a:lnTo>
                    <a:pt x="15" y="36"/>
                  </a:lnTo>
                  <a:lnTo>
                    <a:pt x="22" y="36"/>
                  </a:lnTo>
                  <a:lnTo>
                    <a:pt x="29" y="36"/>
                  </a:lnTo>
                  <a:lnTo>
                    <a:pt x="36" y="36"/>
                  </a:lnTo>
                  <a:lnTo>
                    <a:pt x="43" y="43"/>
                  </a:lnTo>
                  <a:lnTo>
                    <a:pt x="50" y="50"/>
                  </a:lnTo>
                  <a:close/>
                </a:path>
              </a:pathLst>
            </a:custGeom>
            <a:solidFill>
              <a:srgbClr val="F2BFB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6433" name="Freeform 185"/>
            <p:cNvSpPr>
              <a:spLocks/>
            </p:cNvSpPr>
            <p:nvPr/>
          </p:nvSpPr>
          <p:spPr bwMode="auto">
            <a:xfrm>
              <a:off x="2826" y="2288"/>
              <a:ext cx="135" cy="56"/>
            </a:xfrm>
            <a:custGeom>
              <a:avLst/>
              <a:gdLst>
                <a:gd name="T0" fmla="*/ 36 w 135"/>
                <a:gd name="T1" fmla="*/ 0 h 56"/>
                <a:gd name="T2" fmla="*/ 78 w 135"/>
                <a:gd name="T3" fmla="*/ 0 h 56"/>
                <a:gd name="T4" fmla="*/ 85 w 135"/>
                <a:gd name="T5" fmla="*/ 7 h 56"/>
                <a:gd name="T6" fmla="*/ 92 w 135"/>
                <a:gd name="T7" fmla="*/ 7 h 56"/>
                <a:gd name="T8" fmla="*/ 99 w 135"/>
                <a:gd name="T9" fmla="*/ 7 h 56"/>
                <a:gd name="T10" fmla="*/ 107 w 135"/>
                <a:gd name="T11" fmla="*/ 14 h 56"/>
                <a:gd name="T12" fmla="*/ 114 w 135"/>
                <a:gd name="T13" fmla="*/ 14 h 56"/>
                <a:gd name="T14" fmla="*/ 121 w 135"/>
                <a:gd name="T15" fmla="*/ 14 h 56"/>
                <a:gd name="T16" fmla="*/ 128 w 135"/>
                <a:gd name="T17" fmla="*/ 14 h 56"/>
                <a:gd name="T18" fmla="*/ 135 w 135"/>
                <a:gd name="T19" fmla="*/ 14 h 56"/>
                <a:gd name="T20" fmla="*/ 128 w 135"/>
                <a:gd name="T21" fmla="*/ 21 h 56"/>
                <a:gd name="T22" fmla="*/ 128 w 135"/>
                <a:gd name="T23" fmla="*/ 21 h 56"/>
                <a:gd name="T24" fmla="*/ 121 w 135"/>
                <a:gd name="T25" fmla="*/ 28 h 56"/>
                <a:gd name="T26" fmla="*/ 114 w 135"/>
                <a:gd name="T27" fmla="*/ 28 h 56"/>
                <a:gd name="T28" fmla="*/ 107 w 135"/>
                <a:gd name="T29" fmla="*/ 35 h 56"/>
                <a:gd name="T30" fmla="*/ 99 w 135"/>
                <a:gd name="T31" fmla="*/ 35 h 56"/>
                <a:gd name="T32" fmla="*/ 92 w 135"/>
                <a:gd name="T33" fmla="*/ 35 h 56"/>
                <a:gd name="T34" fmla="*/ 85 w 135"/>
                <a:gd name="T35" fmla="*/ 42 h 56"/>
                <a:gd name="T36" fmla="*/ 78 w 135"/>
                <a:gd name="T37" fmla="*/ 42 h 56"/>
                <a:gd name="T38" fmla="*/ 78 w 135"/>
                <a:gd name="T39" fmla="*/ 42 h 56"/>
                <a:gd name="T40" fmla="*/ 71 w 135"/>
                <a:gd name="T41" fmla="*/ 49 h 56"/>
                <a:gd name="T42" fmla="*/ 71 w 135"/>
                <a:gd name="T43" fmla="*/ 49 h 56"/>
                <a:gd name="T44" fmla="*/ 64 w 135"/>
                <a:gd name="T45" fmla="*/ 49 h 56"/>
                <a:gd name="T46" fmla="*/ 57 w 135"/>
                <a:gd name="T47" fmla="*/ 56 h 56"/>
                <a:gd name="T48" fmla="*/ 57 w 135"/>
                <a:gd name="T49" fmla="*/ 56 h 56"/>
                <a:gd name="T50" fmla="*/ 50 w 135"/>
                <a:gd name="T51" fmla="*/ 56 h 56"/>
                <a:gd name="T52" fmla="*/ 43 w 135"/>
                <a:gd name="T53" fmla="*/ 56 h 56"/>
                <a:gd name="T54" fmla="*/ 36 w 135"/>
                <a:gd name="T55" fmla="*/ 56 h 56"/>
                <a:gd name="T56" fmla="*/ 29 w 135"/>
                <a:gd name="T57" fmla="*/ 56 h 56"/>
                <a:gd name="T58" fmla="*/ 21 w 135"/>
                <a:gd name="T59" fmla="*/ 49 h 56"/>
                <a:gd name="T60" fmla="*/ 14 w 135"/>
                <a:gd name="T61" fmla="*/ 49 h 56"/>
                <a:gd name="T62" fmla="*/ 7 w 135"/>
                <a:gd name="T63" fmla="*/ 49 h 56"/>
                <a:gd name="T64" fmla="*/ 7 w 135"/>
                <a:gd name="T65" fmla="*/ 42 h 56"/>
                <a:gd name="T66" fmla="*/ 0 w 135"/>
                <a:gd name="T67" fmla="*/ 35 h 56"/>
                <a:gd name="T68" fmla="*/ 0 w 135"/>
                <a:gd name="T69" fmla="*/ 28 h 56"/>
                <a:gd name="T70" fmla="*/ 7 w 135"/>
                <a:gd name="T71" fmla="*/ 21 h 56"/>
                <a:gd name="T72" fmla="*/ 7 w 135"/>
                <a:gd name="T73" fmla="*/ 21 h 56"/>
                <a:gd name="T74" fmla="*/ 14 w 135"/>
                <a:gd name="T75" fmla="*/ 14 h 56"/>
                <a:gd name="T76" fmla="*/ 21 w 135"/>
                <a:gd name="T77" fmla="*/ 14 h 56"/>
                <a:gd name="T78" fmla="*/ 29 w 135"/>
                <a:gd name="T79" fmla="*/ 7 h 56"/>
                <a:gd name="T80" fmla="*/ 29 w 135"/>
                <a:gd name="T81" fmla="*/ 7 h 56"/>
                <a:gd name="T82" fmla="*/ 36 w 135"/>
                <a:gd name="T83" fmla="*/ 0 h 5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35"/>
                <a:gd name="T127" fmla="*/ 0 h 56"/>
                <a:gd name="T128" fmla="*/ 135 w 135"/>
                <a:gd name="T129" fmla="*/ 56 h 5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35" h="56">
                  <a:moveTo>
                    <a:pt x="36" y="0"/>
                  </a:moveTo>
                  <a:lnTo>
                    <a:pt x="78" y="0"/>
                  </a:lnTo>
                  <a:lnTo>
                    <a:pt x="85" y="7"/>
                  </a:lnTo>
                  <a:lnTo>
                    <a:pt x="92" y="7"/>
                  </a:lnTo>
                  <a:lnTo>
                    <a:pt x="99" y="7"/>
                  </a:lnTo>
                  <a:lnTo>
                    <a:pt x="107" y="14"/>
                  </a:lnTo>
                  <a:lnTo>
                    <a:pt x="114" y="14"/>
                  </a:lnTo>
                  <a:lnTo>
                    <a:pt x="121" y="14"/>
                  </a:lnTo>
                  <a:lnTo>
                    <a:pt x="128" y="14"/>
                  </a:lnTo>
                  <a:lnTo>
                    <a:pt x="135" y="14"/>
                  </a:lnTo>
                  <a:lnTo>
                    <a:pt x="128" y="21"/>
                  </a:lnTo>
                  <a:lnTo>
                    <a:pt x="121" y="28"/>
                  </a:lnTo>
                  <a:lnTo>
                    <a:pt x="114" y="28"/>
                  </a:lnTo>
                  <a:lnTo>
                    <a:pt x="107" y="35"/>
                  </a:lnTo>
                  <a:lnTo>
                    <a:pt x="99" y="35"/>
                  </a:lnTo>
                  <a:lnTo>
                    <a:pt x="92" y="35"/>
                  </a:lnTo>
                  <a:lnTo>
                    <a:pt x="85" y="42"/>
                  </a:lnTo>
                  <a:lnTo>
                    <a:pt x="78" y="42"/>
                  </a:lnTo>
                  <a:lnTo>
                    <a:pt x="71" y="49"/>
                  </a:lnTo>
                  <a:lnTo>
                    <a:pt x="64" y="49"/>
                  </a:lnTo>
                  <a:lnTo>
                    <a:pt x="57" y="56"/>
                  </a:lnTo>
                  <a:lnTo>
                    <a:pt x="50" y="56"/>
                  </a:lnTo>
                  <a:lnTo>
                    <a:pt x="43" y="56"/>
                  </a:lnTo>
                  <a:lnTo>
                    <a:pt x="36" y="56"/>
                  </a:lnTo>
                  <a:lnTo>
                    <a:pt x="29" y="56"/>
                  </a:lnTo>
                  <a:lnTo>
                    <a:pt x="21" y="49"/>
                  </a:lnTo>
                  <a:lnTo>
                    <a:pt x="14" y="49"/>
                  </a:lnTo>
                  <a:lnTo>
                    <a:pt x="7" y="49"/>
                  </a:lnTo>
                  <a:lnTo>
                    <a:pt x="7" y="42"/>
                  </a:lnTo>
                  <a:lnTo>
                    <a:pt x="0" y="35"/>
                  </a:lnTo>
                  <a:lnTo>
                    <a:pt x="0" y="28"/>
                  </a:lnTo>
                  <a:lnTo>
                    <a:pt x="7" y="21"/>
                  </a:lnTo>
                  <a:lnTo>
                    <a:pt x="14" y="14"/>
                  </a:lnTo>
                  <a:lnTo>
                    <a:pt x="21" y="14"/>
                  </a:lnTo>
                  <a:lnTo>
                    <a:pt x="29" y="7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6434" name="Freeform 186"/>
            <p:cNvSpPr>
              <a:spLocks/>
            </p:cNvSpPr>
            <p:nvPr/>
          </p:nvSpPr>
          <p:spPr bwMode="auto">
            <a:xfrm>
              <a:off x="2649" y="2061"/>
              <a:ext cx="284" cy="127"/>
            </a:xfrm>
            <a:custGeom>
              <a:avLst/>
              <a:gdLst>
                <a:gd name="T0" fmla="*/ 7 w 284"/>
                <a:gd name="T1" fmla="*/ 99 h 127"/>
                <a:gd name="T2" fmla="*/ 14 w 284"/>
                <a:gd name="T3" fmla="*/ 92 h 127"/>
                <a:gd name="T4" fmla="*/ 21 w 284"/>
                <a:gd name="T5" fmla="*/ 78 h 127"/>
                <a:gd name="T6" fmla="*/ 21 w 284"/>
                <a:gd name="T7" fmla="*/ 71 h 127"/>
                <a:gd name="T8" fmla="*/ 21 w 284"/>
                <a:gd name="T9" fmla="*/ 56 h 127"/>
                <a:gd name="T10" fmla="*/ 21 w 284"/>
                <a:gd name="T11" fmla="*/ 49 h 127"/>
                <a:gd name="T12" fmla="*/ 14 w 284"/>
                <a:gd name="T13" fmla="*/ 28 h 127"/>
                <a:gd name="T14" fmla="*/ 14 w 284"/>
                <a:gd name="T15" fmla="*/ 14 h 127"/>
                <a:gd name="T16" fmla="*/ 21 w 284"/>
                <a:gd name="T17" fmla="*/ 0 h 127"/>
                <a:gd name="T18" fmla="*/ 35 w 284"/>
                <a:gd name="T19" fmla="*/ 0 h 127"/>
                <a:gd name="T20" fmla="*/ 50 w 284"/>
                <a:gd name="T21" fmla="*/ 0 h 127"/>
                <a:gd name="T22" fmla="*/ 57 w 284"/>
                <a:gd name="T23" fmla="*/ 0 h 127"/>
                <a:gd name="T24" fmla="*/ 78 w 284"/>
                <a:gd name="T25" fmla="*/ 0 h 127"/>
                <a:gd name="T26" fmla="*/ 92 w 284"/>
                <a:gd name="T27" fmla="*/ 0 h 127"/>
                <a:gd name="T28" fmla="*/ 106 w 284"/>
                <a:gd name="T29" fmla="*/ 0 h 127"/>
                <a:gd name="T30" fmla="*/ 128 w 284"/>
                <a:gd name="T31" fmla="*/ 0 h 127"/>
                <a:gd name="T32" fmla="*/ 142 w 284"/>
                <a:gd name="T33" fmla="*/ 0 h 127"/>
                <a:gd name="T34" fmla="*/ 156 w 284"/>
                <a:gd name="T35" fmla="*/ 7 h 127"/>
                <a:gd name="T36" fmla="*/ 170 w 284"/>
                <a:gd name="T37" fmla="*/ 7 h 127"/>
                <a:gd name="T38" fmla="*/ 191 w 284"/>
                <a:gd name="T39" fmla="*/ 14 h 127"/>
                <a:gd name="T40" fmla="*/ 241 w 284"/>
                <a:gd name="T41" fmla="*/ 14 h 127"/>
                <a:gd name="T42" fmla="*/ 255 w 284"/>
                <a:gd name="T43" fmla="*/ 14 h 127"/>
                <a:gd name="T44" fmla="*/ 262 w 284"/>
                <a:gd name="T45" fmla="*/ 14 h 127"/>
                <a:gd name="T46" fmla="*/ 269 w 284"/>
                <a:gd name="T47" fmla="*/ 14 h 127"/>
                <a:gd name="T48" fmla="*/ 284 w 284"/>
                <a:gd name="T49" fmla="*/ 14 h 127"/>
                <a:gd name="T50" fmla="*/ 276 w 284"/>
                <a:gd name="T51" fmla="*/ 28 h 127"/>
                <a:gd name="T52" fmla="*/ 269 w 284"/>
                <a:gd name="T53" fmla="*/ 35 h 127"/>
                <a:gd name="T54" fmla="*/ 255 w 284"/>
                <a:gd name="T55" fmla="*/ 35 h 127"/>
                <a:gd name="T56" fmla="*/ 241 w 284"/>
                <a:gd name="T57" fmla="*/ 42 h 127"/>
                <a:gd name="T58" fmla="*/ 234 w 284"/>
                <a:gd name="T59" fmla="*/ 42 h 127"/>
                <a:gd name="T60" fmla="*/ 220 w 284"/>
                <a:gd name="T61" fmla="*/ 49 h 127"/>
                <a:gd name="T62" fmla="*/ 206 w 284"/>
                <a:gd name="T63" fmla="*/ 49 h 127"/>
                <a:gd name="T64" fmla="*/ 198 w 284"/>
                <a:gd name="T65" fmla="*/ 56 h 127"/>
                <a:gd name="T66" fmla="*/ 184 w 284"/>
                <a:gd name="T67" fmla="*/ 63 h 127"/>
                <a:gd name="T68" fmla="*/ 170 w 284"/>
                <a:gd name="T69" fmla="*/ 71 h 127"/>
                <a:gd name="T70" fmla="*/ 156 w 284"/>
                <a:gd name="T71" fmla="*/ 85 h 127"/>
                <a:gd name="T72" fmla="*/ 149 w 284"/>
                <a:gd name="T73" fmla="*/ 92 h 127"/>
                <a:gd name="T74" fmla="*/ 142 w 284"/>
                <a:gd name="T75" fmla="*/ 106 h 127"/>
                <a:gd name="T76" fmla="*/ 128 w 284"/>
                <a:gd name="T77" fmla="*/ 113 h 127"/>
                <a:gd name="T78" fmla="*/ 120 w 284"/>
                <a:gd name="T79" fmla="*/ 120 h 127"/>
                <a:gd name="T80" fmla="*/ 106 w 284"/>
                <a:gd name="T81" fmla="*/ 127 h 127"/>
                <a:gd name="T82" fmla="*/ 106 w 284"/>
                <a:gd name="T83" fmla="*/ 127 h 127"/>
                <a:gd name="T84" fmla="*/ 99 w 284"/>
                <a:gd name="T85" fmla="*/ 120 h 127"/>
                <a:gd name="T86" fmla="*/ 92 w 284"/>
                <a:gd name="T87" fmla="*/ 120 h 127"/>
                <a:gd name="T88" fmla="*/ 92 w 284"/>
                <a:gd name="T89" fmla="*/ 120 h 127"/>
                <a:gd name="T90" fmla="*/ 42 w 284"/>
                <a:gd name="T91" fmla="*/ 120 h 127"/>
                <a:gd name="T92" fmla="*/ 28 w 284"/>
                <a:gd name="T93" fmla="*/ 113 h 127"/>
                <a:gd name="T94" fmla="*/ 21 w 284"/>
                <a:gd name="T95" fmla="*/ 113 h 127"/>
                <a:gd name="T96" fmla="*/ 7 w 284"/>
                <a:gd name="T97" fmla="*/ 106 h 127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84"/>
                <a:gd name="T148" fmla="*/ 0 h 127"/>
                <a:gd name="T149" fmla="*/ 284 w 284"/>
                <a:gd name="T150" fmla="*/ 127 h 127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84" h="127">
                  <a:moveTo>
                    <a:pt x="0" y="106"/>
                  </a:moveTo>
                  <a:lnTo>
                    <a:pt x="7" y="99"/>
                  </a:lnTo>
                  <a:lnTo>
                    <a:pt x="14" y="92"/>
                  </a:lnTo>
                  <a:lnTo>
                    <a:pt x="14" y="85"/>
                  </a:lnTo>
                  <a:lnTo>
                    <a:pt x="21" y="78"/>
                  </a:lnTo>
                  <a:lnTo>
                    <a:pt x="21" y="71"/>
                  </a:lnTo>
                  <a:lnTo>
                    <a:pt x="21" y="63"/>
                  </a:lnTo>
                  <a:lnTo>
                    <a:pt x="21" y="56"/>
                  </a:lnTo>
                  <a:lnTo>
                    <a:pt x="21" y="49"/>
                  </a:lnTo>
                  <a:lnTo>
                    <a:pt x="14" y="42"/>
                  </a:lnTo>
                  <a:lnTo>
                    <a:pt x="14" y="28"/>
                  </a:lnTo>
                  <a:lnTo>
                    <a:pt x="14" y="21"/>
                  </a:lnTo>
                  <a:lnTo>
                    <a:pt x="14" y="14"/>
                  </a:lnTo>
                  <a:lnTo>
                    <a:pt x="14" y="0"/>
                  </a:lnTo>
                  <a:lnTo>
                    <a:pt x="21" y="0"/>
                  </a:lnTo>
                  <a:lnTo>
                    <a:pt x="28" y="0"/>
                  </a:lnTo>
                  <a:lnTo>
                    <a:pt x="35" y="0"/>
                  </a:lnTo>
                  <a:lnTo>
                    <a:pt x="42" y="0"/>
                  </a:lnTo>
                  <a:lnTo>
                    <a:pt x="50" y="0"/>
                  </a:lnTo>
                  <a:lnTo>
                    <a:pt x="57" y="0"/>
                  </a:lnTo>
                  <a:lnTo>
                    <a:pt x="64" y="0"/>
                  </a:lnTo>
                  <a:lnTo>
                    <a:pt x="78" y="0"/>
                  </a:lnTo>
                  <a:lnTo>
                    <a:pt x="85" y="0"/>
                  </a:lnTo>
                  <a:lnTo>
                    <a:pt x="92" y="0"/>
                  </a:lnTo>
                  <a:lnTo>
                    <a:pt x="99" y="0"/>
                  </a:lnTo>
                  <a:lnTo>
                    <a:pt x="106" y="0"/>
                  </a:lnTo>
                  <a:lnTo>
                    <a:pt x="120" y="0"/>
                  </a:lnTo>
                  <a:lnTo>
                    <a:pt x="128" y="0"/>
                  </a:lnTo>
                  <a:lnTo>
                    <a:pt x="135" y="0"/>
                  </a:lnTo>
                  <a:lnTo>
                    <a:pt x="142" y="0"/>
                  </a:lnTo>
                  <a:lnTo>
                    <a:pt x="149" y="0"/>
                  </a:lnTo>
                  <a:lnTo>
                    <a:pt x="156" y="7"/>
                  </a:lnTo>
                  <a:lnTo>
                    <a:pt x="163" y="7"/>
                  </a:lnTo>
                  <a:lnTo>
                    <a:pt x="170" y="7"/>
                  </a:lnTo>
                  <a:lnTo>
                    <a:pt x="184" y="7"/>
                  </a:lnTo>
                  <a:lnTo>
                    <a:pt x="191" y="14"/>
                  </a:lnTo>
                  <a:lnTo>
                    <a:pt x="198" y="14"/>
                  </a:lnTo>
                  <a:lnTo>
                    <a:pt x="241" y="14"/>
                  </a:lnTo>
                  <a:lnTo>
                    <a:pt x="248" y="14"/>
                  </a:lnTo>
                  <a:lnTo>
                    <a:pt x="255" y="14"/>
                  </a:lnTo>
                  <a:lnTo>
                    <a:pt x="262" y="14"/>
                  </a:lnTo>
                  <a:lnTo>
                    <a:pt x="269" y="14"/>
                  </a:lnTo>
                  <a:lnTo>
                    <a:pt x="276" y="14"/>
                  </a:lnTo>
                  <a:lnTo>
                    <a:pt x="284" y="14"/>
                  </a:lnTo>
                  <a:lnTo>
                    <a:pt x="284" y="21"/>
                  </a:lnTo>
                  <a:lnTo>
                    <a:pt x="276" y="28"/>
                  </a:lnTo>
                  <a:lnTo>
                    <a:pt x="269" y="28"/>
                  </a:lnTo>
                  <a:lnTo>
                    <a:pt x="269" y="35"/>
                  </a:lnTo>
                  <a:lnTo>
                    <a:pt x="262" y="35"/>
                  </a:lnTo>
                  <a:lnTo>
                    <a:pt x="255" y="35"/>
                  </a:lnTo>
                  <a:lnTo>
                    <a:pt x="248" y="42"/>
                  </a:lnTo>
                  <a:lnTo>
                    <a:pt x="241" y="42"/>
                  </a:lnTo>
                  <a:lnTo>
                    <a:pt x="234" y="42"/>
                  </a:lnTo>
                  <a:lnTo>
                    <a:pt x="227" y="42"/>
                  </a:lnTo>
                  <a:lnTo>
                    <a:pt x="220" y="49"/>
                  </a:lnTo>
                  <a:lnTo>
                    <a:pt x="213" y="49"/>
                  </a:lnTo>
                  <a:lnTo>
                    <a:pt x="206" y="49"/>
                  </a:lnTo>
                  <a:lnTo>
                    <a:pt x="206" y="56"/>
                  </a:lnTo>
                  <a:lnTo>
                    <a:pt x="198" y="56"/>
                  </a:lnTo>
                  <a:lnTo>
                    <a:pt x="191" y="63"/>
                  </a:lnTo>
                  <a:lnTo>
                    <a:pt x="184" y="63"/>
                  </a:lnTo>
                  <a:lnTo>
                    <a:pt x="177" y="71"/>
                  </a:lnTo>
                  <a:lnTo>
                    <a:pt x="170" y="71"/>
                  </a:lnTo>
                  <a:lnTo>
                    <a:pt x="163" y="78"/>
                  </a:lnTo>
                  <a:lnTo>
                    <a:pt x="156" y="85"/>
                  </a:lnTo>
                  <a:lnTo>
                    <a:pt x="149" y="92"/>
                  </a:lnTo>
                  <a:lnTo>
                    <a:pt x="142" y="99"/>
                  </a:lnTo>
                  <a:lnTo>
                    <a:pt x="142" y="106"/>
                  </a:lnTo>
                  <a:lnTo>
                    <a:pt x="135" y="113"/>
                  </a:lnTo>
                  <a:lnTo>
                    <a:pt x="128" y="113"/>
                  </a:lnTo>
                  <a:lnTo>
                    <a:pt x="128" y="120"/>
                  </a:lnTo>
                  <a:lnTo>
                    <a:pt x="120" y="120"/>
                  </a:lnTo>
                  <a:lnTo>
                    <a:pt x="113" y="127"/>
                  </a:lnTo>
                  <a:lnTo>
                    <a:pt x="106" y="127"/>
                  </a:lnTo>
                  <a:lnTo>
                    <a:pt x="99" y="120"/>
                  </a:lnTo>
                  <a:lnTo>
                    <a:pt x="92" y="120"/>
                  </a:lnTo>
                  <a:lnTo>
                    <a:pt x="50" y="120"/>
                  </a:lnTo>
                  <a:lnTo>
                    <a:pt x="42" y="120"/>
                  </a:lnTo>
                  <a:lnTo>
                    <a:pt x="35" y="113"/>
                  </a:lnTo>
                  <a:lnTo>
                    <a:pt x="28" y="113"/>
                  </a:lnTo>
                  <a:lnTo>
                    <a:pt x="21" y="113"/>
                  </a:lnTo>
                  <a:lnTo>
                    <a:pt x="14" y="113"/>
                  </a:lnTo>
                  <a:lnTo>
                    <a:pt x="7" y="106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6435" name="Freeform 187"/>
            <p:cNvSpPr>
              <a:spLocks/>
            </p:cNvSpPr>
            <p:nvPr/>
          </p:nvSpPr>
          <p:spPr bwMode="auto">
            <a:xfrm>
              <a:off x="2663" y="2082"/>
              <a:ext cx="220" cy="35"/>
            </a:xfrm>
            <a:custGeom>
              <a:avLst/>
              <a:gdLst>
                <a:gd name="T0" fmla="*/ 7 w 220"/>
                <a:gd name="T1" fmla="*/ 0 h 35"/>
                <a:gd name="T2" fmla="*/ 78 w 220"/>
                <a:gd name="T3" fmla="*/ 14 h 35"/>
                <a:gd name="T4" fmla="*/ 220 w 220"/>
                <a:gd name="T5" fmla="*/ 14 h 35"/>
                <a:gd name="T6" fmla="*/ 220 w 220"/>
                <a:gd name="T7" fmla="*/ 21 h 35"/>
                <a:gd name="T8" fmla="*/ 213 w 220"/>
                <a:gd name="T9" fmla="*/ 28 h 35"/>
                <a:gd name="T10" fmla="*/ 206 w 220"/>
                <a:gd name="T11" fmla="*/ 28 h 35"/>
                <a:gd name="T12" fmla="*/ 199 w 220"/>
                <a:gd name="T13" fmla="*/ 28 h 35"/>
                <a:gd name="T14" fmla="*/ 192 w 220"/>
                <a:gd name="T15" fmla="*/ 35 h 35"/>
                <a:gd name="T16" fmla="*/ 184 w 220"/>
                <a:gd name="T17" fmla="*/ 35 h 35"/>
                <a:gd name="T18" fmla="*/ 177 w 220"/>
                <a:gd name="T19" fmla="*/ 35 h 35"/>
                <a:gd name="T20" fmla="*/ 170 w 220"/>
                <a:gd name="T21" fmla="*/ 35 h 35"/>
                <a:gd name="T22" fmla="*/ 163 w 220"/>
                <a:gd name="T23" fmla="*/ 35 h 35"/>
                <a:gd name="T24" fmla="*/ 156 w 220"/>
                <a:gd name="T25" fmla="*/ 35 h 35"/>
                <a:gd name="T26" fmla="*/ 156 w 220"/>
                <a:gd name="T27" fmla="*/ 35 h 35"/>
                <a:gd name="T28" fmla="*/ 149 w 220"/>
                <a:gd name="T29" fmla="*/ 35 h 35"/>
                <a:gd name="T30" fmla="*/ 142 w 220"/>
                <a:gd name="T31" fmla="*/ 35 h 35"/>
                <a:gd name="T32" fmla="*/ 135 w 220"/>
                <a:gd name="T33" fmla="*/ 35 h 35"/>
                <a:gd name="T34" fmla="*/ 135 w 220"/>
                <a:gd name="T35" fmla="*/ 35 h 35"/>
                <a:gd name="T36" fmla="*/ 128 w 220"/>
                <a:gd name="T37" fmla="*/ 35 h 35"/>
                <a:gd name="T38" fmla="*/ 121 w 220"/>
                <a:gd name="T39" fmla="*/ 35 h 35"/>
                <a:gd name="T40" fmla="*/ 121 w 220"/>
                <a:gd name="T41" fmla="*/ 28 h 35"/>
                <a:gd name="T42" fmla="*/ 114 w 220"/>
                <a:gd name="T43" fmla="*/ 28 h 35"/>
                <a:gd name="T44" fmla="*/ 106 w 220"/>
                <a:gd name="T45" fmla="*/ 28 h 35"/>
                <a:gd name="T46" fmla="*/ 99 w 220"/>
                <a:gd name="T47" fmla="*/ 28 h 35"/>
                <a:gd name="T48" fmla="*/ 99 w 220"/>
                <a:gd name="T49" fmla="*/ 28 h 35"/>
                <a:gd name="T50" fmla="*/ 92 w 220"/>
                <a:gd name="T51" fmla="*/ 28 h 35"/>
                <a:gd name="T52" fmla="*/ 85 w 220"/>
                <a:gd name="T53" fmla="*/ 28 h 35"/>
                <a:gd name="T54" fmla="*/ 78 w 220"/>
                <a:gd name="T55" fmla="*/ 28 h 35"/>
                <a:gd name="T56" fmla="*/ 71 w 220"/>
                <a:gd name="T57" fmla="*/ 28 h 35"/>
                <a:gd name="T58" fmla="*/ 64 w 220"/>
                <a:gd name="T59" fmla="*/ 28 h 35"/>
                <a:gd name="T60" fmla="*/ 57 w 220"/>
                <a:gd name="T61" fmla="*/ 28 h 35"/>
                <a:gd name="T62" fmla="*/ 50 w 220"/>
                <a:gd name="T63" fmla="*/ 28 h 35"/>
                <a:gd name="T64" fmla="*/ 43 w 220"/>
                <a:gd name="T65" fmla="*/ 28 h 35"/>
                <a:gd name="T66" fmla="*/ 36 w 220"/>
                <a:gd name="T67" fmla="*/ 28 h 35"/>
                <a:gd name="T68" fmla="*/ 28 w 220"/>
                <a:gd name="T69" fmla="*/ 21 h 35"/>
                <a:gd name="T70" fmla="*/ 28 w 220"/>
                <a:gd name="T71" fmla="*/ 21 h 35"/>
                <a:gd name="T72" fmla="*/ 21 w 220"/>
                <a:gd name="T73" fmla="*/ 21 h 35"/>
                <a:gd name="T74" fmla="*/ 14 w 220"/>
                <a:gd name="T75" fmla="*/ 21 h 35"/>
                <a:gd name="T76" fmla="*/ 14 w 220"/>
                <a:gd name="T77" fmla="*/ 21 h 35"/>
                <a:gd name="T78" fmla="*/ 7 w 220"/>
                <a:gd name="T79" fmla="*/ 21 h 35"/>
                <a:gd name="T80" fmla="*/ 7 w 220"/>
                <a:gd name="T81" fmla="*/ 21 h 35"/>
                <a:gd name="T82" fmla="*/ 7 w 220"/>
                <a:gd name="T83" fmla="*/ 21 h 35"/>
                <a:gd name="T84" fmla="*/ 0 w 220"/>
                <a:gd name="T85" fmla="*/ 14 h 35"/>
                <a:gd name="T86" fmla="*/ 7 w 220"/>
                <a:gd name="T87" fmla="*/ 14 h 35"/>
                <a:gd name="T88" fmla="*/ 7 w 220"/>
                <a:gd name="T89" fmla="*/ 7 h 35"/>
                <a:gd name="T90" fmla="*/ 7 w 220"/>
                <a:gd name="T91" fmla="*/ 7 h 35"/>
                <a:gd name="T92" fmla="*/ 7 w 220"/>
                <a:gd name="T93" fmla="*/ 0 h 3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220"/>
                <a:gd name="T142" fmla="*/ 0 h 35"/>
                <a:gd name="T143" fmla="*/ 220 w 220"/>
                <a:gd name="T144" fmla="*/ 35 h 35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220" h="35">
                  <a:moveTo>
                    <a:pt x="7" y="0"/>
                  </a:moveTo>
                  <a:lnTo>
                    <a:pt x="78" y="14"/>
                  </a:lnTo>
                  <a:lnTo>
                    <a:pt x="220" y="14"/>
                  </a:lnTo>
                  <a:lnTo>
                    <a:pt x="220" y="21"/>
                  </a:lnTo>
                  <a:lnTo>
                    <a:pt x="213" y="28"/>
                  </a:lnTo>
                  <a:lnTo>
                    <a:pt x="206" y="28"/>
                  </a:lnTo>
                  <a:lnTo>
                    <a:pt x="199" y="28"/>
                  </a:lnTo>
                  <a:lnTo>
                    <a:pt x="192" y="35"/>
                  </a:lnTo>
                  <a:lnTo>
                    <a:pt x="184" y="35"/>
                  </a:lnTo>
                  <a:lnTo>
                    <a:pt x="177" y="35"/>
                  </a:lnTo>
                  <a:lnTo>
                    <a:pt x="170" y="35"/>
                  </a:lnTo>
                  <a:lnTo>
                    <a:pt x="163" y="35"/>
                  </a:lnTo>
                  <a:lnTo>
                    <a:pt x="156" y="35"/>
                  </a:lnTo>
                  <a:lnTo>
                    <a:pt x="149" y="35"/>
                  </a:lnTo>
                  <a:lnTo>
                    <a:pt x="142" y="35"/>
                  </a:lnTo>
                  <a:lnTo>
                    <a:pt x="135" y="35"/>
                  </a:lnTo>
                  <a:lnTo>
                    <a:pt x="128" y="35"/>
                  </a:lnTo>
                  <a:lnTo>
                    <a:pt x="121" y="35"/>
                  </a:lnTo>
                  <a:lnTo>
                    <a:pt x="121" y="28"/>
                  </a:lnTo>
                  <a:lnTo>
                    <a:pt x="114" y="28"/>
                  </a:lnTo>
                  <a:lnTo>
                    <a:pt x="106" y="28"/>
                  </a:lnTo>
                  <a:lnTo>
                    <a:pt x="99" y="28"/>
                  </a:lnTo>
                  <a:lnTo>
                    <a:pt x="92" y="28"/>
                  </a:lnTo>
                  <a:lnTo>
                    <a:pt x="85" y="28"/>
                  </a:lnTo>
                  <a:lnTo>
                    <a:pt x="78" y="28"/>
                  </a:lnTo>
                  <a:lnTo>
                    <a:pt x="71" y="28"/>
                  </a:lnTo>
                  <a:lnTo>
                    <a:pt x="64" y="28"/>
                  </a:lnTo>
                  <a:lnTo>
                    <a:pt x="57" y="28"/>
                  </a:lnTo>
                  <a:lnTo>
                    <a:pt x="50" y="28"/>
                  </a:lnTo>
                  <a:lnTo>
                    <a:pt x="43" y="28"/>
                  </a:lnTo>
                  <a:lnTo>
                    <a:pt x="36" y="28"/>
                  </a:lnTo>
                  <a:lnTo>
                    <a:pt x="28" y="21"/>
                  </a:lnTo>
                  <a:lnTo>
                    <a:pt x="21" y="21"/>
                  </a:lnTo>
                  <a:lnTo>
                    <a:pt x="14" y="21"/>
                  </a:lnTo>
                  <a:lnTo>
                    <a:pt x="7" y="21"/>
                  </a:lnTo>
                  <a:lnTo>
                    <a:pt x="0" y="14"/>
                  </a:lnTo>
                  <a:lnTo>
                    <a:pt x="7" y="14"/>
                  </a:lnTo>
                  <a:lnTo>
                    <a:pt x="7" y="7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BFD1E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6436" name="Freeform 188"/>
            <p:cNvSpPr>
              <a:spLocks/>
            </p:cNvSpPr>
            <p:nvPr/>
          </p:nvSpPr>
          <p:spPr bwMode="auto">
            <a:xfrm>
              <a:off x="2897" y="2075"/>
              <a:ext cx="50" cy="205"/>
            </a:xfrm>
            <a:custGeom>
              <a:avLst/>
              <a:gdLst>
                <a:gd name="T0" fmla="*/ 50 w 50"/>
                <a:gd name="T1" fmla="*/ 0 h 205"/>
                <a:gd name="T2" fmla="*/ 43 w 50"/>
                <a:gd name="T3" fmla="*/ 0 h 205"/>
                <a:gd name="T4" fmla="*/ 28 w 50"/>
                <a:gd name="T5" fmla="*/ 0 h 205"/>
                <a:gd name="T6" fmla="*/ 21 w 50"/>
                <a:gd name="T7" fmla="*/ 7 h 205"/>
                <a:gd name="T8" fmla="*/ 14 w 50"/>
                <a:gd name="T9" fmla="*/ 7 h 205"/>
                <a:gd name="T10" fmla="*/ 7 w 50"/>
                <a:gd name="T11" fmla="*/ 14 h 205"/>
                <a:gd name="T12" fmla="*/ 0 w 50"/>
                <a:gd name="T13" fmla="*/ 14 h 205"/>
                <a:gd name="T14" fmla="*/ 0 w 50"/>
                <a:gd name="T15" fmla="*/ 21 h 205"/>
                <a:gd name="T16" fmla="*/ 0 w 50"/>
                <a:gd name="T17" fmla="*/ 28 h 205"/>
                <a:gd name="T18" fmla="*/ 0 w 50"/>
                <a:gd name="T19" fmla="*/ 205 h 205"/>
                <a:gd name="T20" fmla="*/ 0 w 50"/>
                <a:gd name="T21" fmla="*/ 205 h 205"/>
                <a:gd name="T22" fmla="*/ 0 w 50"/>
                <a:gd name="T23" fmla="*/ 205 h 205"/>
                <a:gd name="T24" fmla="*/ 7 w 50"/>
                <a:gd name="T25" fmla="*/ 205 h 205"/>
                <a:gd name="T26" fmla="*/ 7 w 50"/>
                <a:gd name="T27" fmla="*/ 205 h 205"/>
                <a:gd name="T28" fmla="*/ 7 w 50"/>
                <a:gd name="T29" fmla="*/ 205 h 205"/>
                <a:gd name="T30" fmla="*/ 14 w 50"/>
                <a:gd name="T31" fmla="*/ 205 h 205"/>
                <a:gd name="T32" fmla="*/ 14 w 50"/>
                <a:gd name="T33" fmla="*/ 205 h 205"/>
                <a:gd name="T34" fmla="*/ 14 w 50"/>
                <a:gd name="T35" fmla="*/ 205 h 205"/>
                <a:gd name="T36" fmla="*/ 21 w 50"/>
                <a:gd name="T37" fmla="*/ 205 h 205"/>
                <a:gd name="T38" fmla="*/ 28 w 50"/>
                <a:gd name="T39" fmla="*/ 205 h 205"/>
                <a:gd name="T40" fmla="*/ 36 w 50"/>
                <a:gd name="T41" fmla="*/ 198 h 205"/>
                <a:gd name="T42" fmla="*/ 36 w 50"/>
                <a:gd name="T43" fmla="*/ 198 h 205"/>
                <a:gd name="T44" fmla="*/ 43 w 50"/>
                <a:gd name="T45" fmla="*/ 191 h 205"/>
                <a:gd name="T46" fmla="*/ 43 w 50"/>
                <a:gd name="T47" fmla="*/ 184 h 205"/>
                <a:gd name="T48" fmla="*/ 43 w 50"/>
                <a:gd name="T49" fmla="*/ 177 h 205"/>
                <a:gd name="T50" fmla="*/ 50 w 50"/>
                <a:gd name="T51" fmla="*/ 177 h 205"/>
                <a:gd name="T52" fmla="*/ 50 w 50"/>
                <a:gd name="T53" fmla="*/ 0 h 205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50"/>
                <a:gd name="T82" fmla="*/ 0 h 205"/>
                <a:gd name="T83" fmla="*/ 50 w 50"/>
                <a:gd name="T84" fmla="*/ 205 h 205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50" h="205">
                  <a:moveTo>
                    <a:pt x="50" y="0"/>
                  </a:moveTo>
                  <a:lnTo>
                    <a:pt x="43" y="0"/>
                  </a:lnTo>
                  <a:lnTo>
                    <a:pt x="28" y="0"/>
                  </a:lnTo>
                  <a:lnTo>
                    <a:pt x="21" y="7"/>
                  </a:lnTo>
                  <a:lnTo>
                    <a:pt x="14" y="7"/>
                  </a:lnTo>
                  <a:lnTo>
                    <a:pt x="7" y="14"/>
                  </a:lnTo>
                  <a:lnTo>
                    <a:pt x="0" y="14"/>
                  </a:lnTo>
                  <a:lnTo>
                    <a:pt x="0" y="21"/>
                  </a:lnTo>
                  <a:lnTo>
                    <a:pt x="0" y="28"/>
                  </a:lnTo>
                  <a:lnTo>
                    <a:pt x="0" y="205"/>
                  </a:lnTo>
                  <a:lnTo>
                    <a:pt x="7" y="205"/>
                  </a:lnTo>
                  <a:lnTo>
                    <a:pt x="14" y="205"/>
                  </a:lnTo>
                  <a:lnTo>
                    <a:pt x="21" y="205"/>
                  </a:lnTo>
                  <a:lnTo>
                    <a:pt x="28" y="205"/>
                  </a:lnTo>
                  <a:lnTo>
                    <a:pt x="36" y="198"/>
                  </a:lnTo>
                  <a:lnTo>
                    <a:pt x="43" y="191"/>
                  </a:lnTo>
                  <a:lnTo>
                    <a:pt x="43" y="184"/>
                  </a:lnTo>
                  <a:lnTo>
                    <a:pt x="43" y="177"/>
                  </a:lnTo>
                  <a:lnTo>
                    <a:pt x="50" y="177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AFC6E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6437" name="Freeform 189"/>
            <p:cNvSpPr>
              <a:spLocks/>
            </p:cNvSpPr>
            <p:nvPr/>
          </p:nvSpPr>
          <p:spPr bwMode="auto">
            <a:xfrm>
              <a:off x="2847" y="2103"/>
              <a:ext cx="50" cy="170"/>
            </a:xfrm>
            <a:custGeom>
              <a:avLst/>
              <a:gdLst>
                <a:gd name="T0" fmla="*/ 43 w 50"/>
                <a:gd name="T1" fmla="*/ 0 h 170"/>
                <a:gd name="T2" fmla="*/ 50 w 50"/>
                <a:gd name="T3" fmla="*/ 14 h 170"/>
                <a:gd name="T4" fmla="*/ 50 w 50"/>
                <a:gd name="T5" fmla="*/ 29 h 170"/>
                <a:gd name="T6" fmla="*/ 50 w 50"/>
                <a:gd name="T7" fmla="*/ 36 h 170"/>
                <a:gd name="T8" fmla="*/ 50 w 50"/>
                <a:gd name="T9" fmla="*/ 50 h 170"/>
                <a:gd name="T10" fmla="*/ 50 w 50"/>
                <a:gd name="T11" fmla="*/ 64 h 170"/>
                <a:gd name="T12" fmla="*/ 50 w 50"/>
                <a:gd name="T13" fmla="*/ 78 h 170"/>
                <a:gd name="T14" fmla="*/ 50 w 50"/>
                <a:gd name="T15" fmla="*/ 92 h 170"/>
                <a:gd name="T16" fmla="*/ 50 w 50"/>
                <a:gd name="T17" fmla="*/ 107 h 170"/>
                <a:gd name="T18" fmla="*/ 50 w 50"/>
                <a:gd name="T19" fmla="*/ 163 h 170"/>
                <a:gd name="T20" fmla="*/ 50 w 50"/>
                <a:gd name="T21" fmla="*/ 170 h 170"/>
                <a:gd name="T22" fmla="*/ 50 w 50"/>
                <a:gd name="T23" fmla="*/ 170 h 170"/>
                <a:gd name="T24" fmla="*/ 43 w 50"/>
                <a:gd name="T25" fmla="*/ 170 h 170"/>
                <a:gd name="T26" fmla="*/ 43 w 50"/>
                <a:gd name="T27" fmla="*/ 170 h 170"/>
                <a:gd name="T28" fmla="*/ 43 w 50"/>
                <a:gd name="T29" fmla="*/ 170 h 170"/>
                <a:gd name="T30" fmla="*/ 36 w 50"/>
                <a:gd name="T31" fmla="*/ 170 h 170"/>
                <a:gd name="T32" fmla="*/ 36 w 50"/>
                <a:gd name="T33" fmla="*/ 170 h 170"/>
                <a:gd name="T34" fmla="*/ 29 w 50"/>
                <a:gd name="T35" fmla="*/ 170 h 170"/>
                <a:gd name="T36" fmla="*/ 29 w 50"/>
                <a:gd name="T37" fmla="*/ 163 h 170"/>
                <a:gd name="T38" fmla="*/ 29 w 50"/>
                <a:gd name="T39" fmla="*/ 163 h 170"/>
                <a:gd name="T40" fmla="*/ 22 w 50"/>
                <a:gd name="T41" fmla="*/ 163 h 170"/>
                <a:gd name="T42" fmla="*/ 22 w 50"/>
                <a:gd name="T43" fmla="*/ 163 h 170"/>
                <a:gd name="T44" fmla="*/ 15 w 50"/>
                <a:gd name="T45" fmla="*/ 142 h 170"/>
                <a:gd name="T46" fmla="*/ 15 w 50"/>
                <a:gd name="T47" fmla="*/ 128 h 170"/>
                <a:gd name="T48" fmla="*/ 15 w 50"/>
                <a:gd name="T49" fmla="*/ 114 h 170"/>
                <a:gd name="T50" fmla="*/ 15 w 50"/>
                <a:gd name="T51" fmla="*/ 92 h 170"/>
                <a:gd name="T52" fmla="*/ 15 w 50"/>
                <a:gd name="T53" fmla="*/ 29 h 170"/>
                <a:gd name="T54" fmla="*/ 15 w 50"/>
                <a:gd name="T55" fmla="*/ 29 h 170"/>
                <a:gd name="T56" fmla="*/ 8 w 50"/>
                <a:gd name="T57" fmla="*/ 21 h 170"/>
                <a:gd name="T58" fmla="*/ 8 w 50"/>
                <a:gd name="T59" fmla="*/ 21 h 170"/>
                <a:gd name="T60" fmla="*/ 8 w 50"/>
                <a:gd name="T61" fmla="*/ 21 h 170"/>
                <a:gd name="T62" fmla="*/ 0 w 50"/>
                <a:gd name="T63" fmla="*/ 14 h 170"/>
                <a:gd name="T64" fmla="*/ 0 w 50"/>
                <a:gd name="T65" fmla="*/ 14 h 170"/>
                <a:gd name="T66" fmla="*/ 0 w 50"/>
                <a:gd name="T67" fmla="*/ 14 h 170"/>
                <a:gd name="T68" fmla="*/ 8 w 50"/>
                <a:gd name="T69" fmla="*/ 7 h 170"/>
                <a:gd name="T70" fmla="*/ 8 w 50"/>
                <a:gd name="T71" fmla="*/ 7 h 170"/>
                <a:gd name="T72" fmla="*/ 15 w 50"/>
                <a:gd name="T73" fmla="*/ 7 h 170"/>
                <a:gd name="T74" fmla="*/ 22 w 50"/>
                <a:gd name="T75" fmla="*/ 0 h 170"/>
                <a:gd name="T76" fmla="*/ 22 w 50"/>
                <a:gd name="T77" fmla="*/ 0 h 170"/>
                <a:gd name="T78" fmla="*/ 29 w 50"/>
                <a:gd name="T79" fmla="*/ 0 h 170"/>
                <a:gd name="T80" fmla="*/ 36 w 50"/>
                <a:gd name="T81" fmla="*/ 0 h 170"/>
                <a:gd name="T82" fmla="*/ 43 w 50"/>
                <a:gd name="T83" fmla="*/ 0 h 170"/>
                <a:gd name="T84" fmla="*/ 43 w 50"/>
                <a:gd name="T85" fmla="*/ 0 h 17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50"/>
                <a:gd name="T130" fmla="*/ 0 h 170"/>
                <a:gd name="T131" fmla="*/ 50 w 50"/>
                <a:gd name="T132" fmla="*/ 170 h 17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50" h="170">
                  <a:moveTo>
                    <a:pt x="43" y="0"/>
                  </a:moveTo>
                  <a:lnTo>
                    <a:pt x="50" y="14"/>
                  </a:lnTo>
                  <a:lnTo>
                    <a:pt x="50" y="29"/>
                  </a:lnTo>
                  <a:lnTo>
                    <a:pt x="50" y="36"/>
                  </a:lnTo>
                  <a:lnTo>
                    <a:pt x="50" y="50"/>
                  </a:lnTo>
                  <a:lnTo>
                    <a:pt x="50" y="64"/>
                  </a:lnTo>
                  <a:lnTo>
                    <a:pt x="50" y="78"/>
                  </a:lnTo>
                  <a:lnTo>
                    <a:pt x="50" y="92"/>
                  </a:lnTo>
                  <a:lnTo>
                    <a:pt x="50" y="107"/>
                  </a:lnTo>
                  <a:lnTo>
                    <a:pt x="50" y="163"/>
                  </a:lnTo>
                  <a:lnTo>
                    <a:pt x="50" y="170"/>
                  </a:lnTo>
                  <a:lnTo>
                    <a:pt x="43" y="170"/>
                  </a:lnTo>
                  <a:lnTo>
                    <a:pt x="36" y="170"/>
                  </a:lnTo>
                  <a:lnTo>
                    <a:pt x="29" y="170"/>
                  </a:lnTo>
                  <a:lnTo>
                    <a:pt x="29" y="163"/>
                  </a:lnTo>
                  <a:lnTo>
                    <a:pt x="22" y="163"/>
                  </a:lnTo>
                  <a:lnTo>
                    <a:pt x="15" y="142"/>
                  </a:lnTo>
                  <a:lnTo>
                    <a:pt x="15" y="128"/>
                  </a:lnTo>
                  <a:lnTo>
                    <a:pt x="15" y="114"/>
                  </a:lnTo>
                  <a:lnTo>
                    <a:pt x="15" y="92"/>
                  </a:lnTo>
                  <a:lnTo>
                    <a:pt x="15" y="29"/>
                  </a:lnTo>
                  <a:lnTo>
                    <a:pt x="8" y="21"/>
                  </a:lnTo>
                  <a:lnTo>
                    <a:pt x="0" y="14"/>
                  </a:lnTo>
                  <a:lnTo>
                    <a:pt x="8" y="7"/>
                  </a:lnTo>
                  <a:lnTo>
                    <a:pt x="15" y="7"/>
                  </a:lnTo>
                  <a:lnTo>
                    <a:pt x="22" y="0"/>
                  </a:lnTo>
                  <a:lnTo>
                    <a:pt x="29" y="0"/>
                  </a:lnTo>
                  <a:lnTo>
                    <a:pt x="36" y="0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93AFD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6438" name="Freeform 190"/>
            <p:cNvSpPr>
              <a:spLocks/>
            </p:cNvSpPr>
            <p:nvPr/>
          </p:nvSpPr>
          <p:spPr bwMode="auto">
            <a:xfrm>
              <a:off x="2762" y="2110"/>
              <a:ext cx="100" cy="163"/>
            </a:xfrm>
            <a:custGeom>
              <a:avLst/>
              <a:gdLst>
                <a:gd name="T0" fmla="*/ 100 w 100"/>
                <a:gd name="T1" fmla="*/ 0 h 163"/>
                <a:gd name="T2" fmla="*/ 100 w 100"/>
                <a:gd name="T3" fmla="*/ 22 h 163"/>
                <a:gd name="T4" fmla="*/ 93 w 100"/>
                <a:gd name="T5" fmla="*/ 43 h 163"/>
                <a:gd name="T6" fmla="*/ 93 w 100"/>
                <a:gd name="T7" fmla="*/ 64 h 163"/>
                <a:gd name="T8" fmla="*/ 100 w 100"/>
                <a:gd name="T9" fmla="*/ 78 h 163"/>
                <a:gd name="T10" fmla="*/ 100 w 100"/>
                <a:gd name="T11" fmla="*/ 100 h 163"/>
                <a:gd name="T12" fmla="*/ 100 w 100"/>
                <a:gd name="T13" fmla="*/ 121 h 163"/>
                <a:gd name="T14" fmla="*/ 100 w 100"/>
                <a:gd name="T15" fmla="*/ 135 h 163"/>
                <a:gd name="T16" fmla="*/ 100 w 100"/>
                <a:gd name="T17" fmla="*/ 163 h 163"/>
                <a:gd name="T18" fmla="*/ 93 w 100"/>
                <a:gd name="T19" fmla="*/ 163 h 163"/>
                <a:gd name="T20" fmla="*/ 85 w 100"/>
                <a:gd name="T21" fmla="*/ 163 h 163"/>
                <a:gd name="T22" fmla="*/ 78 w 100"/>
                <a:gd name="T23" fmla="*/ 163 h 163"/>
                <a:gd name="T24" fmla="*/ 71 w 100"/>
                <a:gd name="T25" fmla="*/ 163 h 163"/>
                <a:gd name="T26" fmla="*/ 64 w 100"/>
                <a:gd name="T27" fmla="*/ 163 h 163"/>
                <a:gd name="T28" fmla="*/ 57 w 100"/>
                <a:gd name="T29" fmla="*/ 163 h 163"/>
                <a:gd name="T30" fmla="*/ 57 w 100"/>
                <a:gd name="T31" fmla="*/ 163 h 163"/>
                <a:gd name="T32" fmla="*/ 50 w 100"/>
                <a:gd name="T33" fmla="*/ 163 h 163"/>
                <a:gd name="T34" fmla="*/ 43 w 100"/>
                <a:gd name="T35" fmla="*/ 163 h 163"/>
                <a:gd name="T36" fmla="*/ 36 w 100"/>
                <a:gd name="T37" fmla="*/ 163 h 163"/>
                <a:gd name="T38" fmla="*/ 36 w 100"/>
                <a:gd name="T39" fmla="*/ 163 h 163"/>
                <a:gd name="T40" fmla="*/ 29 w 100"/>
                <a:gd name="T41" fmla="*/ 163 h 163"/>
                <a:gd name="T42" fmla="*/ 22 w 100"/>
                <a:gd name="T43" fmla="*/ 163 h 163"/>
                <a:gd name="T44" fmla="*/ 15 w 100"/>
                <a:gd name="T45" fmla="*/ 163 h 163"/>
                <a:gd name="T46" fmla="*/ 7 w 100"/>
                <a:gd name="T47" fmla="*/ 163 h 163"/>
                <a:gd name="T48" fmla="*/ 0 w 100"/>
                <a:gd name="T49" fmla="*/ 163 h 163"/>
                <a:gd name="T50" fmla="*/ 0 w 100"/>
                <a:gd name="T51" fmla="*/ 92 h 163"/>
                <a:gd name="T52" fmla="*/ 7 w 100"/>
                <a:gd name="T53" fmla="*/ 78 h 163"/>
                <a:gd name="T54" fmla="*/ 7 w 100"/>
                <a:gd name="T55" fmla="*/ 71 h 163"/>
                <a:gd name="T56" fmla="*/ 15 w 100"/>
                <a:gd name="T57" fmla="*/ 64 h 163"/>
                <a:gd name="T58" fmla="*/ 15 w 100"/>
                <a:gd name="T59" fmla="*/ 57 h 163"/>
                <a:gd name="T60" fmla="*/ 22 w 100"/>
                <a:gd name="T61" fmla="*/ 50 h 163"/>
                <a:gd name="T62" fmla="*/ 29 w 100"/>
                <a:gd name="T63" fmla="*/ 50 h 163"/>
                <a:gd name="T64" fmla="*/ 36 w 100"/>
                <a:gd name="T65" fmla="*/ 43 h 163"/>
                <a:gd name="T66" fmla="*/ 36 w 100"/>
                <a:gd name="T67" fmla="*/ 36 h 163"/>
                <a:gd name="T68" fmla="*/ 43 w 100"/>
                <a:gd name="T69" fmla="*/ 36 h 163"/>
                <a:gd name="T70" fmla="*/ 50 w 100"/>
                <a:gd name="T71" fmla="*/ 29 h 163"/>
                <a:gd name="T72" fmla="*/ 64 w 100"/>
                <a:gd name="T73" fmla="*/ 22 h 163"/>
                <a:gd name="T74" fmla="*/ 71 w 100"/>
                <a:gd name="T75" fmla="*/ 22 h 163"/>
                <a:gd name="T76" fmla="*/ 78 w 100"/>
                <a:gd name="T77" fmla="*/ 14 h 163"/>
                <a:gd name="T78" fmla="*/ 85 w 100"/>
                <a:gd name="T79" fmla="*/ 14 h 163"/>
                <a:gd name="T80" fmla="*/ 93 w 100"/>
                <a:gd name="T81" fmla="*/ 7 h 163"/>
                <a:gd name="T82" fmla="*/ 100 w 100"/>
                <a:gd name="T83" fmla="*/ 0 h 16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00"/>
                <a:gd name="T127" fmla="*/ 0 h 163"/>
                <a:gd name="T128" fmla="*/ 100 w 100"/>
                <a:gd name="T129" fmla="*/ 163 h 16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00" h="163">
                  <a:moveTo>
                    <a:pt x="100" y="0"/>
                  </a:moveTo>
                  <a:lnTo>
                    <a:pt x="100" y="22"/>
                  </a:lnTo>
                  <a:lnTo>
                    <a:pt x="93" y="43"/>
                  </a:lnTo>
                  <a:lnTo>
                    <a:pt x="93" y="64"/>
                  </a:lnTo>
                  <a:lnTo>
                    <a:pt x="100" y="78"/>
                  </a:lnTo>
                  <a:lnTo>
                    <a:pt x="100" y="100"/>
                  </a:lnTo>
                  <a:lnTo>
                    <a:pt x="100" y="121"/>
                  </a:lnTo>
                  <a:lnTo>
                    <a:pt x="100" y="135"/>
                  </a:lnTo>
                  <a:lnTo>
                    <a:pt x="100" y="163"/>
                  </a:lnTo>
                  <a:lnTo>
                    <a:pt x="93" y="163"/>
                  </a:lnTo>
                  <a:lnTo>
                    <a:pt x="85" y="163"/>
                  </a:lnTo>
                  <a:lnTo>
                    <a:pt x="78" y="163"/>
                  </a:lnTo>
                  <a:lnTo>
                    <a:pt x="71" y="163"/>
                  </a:lnTo>
                  <a:lnTo>
                    <a:pt x="64" y="163"/>
                  </a:lnTo>
                  <a:lnTo>
                    <a:pt x="57" y="163"/>
                  </a:lnTo>
                  <a:lnTo>
                    <a:pt x="50" y="163"/>
                  </a:lnTo>
                  <a:lnTo>
                    <a:pt x="43" y="163"/>
                  </a:lnTo>
                  <a:lnTo>
                    <a:pt x="36" y="163"/>
                  </a:lnTo>
                  <a:lnTo>
                    <a:pt x="29" y="163"/>
                  </a:lnTo>
                  <a:lnTo>
                    <a:pt x="22" y="163"/>
                  </a:lnTo>
                  <a:lnTo>
                    <a:pt x="15" y="163"/>
                  </a:lnTo>
                  <a:lnTo>
                    <a:pt x="7" y="163"/>
                  </a:lnTo>
                  <a:lnTo>
                    <a:pt x="0" y="163"/>
                  </a:lnTo>
                  <a:lnTo>
                    <a:pt x="0" y="92"/>
                  </a:lnTo>
                  <a:lnTo>
                    <a:pt x="7" y="78"/>
                  </a:lnTo>
                  <a:lnTo>
                    <a:pt x="7" y="71"/>
                  </a:lnTo>
                  <a:lnTo>
                    <a:pt x="15" y="64"/>
                  </a:lnTo>
                  <a:lnTo>
                    <a:pt x="15" y="57"/>
                  </a:lnTo>
                  <a:lnTo>
                    <a:pt x="22" y="50"/>
                  </a:lnTo>
                  <a:lnTo>
                    <a:pt x="29" y="50"/>
                  </a:lnTo>
                  <a:lnTo>
                    <a:pt x="36" y="43"/>
                  </a:lnTo>
                  <a:lnTo>
                    <a:pt x="36" y="36"/>
                  </a:lnTo>
                  <a:lnTo>
                    <a:pt x="43" y="36"/>
                  </a:lnTo>
                  <a:lnTo>
                    <a:pt x="50" y="29"/>
                  </a:lnTo>
                  <a:lnTo>
                    <a:pt x="64" y="22"/>
                  </a:lnTo>
                  <a:lnTo>
                    <a:pt x="71" y="22"/>
                  </a:lnTo>
                  <a:lnTo>
                    <a:pt x="78" y="14"/>
                  </a:lnTo>
                  <a:lnTo>
                    <a:pt x="85" y="14"/>
                  </a:lnTo>
                  <a:lnTo>
                    <a:pt x="93" y="7"/>
                  </a:lnTo>
                  <a:lnTo>
                    <a:pt x="100" y="0"/>
                  </a:lnTo>
                  <a:close/>
                </a:path>
              </a:pathLst>
            </a:custGeom>
            <a:solidFill>
              <a:srgbClr val="AFC6E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6439" name="Freeform 191"/>
            <p:cNvSpPr>
              <a:spLocks/>
            </p:cNvSpPr>
            <p:nvPr/>
          </p:nvSpPr>
          <p:spPr bwMode="auto">
            <a:xfrm>
              <a:off x="2869" y="2309"/>
              <a:ext cx="99" cy="106"/>
            </a:xfrm>
            <a:custGeom>
              <a:avLst/>
              <a:gdLst>
                <a:gd name="T0" fmla="*/ 0 w 99"/>
                <a:gd name="T1" fmla="*/ 35 h 106"/>
                <a:gd name="T2" fmla="*/ 7 w 99"/>
                <a:gd name="T3" fmla="*/ 28 h 106"/>
                <a:gd name="T4" fmla="*/ 14 w 99"/>
                <a:gd name="T5" fmla="*/ 28 h 106"/>
                <a:gd name="T6" fmla="*/ 21 w 99"/>
                <a:gd name="T7" fmla="*/ 28 h 106"/>
                <a:gd name="T8" fmla="*/ 28 w 99"/>
                <a:gd name="T9" fmla="*/ 28 h 106"/>
                <a:gd name="T10" fmla="*/ 35 w 99"/>
                <a:gd name="T11" fmla="*/ 21 h 106"/>
                <a:gd name="T12" fmla="*/ 35 w 99"/>
                <a:gd name="T13" fmla="*/ 21 h 106"/>
                <a:gd name="T14" fmla="*/ 42 w 99"/>
                <a:gd name="T15" fmla="*/ 21 h 106"/>
                <a:gd name="T16" fmla="*/ 49 w 99"/>
                <a:gd name="T17" fmla="*/ 21 h 106"/>
                <a:gd name="T18" fmla="*/ 56 w 99"/>
                <a:gd name="T19" fmla="*/ 14 h 106"/>
                <a:gd name="T20" fmla="*/ 56 w 99"/>
                <a:gd name="T21" fmla="*/ 14 h 106"/>
                <a:gd name="T22" fmla="*/ 64 w 99"/>
                <a:gd name="T23" fmla="*/ 14 h 106"/>
                <a:gd name="T24" fmla="*/ 71 w 99"/>
                <a:gd name="T25" fmla="*/ 14 h 106"/>
                <a:gd name="T26" fmla="*/ 78 w 99"/>
                <a:gd name="T27" fmla="*/ 7 h 106"/>
                <a:gd name="T28" fmla="*/ 85 w 99"/>
                <a:gd name="T29" fmla="*/ 7 h 106"/>
                <a:gd name="T30" fmla="*/ 85 w 99"/>
                <a:gd name="T31" fmla="*/ 7 h 106"/>
                <a:gd name="T32" fmla="*/ 92 w 99"/>
                <a:gd name="T33" fmla="*/ 0 h 106"/>
                <a:gd name="T34" fmla="*/ 99 w 99"/>
                <a:gd name="T35" fmla="*/ 14 h 106"/>
                <a:gd name="T36" fmla="*/ 99 w 99"/>
                <a:gd name="T37" fmla="*/ 28 h 106"/>
                <a:gd name="T38" fmla="*/ 99 w 99"/>
                <a:gd name="T39" fmla="*/ 35 h 106"/>
                <a:gd name="T40" fmla="*/ 99 w 99"/>
                <a:gd name="T41" fmla="*/ 49 h 106"/>
                <a:gd name="T42" fmla="*/ 99 w 99"/>
                <a:gd name="T43" fmla="*/ 56 h 106"/>
                <a:gd name="T44" fmla="*/ 99 w 99"/>
                <a:gd name="T45" fmla="*/ 64 h 106"/>
                <a:gd name="T46" fmla="*/ 99 w 99"/>
                <a:gd name="T47" fmla="*/ 64 h 106"/>
                <a:gd name="T48" fmla="*/ 92 w 99"/>
                <a:gd name="T49" fmla="*/ 71 h 106"/>
                <a:gd name="T50" fmla="*/ 85 w 99"/>
                <a:gd name="T51" fmla="*/ 71 h 106"/>
                <a:gd name="T52" fmla="*/ 85 w 99"/>
                <a:gd name="T53" fmla="*/ 78 h 106"/>
                <a:gd name="T54" fmla="*/ 78 w 99"/>
                <a:gd name="T55" fmla="*/ 78 h 106"/>
                <a:gd name="T56" fmla="*/ 71 w 99"/>
                <a:gd name="T57" fmla="*/ 78 h 106"/>
                <a:gd name="T58" fmla="*/ 71 w 99"/>
                <a:gd name="T59" fmla="*/ 85 h 106"/>
                <a:gd name="T60" fmla="*/ 64 w 99"/>
                <a:gd name="T61" fmla="*/ 85 h 106"/>
                <a:gd name="T62" fmla="*/ 56 w 99"/>
                <a:gd name="T63" fmla="*/ 85 h 106"/>
                <a:gd name="T64" fmla="*/ 56 w 99"/>
                <a:gd name="T65" fmla="*/ 92 h 106"/>
                <a:gd name="T66" fmla="*/ 49 w 99"/>
                <a:gd name="T67" fmla="*/ 92 h 106"/>
                <a:gd name="T68" fmla="*/ 49 w 99"/>
                <a:gd name="T69" fmla="*/ 92 h 106"/>
                <a:gd name="T70" fmla="*/ 42 w 99"/>
                <a:gd name="T71" fmla="*/ 92 h 106"/>
                <a:gd name="T72" fmla="*/ 35 w 99"/>
                <a:gd name="T73" fmla="*/ 99 h 106"/>
                <a:gd name="T74" fmla="*/ 35 w 99"/>
                <a:gd name="T75" fmla="*/ 99 h 106"/>
                <a:gd name="T76" fmla="*/ 28 w 99"/>
                <a:gd name="T77" fmla="*/ 99 h 106"/>
                <a:gd name="T78" fmla="*/ 28 w 99"/>
                <a:gd name="T79" fmla="*/ 99 h 106"/>
                <a:gd name="T80" fmla="*/ 21 w 99"/>
                <a:gd name="T81" fmla="*/ 99 h 106"/>
                <a:gd name="T82" fmla="*/ 14 w 99"/>
                <a:gd name="T83" fmla="*/ 106 h 106"/>
                <a:gd name="T84" fmla="*/ 14 w 99"/>
                <a:gd name="T85" fmla="*/ 106 h 106"/>
                <a:gd name="T86" fmla="*/ 7 w 99"/>
                <a:gd name="T87" fmla="*/ 106 h 106"/>
                <a:gd name="T88" fmla="*/ 0 w 99"/>
                <a:gd name="T89" fmla="*/ 106 h 106"/>
                <a:gd name="T90" fmla="*/ 0 w 99"/>
                <a:gd name="T91" fmla="*/ 35 h 10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99"/>
                <a:gd name="T139" fmla="*/ 0 h 106"/>
                <a:gd name="T140" fmla="*/ 99 w 99"/>
                <a:gd name="T141" fmla="*/ 106 h 10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99" h="106">
                  <a:moveTo>
                    <a:pt x="0" y="35"/>
                  </a:moveTo>
                  <a:lnTo>
                    <a:pt x="7" y="28"/>
                  </a:lnTo>
                  <a:lnTo>
                    <a:pt x="14" y="28"/>
                  </a:lnTo>
                  <a:lnTo>
                    <a:pt x="21" y="28"/>
                  </a:lnTo>
                  <a:lnTo>
                    <a:pt x="28" y="28"/>
                  </a:lnTo>
                  <a:lnTo>
                    <a:pt x="35" y="21"/>
                  </a:lnTo>
                  <a:lnTo>
                    <a:pt x="42" y="21"/>
                  </a:lnTo>
                  <a:lnTo>
                    <a:pt x="49" y="21"/>
                  </a:lnTo>
                  <a:lnTo>
                    <a:pt x="56" y="14"/>
                  </a:lnTo>
                  <a:lnTo>
                    <a:pt x="64" y="14"/>
                  </a:lnTo>
                  <a:lnTo>
                    <a:pt x="71" y="14"/>
                  </a:lnTo>
                  <a:lnTo>
                    <a:pt x="78" y="7"/>
                  </a:lnTo>
                  <a:lnTo>
                    <a:pt x="85" y="7"/>
                  </a:lnTo>
                  <a:lnTo>
                    <a:pt x="92" y="0"/>
                  </a:lnTo>
                  <a:lnTo>
                    <a:pt x="99" y="14"/>
                  </a:lnTo>
                  <a:lnTo>
                    <a:pt x="99" y="28"/>
                  </a:lnTo>
                  <a:lnTo>
                    <a:pt x="99" y="35"/>
                  </a:lnTo>
                  <a:lnTo>
                    <a:pt x="99" y="49"/>
                  </a:lnTo>
                  <a:lnTo>
                    <a:pt x="99" y="56"/>
                  </a:lnTo>
                  <a:lnTo>
                    <a:pt x="99" y="64"/>
                  </a:lnTo>
                  <a:lnTo>
                    <a:pt x="92" y="71"/>
                  </a:lnTo>
                  <a:lnTo>
                    <a:pt x="85" y="71"/>
                  </a:lnTo>
                  <a:lnTo>
                    <a:pt x="85" y="78"/>
                  </a:lnTo>
                  <a:lnTo>
                    <a:pt x="78" y="78"/>
                  </a:lnTo>
                  <a:lnTo>
                    <a:pt x="71" y="78"/>
                  </a:lnTo>
                  <a:lnTo>
                    <a:pt x="71" y="85"/>
                  </a:lnTo>
                  <a:lnTo>
                    <a:pt x="64" y="85"/>
                  </a:lnTo>
                  <a:lnTo>
                    <a:pt x="56" y="85"/>
                  </a:lnTo>
                  <a:lnTo>
                    <a:pt x="56" y="92"/>
                  </a:lnTo>
                  <a:lnTo>
                    <a:pt x="49" y="92"/>
                  </a:lnTo>
                  <a:lnTo>
                    <a:pt x="42" y="92"/>
                  </a:lnTo>
                  <a:lnTo>
                    <a:pt x="35" y="99"/>
                  </a:lnTo>
                  <a:lnTo>
                    <a:pt x="28" y="99"/>
                  </a:lnTo>
                  <a:lnTo>
                    <a:pt x="21" y="99"/>
                  </a:lnTo>
                  <a:lnTo>
                    <a:pt x="14" y="106"/>
                  </a:lnTo>
                  <a:lnTo>
                    <a:pt x="7" y="106"/>
                  </a:lnTo>
                  <a:lnTo>
                    <a:pt x="0" y="106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AFC6E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6440" name="Freeform 192"/>
            <p:cNvSpPr>
              <a:spLocks/>
            </p:cNvSpPr>
            <p:nvPr/>
          </p:nvSpPr>
          <p:spPr bwMode="auto">
            <a:xfrm>
              <a:off x="2635" y="2266"/>
              <a:ext cx="248" cy="71"/>
            </a:xfrm>
            <a:custGeom>
              <a:avLst/>
              <a:gdLst>
                <a:gd name="T0" fmla="*/ 49 w 248"/>
                <a:gd name="T1" fmla="*/ 0 h 71"/>
                <a:gd name="T2" fmla="*/ 35 w 248"/>
                <a:gd name="T3" fmla="*/ 7 h 71"/>
                <a:gd name="T4" fmla="*/ 21 w 248"/>
                <a:gd name="T5" fmla="*/ 14 h 71"/>
                <a:gd name="T6" fmla="*/ 7 w 248"/>
                <a:gd name="T7" fmla="*/ 22 h 71"/>
                <a:gd name="T8" fmla="*/ 7 w 248"/>
                <a:gd name="T9" fmla="*/ 29 h 71"/>
                <a:gd name="T10" fmla="*/ 21 w 248"/>
                <a:gd name="T11" fmla="*/ 36 h 71"/>
                <a:gd name="T12" fmla="*/ 35 w 248"/>
                <a:gd name="T13" fmla="*/ 43 h 71"/>
                <a:gd name="T14" fmla="*/ 42 w 248"/>
                <a:gd name="T15" fmla="*/ 43 h 71"/>
                <a:gd name="T16" fmla="*/ 56 w 248"/>
                <a:gd name="T17" fmla="*/ 43 h 71"/>
                <a:gd name="T18" fmla="*/ 71 w 248"/>
                <a:gd name="T19" fmla="*/ 43 h 71"/>
                <a:gd name="T20" fmla="*/ 85 w 248"/>
                <a:gd name="T21" fmla="*/ 50 h 71"/>
                <a:gd name="T22" fmla="*/ 99 w 248"/>
                <a:gd name="T23" fmla="*/ 50 h 71"/>
                <a:gd name="T24" fmla="*/ 113 w 248"/>
                <a:gd name="T25" fmla="*/ 50 h 71"/>
                <a:gd name="T26" fmla="*/ 134 w 248"/>
                <a:gd name="T27" fmla="*/ 57 h 71"/>
                <a:gd name="T28" fmla="*/ 149 w 248"/>
                <a:gd name="T29" fmla="*/ 57 h 71"/>
                <a:gd name="T30" fmla="*/ 156 w 248"/>
                <a:gd name="T31" fmla="*/ 57 h 71"/>
                <a:gd name="T32" fmla="*/ 170 w 248"/>
                <a:gd name="T33" fmla="*/ 64 h 71"/>
                <a:gd name="T34" fmla="*/ 184 w 248"/>
                <a:gd name="T35" fmla="*/ 64 h 71"/>
                <a:gd name="T36" fmla="*/ 198 w 248"/>
                <a:gd name="T37" fmla="*/ 71 h 71"/>
                <a:gd name="T38" fmla="*/ 212 w 248"/>
                <a:gd name="T39" fmla="*/ 71 h 71"/>
                <a:gd name="T40" fmla="*/ 220 w 248"/>
                <a:gd name="T41" fmla="*/ 71 h 71"/>
                <a:gd name="T42" fmla="*/ 220 w 248"/>
                <a:gd name="T43" fmla="*/ 64 h 71"/>
                <a:gd name="T44" fmla="*/ 212 w 248"/>
                <a:gd name="T45" fmla="*/ 64 h 71"/>
                <a:gd name="T46" fmla="*/ 205 w 248"/>
                <a:gd name="T47" fmla="*/ 57 h 71"/>
                <a:gd name="T48" fmla="*/ 212 w 248"/>
                <a:gd name="T49" fmla="*/ 50 h 71"/>
                <a:gd name="T50" fmla="*/ 220 w 248"/>
                <a:gd name="T51" fmla="*/ 43 h 71"/>
                <a:gd name="T52" fmla="*/ 234 w 248"/>
                <a:gd name="T53" fmla="*/ 36 h 71"/>
                <a:gd name="T54" fmla="*/ 241 w 248"/>
                <a:gd name="T55" fmla="*/ 29 h 71"/>
                <a:gd name="T56" fmla="*/ 163 w 248"/>
                <a:gd name="T57" fmla="*/ 7 h 71"/>
                <a:gd name="T58" fmla="*/ 156 w 248"/>
                <a:gd name="T59" fmla="*/ 7 h 71"/>
                <a:gd name="T60" fmla="*/ 142 w 248"/>
                <a:gd name="T61" fmla="*/ 7 h 71"/>
                <a:gd name="T62" fmla="*/ 127 w 248"/>
                <a:gd name="T63" fmla="*/ 7 h 71"/>
                <a:gd name="T64" fmla="*/ 113 w 248"/>
                <a:gd name="T65" fmla="*/ 7 h 71"/>
                <a:gd name="T66" fmla="*/ 92 w 248"/>
                <a:gd name="T67" fmla="*/ 7 h 71"/>
                <a:gd name="T68" fmla="*/ 78 w 248"/>
                <a:gd name="T69" fmla="*/ 0 h 71"/>
                <a:gd name="T70" fmla="*/ 71 w 248"/>
                <a:gd name="T71" fmla="*/ 0 h 71"/>
                <a:gd name="T72" fmla="*/ 56 w 248"/>
                <a:gd name="T73" fmla="*/ 0 h 71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8"/>
                <a:gd name="T112" fmla="*/ 0 h 71"/>
                <a:gd name="T113" fmla="*/ 248 w 248"/>
                <a:gd name="T114" fmla="*/ 71 h 71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8" h="71">
                  <a:moveTo>
                    <a:pt x="49" y="0"/>
                  </a:moveTo>
                  <a:lnTo>
                    <a:pt x="49" y="0"/>
                  </a:lnTo>
                  <a:lnTo>
                    <a:pt x="42" y="0"/>
                  </a:lnTo>
                  <a:lnTo>
                    <a:pt x="35" y="7"/>
                  </a:lnTo>
                  <a:lnTo>
                    <a:pt x="28" y="7"/>
                  </a:lnTo>
                  <a:lnTo>
                    <a:pt x="21" y="14"/>
                  </a:lnTo>
                  <a:lnTo>
                    <a:pt x="14" y="14"/>
                  </a:lnTo>
                  <a:lnTo>
                    <a:pt x="7" y="22"/>
                  </a:lnTo>
                  <a:lnTo>
                    <a:pt x="0" y="29"/>
                  </a:lnTo>
                  <a:lnTo>
                    <a:pt x="7" y="29"/>
                  </a:lnTo>
                  <a:lnTo>
                    <a:pt x="14" y="36"/>
                  </a:lnTo>
                  <a:lnTo>
                    <a:pt x="21" y="36"/>
                  </a:lnTo>
                  <a:lnTo>
                    <a:pt x="28" y="36"/>
                  </a:lnTo>
                  <a:lnTo>
                    <a:pt x="35" y="43"/>
                  </a:lnTo>
                  <a:lnTo>
                    <a:pt x="42" y="43"/>
                  </a:lnTo>
                  <a:lnTo>
                    <a:pt x="49" y="43"/>
                  </a:lnTo>
                  <a:lnTo>
                    <a:pt x="56" y="43"/>
                  </a:lnTo>
                  <a:lnTo>
                    <a:pt x="64" y="43"/>
                  </a:lnTo>
                  <a:lnTo>
                    <a:pt x="71" y="43"/>
                  </a:lnTo>
                  <a:lnTo>
                    <a:pt x="78" y="50"/>
                  </a:lnTo>
                  <a:lnTo>
                    <a:pt x="85" y="50"/>
                  </a:lnTo>
                  <a:lnTo>
                    <a:pt x="92" y="50"/>
                  </a:lnTo>
                  <a:lnTo>
                    <a:pt x="99" y="50"/>
                  </a:lnTo>
                  <a:lnTo>
                    <a:pt x="106" y="50"/>
                  </a:lnTo>
                  <a:lnTo>
                    <a:pt x="113" y="50"/>
                  </a:lnTo>
                  <a:lnTo>
                    <a:pt x="127" y="50"/>
                  </a:lnTo>
                  <a:lnTo>
                    <a:pt x="134" y="57"/>
                  </a:lnTo>
                  <a:lnTo>
                    <a:pt x="142" y="57"/>
                  </a:lnTo>
                  <a:lnTo>
                    <a:pt x="149" y="57"/>
                  </a:lnTo>
                  <a:lnTo>
                    <a:pt x="156" y="57"/>
                  </a:lnTo>
                  <a:lnTo>
                    <a:pt x="163" y="64"/>
                  </a:lnTo>
                  <a:lnTo>
                    <a:pt x="170" y="64"/>
                  </a:lnTo>
                  <a:lnTo>
                    <a:pt x="177" y="64"/>
                  </a:lnTo>
                  <a:lnTo>
                    <a:pt x="184" y="64"/>
                  </a:lnTo>
                  <a:lnTo>
                    <a:pt x="191" y="64"/>
                  </a:lnTo>
                  <a:lnTo>
                    <a:pt x="198" y="71"/>
                  </a:lnTo>
                  <a:lnTo>
                    <a:pt x="205" y="71"/>
                  </a:lnTo>
                  <a:lnTo>
                    <a:pt x="212" y="71"/>
                  </a:lnTo>
                  <a:lnTo>
                    <a:pt x="220" y="71"/>
                  </a:lnTo>
                  <a:lnTo>
                    <a:pt x="220" y="64"/>
                  </a:lnTo>
                  <a:lnTo>
                    <a:pt x="212" y="64"/>
                  </a:lnTo>
                  <a:lnTo>
                    <a:pt x="212" y="57"/>
                  </a:lnTo>
                  <a:lnTo>
                    <a:pt x="205" y="57"/>
                  </a:lnTo>
                  <a:lnTo>
                    <a:pt x="212" y="50"/>
                  </a:lnTo>
                  <a:lnTo>
                    <a:pt x="212" y="43"/>
                  </a:lnTo>
                  <a:lnTo>
                    <a:pt x="220" y="43"/>
                  </a:lnTo>
                  <a:lnTo>
                    <a:pt x="227" y="36"/>
                  </a:lnTo>
                  <a:lnTo>
                    <a:pt x="234" y="36"/>
                  </a:lnTo>
                  <a:lnTo>
                    <a:pt x="241" y="36"/>
                  </a:lnTo>
                  <a:lnTo>
                    <a:pt x="241" y="29"/>
                  </a:lnTo>
                  <a:lnTo>
                    <a:pt x="248" y="29"/>
                  </a:lnTo>
                  <a:lnTo>
                    <a:pt x="163" y="7"/>
                  </a:lnTo>
                  <a:lnTo>
                    <a:pt x="156" y="7"/>
                  </a:lnTo>
                  <a:lnTo>
                    <a:pt x="149" y="7"/>
                  </a:lnTo>
                  <a:lnTo>
                    <a:pt x="142" y="7"/>
                  </a:lnTo>
                  <a:lnTo>
                    <a:pt x="134" y="7"/>
                  </a:lnTo>
                  <a:lnTo>
                    <a:pt x="127" y="7"/>
                  </a:lnTo>
                  <a:lnTo>
                    <a:pt x="120" y="7"/>
                  </a:lnTo>
                  <a:lnTo>
                    <a:pt x="113" y="7"/>
                  </a:lnTo>
                  <a:lnTo>
                    <a:pt x="99" y="7"/>
                  </a:lnTo>
                  <a:lnTo>
                    <a:pt x="92" y="7"/>
                  </a:lnTo>
                  <a:lnTo>
                    <a:pt x="85" y="0"/>
                  </a:lnTo>
                  <a:lnTo>
                    <a:pt x="78" y="0"/>
                  </a:lnTo>
                  <a:lnTo>
                    <a:pt x="71" y="0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A0BA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6441" name="Freeform 193"/>
            <p:cNvSpPr>
              <a:spLocks/>
            </p:cNvSpPr>
            <p:nvPr/>
          </p:nvSpPr>
          <p:spPr bwMode="auto">
            <a:xfrm>
              <a:off x="2734" y="2273"/>
              <a:ext cx="121" cy="29"/>
            </a:xfrm>
            <a:custGeom>
              <a:avLst/>
              <a:gdLst>
                <a:gd name="T0" fmla="*/ 0 w 121"/>
                <a:gd name="T1" fmla="*/ 0 h 29"/>
                <a:gd name="T2" fmla="*/ 7 w 121"/>
                <a:gd name="T3" fmla="*/ 7 h 29"/>
                <a:gd name="T4" fmla="*/ 14 w 121"/>
                <a:gd name="T5" fmla="*/ 7 h 29"/>
                <a:gd name="T6" fmla="*/ 21 w 121"/>
                <a:gd name="T7" fmla="*/ 15 h 29"/>
                <a:gd name="T8" fmla="*/ 28 w 121"/>
                <a:gd name="T9" fmla="*/ 15 h 29"/>
                <a:gd name="T10" fmla="*/ 35 w 121"/>
                <a:gd name="T11" fmla="*/ 22 h 29"/>
                <a:gd name="T12" fmla="*/ 43 w 121"/>
                <a:gd name="T13" fmla="*/ 22 h 29"/>
                <a:gd name="T14" fmla="*/ 50 w 121"/>
                <a:gd name="T15" fmla="*/ 22 h 29"/>
                <a:gd name="T16" fmla="*/ 57 w 121"/>
                <a:gd name="T17" fmla="*/ 29 h 29"/>
                <a:gd name="T18" fmla="*/ 99 w 121"/>
                <a:gd name="T19" fmla="*/ 29 h 29"/>
                <a:gd name="T20" fmla="*/ 106 w 121"/>
                <a:gd name="T21" fmla="*/ 22 h 29"/>
                <a:gd name="T22" fmla="*/ 106 w 121"/>
                <a:gd name="T23" fmla="*/ 22 h 29"/>
                <a:gd name="T24" fmla="*/ 113 w 121"/>
                <a:gd name="T25" fmla="*/ 22 h 29"/>
                <a:gd name="T26" fmla="*/ 113 w 121"/>
                <a:gd name="T27" fmla="*/ 15 h 29"/>
                <a:gd name="T28" fmla="*/ 113 w 121"/>
                <a:gd name="T29" fmla="*/ 15 h 29"/>
                <a:gd name="T30" fmla="*/ 121 w 121"/>
                <a:gd name="T31" fmla="*/ 7 h 29"/>
                <a:gd name="T32" fmla="*/ 121 w 121"/>
                <a:gd name="T33" fmla="*/ 7 h 29"/>
                <a:gd name="T34" fmla="*/ 121 w 121"/>
                <a:gd name="T35" fmla="*/ 0 h 29"/>
                <a:gd name="T36" fmla="*/ 0 w 121"/>
                <a:gd name="T37" fmla="*/ 0 h 2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1"/>
                <a:gd name="T58" fmla="*/ 0 h 29"/>
                <a:gd name="T59" fmla="*/ 121 w 121"/>
                <a:gd name="T60" fmla="*/ 29 h 2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1" h="29">
                  <a:moveTo>
                    <a:pt x="0" y="0"/>
                  </a:moveTo>
                  <a:lnTo>
                    <a:pt x="7" y="7"/>
                  </a:lnTo>
                  <a:lnTo>
                    <a:pt x="14" y="7"/>
                  </a:lnTo>
                  <a:lnTo>
                    <a:pt x="21" y="15"/>
                  </a:lnTo>
                  <a:lnTo>
                    <a:pt x="28" y="15"/>
                  </a:lnTo>
                  <a:lnTo>
                    <a:pt x="35" y="22"/>
                  </a:lnTo>
                  <a:lnTo>
                    <a:pt x="43" y="22"/>
                  </a:lnTo>
                  <a:lnTo>
                    <a:pt x="50" y="22"/>
                  </a:lnTo>
                  <a:lnTo>
                    <a:pt x="57" y="29"/>
                  </a:lnTo>
                  <a:lnTo>
                    <a:pt x="99" y="29"/>
                  </a:lnTo>
                  <a:lnTo>
                    <a:pt x="106" y="22"/>
                  </a:lnTo>
                  <a:lnTo>
                    <a:pt x="113" y="22"/>
                  </a:lnTo>
                  <a:lnTo>
                    <a:pt x="113" y="15"/>
                  </a:lnTo>
                  <a:lnTo>
                    <a:pt x="121" y="7"/>
                  </a:lnTo>
                  <a:lnTo>
                    <a:pt x="12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8CC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6442" name="Freeform 194"/>
            <p:cNvSpPr>
              <a:spLocks/>
            </p:cNvSpPr>
            <p:nvPr/>
          </p:nvSpPr>
          <p:spPr bwMode="auto">
            <a:xfrm>
              <a:off x="2649" y="2167"/>
              <a:ext cx="120" cy="106"/>
            </a:xfrm>
            <a:custGeom>
              <a:avLst/>
              <a:gdLst>
                <a:gd name="T0" fmla="*/ 7 w 120"/>
                <a:gd name="T1" fmla="*/ 92 h 106"/>
                <a:gd name="T2" fmla="*/ 0 w 120"/>
                <a:gd name="T3" fmla="*/ 64 h 106"/>
                <a:gd name="T4" fmla="*/ 0 w 120"/>
                <a:gd name="T5" fmla="*/ 7 h 106"/>
                <a:gd name="T6" fmla="*/ 0 w 120"/>
                <a:gd name="T7" fmla="*/ 7 h 106"/>
                <a:gd name="T8" fmla="*/ 7 w 120"/>
                <a:gd name="T9" fmla="*/ 7 h 106"/>
                <a:gd name="T10" fmla="*/ 7 w 120"/>
                <a:gd name="T11" fmla="*/ 7 h 106"/>
                <a:gd name="T12" fmla="*/ 7 w 120"/>
                <a:gd name="T13" fmla="*/ 0 h 106"/>
                <a:gd name="T14" fmla="*/ 14 w 120"/>
                <a:gd name="T15" fmla="*/ 0 h 106"/>
                <a:gd name="T16" fmla="*/ 14 w 120"/>
                <a:gd name="T17" fmla="*/ 0 h 106"/>
                <a:gd name="T18" fmla="*/ 14 w 120"/>
                <a:gd name="T19" fmla="*/ 0 h 106"/>
                <a:gd name="T20" fmla="*/ 21 w 120"/>
                <a:gd name="T21" fmla="*/ 0 h 106"/>
                <a:gd name="T22" fmla="*/ 21 w 120"/>
                <a:gd name="T23" fmla="*/ 0 h 106"/>
                <a:gd name="T24" fmla="*/ 28 w 120"/>
                <a:gd name="T25" fmla="*/ 7 h 106"/>
                <a:gd name="T26" fmla="*/ 35 w 120"/>
                <a:gd name="T27" fmla="*/ 7 h 106"/>
                <a:gd name="T28" fmla="*/ 42 w 120"/>
                <a:gd name="T29" fmla="*/ 7 h 106"/>
                <a:gd name="T30" fmla="*/ 42 w 120"/>
                <a:gd name="T31" fmla="*/ 7 h 106"/>
                <a:gd name="T32" fmla="*/ 50 w 120"/>
                <a:gd name="T33" fmla="*/ 7 h 106"/>
                <a:gd name="T34" fmla="*/ 57 w 120"/>
                <a:gd name="T35" fmla="*/ 7 h 106"/>
                <a:gd name="T36" fmla="*/ 57 w 120"/>
                <a:gd name="T37" fmla="*/ 14 h 106"/>
                <a:gd name="T38" fmla="*/ 64 w 120"/>
                <a:gd name="T39" fmla="*/ 14 h 106"/>
                <a:gd name="T40" fmla="*/ 78 w 120"/>
                <a:gd name="T41" fmla="*/ 14 h 106"/>
                <a:gd name="T42" fmla="*/ 85 w 120"/>
                <a:gd name="T43" fmla="*/ 14 h 106"/>
                <a:gd name="T44" fmla="*/ 85 w 120"/>
                <a:gd name="T45" fmla="*/ 14 h 106"/>
                <a:gd name="T46" fmla="*/ 92 w 120"/>
                <a:gd name="T47" fmla="*/ 14 h 106"/>
                <a:gd name="T48" fmla="*/ 99 w 120"/>
                <a:gd name="T49" fmla="*/ 14 h 106"/>
                <a:gd name="T50" fmla="*/ 106 w 120"/>
                <a:gd name="T51" fmla="*/ 14 h 106"/>
                <a:gd name="T52" fmla="*/ 113 w 120"/>
                <a:gd name="T53" fmla="*/ 14 h 106"/>
                <a:gd name="T54" fmla="*/ 120 w 120"/>
                <a:gd name="T55" fmla="*/ 21 h 106"/>
                <a:gd name="T56" fmla="*/ 120 w 120"/>
                <a:gd name="T57" fmla="*/ 28 h 106"/>
                <a:gd name="T58" fmla="*/ 120 w 120"/>
                <a:gd name="T59" fmla="*/ 43 h 106"/>
                <a:gd name="T60" fmla="*/ 113 w 120"/>
                <a:gd name="T61" fmla="*/ 50 h 106"/>
                <a:gd name="T62" fmla="*/ 113 w 120"/>
                <a:gd name="T63" fmla="*/ 64 h 106"/>
                <a:gd name="T64" fmla="*/ 113 w 120"/>
                <a:gd name="T65" fmla="*/ 78 h 106"/>
                <a:gd name="T66" fmla="*/ 113 w 120"/>
                <a:gd name="T67" fmla="*/ 92 h 106"/>
                <a:gd name="T68" fmla="*/ 113 w 120"/>
                <a:gd name="T69" fmla="*/ 106 h 106"/>
                <a:gd name="T70" fmla="*/ 78 w 120"/>
                <a:gd name="T71" fmla="*/ 106 h 106"/>
                <a:gd name="T72" fmla="*/ 71 w 120"/>
                <a:gd name="T73" fmla="*/ 106 h 106"/>
                <a:gd name="T74" fmla="*/ 64 w 120"/>
                <a:gd name="T75" fmla="*/ 106 h 106"/>
                <a:gd name="T76" fmla="*/ 64 w 120"/>
                <a:gd name="T77" fmla="*/ 106 h 106"/>
                <a:gd name="T78" fmla="*/ 57 w 120"/>
                <a:gd name="T79" fmla="*/ 99 h 106"/>
                <a:gd name="T80" fmla="*/ 57 w 120"/>
                <a:gd name="T81" fmla="*/ 99 h 106"/>
                <a:gd name="T82" fmla="*/ 50 w 120"/>
                <a:gd name="T83" fmla="*/ 99 h 106"/>
                <a:gd name="T84" fmla="*/ 42 w 120"/>
                <a:gd name="T85" fmla="*/ 99 h 106"/>
                <a:gd name="T86" fmla="*/ 42 w 120"/>
                <a:gd name="T87" fmla="*/ 99 h 106"/>
                <a:gd name="T88" fmla="*/ 35 w 120"/>
                <a:gd name="T89" fmla="*/ 99 h 106"/>
                <a:gd name="T90" fmla="*/ 35 w 120"/>
                <a:gd name="T91" fmla="*/ 99 h 106"/>
                <a:gd name="T92" fmla="*/ 28 w 120"/>
                <a:gd name="T93" fmla="*/ 99 h 106"/>
                <a:gd name="T94" fmla="*/ 21 w 120"/>
                <a:gd name="T95" fmla="*/ 99 h 106"/>
                <a:gd name="T96" fmla="*/ 21 w 120"/>
                <a:gd name="T97" fmla="*/ 92 h 106"/>
                <a:gd name="T98" fmla="*/ 14 w 120"/>
                <a:gd name="T99" fmla="*/ 92 h 106"/>
                <a:gd name="T100" fmla="*/ 7 w 120"/>
                <a:gd name="T101" fmla="*/ 92 h 106"/>
                <a:gd name="T102" fmla="*/ 7 w 120"/>
                <a:gd name="T103" fmla="*/ 92 h 10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20"/>
                <a:gd name="T157" fmla="*/ 0 h 106"/>
                <a:gd name="T158" fmla="*/ 120 w 120"/>
                <a:gd name="T159" fmla="*/ 106 h 10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20" h="106">
                  <a:moveTo>
                    <a:pt x="7" y="92"/>
                  </a:moveTo>
                  <a:lnTo>
                    <a:pt x="0" y="64"/>
                  </a:lnTo>
                  <a:lnTo>
                    <a:pt x="0" y="7"/>
                  </a:lnTo>
                  <a:lnTo>
                    <a:pt x="7" y="7"/>
                  </a:lnTo>
                  <a:lnTo>
                    <a:pt x="7" y="0"/>
                  </a:lnTo>
                  <a:lnTo>
                    <a:pt x="14" y="0"/>
                  </a:lnTo>
                  <a:lnTo>
                    <a:pt x="21" y="0"/>
                  </a:lnTo>
                  <a:lnTo>
                    <a:pt x="28" y="7"/>
                  </a:lnTo>
                  <a:lnTo>
                    <a:pt x="35" y="7"/>
                  </a:lnTo>
                  <a:lnTo>
                    <a:pt x="42" y="7"/>
                  </a:lnTo>
                  <a:lnTo>
                    <a:pt x="50" y="7"/>
                  </a:lnTo>
                  <a:lnTo>
                    <a:pt x="57" y="7"/>
                  </a:lnTo>
                  <a:lnTo>
                    <a:pt x="57" y="14"/>
                  </a:lnTo>
                  <a:lnTo>
                    <a:pt x="64" y="14"/>
                  </a:lnTo>
                  <a:lnTo>
                    <a:pt x="78" y="14"/>
                  </a:lnTo>
                  <a:lnTo>
                    <a:pt x="85" y="14"/>
                  </a:lnTo>
                  <a:lnTo>
                    <a:pt x="92" y="14"/>
                  </a:lnTo>
                  <a:lnTo>
                    <a:pt x="99" y="14"/>
                  </a:lnTo>
                  <a:lnTo>
                    <a:pt x="106" y="14"/>
                  </a:lnTo>
                  <a:lnTo>
                    <a:pt x="113" y="14"/>
                  </a:lnTo>
                  <a:lnTo>
                    <a:pt x="120" y="21"/>
                  </a:lnTo>
                  <a:lnTo>
                    <a:pt x="120" y="28"/>
                  </a:lnTo>
                  <a:lnTo>
                    <a:pt x="120" y="43"/>
                  </a:lnTo>
                  <a:lnTo>
                    <a:pt x="113" y="50"/>
                  </a:lnTo>
                  <a:lnTo>
                    <a:pt x="113" y="64"/>
                  </a:lnTo>
                  <a:lnTo>
                    <a:pt x="113" y="78"/>
                  </a:lnTo>
                  <a:lnTo>
                    <a:pt x="113" y="92"/>
                  </a:lnTo>
                  <a:lnTo>
                    <a:pt x="113" y="106"/>
                  </a:lnTo>
                  <a:lnTo>
                    <a:pt x="78" y="106"/>
                  </a:lnTo>
                  <a:lnTo>
                    <a:pt x="71" y="106"/>
                  </a:lnTo>
                  <a:lnTo>
                    <a:pt x="64" y="106"/>
                  </a:lnTo>
                  <a:lnTo>
                    <a:pt x="57" y="99"/>
                  </a:lnTo>
                  <a:lnTo>
                    <a:pt x="50" y="99"/>
                  </a:lnTo>
                  <a:lnTo>
                    <a:pt x="42" y="99"/>
                  </a:lnTo>
                  <a:lnTo>
                    <a:pt x="35" y="99"/>
                  </a:lnTo>
                  <a:lnTo>
                    <a:pt x="28" y="99"/>
                  </a:lnTo>
                  <a:lnTo>
                    <a:pt x="21" y="99"/>
                  </a:lnTo>
                  <a:lnTo>
                    <a:pt x="21" y="92"/>
                  </a:lnTo>
                  <a:lnTo>
                    <a:pt x="14" y="92"/>
                  </a:lnTo>
                  <a:lnTo>
                    <a:pt x="7" y="92"/>
                  </a:lnTo>
                  <a:close/>
                </a:path>
              </a:pathLst>
            </a:custGeom>
            <a:solidFill>
              <a:srgbClr val="82A3D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6443" name="Freeform 195"/>
            <p:cNvSpPr>
              <a:spLocks/>
            </p:cNvSpPr>
            <p:nvPr/>
          </p:nvSpPr>
          <p:spPr bwMode="auto">
            <a:xfrm>
              <a:off x="2628" y="2302"/>
              <a:ext cx="248" cy="113"/>
            </a:xfrm>
            <a:custGeom>
              <a:avLst/>
              <a:gdLst>
                <a:gd name="T0" fmla="*/ 7 w 248"/>
                <a:gd name="T1" fmla="*/ 0 h 113"/>
                <a:gd name="T2" fmla="*/ 14 w 248"/>
                <a:gd name="T3" fmla="*/ 0 h 113"/>
                <a:gd name="T4" fmla="*/ 21 w 248"/>
                <a:gd name="T5" fmla="*/ 0 h 113"/>
                <a:gd name="T6" fmla="*/ 28 w 248"/>
                <a:gd name="T7" fmla="*/ 7 h 113"/>
                <a:gd name="T8" fmla="*/ 28 w 248"/>
                <a:gd name="T9" fmla="*/ 7 h 113"/>
                <a:gd name="T10" fmla="*/ 35 w 248"/>
                <a:gd name="T11" fmla="*/ 7 h 113"/>
                <a:gd name="T12" fmla="*/ 42 w 248"/>
                <a:gd name="T13" fmla="*/ 7 h 113"/>
                <a:gd name="T14" fmla="*/ 49 w 248"/>
                <a:gd name="T15" fmla="*/ 7 h 113"/>
                <a:gd name="T16" fmla="*/ 56 w 248"/>
                <a:gd name="T17" fmla="*/ 7 h 113"/>
                <a:gd name="T18" fmla="*/ 56 w 248"/>
                <a:gd name="T19" fmla="*/ 7 h 113"/>
                <a:gd name="T20" fmla="*/ 63 w 248"/>
                <a:gd name="T21" fmla="*/ 7 h 113"/>
                <a:gd name="T22" fmla="*/ 71 w 248"/>
                <a:gd name="T23" fmla="*/ 7 h 113"/>
                <a:gd name="T24" fmla="*/ 78 w 248"/>
                <a:gd name="T25" fmla="*/ 7 h 113"/>
                <a:gd name="T26" fmla="*/ 85 w 248"/>
                <a:gd name="T27" fmla="*/ 7 h 113"/>
                <a:gd name="T28" fmla="*/ 92 w 248"/>
                <a:gd name="T29" fmla="*/ 7 h 113"/>
                <a:gd name="T30" fmla="*/ 99 w 248"/>
                <a:gd name="T31" fmla="*/ 14 h 113"/>
                <a:gd name="T32" fmla="*/ 106 w 248"/>
                <a:gd name="T33" fmla="*/ 14 h 113"/>
                <a:gd name="T34" fmla="*/ 106 w 248"/>
                <a:gd name="T35" fmla="*/ 14 h 113"/>
                <a:gd name="T36" fmla="*/ 113 w 248"/>
                <a:gd name="T37" fmla="*/ 14 h 113"/>
                <a:gd name="T38" fmla="*/ 113 w 248"/>
                <a:gd name="T39" fmla="*/ 14 h 113"/>
                <a:gd name="T40" fmla="*/ 120 w 248"/>
                <a:gd name="T41" fmla="*/ 14 h 113"/>
                <a:gd name="T42" fmla="*/ 127 w 248"/>
                <a:gd name="T43" fmla="*/ 21 h 113"/>
                <a:gd name="T44" fmla="*/ 127 w 248"/>
                <a:gd name="T45" fmla="*/ 21 h 113"/>
                <a:gd name="T46" fmla="*/ 134 w 248"/>
                <a:gd name="T47" fmla="*/ 21 h 113"/>
                <a:gd name="T48" fmla="*/ 134 w 248"/>
                <a:gd name="T49" fmla="*/ 21 h 113"/>
                <a:gd name="T50" fmla="*/ 149 w 248"/>
                <a:gd name="T51" fmla="*/ 28 h 113"/>
                <a:gd name="T52" fmla="*/ 156 w 248"/>
                <a:gd name="T53" fmla="*/ 28 h 113"/>
                <a:gd name="T54" fmla="*/ 163 w 248"/>
                <a:gd name="T55" fmla="*/ 28 h 113"/>
                <a:gd name="T56" fmla="*/ 170 w 248"/>
                <a:gd name="T57" fmla="*/ 28 h 113"/>
                <a:gd name="T58" fmla="*/ 177 w 248"/>
                <a:gd name="T59" fmla="*/ 35 h 113"/>
                <a:gd name="T60" fmla="*/ 184 w 248"/>
                <a:gd name="T61" fmla="*/ 35 h 113"/>
                <a:gd name="T62" fmla="*/ 184 w 248"/>
                <a:gd name="T63" fmla="*/ 35 h 113"/>
                <a:gd name="T64" fmla="*/ 191 w 248"/>
                <a:gd name="T65" fmla="*/ 35 h 113"/>
                <a:gd name="T66" fmla="*/ 198 w 248"/>
                <a:gd name="T67" fmla="*/ 35 h 113"/>
                <a:gd name="T68" fmla="*/ 205 w 248"/>
                <a:gd name="T69" fmla="*/ 35 h 113"/>
                <a:gd name="T70" fmla="*/ 212 w 248"/>
                <a:gd name="T71" fmla="*/ 35 h 113"/>
                <a:gd name="T72" fmla="*/ 219 w 248"/>
                <a:gd name="T73" fmla="*/ 35 h 113"/>
                <a:gd name="T74" fmla="*/ 227 w 248"/>
                <a:gd name="T75" fmla="*/ 35 h 113"/>
                <a:gd name="T76" fmla="*/ 234 w 248"/>
                <a:gd name="T77" fmla="*/ 35 h 113"/>
                <a:gd name="T78" fmla="*/ 241 w 248"/>
                <a:gd name="T79" fmla="*/ 35 h 113"/>
                <a:gd name="T80" fmla="*/ 248 w 248"/>
                <a:gd name="T81" fmla="*/ 35 h 113"/>
                <a:gd name="T82" fmla="*/ 248 w 248"/>
                <a:gd name="T83" fmla="*/ 56 h 113"/>
                <a:gd name="T84" fmla="*/ 248 w 248"/>
                <a:gd name="T85" fmla="*/ 78 h 113"/>
                <a:gd name="T86" fmla="*/ 248 w 248"/>
                <a:gd name="T87" fmla="*/ 92 h 113"/>
                <a:gd name="T88" fmla="*/ 248 w 248"/>
                <a:gd name="T89" fmla="*/ 113 h 113"/>
                <a:gd name="T90" fmla="*/ 212 w 248"/>
                <a:gd name="T91" fmla="*/ 113 h 113"/>
                <a:gd name="T92" fmla="*/ 0 w 248"/>
                <a:gd name="T93" fmla="*/ 78 h 113"/>
                <a:gd name="T94" fmla="*/ 0 w 248"/>
                <a:gd name="T95" fmla="*/ 7 h 113"/>
                <a:gd name="T96" fmla="*/ 7 w 248"/>
                <a:gd name="T97" fmla="*/ 0 h 11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48"/>
                <a:gd name="T148" fmla="*/ 0 h 113"/>
                <a:gd name="T149" fmla="*/ 248 w 248"/>
                <a:gd name="T150" fmla="*/ 113 h 113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48" h="113">
                  <a:moveTo>
                    <a:pt x="7" y="0"/>
                  </a:moveTo>
                  <a:lnTo>
                    <a:pt x="14" y="0"/>
                  </a:lnTo>
                  <a:lnTo>
                    <a:pt x="21" y="0"/>
                  </a:lnTo>
                  <a:lnTo>
                    <a:pt x="28" y="7"/>
                  </a:lnTo>
                  <a:lnTo>
                    <a:pt x="35" y="7"/>
                  </a:lnTo>
                  <a:lnTo>
                    <a:pt x="42" y="7"/>
                  </a:lnTo>
                  <a:lnTo>
                    <a:pt x="49" y="7"/>
                  </a:lnTo>
                  <a:lnTo>
                    <a:pt x="56" y="7"/>
                  </a:lnTo>
                  <a:lnTo>
                    <a:pt x="63" y="7"/>
                  </a:lnTo>
                  <a:lnTo>
                    <a:pt x="71" y="7"/>
                  </a:lnTo>
                  <a:lnTo>
                    <a:pt x="78" y="7"/>
                  </a:lnTo>
                  <a:lnTo>
                    <a:pt x="85" y="7"/>
                  </a:lnTo>
                  <a:lnTo>
                    <a:pt x="92" y="7"/>
                  </a:lnTo>
                  <a:lnTo>
                    <a:pt x="99" y="14"/>
                  </a:lnTo>
                  <a:lnTo>
                    <a:pt x="106" y="14"/>
                  </a:lnTo>
                  <a:lnTo>
                    <a:pt x="113" y="14"/>
                  </a:lnTo>
                  <a:lnTo>
                    <a:pt x="120" y="14"/>
                  </a:lnTo>
                  <a:lnTo>
                    <a:pt x="127" y="21"/>
                  </a:lnTo>
                  <a:lnTo>
                    <a:pt x="134" y="21"/>
                  </a:lnTo>
                  <a:lnTo>
                    <a:pt x="149" y="28"/>
                  </a:lnTo>
                  <a:lnTo>
                    <a:pt x="156" y="28"/>
                  </a:lnTo>
                  <a:lnTo>
                    <a:pt x="163" y="28"/>
                  </a:lnTo>
                  <a:lnTo>
                    <a:pt x="170" y="28"/>
                  </a:lnTo>
                  <a:lnTo>
                    <a:pt x="177" y="35"/>
                  </a:lnTo>
                  <a:lnTo>
                    <a:pt x="184" y="35"/>
                  </a:lnTo>
                  <a:lnTo>
                    <a:pt x="191" y="35"/>
                  </a:lnTo>
                  <a:lnTo>
                    <a:pt x="198" y="35"/>
                  </a:lnTo>
                  <a:lnTo>
                    <a:pt x="205" y="35"/>
                  </a:lnTo>
                  <a:lnTo>
                    <a:pt x="212" y="35"/>
                  </a:lnTo>
                  <a:lnTo>
                    <a:pt x="219" y="35"/>
                  </a:lnTo>
                  <a:lnTo>
                    <a:pt x="227" y="35"/>
                  </a:lnTo>
                  <a:lnTo>
                    <a:pt x="234" y="35"/>
                  </a:lnTo>
                  <a:lnTo>
                    <a:pt x="241" y="35"/>
                  </a:lnTo>
                  <a:lnTo>
                    <a:pt x="248" y="35"/>
                  </a:lnTo>
                  <a:lnTo>
                    <a:pt x="248" y="56"/>
                  </a:lnTo>
                  <a:lnTo>
                    <a:pt x="248" y="78"/>
                  </a:lnTo>
                  <a:lnTo>
                    <a:pt x="248" y="92"/>
                  </a:lnTo>
                  <a:lnTo>
                    <a:pt x="248" y="113"/>
                  </a:lnTo>
                  <a:lnTo>
                    <a:pt x="212" y="113"/>
                  </a:lnTo>
                  <a:lnTo>
                    <a:pt x="0" y="78"/>
                  </a:lnTo>
                  <a:lnTo>
                    <a:pt x="0" y="7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82A3D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6444" name="Freeform 196"/>
            <p:cNvSpPr>
              <a:spLocks/>
            </p:cNvSpPr>
            <p:nvPr/>
          </p:nvSpPr>
          <p:spPr bwMode="auto">
            <a:xfrm>
              <a:off x="3018" y="2280"/>
              <a:ext cx="92" cy="64"/>
            </a:xfrm>
            <a:custGeom>
              <a:avLst/>
              <a:gdLst>
                <a:gd name="T0" fmla="*/ 71 w 92"/>
                <a:gd name="T1" fmla="*/ 22 h 64"/>
                <a:gd name="T2" fmla="*/ 64 w 92"/>
                <a:gd name="T3" fmla="*/ 22 h 64"/>
                <a:gd name="T4" fmla="*/ 64 w 92"/>
                <a:gd name="T5" fmla="*/ 15 h 64"/>
                <a:gd name="T6" fmla="*/ 56 w 92"/>
                <a:gd name="T7" fmla="*/ 15 h 64"/>
                <a:gd name="T8" fmla="*/ 49 w 92"/>
                <a:gd name="T9" fmla="*/ 8 h 64"/>
                <a:gd name="T10" fmla="*/ 49 w 92"/>
                <a:gd name="T11" fmla="*/ 8 h 64"/>
                <a:gd name="T12" fmla="*/ 42 w 92"/>
                <a:gd name="T13" fmla="*/ 0 h 64"/>
                <a:gd name="T14" fmla="*/ 35 w 92"/>
                <a:gd name="T15" fmla="*/ 0 h 64"/>
                <a:gd name="T16" fmla="*/ 28 w 92"/>
                <a:gd name="T17" fmla="*/ 0 h 64"/>
                <a:gd name="T18" fmla="*/ 28 w 92"/>
                <a:gd name="T19" fmla="*/ 8 h 64"/>
                <a:gd name="T20" fmla="*/ 21 w 92"/>
                <a:gd name="T21" fmla="*/ 15 h 64"/>
                <a:gd name="T22" fmla="*/ 21 w 92"/>
                <a:gd name="T23" fmla="*/ 22 h 64"/>
                <a:gd name="T24" fmla="*/ 14 w 92"/>
                <a:gd name="T25" fmla="*/ 22 h 64"/>
                <a:gd name="T26" fmla="*/ 14 w 92"/>
                <a:gd name="T27" fmla="*/ 29 h 64"/>
                <a:gd name="T28" fmla="*/ 7 w 92"/>
                <a:gd name="T29" fmla="*/ 36 h 64"/>
                <a:gd name="T30" fmla="*/ 7 w 92"/>
                <a:gd name="T31" fmla="*/ 43 h 64"/>
                <a:gd name="T32" fmla="*/ 0 w 92"/>
                <a:gd name="T33" fmla="*/ 50 h 64"/>
                <a:gd name="T34" fmla="*/ 7 w 92"/>
                <a:gd name="T35" fmla="*/ 50 h 64"/>
                <a:gd name="T36" fmla="*/ 7 w 92"/>
                <a:gd name="T37" fmla="*/ 43 h 64"/>
                <a:gd name="T38" fmla="*/ 7 w 92"/>
                <a:gd name="T39" fmla="*/ 43 h 64"/>
                <a:gd name="T40" fmla="*/ 14 w 92"/>
                <a:gd name="T41" fmla="*/ 43 h 64"/>
                <a:gd name="T42" fmla="*/ 14 w 92"/>
                <a:gd name="T43" fmla="*/ 43 h 64"/>
                <a:gd name="T44" fmla="*/ 21 w 92"/>
                <a:gd name="T45" fmla="*/ 43 h 64"/>
                <a:gd name="T46" fmla="*/ 21 w 92"/>
                <a:gd name="T47" fmla="*/ 43 h 64"/>
                <a:gd name="T48" fmla="*/ 28 w 92"/>
                <a:gd name="T49" fmla="*/ 43 h 64"/>
                <a:gd name="T50" fmla="*/ 28 w 92"/>
                <a:gd name="T51" fmla="*/ 43 h 64"/>
                <a:gd name="T52" fmla="*/ 35 w 92"/>
                <a:gd name="T53" fmla="*/ 43 h 64"/>
                <a:gd name="T54" fmla="*/ 35 w 92"/>
                <a:gd name="T55" fmla="*/ 50 h 64"/>
                <a:gd name="T56" fmla="*/ 35 w 92"/>
                <a:gd name="T57" fmla="*/ 50 h 64"/>
                <a:gd name="T58" fmla="*/ 42 w 92"/>
                <a:gd name="T59" fmla="*/ 57 h 64"/>
                <a:gd name="T60" fmla="*/ 42 w 92"/>
                <a:gd name="T61" fmla="*/ 57 h 64"/>
                <a:gd name="T62" fmla="*/ 49 w 92"/>
                <a:gd name="T63" fmla="*/ 64 h 64"/>
                <a:gd name="T64" fmla="*/ 49 w 92"/>
                <a:gd name="T65" fmla="*/ 64 h 64"/>
                <a:gd name="T66" fmla="*/ 56 w 92"/>
                <a:gd name="T67" fmla="*/ 64 h 64"/>
                <a:gd name="T68" fmla="*/ 64 w 92"/>
                <a:gd name="T69" fmla="*/ 64 h 64"/>
                <a:gd name="T70" fmla="*/ 64 w 92"/>
                <a:gd name="T71" fmla="*/ 64 h 64"/>
                <a:gd name="T72" fmla="*/ 71 w 92"/>
                <a:gd name="T73" fmla="*/ 64 h 64"/>
                <a:gd name="T74" fmla="*/ 71 w 92"/>
                <a:gd name="T75" fmla="*/ 57 h 64"/>
                <a:gd name="T76" fmla="*/ 78 w 92"/>
                <a:gd name="T77" fmla="*/ 57 h 64"/>
                <a:gd name="T78" fmla="*/ 78 w 92"/>
                <a:gd name="T79" fmla="*/ 57 h 64"/>
                <a:gd name="T80" fmla="*/ 85 w 92"/>
                <a:gd name="T81" fmla="*/ 57 h 64"/>
                <a:gd name="T82" fmla="*/ 92 w 92"/>
                <a:gd name="T83" fmla="*/ 43 h 64"/>
                <a:gd name="T84" fmla="*/ 71 w 92"/>
                <a:gd name="T85" fmla="*/ 22 h 6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2"/>
                <a:gd name="T130" fmla="*/ 0 h 64"/>
                <a:gd name="T131" fmla="*/ 92 w 92"/>
                <a:gd name="T132" fmla="*/ 64 h 6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2" h="64">
                  <a:moveTo>
                    <a:pt x="71" y="22"/>
                  </a:moveTo>
                  <a:lnTo>
                    <a:pt x="64" y="22"/>
                  </a:lnTo>
                  <a:lnTo>
                    <a:pt x="64" y="15"/>
                  </a:lnTo>
                  <a:lnTo>
                    <a:pt x="56" y="15"/>
                  </a:lnTo>
                  <a:lnTo>
                    <a:pt x="49" y="8"/>
                  </a:lnTo>
                  <a:lnTo>
                    <a:pt x="42" y="0"/>
                  </a:lnTo>
                  <a:lnTo>
                    <a:pt x="35" y="0"/>
                  </a:lnTo>
                  <a:lnTo>
                    <a:pt x="28" y="0"/>
                  </a:lnTo>
                  <a:lnTo>
                    <a:pt x="28" y="8"/>
                  </a:lnTo>
                  <a:lnTo>
                    <a:pt x="21" y="15"/>
                  </a:lnTo>
                  <a:lnTo>
                    <a:pt x="21" y="22"/>
                  </a:lnTo>
                  <a:lnTo>
                    <a:pt x="14" y="22"/>
                  </a:lnTo>
                  <a:lnTo>
                    <a:pt x="14" y="29"/>
                  </a:lnTo>
                  <a:lnTo>
                    <a:pt x="7" y="36"/>
                  </a:lnTo>
                  <a:lnTo>
                    <a:pt x="7" y="43"/>
                  </a:lnTo>
                  <a:lnTo>
                    <a:pt x="0" y="50"/>
                  </a:lnTo>
                  <a:lnTo>
                    <a:pt x="7" y="50"/>
                  </a:lnTo>
                  <a:lnTo>
                    <a:pt x="7" y="43"/>
                  </a:lnTo>
                  <a:lnTo>
                    <a:pt x="14" y="43"/>
                  </a:lnTo>
                  <a:lnTo>
                    <a:pt x="21" y="43"/>
                  </a:lnTo>
                  <a:lnTo>
                    <a:pt x="28" y="43"/>
                  </a:lnTo>
                  <a:lnTo>
                    <a:pt x="35" y="43"/>
                  </a:lnTo>
                  <a:lnTo>
                    <a:pt x="35" y="50"/>
                  </a:lnTo>
                  <a:lnTo>
                    <a:pt x="42" y="57"/>
                  </a:lnTo>
                  <a:lnTo>
                    <a:pt x="49" y="64"/>
                  </a:lnTo>
                  <a:lnTo>
                    <a:pt x="56" y="64"/>
                  </a:lnTo>
                  <a:lnTo>
                    <a:pt x="64" y="64"/>
                  </a:lnTo>
                  <a:lnTo>
                    <a:pt x="71" y="64"/>
                  </a:lnTo>
                  <a:lnTo>
                    <a:pt x="71" y="57"/>
                  </a:lnTo>
                  <a:lnTo>
                    <a:pt x="78" y="57"/>
                  </a:lnTo>
                  <a:lnTo>
                    <a:pt x="85" y="57"/>
                  </a:lnTo>
                  <a:lnTo>
                    <a:pt x="92" y="43"/>
                  </a:lnTo>
                  <a:lnTo>
                    <a:pt x="71" y="22"/>
                  </a:lnTo>
                  <a:close/>
                </a:path>
              </a:pathLst>
            </a:custGeom>
            <a:solidFill>
              <a:srgbClr val="F2BFB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6445" name="Freeform 197"/>
            <p:cNvSpPr>
              <a:spLocks/>
            </p:cNvSpPr>
            <p:nvPr/>
          </p:nvSpPr>
          <p:spPr bwMode="auto">
            <a:xfrm>
              <a:off x="3025" y="1983"/>
              <a:ext cx="85" cy="141"/>
            </a:xfrm>
            <a:custGeom>
              <a:avLst/>
              <a:gdLst>
                <a:gd name="T0" fmla="*/ 0 w 85"/>
                <a:gd name="T1" fmla="*/ 35 h 141"/>
                <a:gd name="T2" fmla="*/ 0 w 85"/>
                <a:gd name="T3" fmla="*/ 42 h 141"/>
                <a:gd name="T4" fmla="*/ 0 w 85"/>
                <a:gd name="T5" fmla="*/ 56 h 141"/>
                <a:gd name="T6" fmla="*/ 0 w 85"/>
                <a:gd name="T7" fmla="*/ 64 h 141"/>
                <a:gd name="T8" fmla="*/ 7 w 85"/>
                <a:gd name="T9" fmla="*/ 71 h 141"/>
                <a:gd name="T10" fmla="*/ 7 w 85"/>
                <a:gd name="T11" fmla="*/ 78 h 141"/>
                <a:gd name="T12" fmla="*/ 14 w 85"/>
                <a:gd name="T13" fmla="*/ 92 h 141"/>
                <a:gd name="T14" fmla="*/ 14 w 85"/>
                <a:gd name="T15" fmla="*/ 99 h 141"/>
                <a:gd name="T16" fmla="*/ 14 w 85"/>
                <a:gd name="T17" fmla="*/ 113 h 141"/>
                <a:gd name="T18" fmla="*/ 14 w 85"/>
                <a:gd name="T19" fmla="*/ 113 h 141"/>
                <a:gd name="T20" fmla="*/ 21 w 85"/>
                <a:gd name="T21" fmla="*/ 120 h 141"/>
                <a:gd name="T22" fmla="*/ 21 w 85"/>
                <a:gd name="T23" fmla="*/ 127 h 141"/>
                <a:gd name="T24" fmla="*/ 21 w 85"/>
                <a:gd name="T25" fmla="*/ 127 h 141"/>
                <a:gd name="T26" fmla="*/ 28 w 85"/>
                <a:gd name="T27" fmla="*/ 127 h 141"/>
                <a:gd name="T28" fmla="*/ 28 w 85"/>
                <a:gd name="T29" fmla="*/ 134 h 141"/>
                <a:gd name="T30" fmla="*/ 35 w 85"/>
                <a:gd name="T31" fmla="*/ 134 h 141"/>
                <a:gd name="T32" fmla="*/ 35 w 85"/>
                <a:gd name="T33" fmla="*/ 141 h 141"/>
                <a:gd name="T34" fmla="*/ 42 w 85"/>
                <a:gd name="T35" fmla="*/ 134 h 141"/>
                <a:gd name="T36" fmla="*/ 49 w 85"/>
                <a:gd name="T37" fmla="*/ 134 h 141"/>
                <a:gd name="T38" fmla="*/ 57 w 85"/>
                <a:gd name="T39" fmla="*/ 127 h 141"/>
                <a:gd name="T40" fmla="*/ 57 w 85"/>
                <a:gd name="T41" fmla="*/ 127 h 141"/>
                <a:gd name="T42" fmla="*/ 64 w 85"/>
                <a:gd name="T43" fmla="*/ 120 h 141"/>
                <a:gd name="T44" fmla="*/ 71 w 85"/>
                <a:gd name="T45" fmla="*/ 113 h 141"/>
                <a:gd name="T46" fmla="*/ 71 w 85"/>
                <a:gd name="T47" fmla="*/ 113 h 141"/>
                <a:gd name="T48" fmla="*/ 78 w 85"/>
                <a:gd name="T49" fmla="*/ 106 h 141"/>
                <a:gd name="T50" fmla="*/ 78 w 85"/>
                <a:gd name="T51" fmla="*/ 99 h 141"/>
                <a:gd name="T52" fmla="*/ 78 w 85"/>
                <a:gd name="T53" fmla="*/ 92 h 141"/>
                <a:gd name="T54" fmla="*/ 78 w 85"/>
                <a:gd name="T55" fmla="*/ 85 h 141"/>
                <a:gd name="T56" fmla="*/ 78 w 85"/>
                <a:gd name="T57" fmla="*/ 78 h 141"/>
                <a:gd name="T58" fmla="*/ 78 w 85"/>
                <a:gd name="T59" fmla="*/ 71 h 141"/>
                <a:gd name="T60" fmla="*/ 78 w 85"/>
                <a:gd name="T61" fmla="*/ 56 h 141"/>
                <a:gd name="T62" fmla="*/ 85 w 85"/>
                <a:gd name="T63" fmla="*/ 49 h 141"/>
                <a:gd name="T64" fmla="*/ 85 w 85"/>
                <a:gd name="T65" fmla="*/ 35 h 141"/>
                <a:gd name="T66" fmla="*/ 85 w 85"/>
                <a:gd name="T67" fmla="*/ 28 h 141"/>
                <a:gd name="T68" fmla="*/ 78 w 85"/>
                <a:gd name="T69" fmla="*/ 21 h 141"/>
                <a:gd name="T70" fmla="*/ 78 w 85"/>
                <a:gd name="T71" fmla="*/ 21 h 141"/>
                <a:gd name="T72" fmla="*/ 71 w 85"/>
                <a:gd name="T73" fmla="*/ 14 h 141"/>
                <a:gd name="T74" fmla="*/ 64 w 85"/>
                <a:gd name="T75" fmla="*/ 14 h 141"/>
                <a:gd name="T76" fmla="*/ 57 w 85"/>
                <a:gd name="T77" fmla="*/ 7 h 141"/>
                <a:gd name="T78" fmla="*/ 42 w 85"/>
                <a:gd name="T79" fmla="*/ 7 h 141"/>
                <a:gd name="T80" fmla="*/ 35 w 85"/>
                <a:gd name="T81" fmla="*/ 7 h 141"/>
                <a:gd name="T82" fmla="*/ 28 w 85"/>
                <a:gd name="T83" fmla="*/ 7 h 141"/>
                <a:gd name="T84" fmla="*/ 28 w 85"/>
                <a:gd name="T85" fmla="*/ 7 h 141"/>
                <a:gd name="T86" fmla="*/ 21 w 85"/>
                <a:gd name="T87" fmla="*/ 7 h 141"/>
                <a:gd name="T88" fmla="*/ 21 w 85"/>
                <a:gd name="T89" fmla="*/ 0 h 141"/>
                <a:gd name="T90" fmla="*/ 14 w 85"/>
                <a:gd name="T91" fmla="*/ 0 h 141"/>
                <a:gd name="T92" fmla="*/ 14 w 85"/>
                <a:gd name="T93" fmla="*/ 0 h 141"/>
                <a:gd name="T94" fmla="*/ 7 w 85"/>
                <a:gd name="T95" fmla="*/ 0 h 141"/>
                <a:gd name="T96" fmla="*/ 7 w 85"/>
                <a:gd name="T97" fmla="*/ 0 h 141"/>
                <a:gd name="T98" fmla="*/ 0 w 85"/>
                <a:gd name="T99" fmla="*/ 7 h 141"/>
                <a:gd name="T100" fmla="*/ 0 w 85"/>
                <a:gd name="T101" fmla="*/ 14 h 141"/>
                <a:gd name="T102" fmla="*/ 0 w 85"/>
                <a:gd name="T103" fmla="*/ 21 h 141"/>
                <a:gd name="T104" fmla="*/ 0 w 85"/>
                <a:gd name="T105" fmla="*/ 35 h 14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85"/>
                <a:gd name="T160" fmla="*/ 0 h 141"/>
                <a:gd name="T161" fmla="*/ 85 w 85"/>
                <a:gd name="T162" fmla="*/ 141 h 14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85" h="141">
                  <a:moveTo>
                    <a:pt x="0" y="35"/>
                  </a:moveTo>
                  <a:lnTo>
                    <a:pt x="0" y="42"/>
                  </a:lnTo>
                  <a:lnTo>
                    <a:pt x="0" y="56"/>
                  </a:lnTo>
                  <a:lnTo>
                    <a:pt x="0" y="64"/>
                  </a:lnTo>
                  <a:lnTo>
                    <a:pt x="7" y="71"/>
                  </a:lnTo>
                  <a:lnTo>
                    <a:pt x="7" y="78"/>
                  </a:lnTo>
                  <a:lnTo>
                    <a:pt x="14" y="92"/>
                  </a:lnTo>
                  <a:lnTo>
                    <a:pt x="14" y="99"/>
                  </a:lnTo>
                  <a:lnTo>
                    <a:pt x="14" y="113"/>
                  </a:lnTo>
                  <a:lnTo>
                    <a:pt x="21" y="120"/>
                  </a:lnTo>
                  <a:lnTo>
                    <a:pt x="21" y="127"/>
                  </a:lnTo>
                  <a:lnTo>
                    <a:pt x="28" y="127"/>
                  </a:lnTo>
                  <a:lnTo>
                    <a:pt x="28" y="134"/>
                  </a:lnTo>
                  <a:lnTo>
                    <a:pt x="35" y="134"/>
                  </a:lnTo>
                  <a:lnTo>
                    <a:pt x="35" y="141"/>
                  </a:lnTo>
                  <a:lnTo>
                    <a:pt x="42" y="134"/>
                  </a:lnTo>
                  <a:lnTo>
                    <a:pt x="49" y="134"/>
                  </a:lnTo>
                  <a:lnTo>
                    <a:pt x="57" y="127"/>
                  </a:lnTo>
                  <a:lnTo>
                    <a:pt x="64" y="120"/>
                  </a:lnTo>
                  <a:lnTo>
                    <a:pt x="71" y="113"/>
                  </a:lnTo>
                  <a:lnTo>
                    <a:pt x="78" y="106"/>
                  </a:lnTo>
                  <a:lnTo>
                    <a:pt x="78" y="99"/>
                  </a:lnTo>
                  <a:lnTo>
                    <a:pt x="78" y="92"/>
                  </a:lnTo>
                  <a:lnTo>
                    <a:pt x="78" y="85"/>
                  </a:lnTo>
                  <a:lnTo>
                    <a:pt x="78" y="78"/>
                  </a:lnTo>
                  <a:lnTo>
                    <a:pt x="78" y="71"/>
                  </a:lnTo>
                  <a:lnTo>
                    <a:pt x="78" y="56"/>
                  </a:lnTo>
                  <a:lnTo>
                    <a:pt x="85" y="49"/>
                  </a:lnTo>
                  <a:lnTo>
                    <a:pt x="85" y="35"/>
                  </a:lnTo>
                  <a:lnTo>
                    <a:pt x="85" y="28"/>
                  </a:lnTo>
                  <a:lnTo>
                    <a:pt x="78" y="21"/>
                  </a:lnTo>
                  <a:lnTo>
                    <a:pt x="71" y="14"/>
                  </a:lnTo>
                  <a:lnTo>
                    <a:pt x="64" y="14"/>
                  </a:lnTo>
                  <a:lnTo>
                    <a:pt x="57" y="7"/>
                  </a:lnTo>
                  <a:lnTo>
                    <a:pt x="42" y="7"/>
                  </a:lnTo>
                  <a:lnTo>
                    <a:pt x="35" y="7"/>
                  </a:lnTo>
                  <a:lnTo>
                    <a:pt x="28" y="7"/>
                  </a:lnTo>
                  <a:lnTo>
                    <a:pt x="21" y="7"/>
                  </a:lnTo>
                  <a:lnTo>
                    <a:pt x="21" y="0"/>
                  </a:lnTo>
                  <a:lnTo>
                    <a:pt x="14" y="0"/>
                  </a:lnTo>
                  <a:lnTo>
                    <a:pt x="7" y="0"/>
                  </a:lnTo>
                  <a:lnTo>
                    <a:pt x="0" y="7"/>
                  </a:lnTo>
                  <a:lnTo>
                    <a:pt x="0" y="14"/>
                  </a:lnTo>
                  <a:lnTo>
                    <a:pt x="0" y="21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2BFB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6446" name="Freeform 198"/>
            <p:cNvSpPr>
              <a:spLocks/>
            </p:cNvSpPr>
            <p:nvPr/>
          </p:nvSpPr>
          <p:spPr bwMode="auto">
            <a:xfrm>
              <a:off x="3011" y="1954"/>
              <a:ext cx="106" cy="78"/>
            </a:xfrm>
            <a:custGeom>
              <a:avLst/>
              <a:gdLst>
                <a:gd name="T0" fmla="*/ 85 w 106"/>
                <a:gd name="T1" fmla="*/ 0 h 78"/>
                <a:gd name="T2" fmla="*/ 92 w 106"/>
                <a:gd name="T3" fmla="*/ 7 h 78"/>
                <a:gd name="T4" fmla="*/ 92 w 106"/>
                <a:gd name="T5" fmla="*/ 7 h 78"/>
                <a:gd name="T6" fmla="*/ 99 w 106"/>
                <a:gd name="T7" fmla="*/ 7 h 78"/>
                <a:gd name="T8" fmla="*/ 99 w 106"/>
                <a:gd name="T9" fmla="*/ 15 h 78"/>
                <a:gd name="T10" fmla="*/ 106 w 106"/>
                <a:gd name="T11" fmla="*/ 15 h 78"/>
                <a:gd name="T12" fmla="*/ 106 w 106"/>
                <a:gd name="T13" fmla="*/ 22 h 78"/>
                <a:gd name="T14" fmla="*/ 106 w 106"/>
                <a:gd name="T15" fmla="*/ 29 h 78"/>
                <a:gd name="T16" fmla="*/ 106 w 106"/>
                <a:gd name="T17" fmla="*/ 29 h 78"/>
                <a:gd name="T18" fmla="*/ 106 w 106"/>
                <a:gd name="T19" fmla="*/ 57 h 78"/>
                <a:gd name="T20" fmla="*/ 99 w 106"/>
                <a:gd name="T21" fmla="*/ 57 h 78"/>
                <a:gd name="T22" fmla="*/ 99 w 106"/>
                <a:gd name="T23" fmla="*/ 57 h 78"/>
                <a:gd name="T24" fmla="*/ 99 w 106"/>
                <a:gd name="T25" fmla="*/ 57 h 78"/>
                <a:gd name="T26" fmla="*/ 92 w 106"/>
                <a:gd name="T27" fmla="*/ 57 h 78"/>
                <a:gd name="T28" fmla="*/ 92 w 106"/>
                <a:gd name="T29" fmla="*/ 50 h 78"/>
                <a:gd name="T30" fmla="*/ 92 w 106"/>
                <a:gd name="T31" fmla="*/ 36 h 78"/>
                <a:gd name="T32" fmla="*/ 92 w 106"/>
                <a:gd name="T33" fmla="*/ 29 h 78"/>
                <a:gd name="T34" fmla="*/ 85 w 106"/>
                <a:gd name="T35" fmla="*/ 15 h 78"/>
                <a:gd name="T36" fmla="*/ 85 w 106"/>
                <a:gd name="T37" fmla="*/ 15 h 78"/>
                <a:gd name="T38" fmla="*/ 85 w 106"/>
                <a:gd name="T39" fmla="*/ 15 h 78"/>
                <a:gd name="T40" fmla="*/ 78 w 106"/>
                <a:gd name="T41" fmla="*/ 15 h 78"/>
                <a:gd name="T42" fmla="*/ 78 w 106"/>
                <a:gd name="T43" fmla="*/ 15 h 78"/>
                <a:gd name="T44" fmla="*/ 71 w 106"/>
                <a:gd name="T45" fmla="*/ 15 h 78"/>
                <a:gd name="T46" fmla="*/ 71 w 106"/>
                <a:gd name="T47" fmla="*/ 15 h 78"/>
                <a:gd name="T48" fmla="*/ 71 w 106"/>
                <a:gd name="T49" fmla="*/ 7 h 78"/>
                <a:gd name="T50" fmla="*/ 71 w 106"/>
                <a:gd name="T51" fmla="*/ 7 h 78"/>
                <a:gd name="T52" fmla="*/ 63 w 106"/>
                <a:gd name="T53" fmla="*/ 7 h 78"/>
                <a:gd name="T54" fmla="*/ 56 w 106"/>
                <a:gd name="T55" fmla="*/ 7 h 78"/>
                <a:gd name="T56" fmla="*/ 49 w 106"/>
                <a:gd name="T57" fmla="*/ 7 h 78"/>
                <a:gd name="T58" fmla="*/ 42 w 106"/>
                <a:gd name="T59" fmla="*/ 7 h 78"/>
                <a:gd name="T60" fmla="*/ 35 w 106"/>
                <a:gd name="T61" fmla="*/ 7 h 78"/>
                <a:gd name="T62" fmla="*/ 28 w 106"/>
                <a:gd name="T63" fmla="*/ 15 h 78"/>
                <a:gd name="T64" fmla="*/ 21 w 106"/>
                <a:gd name="T65" fmla="*/ 15 h 78"/>
                <a:gd name="T66" fmla="*/ 14 w 106"/>
                <a:gd name="T67" fmla="*/ 22 h 78"/>
                <a:gd name="T68" fmla="*/ 14 w 106"/>
                <a:gd name="T69" fmla="*/ 36 h 78"/>
                <a:gd name="T70" fmla="*/ 14 w 106"/>
                <a:gd name="T71" fmla="*/ 50 h 78"/>
                <a:gd name="T72" fmla="*/ 21 w 106"/>
                <a:gd name="T73" fmla="*/ 57 h 78"/>
                <a:gd name="T74" fmla="*/ 21 w 106"/>
                <a:gd name="T75" fmla="*/ 71 h 78"/>
                <a:gd name="T76" fmla="*/ 14 w 106"/>
                <a:gd name="T77" fmla="*/ 78 h 78"/>
                <a:gd name="T78" fmla="*/ 14 w 106"/>
                <a:gd name="T79" fmla="*/ 78 h 78"/>
                <a:gd name="T80" fmla="*/ 14 w 106"/>
                <a:gd name="T81" fmla="*/ 78 h 78"/>
                <a:gd name="T82" fmla="*/ 14 w 106"/>
                <a:gd name="T83" fmla="*/ 78 h 78"/>
                <a:gd name="T84" fmla="*/ 7 w 106"/>
                <a:gd name="T85" fmla="*/ 64 h 78"/>
                <a:gd name="T86" fmla="*/ 7 w 106"/>
                <a:gd name="T87" fmla="*/ 43 h 78"/>
                <a:gd name="T88" fmla="*/ 0 w 106"/>
                <a:gd name="T89" fmla="*/ 29 h 78"/>
                <a:gd name="T90" fmla="*/ 0 w 106"/>
                <a:gd name="T91" fmla="*/ 15 h 78"/>
                <a:gd name="T92" fmla="*/ 7 w 106"/>
                <a:gd name="T93" fmla="*/ 15 h 78"/>
                <a:gd name="T94" fmla="*/ 14 w 106"/>
                <a:gd name="T95" fmla="*/ 7 h 78"/>
                <a:gd name="T96" fmla="*/ 14 w 106"/>
                <a:gd name="T97" fmla="*/ 7 h 78"/>
                <a:gd name="T98" fmla="*/ 21 w 106"/>
                <a:gd name="T99" fmla="*/ 7 h 78"/>
                <a:gd name="T100" fmla="*/ 28 w 106"/>
                <a:gd name="T101" fmla="*/ 0 h 78"/>
                <a:gd name="T102" fmla="*/ 28 w 106"/>
                <a:gd name="T103" fmla="*/ 0 h 78"/>
                <a:gd name="T104" fmla="*/ 35 w 106"/>
                <a:gd name="T105" fmla="*/ 0 h 78"/>
                <a:gd name="T106" fmla="*/ 42 w 106"/>
                <a:gd name="T107" fmla="*/ 0 h 78"/>
                <a:gd name="T108" fmla="*/ 49 w 106"/>
                <a:gd name="T109" fmla="*/ 0 h 78"/>
                <a:gd name="T110" fmla="*/ 49 w 106"/>
                <a:gd name="T111" fmla="*/ 0 h 78"/>
                <a:gd name="T112" fmla="*/ 56 w 106"/>
                <a:gd name="T113" fmla="*/ 0 h 78"/>
                <a:gd name="T114" fmla="*/ 63 w 106"/>
                <a:gd name="T115" fmla="*/ 0 h 78"/>
                <a:gd name="T116" fmla="*/ 71 w 106"/>
                <a:gd name="T117" fmla="*/ 0 h 78"/>
                <a:gd name="T118" fmla="*/ 78 w 106"/>
                <a:gd name="T119" fmla="*/ 0 h 78"/>
                <a:gd name="T120" fmla="*/ 78 w 106"/>
                <a:gd name="T121" fmla="*/ 0 h 78"/>
                <a:gd name="T122" fmla="*/ 85 w 106"/>
                <a:gd name="T123" fmla="*/ 0 h 7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06"/>
                <a:gd name="T187" fmla="*/ 0 h 78"/>
                <a:gd name="T188" fmla="*/ 106 w 106"/>
                <a:gd name="T189" fmla="*/ 78 h 78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06" h="78">
                  <a:moveTo>
                    <a:pt x="85" y="0"/>
                  </a:moveTo>
                  <a:lnTo>
                    <a:pt x="92" y="7"/>
                  </a:lnTo>
                  <a:lnTo>
                    <a:pt x="99" y="7"/>
                  </a:lnTo>
                  <a:lnTo>
                    <a:pt x="99" y="15"/>
                  </a:lnTo>
                  <a:lnTo>
                    <a:pt x="106" y="15"/>
                  </a:lnTo>
                  <a:lnTo>
                    <a:pt x="106" y="22"/>
                  </a:lnTo>
                  <a:lnTo>
                    <a:pt x="106" y="29"/>
                  </a:lnTo>
                  <a:lnTo>
                    <a:pt x="106" y="57"/>
                  </a:lnTo>
                  <a:lnTo>
                    <a:pt x="99" y="57"/>
                  </a:lnTo>
                  <a:lnTo>
                    <a:pt x="92" y="57"/>
                  </a:lnTo>
                  <a:lnTo>
                    <a:pt x="92" y="50"/>
                  </a:lnTo>
                  <a:lnTo>
                    <a:pt x="92" y="36"/>
                  </a:lnTo>
                  <a:lnTo>
                    <a:pt x="92" y="29"/>
                  </a:lnTo>
                  <a:lnTo>
                    <a:pt x="85" y="15"/>
                  </a:lnTo>
                  <a:lnTo>
                    <a:pt x="78" y="15"/>
                  </a:lnTo>
                  <a:lnTo>
                    <a:pt x="71" y="15"/>
                  </a:lnTo>
                  <a:lnTo>
                    <a:pt x="71" y="7"/>
                  </a:lnTo>
                  <a:lnTo>
                    <a:pt x="63" y="7"/>
                  </a:lnTo>
                  <a:lnTo>
                    <a:pt x="56" y="7"/>
                  </a:lnTo>
                  <a:lnTo>
                    <a:pt x="49" y="7"/>
                  </a:lnTo>
                  <a:lnTo>
                    <a:pt x="42" y="7"/>
                  </a:lnTo>
                  <a:lnTo>
                    <a:pt x="35" y="7"/>
                  </a:lnTo>
                  <a:lnTo>
                    <a:pt x="28" y="15"/>
                  </a:lnTo>
                  <a:lnTo>
                    <a:pt x="21" y="15"/>
                  </a:lnTo>
                  <a:lnTo>
                    <a:pt x="14" y="22"/>
                  </a:lnTo>
                  <a:lnTo>
                    <a:pt x="14" y="36"/>
                  </a:lnTo>
                  <a:lnTo>
                    <a:pt x="14" y="50"/>
                  </a:lnTo>
                  <a:lnTo>
                    <a:pt x="21" y="57"/>
                  </a:lnTo>
                  <a:lnTo>
                    <a:pt x="21" y="71"/>
                  </a:lnTo>
                  <a:lnTo>
                    <a:pt x="14" y="78"/>
                  </a:lnTo>
                  <a:lnTo>
                    <a:pt x="7" y="64"/>
                  </a:lnTo>
                  <a:lnTo>
                    <a:pt x="7" y="43"/>
                  </a:lnTo>
                  <a:lnTo>
                    <a:pt x="0" y="29"/>
                  </a:lnTo>
                  <a:lnTo>
                    <a:pt x="0" y="15"/>
                  </a:lnTo>
                  <a:lnTo>
                    <a:pt x="7" y="15"/>
                  </a:lnTo>
                  <a:lnTo>
                    <a:pt x="14" y="7"/>
                  </a:lnTo>
                  <a:lnTo>
                    <a:pt x="21" y="7"/>
                  </a:lnTo>
                  <a:lnTo>
                    <a:pt x="28" y="0"/>
                  </a:lnTo>
                  <a:lnTo>
                    <a:pt x="35" y="0"/>
                  </a:lnTo>
                  <a:lnTo>
                    <a:pt x="42" y="0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3" y="0"/>
                  </a:lnTo>
                  <a:lnTo>
                    <a:pt x="71" y="0"/>
                  </a:lnTo>
                  <a:lnTo>
                    <a:pt x="78" y="0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6447" name="Freeform 199"/>
            <p:cNvSpPr>
              <a:spLocks/>
            </p:cNvSpPr>
            <p:nvPr/>
          </p:nvSpPr>
          <p:spPr bwMode="auto">
            <a:xfrm>
              <a:off x="3032" y="1983"/>
              <a:ext cx="50" cy="14"/>
            </a:xfrm>
            <a:custGeom>
              <a:avLst/>
              <a:gdLst>
                <a:gd name="T0" fmla="*/ 50 w 50"/>
                <a:gd name="T1" fmla="*/ 0 h 14"/>
                <a:gd name="T2" fmla="*/ 50 w 50"/>
                <a:gd name="T3" fmla="*/ 7 h 14"/>
                <a:gd name="T4" fmla="*/ 50 w 50"/>
                <a:gd name="T5" fmla="*/ 7 h 14"/>
                <a:gd name="T6" fmla="*/ 42 w 50"/>
                <a:gd name="T7" fmla="*/ 7 h 14"/>
                <a:gd name="T8" fmla="*/ 42 w 50"/>
                <a:gd name="T9" fmla="*/ 7 h 14"/>
                <a:gd name="T10" fmla="*/ 42 w 50"/>
                <a:gd name="T11" fmla="*/ 14 h 14"/>
                <a:gd name="T12" fmla="*/ 35 w 50"/>
                <a:gd name="T13" fmla="*/ 14 h 14"/>
                <a:gd name="T14" fmla="*/ 35 w 50"/>
                <a:gd name="T15" fmla="*/ 14 h 14"/>
                <a:gd name="T16" fmla="*/ 35 w 50"/>
                <a:gd name="T17" fmla="*/ 14 h 14"/>
                <a:gd name="T18" fmla="*/ 28 w 50"/>
                <a:gd name="T19" fmla="*/ 14 h 14"/>
                <a:gd name="T20" fmla="*/ 21 w 50"/>
                <a:gd name="T21" fmla="*/ 14 h 14"/>
                <a:gd name="T22" fmla="*/ 21 w 50"/>
                <a:gd name="T23" fmla="*/ 14 h 14"/>
                <a:gd name="T24" fmla="*/ 14 w 50"/>
                <a:gd name="T25" fmla="*/ 14 h 14"/>
                <a:gd name="T26" fmla="*/ 7 w 50"/>
                <a:gd name="T27" fmla="*/ 7 h 14"/>
                <a:gd name="T28" fmla="*/ 7 w 50"/>
                <a:gd name="T29" fmla="*/ 7 h 14"/>
                <a:gd name="T30" fmla="*/ 0 w 50"/>
                <a:gd name="T31" fmla="*/ 7 h 14"/>
                <a:gd name="T32" fmla="*/ 0 w 50"/>
                <a:gd name="T33" fmla="*/ 7 h 14"/>
                <a:gd name="T34" fmla="*/ 0 w 50"/>
                <a:gd name="T35" fmla="*/ 0 h 14"/>
                <a:gd name="T36" fmla="*/ 0 w 50"/>
                <a:gd name="T37" fmla="*/ 0 h 14"/>
                <a:gd name="T38" fmla="*/ 7 w 50"/>
                <a:gd name="T39" fmla="*/ 0 h 14"/>
                <a:gd name="T40" fmla="*/ 7 w 50"/>
                <a:gd name="T41" fmla="*/ 0 h 14"/>
                <a:gd name="T42" fmla="*/ 7 w 50"/>
                <a:gd name="T43" fmla="*/ 0 h 14"/>
                <a:gd name="T44" fmla="*/ 14 w 50"/>
                <a:gd name="T45" fmla="*/ 0 h 14"/>
                <a:gd name="T46" fmla="*/ 14 w 50"/>
                <a:gd name="T47" fmla="*/ 0 h 14"/>
                <a:gd name="T48" fmla="*/ 14 w 50"/>
                <a:gd name="T49" fmla="*/ 0 h 14"/>
                <a:gd name="T50" fmla="*/ 14 w 50"/>
                <a:gd name="T51" fmla="*/ 0 h 14"/>
                <a:gd name="T52" fmla="*/ 21 w 50"/>
                <a:gd name="T53" fmla="*/ 0 h 14"/>
                <a:gd name="T54" fmla="*/ 21 w 50"/>
                <a:gd name="T55" fmla="*/ 0 h 14"/>
                <a:gd name="T56" fmla="*/ 21 w 50"/>
                <a:gd name="T57" fmla="*/ 7 h 14"/>
                <a:gd name="T58" fmla="*/ 28 w 50"/>
                <a:gd name="T59" fmla="*/ 7 h 14"/>
                <a:gd name="T60" fmla="*/ 28 w 50"/>
                <a:gd name="T61" fmla="*/ 0 h 14"/>
                <a:gd name="T62" fmla="*/ 35 w 50"/>
                <a:gd name="T63" fmla="*/ 0 h 14"/>
                <a:gd name="T64" fmla="*/ 35 w 50"/>
                <a:gd name="T65" fmla="*/ 0 h 14"/>
                <a:gd name="T66" fmla="*/ 42 w 50"/>
                <a:gd name="T67" fmla="*/ 0 h 14"/>
                <a:gd name="T68" fmla="*/ 42 w 50"/>
                <a:gd name="T69" fmla="*/ 0 h 14"/>
                <a:gd name="T70" fmla="*/ 42 w 50"/>
                <a:gd name="T71" fmla="*/ 0 h 14"/>
                <a:gd name="T72" fmla="*/ 50 w 50"/>
                <a:gd name="T73" fmla="*/ 0 h 1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50"/>
                <a:gd name="T112" fmla="*/ 0 h 14"/>
                <a:gd name="T113" fmla="*/ 50 w 50"/>
                <a:gd name="T114" fmla="*/ 14 h 1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50" h="14">
                  <a:moveTo>
                    <a:pt x="50" y="0"/>
                  </a:moveTo>
                  <a:lnTo>
                    <a:pt x="50" y="7"/>
                  </a:lnTo>
                  <a:lnTo>
                    <a:pt x="42" y="7"/>
                  </a:lnTo>
                  <a:lnTo>
                    <a:pt x="42" y="14"/>
                  </a:lnTo>
                  <a:lnTo>
                    <a:pt x="35" y="14"/>
                  </a:lnTo>
                  <a:lnTo>
                    <a:pt x="28" y="14"/>
                  </a:lnTo>
                  <a:lnTo>
                    <a:pt x="21" y="14"/>
                  </a:lnTo>
                  <a:lnTo>
                    <a:pt x="14" y="14"/>
                  </a:lnTo>
                  <a:lnTo>
                    <a:pt x="7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7" y="0"/>
                  </a:lnTo>
                  <a:lnTo>
                    <a:pt x="14" y="0"/>
                  </a:lnTo>
                  <a:lnTo>
                    <a:pt x="21" y="0"/>
                  </a:lnTo>
                  <a:lnTo>
                    <a:pt x="21" y="7"/>
                  </a:lnTo>
                  <a:lnTo>
                    <a:pt x="28" y="7"/>
                  </a:lnTo>
                  <a:lnTo>
                    <a:pt x="28" y="0"/>
                  </a:lnTo>
                  <a:lnTo>
                    <a:pt x="35" y="0"/>
                  </a:lnTo>
                  <a:lnTo>
                    <a:pt x="42" y="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6448" name="Freeform 200"/>
            <p:cNvSpPr>
              <a:spLocks/>
            </p:cNvSpPr>
            <p:nvPr/>
          </p:nvSpPr>
          <p:spPr bwMode="auto">
            <a:xfrm>
              <a:off x="3032" y="2032"/>
              <a:ext cx="71" cy="64"/>
            </a:xfrm>
            <a:custGeom>
              <a:avLst/>
              <a:gdLst>
                <a:gd name="T0" fmla="*/ 71 w 71"/>
                <a:gd name="T1" fmla="*/ 29 h 64"/>
                <a:gd name="T2" fmla="*/ 64 w 71"/>
                <a:gd name="T3" fmla="*/ 36 h 64"/>
                <a:gd name="T4" fmla="*/ 64 w 71"/>
                <a:gd name="T5" fmla="*/ 43 h 64"/>
                <a:gd name="T6" fmla="*/ 57 w 71"/>
                <a:gd name="T7" fmla="*/ 50 h 64"/>
                <a:gd name="T8" fmla="*/ 50 w 71"/>
                <a:gd name="T9" fmla="*/ 57 h 64"/>
                <a:gd name="T10" fmla="*/ 50 w 71"/>
                <a:gd name="T11" fmla="*/ 57 h 64"/>
                <a:gd name="T12" fmla="*/ 42 w 71"/>
                <a:gd name="T13" fmla="*/ 64 h 64"/>
                <a:gd name="T14" fmla="*/ 35 w 71"/>
                <a:gd name="T15" fmla="*/ 64 h 64"/>
                <a:gd name="T16" fmla="*/ 21 w 71"/>
                <a:gd name="T17" fmla="*/ 64 h 64"/>
                <a:gd name="T18" fmla="*/ 14 w 71"/>
                <a:gd name="T19" fmla="*/ 57 h 64"/>
                <a:gd name="T20" fmla="*/ 14 w 71"/>
                <a:gd name="T21" fmla="*/ 57 h 64"/>
                <a:gd name="T22" fmla="*/ 7 w 71"/>
                <a:gd name="T23" fmla="*/ 50 h 64"/>
                <a:gd name="T24" fmla="*/ 7 w 71"/>
                <a:gd name="T25" fmla="*/ 43 h 64"/>
                <a:gd name="T26" fmla="*/ 0 w 71"/>
                <a:gd name="T27" fmla="*/ 36 h 64"/>
                <a:gd name="T28" fmla="*/ 0 w 71"/>
                <a:gd name="T29" fmla="*/ 29 h 64"/>
                <a:gd name="T30" fmla="*/ 0 w 71"/>
                <a:gd name="T31" fmla="*/ 22 h 64"/>
                <a:gd name="T32" fmla="*/ 0 w 71"/>
                <a:gd name="T33" fmla="*/ 15 h 64"/>
                <a:gd name="T34" fmla="*/ 0 w 71"/>
                <a:gd name="T35" fmla="*/ 15 h 64"/>
                <a:gd name="T36" fmla="*/ 7 w 71"/>
                <a:gd name="T37" fmla="*/ 22 h 64"/>
                <a:gd name="T38" fmla="*/ 14 w 71"/>
                <a:gd name="T39" fmla="*/ 22 h 64"/>
                <a:gd name="T40" fmla="*/ 14 w 71"/>
                <a:gd name="T41" fmla="*/ 29 h 64"/>
                <a:gd name="T42" fmla="*/ 14 w 71"/>
                <a:gd name="T43" fmla="*/ 36 h 64"/>
                <a:gd name="T44" fmla="*/ 21 w 71"/>
                <a:gd name="T45" fmla="*/ 43 h 64"/>
                <a:gd name="T46" fmla="*/ 28 w 71"/>
                <a:gd name="T47" fmla="*/ 50 h 64"/>
                <a:gd name="T48" fmla="*/ 35 w 71"/>
                <a:gd name="T49" fmla="*/ 50 h 64"/>
                <a:gd name="T50" fmla="*/ 35 w 71"/>
                <a:gd name="T51" fmla="*/ 57 h 64"/>
                <a:gd name="T52" fmla="*/ 42 w 71"/>
                <a:gd name="T53" fmla="*/ 57 h 64"/>
                <a:gd name="T54" fmla="*/ 42 w 71"/>
                <a:gd name="T55" fmla="*/ 50 h 64"/>
                <a:gd name="T56" fmla="*/ 50 w 71"/>
                <a:gd name="T57" fmla="*/ 50 h 64"/>
                <a:gd name="T58" fmla="*/ 50 w 71"/>
                <a:gd name="T59" fmla="*/ 43 h 64"/>
                <a:gd name="T60" fmla="*/ 50 w 71"/>
                <a:gd name="T61" fmla="*/ 36 h 64"/>
                <a:gd name="T62" fmla="*/ 57 w 71"/>
                <a:gd name="T63" fmla="*/ 36 h 64"/>
                <a:gd name="T64" fmla="*/ 57 w 71"/>
                <a:gd name="T65" fmla="*/ 29 h 64"/>
                <a:gd name="T66" fmla="*/ 64 w 71"/>
                <a:gd name="T67" fmla="*/ 29 h 64"/>
                <a:gd name="T68" fmla="*/ 64 w 71"/>
                <a:gd name="T69" fmla="*/ 22 h 64"/>
                <a:gd name="T70" fmla="*/ 64 w 71"/>
                <a:gd name="T71" fmla="*/ 15 h 64"/>
                <a:gd name="T72" fmla="*/ 64 w 71"/>
                <a:gd name="T73" fmla="*/ 7 h 64"/>
                <a:gd name="T74" fmla="*/ 64 w 71"/>
                <a:gd name="T75" fmla="*/ 0 h 64"/>
                <a:gd name="T76" fmla="*/ 71 w 71"/>
                <a:gd name="T77" fmla="*/ 0 h 64"/>
                <a:gd name="T78" fmla="*/ 71 w 71"/>
                <a:gd name="T79" fmla="*/ 7 h 64"/>
                <a:gd name="T80" fmla="*/ 71 w 71"/>
                <a:gd name="T81" fmla="*/ 7 h 64"/>
                <a:gd name="T82" fmla="*/ 71 w 71"/>
                <a:gd name="T83" fmla="*/ 15 h 64"/>
                <a:gd name="T84" fmla="*/ 71 w 71"/>
                <a:gd name="T85" fmla="*/ 15 h 64"/>
                <a:gd name="T86" fmla="*/ 71 w 71"/>
                <a:gd name="T87" fmla="*/ 22 h 64"/>
                <a:gd name="T88" fmla="*/ 71 w 71"/>
                <a:gd name="T89" fmla="*/ 29 h 64"/>
                <a:gd name="T90" fmla="*/ 71 w 71"/>
                <a:gd name="T91" fmla="*/ 29 h 6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71"/>
                <a:gd name="T139" fmla="*/ 0 h 64"/>
                <a:gd name="T140" fmla="*/ 71 w 71"/>
                <a:gd name="T141" fmla="*/ 64 h 6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71" h="64">
                  <a:moveTo>
                    <a:pt x="71" y="29"/>
                  </a:moveTo>
                  <a:lnTo>
                    <a:pt x="64" y="36"/>
                  </a:lnTo>
                  <a:lnTo>
                    <a:pt x="64" y="43"/>
                  </a:lnTo>
                  <a:lnTo>
                    <a:pt x="57" y="50"/>
                  </a:lnTo>
                  <a:lnTo>
                    <a:pt x="50" y="57"/>
                  </a:lnTo>
                  <a:lnTo>
                    <a:pt x="42" y="64"/>
                  </a:lnTo>
                  <a:lnTo>
                    <a:pt x="35" y="64"/>
                  </a:lnTo>
                  <a:lnTo>
                    <a:pt x="21" y="64"/>
                  </a:lnTo>
                  <a:lnTo>
                    <a:pt x="14" y="57"/>
                  </a:lnTo>
                  <a:lnTo>
                    <a:pt x="7" y="50"/>
                  </a:lnTo>
                  <a:lnTo>
                    <a:pt x="7" y="43"/>
                  </a:lnTo>
                  <a:lnTo>
                    <a:pt x="0" y="36"/>
                  </a:lnTo>
                  <a:lnTo>
                    <a:pt x="0" y="29"/>
                  </a:lnTo>
                  <a:lnTo>
                    <a:pt x="0" y="22"/>
                  </a:lnTo>
                  <a:lnTo>
                    <a:pt x="0" y="15"/>
                  </a:lnTo>
                  <a:lnTo>
                    <a:pt x="7" y="22"/>
                  </a:lnTo>
                  <a:lnTo>
                    <a:pt x="14" y="22"/>
                  </a:lnTo>
                  <a:lnTo>
                    <a:pt x="14" y="29"/>
                  </a:lnTo>
                  <a:lnTo>
                    <a:pt x="14" y="36"/>
                  </a:lnTo>
                  <a:lnTo>
                    <a:pt x="21" y="43"/>
                  </a:lnTo>
                  <a:lnTo>
                    <a:pt x="28" y="50"/>
                  </a:lnTo>
                  <a:lnTo>
                    <a:pt x="35" y="50"/>
                  </a:lnTo>
                  <a:lnTo>
                    <a:pt x="35" y="57"/>
                  </a:lnTo>
                  <a:lnTo>
                    <a:pt x="42" y="57"/>
                  </a:lnTo>
                  <a:lnTo>
                    <a:pt x="42" y="50"/>
                  </a:lnTo>
                  <a:lnTo>
                    <a:pt x="50" y="50"/>
                  </a:lnTo>
                  <a:lnTo>
                    <a:pt x="50" y="43"/>
                  </a:lnTo>
                  <a:lnTo>
                    <a:pt x="50" y="36"/>
                  </a:lnTo>
                  <a:lnTo>
                    <a:pt x="57" y="36"/>
                  </a:lnTo>
                  <a:lnTo>
                    <a:pt x="57" y="29"/>
                  </a:lnTo>
                  <a:lnTo>
                    <a:pt x="64" y="29"/>
                  </a:lnTo>
                  <a:lnTo>
                    <a:pt x="64" y="22"/>
                  </a:lnTo>
                  <a:lnTo>
                    <a:pt x="64" y="15"/>
                  </a:lnTo>
                  <a:lnTo>
                    <a:pt x="64" y="7"/>
                  </a:lnTo>
                  <a:lnTo>
                    <a:pt x="64" y="0"/>
                  </a:lnTo>
                  <a:lnTo>
                    <a:pt x="71" y="0"/>
                  </a:lnTo>
                  <a:lnTo>
                    <a:pt x="71" y="7"/>
                  </a:lnTo>
                  <a:lnTo>
                    <a:pt x="71" y="15"/>
                  </a:lnTo>
                  <a:lnTo>
                    <a:pt x="71" y="22"/>
                  </a:lnTo>
                  <a:lnTo>
                    <a:pt x="71" y="2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6449" name="Freeform 201"/>
            <p:cNvSpPr>
              <a:spLocks/>
            </p:cNvSpPr>
            <p:nvPr/>
          </p:nvSpPr>
          <p:spPr bwMode="auto">
            <a:xfrm>
              <a:off x="2656" y="2054"/>
              <a:ext cx="220" cy="63"/>
            </a:xfrm>
            <a:custGeom>
              <a:avLst/>
              <a:gdLst>
                <a:gd name="T0" fmla="*/ 121 w 220"/>
                <a:gd name="T1" fmla="*/ 7 h 63"/>
                <a:gd name="T2" fmla="*/ 135 w 220"/>
                <a:gd name="T3" fmla="*/ 7 h 63"/>
                <a:gd name="T4" fmla="*/ 149 w 220"/>
                <a:gd name="T5" fmla="*/ 7 h 63"/>
                <a:gd name="T6" fmla="*/ 163 w 220"/>
                <a:gd name="T7" fmla="*/ 14 h 63"/>
                <a:gd name="T8" fmla="*/ 170 w 220"/>
                <a:gd name="T9" fmla="*/ 14 h 63"/>
                <a:gd name="T10" fmla="*/ 184 w 220"/>
                <a:gd name="T11" fmla="*/ 21 h 63"/>
                <a:gd name="T12" fmla="*/ 199 w 220"/>
                <a:gd name="T13" fmla="*/ 21 h 63"/>
                <a:gd name="T14" fmla="*/ 213 w 220"/>
                <a:gd name="T15" fmla="*/ 21 h 63"/>
                <a:gd name="T16" fmla="*/ 220 w 220"/>
                <a:gd name="T17" fmla="*/ 21 h 63"/>
                <a:gd name="T18" fmla="*/ 220 w 220"/>
                <a:gd name="T19" fmla="*/ 28 h 63"/>
                <a:gd name="T20" fmla="*/ 220 w 220"/>
                <a:gd name="T21" fmla="*/ 28 h 63"/>
                <a:gd name="T22" fmla="*/ 191 w 220"/>
                <a:gd name="T23" fmla="*/ 28 h 63"/>
                <a:gd name="T24" fmla="*/ 170 w 220"/>
                <a:gd name="T25" fmla="*/ 28 h 63"/>
                <a:gd name="T26" fmla="*/ 142 w 220"/>
                <a:gd name="T27" fmla="*/ 21 h 63"/>
                <a:gd name="T28" fmla="*/ 121 w 220"/>
                <a:gd name="T29" fmla="*/ 14 h 63"/>
                <a:gd name="T30" fmla="*/ 92 w 220"/>
                <a:gd name="T31" fmla="*/ 14 h 63"/>
                <a:gd name="T32" fmla="*/ 71 w 220"/>
                <a:gd name="T33" fmla="*/ 14 h 63"/>
                <a:gd name="T34" fmla="*/ 43 w 220"/>
                <a:gd name="T35" fmla="*/ 14 h 63"/>
                <a:gd name="T36" fmla="*/ 21 w 220"/>
                <a:gd name="T37" fmla="*/ 14 h 63"/>
                <a:gd name="T38" fmla="*/ 14 w 220"/>
                <a:gd name="T39" fmla="*/ 42 h 63"/>
                <a:gd name="T40" fmla="*/ 7 w 220"/>
                <a:gd name="T41" fmla="*/ 63 h 63"/>
                <a:gd name="T42" fmla="*/ 0 w 220"/>
                <a:gd name="T43" fmla="*/ 63 h 63"/>
                <a:gd name="T44" fmla="*/ 0 w 220"/>
                <a:gd name="T45" fmla="*/ 56 h 63"/>
                <a:gd name="T46" fmla="*/ 0 w 220"/>
                <a:gd name="T47" fmla="*/ 42 h 63"/>
                <a:gd name="T48" fmla="*/ 0 w 220"/>
                <a:gd name="T49" fmla="*/ 42 h 63"/>
                <a:gd name="T50" fmla="*/ 0 w 220"/>
                <a:gd name="T51" fmla="*/ 35 h 63"/>
                <a:gd name="T52" fmla="*/ 0 w 220"/>
                <a:gd name="T53" fmla="*/ 21 h 63"/>
                <a:gd name="T54" fmla="*/ 0 w 220"/>
                <a:gd name="T55" fmla="*/ 7 h 63"/>
                <a:gd name="T56" fmla="*/ 14 w 220"/>
                <a:gd name="T57" fmla="*/ 0 h 63"/>
                <a:gd name="T58" fmla="*/ 21 w 220"/>
                <a:gd name="T59" fmla="*/ 0 h 63"/>
                <a:gd name="T60" fmla="*/ 35 w 220"/>
                <a:gd name="T61" fmla="*/ 0 h 63"/>
                <a:gd name="T62" fmla="*/ 43 w 220"/>
                <a:gd name="T63" fmla="*/ 0 h 63"/>
                <a:gd name="T64" fmla="*/ 57 w 220"/>
                <a:gd name="T65" fmla="*/ 0 h 63"/>
                <a:gd name="T66" fmla="*/ 64 w 220"/>
                <a:gd name="T67" fmla="*/ 0 h 63"/>
                <a:gd name="T68" fmla="*/ 71 w 220"/>
                <a:gd name="T69" fmla="*/ 0 h 63"/>
                <a:gd name="T70" fmla="*/ 78 w 220"/>
                <a:gd name="T71" fmla="*/ 0 h 63"/>
                <a:gd name="T72" fmla="*/ 92 w 220"/>
                <a:gd name="T73" fmla="*/ 0 h 63"/>
                <a:gd name="T74" fmla="*/ 99 w 220"/>
                <a:gd name="T75" fmla="*/ 0 h 63"/>
                <a:gd name="T76" fmla="*/ 106 w 220"/>
                <a:gd name="T77" fmla="*/ 7 h 63"/>
                <a:gd name="T78" fmla="*/ 113 w 220"/>
                <a:gd name="T79" fmla="*/ 7 h 63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220"/>
                <a:gd name="T121" fmla="*/ 0 h 63"/>
                <a:gd name="T122" fmla="*/ 220 w 220"/>
                <a:gd name="T123" fmla="*/ 63 h 63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220" h="63">
                  <a:moveTo>
                    <a:pt x="113" y="7"/>
                  </a:moveTo>
                  <a:lnTo>
                    <a:pt x="121" y="7"/>
                  </a:lnTo>
                  <a:lnTo>
                    <a:pt x="128" y="7"/>
                  </a:lnTo>
                  <a:lnTo>
                    <a:pt x="135" y="7"/>
                  </a:lnTo>
                  <a:lnTo>
                    <a:pt x="142" y="7"/>
                  </a:lnTo>
                  <a:lnTo>
                    <a:pt x="149" y="7"/>
                  </a:lnTo>
                  <a:lnTo>
                    <a:pt x="156" y="14"/>
                  </a:lnTo>
                  <a:lnTo>
                    <a:pt x="163" y="14"/>
                  </a:lnTo>
                  <a:lnTo>
                    <a:pt x="170" y="14"/>
                  </a:lnTo>
                  <a:lnTo>
                    <a:pt x="177" y="21"/>
                  </a:lnTo>
                  <a:lnTo>
                    <a:pt x="184" y="21"/>
                  </a:lnTo>
                  <a:lnTo>
                    <a:pt x="191" y="21"/>
                  </a:lnTo>
                  <a:lnTo>
                    <a:pt x="199" y="21"/>
                  </a:lnTo>
                  <a:lnTo>
                    <a:pt x="206" y="21"/>
                  </a:lnTo>
                  <a:lnTo>
                    <a:pt x="213" y="21"/>
                  </a:lnTo>
                  <a:lnTo>
                    <a:pt x="220" y="21"/>
                  </a:lnTo>
                  <a:lnTo>
                    <a:pt x="220" y="28"/>
                  </a:lnTo>
                  <a:lnTo>
                    <a:pt x="206" y="28"/>
                  </a:lnTo>
                  <a:lnTo>
                    <a:pt x="191" y="28"/>
                  </a:lnTo>
                  <a:lnTo>
                    <a:pt x="177" y="28"/>
                  </a:lnTo>
                  <a:lnTo>
                    <a:pt x="170" y="28"/>
                  </a:lnTo>
                  <a:lnTo>
                    <a:pt x="156" y="21"/>
                  </a:lnTo>
                  <a:lnTo>
                    <a:pt x="142" y="21"/>
                  </a:lnTo>
                  <a:lnTo>
                    <a:pt x="128" y="21"/>
                  </a:lnTo>
                  <a:lnTo>
                    <a:pt x="121" y="14"/>
                  </a:lnTo>
                  <a:lnTo>
                    <a:pt x="106" y="14"/>
                  </a:lnTo>
                  <a:lnTo>
                    <a:pt x="92" y="14"/>
                  </a:lnTo>
                  <a:lnTo>
                    <a:pt x="78" y="14"/>
                  </a:lnTo>
                  <a:lnTo>
                    <a:pt x="71" y="14"/>
                  </a:lnTo>
                  <a:lnTo>
                    <a:pt x="57" y="14"/>
                  </a:lnTo>
                  <a:lnTo>
                    <a:pt x="43" y="14"/>
                  </a:lnTo>
                  <a:lnTo>
                    <a:pt x="28" y="14"/>
                  </a:lnTo>
                  <a:lnTo>
                    <a:pt x="21" y="14"/>
                  </a:lnTo>
                  <a:lnTo>
                    <a:pt x="14" y="28"/>
                  </a:lnTo>
                  <a:lnTo>
                    <a:pt x="14" y="42"/>
                  </a:lnTo>
                  <a:lnTo>
                    <a:pt x="14" y="56"/>
                  </a:lnTo>
                  <a:lnTo>
                    <a:pt x="7" y="63"/>
                  </a:lnTo>
                  <a:lnTo>
                    <a:pt x="0" y="63"/>
                  </a:lnTo>
                  <a:lnTo>
                    <a:pt x="0" y="56"/>
                  </a:lnTo>
                  <a:lnTo>
                    <a:pt x="0" y="42"/>
                  </a:lnTo>
                  <a:lnTo>
                    <a:pt x="0" y="35"/>
                  </a:lnTo>
                  <a:lnTo>
                    <a:pt x="0" y="28"/>
                  </a:lnTo>
                  <a:lnTo>
                    <a:pt x="0" y="21"/>
                  </a:lnTo>
                  <a:lnTo>
                    <a:pt x="0" y="14"/>
                  </a:lnTo>
                  <a:lnTo>
                    <a:pt x="0" y="7"/>
                  </a:lnTo>
                  <a:lnTo>
                    <a:pt x="7" y="7"/>
                  </a:lnTo>
                  <a:lnTo>
                    <a:pt x="14" y="0"/>
                  </a:lnTo>
                  <a:lnTo>
                    <a:pt x="21" y="0"/>
                  </a:lnTo>
                  <a:lnTo>
                    <a:pt x="28" y="0"/>
                  </a:lnTo>
                  <a:lnTo>
                    <a:pt x="35" y="0"/>
                  </a:lnTo>
                  <a:lnTo>
                    <a:pt x="43" y="0"/>
                  </a:lnTo>
                  <a:lnTo>
                    <a:pt x="50" y="0"/>
                  </a:lnTo>
                  <a:lnTo>
                    <a:pt x="57" y="0"/>
                  </a:lnTo>
                  <a:lnTo>
                    <a:pt x="64" y="0"/>
                  </a:lnTo>
                  <a:lnTo>
                    <a:pt x="71" y="0"/>
                  </a:lnTo>
                  <a:lnTo>
                    <a:pt x="78" y="0"/>
                  </a:lnTo>
                  <a:lnTo>
                    <a:pt x="85" y="0"/>
                  </a:lnTo>
                  <a:lnTo>
                    <a:pt x="92" y="0"/>
                  </a:lnTo>
                  <a:lnTo>
                    <a:pt x="99" y="0"/>
                  </a:lnTo>
                  <a:lnTo>
                    <a:pt x="106" y="7"/>
                  </a:lnTo>
                  <a:lnTo>
                    <a:pt x="113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6450" name="Freeform 202"/>
            <p:cNvSpPr>
              <a:spLocks/>
            </p:cNvSpPr>
            <p:nvPr/>
          </p:nvSpPr>
          <p:spPr bwMode="auto">
            <a:xfrm>
              <a:off x="2869" y="2068"/>
              <a:ext cx="127" cy="347"/>
            </a:xfrm>
            <a:custGeom>
              <a:avLst/>
              <a:gdLst>
                <a:gd name="T0" fmla="*/ 85 w 127"/>
                <a:gd name="T1" fmla="*/ 85 h 347"/>
                <a:gd name="T2" fmla="*/ 85 w 127"/>
                <a:gd name="T3" fmla="*/ 156 h 347"/>
                <a:gd name="T4" fmla="*/ 113 w 127"/>
                <a:gd name="T5" fmla="*/ 113 h 347"/>
                <a:gd name="T6" fmla="*/ 106 w 127"/>
                <a:gd name="T7" fmla="*/ 134 h 347"/>
                <a:gd name="T8" fmla="*/ 99 w 127"/>
                <a:gd name="T9" fmla="*/ 170 h 347"/>
                <a:gd name="T10" fmla="*/ 92 w 127"/>
                <a:gd name="T11" fmla="*/ 184 h 347"/>
                <a:gd name="T12" fmla="*/ 113 w 127"/>
                <a:gd name="T13" fmla="*/ 191 h 347"/>
                <a:gd name="T14" fmla="*/ 127 w 127"/>
                <a:gd name="T15" fmla="*/ 212 h 347"/>
                <a:gd name="T16" fmla="*/ 113 w 127"/>
                <a:gd name="T17" fmla="*/ 248 h 347"/>
                <a:gd name="T18" fmla="*/ 113 w 127"/>
                <a:gd name="T19" fmla="*/ 283 h 347"/>
                <a:gd name="T20" fmla="*/ 99 w 127"/>
                <a:gd name="T21" fmla="*/ 312 h 347"/>
                <a:gd name="T22" fmla="*/ 78 w 127"/>
                <a:gd name="T23" fmla="*/ 326 h 347"/>
                <a:gd name="T24" fmla="*/ 56 w 127"/>
                <a:gd name="T25" fmla="*/ 333 h 347"/>
                <a:gd name="T26" fmla="*/ 35 w 127"/>
                <a:gd name="T27" fmla="*/ 340 h 347"/>
                <a:gd name="T28" fmla="*/ 14 w 127"/>
                <a:gd name="T29" fmla="*/ 347 h 347"/>
                <a:gd name="T30" fmla="*/ 7 w 127"/>
                <a:gd name="T31" fmla="*/ 347 h 347"/>
                <a:gd name="T32" fmla="*/ 14 w 127"/>
                <a:gd name="T33" fmla="*/ 340 h 347"/>
                <a:gd name="T34" fmla="*/ 35 w 127"/>
                <a:gd name="T35" fmla="*/ 326 h 347"/>
                <a:gd name="T36" fmla="*/ 56 w 127"/>
                <a:gd name="T37" fmla="*/ 319 h 347"/>
                <a:gd name="T38" fmla="*/ 78 w 127"/>
                <a:gd name="T39" fmla="*/ 305 h 347"/>
                <a:gd name="T40" fmla="*/ 92 w 127"/>
                <a:gd name="T41" fmla="*/ 283 h 347"/>
                <a:gd name="T42" fmla="*/ 85 w 127"/>
                <a:gd name="T43" fmla="*/ 248 h 347"/>
                <a:gd name="T44" fmla="*/ 56 w 127"/>
                <a:gd name="T45" fmla="*/ 262 h 347"/>
                <a:gd name="T46" fmla="*/ 28 w 127"/>
                <a:gd name="T47" fmla="*/ 269 h 347"/>
                <a:gd name="T48" fmla="*/ 35 w 127"/>
                <a:gd name="T49" fmla="*/ 262 h 347"/>
                <a:gd name="T50" fmla="*/ 64 w 127"/>
                <a:gd name="T51" fmla="*/ 248 h 347"/>
                <a:gd name="T52" fmla="*/ 85 w 127"/>
                <a:gd name="T53" fmla="*/ 241 h 347"/>
                <a:gd name="T54" fmla="*/ 56 w 127"/>
                <a:gd name="T55" fmla="*/ 234 h 347"/>
                <a:gd name="T56" fmla="*/ 7 w 127"/>
                <a:gd name="T57" fmla="*/ 234 h 347"/>
                <a:gd name="T58" fmla="*/ 7 w 127"/>
                <a:gd name="T59" fmla="*/ 220 h 347"/>
                <a:gd name="T60" fmla="*/ 28 w 127"/>
                <a:gd name="T61" fmla="*/ 220 h 347"/>
                <a:gd name="T62" fmla="*/ 49 w 127"/>
                <a:gd name="T63" fmla="*/ 220 h 347"/>
                <a:gd name="T64" fmla="*/ 78 w 127"/>
                <a:gd name="T65" fmla="*/ 227 h 347"/>
                <a:gd name="T66" fmla="*/ 99 w 127"/>
                <a:gd name="T67" fmla="*/ 234 h 347"/>
                <a:gd name="T68" fmla="*/ 106 w 127"/>
                <a:gd name="T69" fmla="*/ 241 h 347"/>
                <a:gd name="T70" fmla="*/ 113 w 127"/>
                <a:gd name="T71" fmla="*/ 205 h 347"/>
                <a:gd name="T72" fmla="*/ 106 w 127"/>
                <a:gd name="T73" fmla="*/ 198 h 347"/>
                <a:gd name="T74" fmla="*/ 92 w 127"/>
                <a:gd name="T75" fmla="*/ 191 h 347"/>
                <a:gd name="T76" fmla="*/ 85 w 127"/>
                <a:gd name="T77" fmla="*/ 198 h 347"/>
                <a:gd name="T78" fmla="*/ 71 w 127"/>
                <a:gd name="T79" fmla="*/ 205 h 347"/>
                <a:gd name="T80" fmla="*/ 49 w 127"/>
                <a:gd name="T81" fmla="*/ 212 h 347"/>
                <a:gd name="T82" fmla="*/ 42 w 127"/>
                <a:gd name="T83" fmla="*/ 205 h 347"/>
                <a:gd name="T84" fmla="*/ 56 w 127"/>
                <a:gd name="T85" fmla="*/ 198 h 347"/>
                <a:gd name="T86" fmla="*/ 64 w 127"/>
                <a:gd name="T87" fmla="*/ 191 h 347"/>
                <a:gd name="T88" fmla="*/ 71 w 127"/>
                <a:gd name="T89" fmla="*/ 127 h 347"/>
                <a:gd name="T90" fmla="*/ 71 w 127"/>
                <a:gd name="T91" fmla="*/ 35 h 347"/>
                <a:gd name="T92" fmla="*/ 56 w 127"/>
                <a:gd name="T93" fmla="*/ 7 h 347"/>
                <a:gd name="T94" fmla="*/ 35 w 127"/>
                <a:gd name="T95" fmla="*/ 7 h 347"/>
                <a:gd name="T96" fmla="*/ 35 w 127"/>
                <a:gd name="T97" fmla="*/ 0 h 347"/>
                <a:gd name="T98" fmla="*/ 56 w 127"/>
                <a:gd name="T99" fmla="*/ 0 h 347"/>
                <a:gd name="T100" fmla="*/ 71 w 127"/>
                <a:gd name="T101" fmla="*/ 0 h 347"/>
                <a:gd name="T102" fmla="*/ 78 w 127"/>
                <a:gd name="T103" fmla="*/ 7 h 34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27"/>
                <a:gd name="T157" fmla="*/ 0 h 347"/>
                <a:gd name="T158" fmla="*/ 127 w 127"/>
                <a:gd name="T159" fmla="*/ 347 h 347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27" h="347">
                  <a:moveTo>
                    <a:pt x="78" y="7"/>
                  </a:moveTo>
                  <a:lnTo>
                    <a:pt x="85" y="35"/>
                  </a:lnTo>
                  <a:lnTo>
                    <a:pt x="85" y="56"/>
                  </a:lnTo>
                  <a:lnTo>
                    <a:pt x="85" y="85"/>
                  </a:lnTo>
                  <a:lnTo>
                    <a:pt x="85" y="113"/>
                  </a:lnTo>
                  <a:lnTo>
                    <a:pt x="85" y="127"/>
                  </a:lnTo>
                  <a:lnTo>
                    <a:pt x="85" y="142"/>
                  </a:lnTo>
                  <a:lnTo>
                    <a:pt x="85" y="156"/>
                  </a:lnTo>
                  <a:lnTo>
                    <a:pt x="85" y="170"/>
                  </a:lnTo>
                  <a:lnTo>
                    <a:pt x="106" y="113"/>
                  </a:lnTo>
                  <a:lnTo>
                    <a:pt x="113" y="113"/>
                  </a:lnTo>
                  <a:lnTo>
                    <a:pt x="113" y="127"/>
                  </a:lnTo>
                  <a:lnTo>
                    <a:pt x="106" y="134"/>
                  </a:lnTo>
                  <a:lnTo>
                    <a:pt x="106" y="142"/>
                  </a:lnTo>
                  <a:lnTo>
                    <a:pt x="106" y="156"/>
                  </a:lnTo>
                  <a:lnTo>
                    <a:pt x="99" y="163"/>
                  </a:lnTo>
                  <a:lnTo>
                    <a:pt x="99" y="170"/>
                  </a:lnTo>
                  <a:lnTo>
                    <a:pt x="92" y="177"/>
                  </a:lnTo>
                  <a:lnTo>
                    <a:pt x="85" y="184"/>
                  </a:lnTo>
                  <a:lnTo>
                    <a:pt x="92" y="184"/>
                  </a:lnTo>
                  <a:lnTo>
                    <a:pt x="99" y="184"/>
                  </a:lnTo>
                  <a:lnTo>
                    <a:pt x="99" y="191"/>
                  </a:lnTo>
                  <a:lnTo>
                    <a:pt x="106" y="191"/>
                  </a:lnTo>
                  <a:lnTo>
                    <a:pt x="113" y="191"/>
                  </a:lnTo>
                  <a:lnTo>
                    <a:pt x="120" y="191"/>
                  </a:lnTo>
                  <a:lnTo>
                    <a:pt x="120" y="198"/>
                  </a:lnTo>
                  <a:lnTo>
                    <a:pt x="127" y="198"/>
                  </a:lnTo>
                  <a:lnTo>
                    <a:pt x="127" y="212"/>
                  </a:lnTo>
                  <a:lnTo>
                    <a:pt x="120" y="220"/>
                  </a:lnTo>
                  <a:lnTo>
                    <a:pt x="120" y="227"/>
                  </a:lnTo>
                  <a:lnTo>
                    <a:pt x="120" y="241"/>
                  </a:lnTo>
                  <a:lnTo>
                    <a:pt x="113" y="248"/>
                  </a:lnTo>
                  <a:lnTo>
                    <a:pt x="106" y="255"/>
                  </a:lnTo>
                  <a:lnTo>
                    <a:pt x="106" y="262"/>
                  </a:lnTo>
                  <a:lnTo>
                    <a:pt x="106" y="276"/>
                  </a:lnTo>
                  <a:lnTo>
                    <a:pt x="113" y="283"/>
                  </a:lnTo>
                  <a:lnTo>
                    <a:pt x="113" y="290"/>
                  </a:lnTo>
                  <a:lnTo>
                    <a:pt x="106" y="305"/>
                  </a:lnTo>
                  <a:lnTo>
                    <a:pt x="106" y="312"/>
                  </a:lnTo>
                  <a:lnTo>
                    <a:pt x="99" y="312"/>
                  </a:lnTo>
                  <a:lnTo>
                    <a:pt x="99" y="319"/>
                  </a:lnTo>
                  <a:lnTo>
                    <a:pt x="92" y="319"/>
                  </a:lnTo>
                  <a:lnTo>
                    <a:pt x="85" y="319"/>
                  </a:lnTo>
                  <a:lnTo>
                    <a:pt x="78" y="326"/>
                  </a:lnTo>
                  <a:lnTo>
                    <a:pt x="71" y="326"/>
                  </a:lnTo>
                  <a:lnTo>
                    <a:pt x="71" y="333"/>
                  </a:lnTo>
                  <a:lnTo>
                    <a:pt x="64" y="333"/>
                  </a:lnTo>
                  <a:lnTo>
                    <a:pt x="56" y="333"/>
                  </a:lnTo>
                  <a:lnTo>
                    <a:pt x="49" y="340"/>
                  </a:lnTo>
                  <a:lnTo>
                    <a:pt x="42" y="340"/>
                  </a:lnTo>
                  <a:lnTo>
                    <a:pt x="35" y="340"/>
                  </a:lnTo>
                  <a:lnTo>
                    <a:pt x="28" y="347"/>
                  </a:lnTo>
                  <a:lnTo>
                    <a:pt x="21" y="347"/>
                  </a:lnTo>
                  <a:lnTo>
                    <a:pt x="14" y="347"/>
                  </a:lnTo>
                  <a:lnTo>
                    <a:pt x="7" y="347"/>
                  </a:lnTo>
                  <a:lnTo>
                    <a:pt x="7" y="340"/>
                  </a:lnTo>
                  <a:lnTo>
                    <a:pt x="14" y="340"/>
                  </a:lnTo>
                  <a:lnTo>
                    <a:pt x="21" y="333"/>
                  </a:lnTo>
                  <a:lnTo>
                    <a:pt x="28" y="333"/>
                  </a:lnTo>
                  <a:lnTo>
                    <a:pt x="35" y="333"/>
                  </a:lnTo>
                  <a:lnTo>
                    <a:pt x="35" y="326"/>
                  </a:lnTo>
                  <a:lnTo>
                    <a:pt x="42" y="326"/>
                  </a:lnTo>
                  <a:lnTo>
                    <a:pt x="49" y="319"/>
                  </a:lnTo>
                  <a:lnTo>
                    <a:pt x="56" y="319"/>
                  </a:lnTo>
                  <a:lnTo>
                    <a:pt x="64" y="312"/>
                  </a:lnTo>
                  <a:lnTo>
                    <a:pt x="71" y="312"/>
                  </a:lnTo>
                  <a:lnTo>
                    <a:pt x="78" y="305"/>
                  </a:lnTo>
                  <a:lnTo>
                    <a:pt x="85" y="297"/>
                  </a:lnTo>
                  <a:lnTo>
                    <a:pt x="92" y="297"/>
                  </a:lnTo>
                  <a:lnTo>
                    <a:pt x="99" y="297"/>
                  </a:lnTo>
                  <a:lnTo>
                    <a:pt x="92" y="283"/>
                  </a:lnTo>
                  <a:lnTo>
                    <a:pt x="99" y="269"/>
                  </a:lnTo>
                  <a:lnTo>
                    <a:pt x="99" y="262"/>
                  </a:lnTo>
                  <a:lnTo>
                    <a:pt x="92" y="248"/>
                  </a:lnTo>
                  <a:lnTo>
                    <a:pt x="85" y="248"/>
                  </a:lnTo>
                  <a:lnTo>
                    <a:pt x="78" y="255"/>
                  </a:lnTo>
                  <a:lnTo>
                    <a:pt x="71" y="255"/>
                  </a:lnTo>
                  <a:lnTo>
                    <a:pt x="64" y="262"/>
                  </a:lnTo>
                  <a:lnTo>
                    <a:pt x="56" y="262"/>
                  </a:lnTo>
                  <a:lnTo>
                    <a:pt x="49" y="269"/>
                  </a:lnTo>
                  <a:lnTo>
                    <a:pt x="42" y="269"/>
                  </a:lnTo>
                  <a:lnTo>
                    <a:pt x="35" y="269"/>
                  </a:lnTo>
                  <a:lnTo>
                    <a:pt x="28" y="269"/>
                  </a:lnTo>
                  <a:lnTo>
                    <a:pt x="28" y="262"/>
                  </a:lnTo>
                  <a:lnTo>
                    <a:pt x="35" y="262"/>
                  </a:lnTo>
                  <a:lnTo>
                    <a:pt x="42" y="255"/>
                  </a:lnTo>
                  <a:lnTo>
                    <a:pt x="49" y="255"/>
                  </a:lnTo>
                  <a:lnTo>
                    <a:pt x="56" y="248"/>
                  </a:lnTo>
                  <a:lnTo>
                    <a:pt x="64" y="248"/>
                  </a:lnTo>
                  <a:lnTo>
                    <a:pt x="71" y="248"/>
                  </a:lnTo>
                  <a:lnTo>
                    <a:pt x="78" y="241"/>
                  </a:lnTo>
                  <a:lnTo>
                    <a:pt x="85" y="241"/>
                  </a:lnTo>
                  <a:lnTo>
                    <a:pt x="78" y="234"/>
                  </a:lnTo>
                  <a:lnTo>
                    <a:pt x="71" y="234"/>
                  </a:lnTo>
                  <a:lnTo>
                    <a:pt x="64" y="234"/>
                  </a:lnTo>
                  <a:lnTo>
                    <a:pt x="56" y="234"/>
                  </a:lnTo>
                  <a:lnTo>
                    <a:pt x="49" y="234"/>
                  </a:lnTo>
                  <a:lnTo>
                    <a:pt x="42" y="234"/>
                  </a:lnTo>
                  <a:lnTo>
                    <a:pt x="7" y="234"/>
                  </a:lnTo>
                  <a:lnTo>
                    <a:pt x="0" y="227"/>
                  </a:lnTo>
                  <a:lnTo>
                    <a:pt x="7" y="220"/>
                  </a:lnTo>
                  <a:lnTo>
                    <a:pt x="14" y="220"/>
                  </a:lnTo>
                  <a:lnTo>
                    <a:pt x="21" y="220"/>
                  </a:lnTo>
                  <a:lnTo>
                    <a:pt x="28" y="220"/>
                  </a:lnTo>
                  <a:lnTo>
                    <a:pt x="35" y="220"/>
                  </a:lnTo>
                  <a:lnTo>
                    <a:pt x="42" y="220"/>
                  </a:lnTo>
                  <a:lnTo>
                    <a:pt x="49" y="220"/>
                  </a:lnTo>
                  <a:lnTo>
                    <a:pt x="56" y="220"/>
                  </a:lnTo>
                  <a:lnTo>
                    <a:pt x="64" y="227"/>
                  </a:lnTo>
                  <a:lnTo>
                    <a:pt x="71" y="227"/>
                  </a:lnTo>
                  <a:lnTo>
                    <a:pt x="78" y="227"/>
                  </a:lnTo>
                  <a:lnTo>
                    <a:pt x="85" y="227"/>
                  </a:lnTo>
                  <a:lnTo>
                    <a:pt x="92" y="227"/>
                  </a:lnTo>
                  <a:lnTo>
                    <a:pt x="99" y="234"/>
                  </a:lnTo>
                  <a:lnTo>
                    <a:pt x="99" y="241"/>
                  </a:lnTo>
                  <a:lnTo>
                    <a:pt x="106" y="241"/>
                  </a:lnTo>
                  <a:lnTo>
                    <a:pt x="106" y="234"/>
                  </a:lnTo>
                  <a:lnTo>
                    <a:pt x="113" y="220"/>
                  </a:lnTo>
                  <a:lnTo>
                    <a:pt x="113" y="212"/>
                  </a:lnTo>
                  <a:lnTo>
                    <a:pt x="113" y="205"/>
                  </a:lnTo>
                  <a:lnTo>
                    <a:pt x="113" y="198"/>
                  </a:lnTo>
                  <a:lnTo>
                    <a:pt x="106" y="198"/>
                  </a:lnTo>
                  <a:lnTo>
                    <a:pt x="99" y="198"/>
                  </a:lnTo>
                  <a:lnTo>
                    <a:pt x="99" y="191"/>
                  </a:lnTo>
                  <a:lnTo>
                    <a:pt x="92" y="191"/>
                  </a:lnTo>
                  <a:lnTo>
                    <a:pt x="85" y="198"/>
                  </a:lnTo>
                  <a:lnTo>
                    <a:pt x="78" y="205"/>
                  </a:lnTo>
                  <a:lnTo>
                    <a:pt x="71" y="205"/>
                  </a:lnTo>
                  <a:lnTo>
                    <a:pt x="64" y="212"/>
                  </a:lnTo>
                  <a:lnTo>
                    <a:pt x="56" y="212"/>
                  </a:lnTo>
                  <a:lnTo>
                    <a:pt x="49" y="212"/>
                  </a:lnTo>
                  <a:lnTo>
                    <a:pt x="42" y="212"/>
                  </a:lnTo>
                  <a:lnTo>
                    <a:pt x="42" y="205"/>
                  </a:lnTo>
                  <a:lnTo>
                    <a:pt x="49" y="198"/>
                  </a:lnTo>
                  <a:lnTo>
                    <a:pt x="56" y="198"/>
                  </a:lnTo>
                  <a:lnTo>
                    <a:pt x="64" y="191"/>
                  </a:lnTo>
                  <a:lnTo>
                    <a:pt x="71" y="191"/>
                  </a:lnTo>
                  <a:lnTo>
                    <a:pt x="71" y="170"/>
                  </a:lnTo>
                  <a:lnTo>
                    <a:pt x="71" y="149"/>
                  </a:lnTo>
                  <a:lnTo>
                    <a:pt x="71" y="127"/>
                  </a:lnTo>
                  <a:lnTo>
                    <a:pt x="71" y="99"/>
                  </a:lnTo>
                  <a:lnTo>
                    <a:pt x="71" y="78"/>
                  </a:lnTo>
                  <a:lnTo>
                    <a:pt x="71" y="56"/>
                  </a:lnTo>
                  <a:lnTo>
                    <a:pt x="71" y="35"/>
                  </a:lnTo>
                  <a:lnTo>
                    <a:pt x="71" y="14"/>
                  </a:lnTo>
                  <a:lnTo>
                    <a:pt x="64" y="7"/>
                  </a:lnTo>
                  <a:lnTo>
                    <a:pt x="56" y="7"/>
                  </a:lnTo>
                  <a:lnTo>
                    <a:pt x="49" y="7"/>
                  </a:lnTo>
                  <a:lnTo>
                    <a:pt x="42" y="7"/>
                  </a:lnTo>
                  <a:lnTo>
                    <a:pt x="35" y="7"/>
                  </a:lnTo>
                  <a:lnTo>
                    <a:pt x="28" y="7"/>
                  </a:lnTo>
                  <a:lnTo>
                    <a:pt x="35" y="7"/>
                  </a:lnTo>
                  <a:lnTo>
                    <a:pt x="35" y="0"/>
                  </a:lnTo>
                  <a:lnTo>
                    <a:pt x="42" y="0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4" y="0"/>
                  </a:lnTo>
                  <a:lnTo>
                    <a:pt x="71" y="0"/>
                  </a:lnTo>
                  <a:lnTo>
                    <a:pt x="78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6451" name="Freeform 203"/>
            <p:cNvSpPr>
              <a:spLocks/>
            </p:cNvSpPr>
            <p:nvPr/>
          </p:nvSpPr>
          <p:spPr bwMode="auto">
            <a:xfrm>
              <a:off x="3032" y="2082"/>
              <a:ext cx="85" cy="184"/>
            </a:xfrm>
            <a:custGeom>
              <a:avLst/>
              <a:gdLst>
                <a:gd name="T0" fmla="*/ 85 w 85"/>
                <a:gd name="T1" fmla="*/ 21 h 184"/>
                <a:gd name="T2" fmla="*/ 85 w 85"/>
                <a:gd name="T3" fmla="*/ 35 h 184"/>
                <a:gd name="T4" fmla="*/ 78 w 85"/>
                <a:gd name="T5" fmla="*/ 50 h 184"/>
                <a:gd name="T6" fmla="*/ 71 w 85"/>
                <a:gd name="T7" fmla="*/ 64 h 184"/>
                <a:gd name="T8" fmla="*/ 57 w 85"/>
                <a:gd name="T9" fmla="*/ 78 h 184"/>
                <a:gd name="T10" fmla="*/ 50 w 85"/>
                <a:gd name="T11" fmla="*/ 99 h 184"/>
                <a:gd name="T12" fmla="*/ 42 w 85"/>
                <a:gd name="T13" fmla="*/ 128 h 184"/>
                <a:gd name="T14" fmla="*/ 35 w 85"/>
                <a:gd name="T15" fmla="*/ 156 h 184"/>
                <a:gd name="T16" fmla="*/ 35 w 85"/>
                <a:gd name="T17" fmla="*/ 184 h 184"/>
                <a:gd name="T18" fmla="*/ 28 w 85"/>
                <a:gd name="T19" fmla="*/ 177 h 184"/>
                <a:gd name="T20" fmla="*/ 28 w 85"/>
                <a:gd name="T21" fmla="*/ 149 h 184"/>
                <a:gd name="T22" fmla="*/ 28 w 85"/>
                <a:gd name="T23" fmla="*/ 135 h 184"/>
                <a:gd name="T24" fmla="*/ 28 w 85"/>
                <a:gd name="T25" fmla="*/ 135 h 184"/>
                <a:gd name="T26" fmla="*/ 21 w 85"/>
                <a:gd name="T27" fmla="*/ 135 h 184"/>
                <a:gd name="T28" fmla="*/ 14 w 85"/>
                <a:gd name="T29" fmla="*/ 135 h 184"/>
                <a:gd name="T30" fmla="*/ 7 w 85"/>
                <a:gd name="T31" fmla="*/ 128 h 184"/>
                <a:gd name="T32" fmla="*/ 7 w 85"/>
                <a:gd name="T33" fmla="*/ 128 h 184"/>
                <a:gd name="T34" fmla="*/ 0 w 85"/>
                <a:gd name="T35" fmla="*/ 113 h 184"/>
                <a:gd name="T36" fmla="*/ 7 w 85"/>
                <a:gd name="T37" fmla="*/ 92 h 184"/>
                <a:gd name="T38" fmla="*/ 14 w 85"/>
                <a:gd name="T39" fmla="*/ 85 h 184"/>
                <a:gd name="T40" fmla="*/ 14 w 85"/>
                <a:gd name="T41" fmla="*/ 99 h 184"/>
                <a:gd name="T42" fmla="*/ 14 w 85"/>
                <a:gd name="T43" fmla="*/ 106 h 184"/>
                <a:gd name="T44" fmla="*/ 14 w 85"/>
                <a:gd name="T45" fmla="*/ 113 h 184"/>
                <a:gd name="T46" fmla="*/ 14 w 85"/>
                <a:gd name="T47" fmla="*/ 120 h 184"/>
                <a:gd name="T48" fmla="*/ 21 w 85"/>
                <a:gd name="T49" fmla="*/ 120 h 184"/>
                <a:gd name="T50" fmla="*/ 21 w 85"/>
                <a:gd name="T51" fmla="*/ 128 h 184"/>
                <a:gd name="T52" fmla="*/ 28 w 85"/>
                <a:gd name="T53" fmla="*/ 120 h 184"/>
                <a:gd name="T54" fmla="*/ 35 w 85"/>
                <a:gd name="T55" fmla="*/ 113 h 184"/>
                <a:gd name="T56" fmla="*/ 35 w 85"/>
                <a:gd name="T57" fmla="*/ 99 h 184"/>
                <a:gd name="T58" fmla="*/ 42 w 85"/>
                <a:gd name="T59" fmla="*/ 85 h 184"/>
                <a:gd name="T60" fmla="*/ 42 w 85"/>
                <a:gd name="T61" fmla="*/ 71 h 184"/>
                <a:gd name="T62" fmla="*/ 50 w 85"/>
                <a:gd name="T63" fmla="*/ 64 h 184"/>
                <a:gd name="T64" fmla="*/ 42 w 85"/>
                <a:gd name="T65" fmla="*/ 57 h 184"/>
                <a:gd name="T66" fmla="*/ 35 w 85"/>
                <a:gd name="T67" fmla="*/ 50 h 184"/>
                <a:gd name="T68" fmla="*/ 35 w 85"/>
                <a:gd name="T69" fmla="*/ 42 h 184"/>
                <a:gd name="T70" fmla="*/ 35 w 85"/>
                <a:gd name="T71" fmla="*/ 42 h 184"/>
                <a:gd name="T72" fmla="*/ 35 w 85"/>
                <a:gd name="T73" fmla="*/ 42 h 184"/>
                <a:gd name="T74" fmla="*/ 42 w 85"/>
                <a:gd name="T75" fmla="*/ 42 h 184"/>
                <a:gd name="T76" fmla="*/ 50 w 85"/>
                <a:gd name="T77" fmla="*/ 50 h 184"/>
                <a:gd name="T78" fmla="*/ 50 w 85"/>
                <a:gd name="T79" fmla="*/ 57 h 184"/>
                <a:gd name="T80" fmla="*/ 57 w 85"/>
                <a:gd name="T81" fmla="*/ 57 h 184"/>
                <a:gd name="T82" fmla="*/ 64 w 85"/>
                <a:gd name="T83" fmla="*/ 57 h 184"/>
                <a:gd name="T84" fmla="*/ 64 w 85"/>
                <a:gd name="T85" fmla="*/ 50 h 184"/>
                <a:gd name="T86" fmla="*/ 71 w 85"/>
                <a:gd name="T87" fmla="*/ 42 h 184"/>
                <a:gd name="T88" fmla="*/ 71 w 85"/>
                <a:gd name="T89" fmla="*/ 35 h 184"/>
                <a:gd name="T90" fmla="*/ 71 w 85"/>
                <a:gd name="T91" fmla="*/ 28 h 184"/>
                <a:gd name="T92" fmla="*/ 71 w 85"/>
                <a:gd name="T93" fmla="*/ 28 h 184"/>
                <a:gd name="T94" fmla="*/ 71 w 85"/>
                <a:gd name="T95" fmla="*/ 28 h 184"/>
                <a:gd name="T96" fmla="*/ 71 w 85"/>
                <a:gd name="T97" fmla="*/ 14 h 184"/>
                <a:gd name="T98" fmla="*/ 71 w 85"/>
                <a:gd name="T99" fmla="*/ 7 h 184"/>
                <a:gd name="T100" fmla="*/ 71 w 85"/>
                <a:gd name="T101" fmla="*/ 0 h 184"/>
                <a:gd name="T102" fmla="*/ 85 w 85"/>
                <a:gd name="T103" fmla="*/ 14 h 18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85"/>
                <a:gd name="T157" fmla="*/ 0 h 184"/>
                <a:gd name="T158" fmla="*/ 85 w 85"/>
                <a:gd name="T159" fmla="*/ 184 h 184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85" h="184">
                  <a:moveTo>
                    <a:pt x="85" y="14"/>
                  </a:moveTo>
                  <a:lnTo>
                    <a:pt x="85" y="21"/>
                  </a:lnTo>
                  <a:lnTo>
                    <a:pt x="85" y="28"/>
                  </a:lnTo>
                  <a:lnTo>
                    <a:pt x="85" y="35"/>
                  </a:lnTo>
                  <a:lnTo>
                    <a:pt x="78" y="42"/>
                  </a:lnTo>
                  <a:lnTo>
                    <a:pt x="78" y="50"/>
                  </a:lnTo>
                  <a:lnTo>
                    <a:pt x="71" y="57"/>
                  </a:lnTo>
                  <a:lnTo>
                    <a:pt x="71" y="64"/>
                  </a:lnTo>
                  <a:lnTo>
                    <a:pt x="64" y="71"/>
                  </a:lnTo>
                  <a:lnTo>
                    <a:pt x="57" y="78"/>
                  </a:lnTo>
                  <a:lnTo>
                    <a:pt x="50" y="85"/>
                  </a:lnTo>
                  <a:lnTo>
                    <a:pt x="50" y="99"/>
                  </a:lnTo>
                  <a:lnTo>
                    <a:pt x="42" y="113"/>
                  </a:lnTo>
                  <a:lnTo>
                    <a:pt x="42" y="128"/>
                  </a:lnTo>
                  <a:lnTo>
                    <a:pt x="42" y="142"/>
                  </a:lnTo>
                  <a:lnTo>
                    <a:pt x="35" y="156"/>
                  </a:lnTo>
                  <a:lnTo>
                    <a:pt x="35" y="170"/>
                  </a:lnTo>
                  <a:lnTo>
                    <a:pt x="35" y="184"/>
                  </a:lnTo>
                  <a:lnTo>
                    <a:pt x="28" y="184"/>
                  </a:lnTo>
                  <a:lnTo>
                    <a:pt x="28" y="177"/>
                  </a:lnTo>
                  <a:lnTo>
                    <a:pt x="28" y="163"/>
                  </a:lnTo>
                  <a:lnTo>
                    <a:pt x="28" y="149"/>
                  </a:lnTo>
                  <a:lnTo>
                    <a:pt x="28" y="135"/>
                  </a:lnTo>
                  <a:lnTo>
                    <a:pt x="21" y="135"/>
                  </a:lnTo>
                  <a:lnTo>
                    <a:pt x="14" y="135"/>
                  </a:lnTo>
                  <a:lnTo>
                    <a:pt x="14" y="128"/>
                  </a:lnTo>
                  <a:lnTo>
                    <a:pt x="7" y="128"/>
                  </a:lnTo>
                  <a:lnTo>
                    <a:pt x="0" y="120"/>
                  </a:lnTo>
                  <a:lnTo>
                    <a:pt x="0" y="113"/>
                  </a:lnTo>
                  <a:lnTo>
                    <a:pt x="7" y="106"/>
                  </a:lnTo>
                  <a:lnTo>
                    <a:pt x="7" y="92"/>
                  </a:lnTo>
                  <a:lnTo>
                    <a:pt x="7" y="85"/>
                  </a:lnTo>
                  <a:lnTo>
                    <a:pt x="14" y="85"/>
                  </a:lnTo>
                  <a:lnTo>
                    <a:pt x="14" y="92"/>
                  </a:lnTo>
                  <a:lnTo>
                    <a:pt x="14" y="99"/>
                  </a:lnTo>
                  <a:lnTo>
                    <a:pt x="14" y="106"/>
                  </a:lnTo>
                  <a:lnTo>
                    <a:pt x="14" y="113"/>
                  </a:lnTo>
                  <a:lnTo>
                    <a:pt x="14" y="120"/>
                  </a:lnTo>
                  <a:lnTo>
                    <a:pt x="21" y="120"/>
                  </a:lnTo>
                  <a:lnTo>
                    <a:pt x="21" y="128"/>
                  </a:lnTo>
                  <a:lnTo>
                    <a:pt x="28" y="128"/>
                  </a:lnTo>
                  <a:lnTo>
                    <a:pt x="28" y="120"/>
                  </a:lnTo>
                  <a:lnTo>
                    <a:pt x="35" y="113"/>
                  </a:lnTo>
                  <a:lnTo>
                    <a:pt x="35" y="106"/>
                  </a:lnTo>
                  <a:lnTo>
                    <a:pt x="35" y="99"/>
                  </a:lnTo>
                  <a:lnTo>
                    <a:pt x="42" y="92"/>
                  </a:lnTo>
                  <a:lnTo>
                    <a:pt x="42" y="85"/>
                  </a:lnTo>
                  <a:lnTo>
                    <a:pt x="42" y="78"/>
                  </a:lnTo>
                  <a:lnTo>
                    <a:pt x="42" y="71"/>
                  </a:lnTo>
                  <a:lnTo>
                    <a:pt x="50" y="64"/>
                  </a:lnTo>
                  <a:lnTo>
                    <a:pt x="42" y="57"/>
                  </a:lnTo>
                  <a:lnTo>
                    <a:pt x="35" y="50"/>
                  </a:lnTo>
                  <a:lnTo>
                    <a:pt x="35" y="42"/>
                  </a:lnTo>
                  <a:lnTo>
                    <a:pt x="28" y="42"/>
                  </a:lnTo>
                  <a:lnTo>
                    <a:pt x="35" y="42"/>
                  </a:lnTo>
                  <a:lnTo>
                    <a:pt x="42" y="42"/>
                  </a:lnTo>
                  <a:lnTo>
                    <a:pt x="50" y="50"/>
                  </a:lnTo>
                  <a:lnTo>
                    <a:pt x="50" y="57"/>
                  </a:lnTo>
                  <a:lnTo>
                    <a:pt x="57" y="57"/>
                  </a:lnTo>
                  <a:lnTo>
                    <a:pt x="57" y="64"/>
                  </a:lnTo>
                  <a:lnTo>
                    <a:pt x="64" y="57"/>
                  </a:lnTo>
                  <a:lnTo>
                    <a:pt x="64" y="50"/>
                  </a:lnTo>
                  <a:lnTo>
                    <a:pt x="71" y="42"/>
                  </a:lnTo>
                  <a:lnTo>
                    <a:pt x="71" y="35"/>
                  </a:lnTo>
                  <a:lnTo>
                    <a:pt x="78" y="28"/>
                  </a:lnTo>
                  <a:lnTo>
                    <a:pt x="71" y="28"/>
                  </a:lnTo>
                  <a:lnTo>
                    <a:pt x="71" y="21"/>
                  </a:lnTo>
                  <a:lnTo>
                    <a:pt x="71" y="14"/>
                  </a:lnTo>
                  <a:lnTo>
                    <a:pt x="71" y="7"/>
                  </a:lnTo>
                  <a:lnTo>
                    <a:pt x="71" y="0"/>
                  </a:lnTo>
                  <a:lnTo>
                    <a:pt x="78" y="0"/>
                  </a:lnTo>
                  <a:lnTo>
                    <a:pt x="85" y="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6452" name="Freeform 204"/>
            <p:cNvSpPr>
              <a:spLocks/>
            </p:cNvSpPr>
            <p:nvPr/>
          </p:nvSpPr>
          <p:spPr bwMode="auto">
            <a:xfrm>
              <a:off x="3025" y="2096"/>
              <a:ext cx="28" cy="57"/>
            </a:xfrm>
            <a:custGeom>
              <a:avLst/>
              <a:gdLst>
                <a:gd name="T0" fmla="*/ 14 w 28"/>
                <a:gd name="T1" fmla="*/ 36 h 57"/>
                <a:gd name="T2" fmla="*/ 14 w 28"/>
                <a:gd name="T3" fmla="*/ 36 h 57"/>
                <a:gd name="T4" fmla="*/ 14 w 28"/>
                <a:gd name="T5" fmla="*/ 36 h 57"/>
                <a:gd name="T6" fmla="*/ 14 w 28"/>
                <a:gd name="T7" fmla="*/ 36 h 57"/>
                <a:gd name="T8" fmla="*/ 21 w 28"/>
                <a:gd name="T9" fmla="*/ 36 h 57"/>
                <a:gd name="T10" fmla="*/ 21 w 28"/>
                <a:gd name="T11" fmla="*/ 36 h 57"/>
                <a:gd name="T12" fmla="*/ 21 w 28"/>
                <a:gd name="T13" fmla="*/ 28 h 57"/>
                <a:gd name="T14" fmla="*/ 21 w 28"/>
                <a:gd name="T15" fmla="*/ 28 h 57"/>
                <a:gd name="T16" fmla="*/ 28 w 28"/>
                <a:gd name="T17" fmla="*/ 28 h 57"/>
                <a:gd name="T18" fmla="*/ 28 w 28"/>
                <a:gd name="T19" fmla="*/ 28 h 57"/>
                <a:gd name="T20" fmla="*/ 28 w 28"/>
                <a:gd name="T21" fmla="*/ 28 h 57"/>
                <a:gd name="T22" fmla="*/ 28 w 28"/>
                <a:gd name="T23" fmla="*/ 36 h 57"/>
                <a:gd name="T24" fmla="*/ 28 w 28"/>
                <a:gd name="T25" fmla="*/ 36 h 57"/>
                <a:gd name="T26" fmla="*/ 28 w 28"/>
                <a:gd name="T27" fmla="*/ 36 h 57"/>
                <a:gd name="T28" fmla="*/ 28 w 28"/>
                <a:gd name="T29" fmla="*/ 43 h 57"/>
                <a:gd name="T30" fmla="*/ 21 w 28"/>
                <a:gd name="T31" fmla="*/ 43 h 57"/>
                <a:gd name="T32" fmla="*/ 21 w 28"/>
                <a:gd name="T33" fmla="*/ 43 h 57"/>
                <a:gd name="T34" fmla="*/ 21 w 28"/>
                <a:gd name="T35" fmla="*/ 50 h 57"/>
                <a:gd name="T36" fmla="*/ 21 w 28"/>
                <a:gd name="T37" fmla="*/ 50 h 57"/>
                <a:gd name="T38" fmla="*/ 21 w 28"/>
                <a:gd name="T39" fmla="*/ 50 h 57"/>
                <a:gd name="T40" fmla="*/ 21 w 28"/>
                <a:gd name="T41" fmla="*/ 57 h 57"/>
                <a:gd name="T42" fmla="*/ 14 w 28"/>
                <a:gd name="T43" fmla="*/ 57 h 57"/>
                <a:gd name="T44" fmla="*/ 14 w 28"/>
                <a:gd name="T45" fmla="*/ 57 h 57"/>
                <a:gd name="T46" fmla="*/ 14 w 28"/>
                <a:gd name="T47" fmla="*/ 57 h 57"/>
                <a:gd name="T48" fmla="*/ 7 w 28"/>
                <a:gd name="T49" fmla="*/ 57 h 57"/>
                <a:gd name="T50" fmla="*/ 7 w 28"/>
                <a:gd name="T51" fmla="*/ 50 h 57"/>
                <a:gd name="T52" fmla="*/ 0 w 28"/>
                <a:gd name="T53" fmla="*/ 43 h 57"/>
                <a:gd name="T54" fmla="*/ 0 w 28"/>
                <a:gd name="T55" fmla="*/ 36 h 57"/>
                <a:gd name="T56" fmla="*/ 0 w 28"/>
                <a:gd name="T57" fmla="*/ 28 h 57"/>
                <a:gd name="T58" fmla="*/ 0 w 28"/>
                <a:gd name="T59" fmla="*/ 21 h 57"/>
                <a:gd name="T60" fmla="*/ 0 w 28"/>
                <a:gd name="T61" fmla="*/ 14 h 57"/>
                <a:gd name="T62" fmla="*/ 0 w 28"/>
                <a:gd name="T63" fmla="*/ 7 h 57"/>
                <a:gd name="T64" fmla="*/ 7 w 28"/>
                <a:gd name="T65" fmla="*/ 0 h 57"/>
                <a:gd name="T66" fmla="*/ 7 w 28"/>
                <a:gd name="T67" fmla="*/ 7 h 57"/>
                <a:gd name="T68" fmla="*/ 7 w 28"/>
                <a:gd name="T69" fmla="*/ 7 h 57"/>
                <a:gd name="T70" fmla="*/ 7 w 28"/>
                <a:gd name="T71" fmla="*/ 14 h 57"/>
                <a:gd name="T72" fmla="*/ 7 w 28"/>
                <a:gd name="T73" fmla="*/ 14 h 57"/>
                <a:gd name="T74" fmla="*/ 7 w 28"/>
                <a:gd name="T75" fmla="*/ 21 h 57"/>
                <a:gd name="T76" fmla="*/ 7 w 28"/>
                <a:gd name="T77" fmla="*/ 28 h 57"/>
                <a:gd name="T78" fmla="*/ 7 w 28"/>
                <a:gd name="T79" fmla="*/ 28 h 57"/>
                <a:gd name="T80" fmla="*/ 14 w 28"/>
                <a:gd name="T81" fmla="*/ 36 h 5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8"/>
                <a:gd name="T124" fmla="*/ 0 h 57"/>
                <a:gd name="T125" fmla="*/ 28 w 28"/>
                <a:gd name="T126" fmla="*/ 57 h 57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8" h="57">
                  <a:moveTo>
                    <a:pt x="14" y="36"/>
                  </a:moveTo>
                  <a:lnTo>
                    <a:pt x="14" y="36"/>
                  </a:lnTo>
                  <a:lnTo>
                    <a:pt x="21" y="36"/>
                  </a:lnTo>
                  <a:lnTo>
                    <a:pt x="21" y="28"/>
                  </a:lnTo>
                  <a:lnTo>
                    <a:pt x="28" y="28"/>
                  </a:lnTo>
                  <a:lnTo>
                    <a:pt x="28" y="36"/>
                  </a:lnTo>
                  <a:lnTo>
                    <a:pt x="28" y="43"/>
                  </a:lnTo>
                  <a:lnTo>
                    <a:pt x="21" y="43"/>
                  </a:lnTo>
                  <a:lnTo>
                    <a:pt x="21" y="50"/>
                  </a:lnTo>
                  <a:lnTo>
                    <a:pt x="21" y="57"/>
                  </a:lnTo>
                  <a:lnTo>
                    <a:pt x="14" y="57"/>
                  </a:lnTo>
                  <a:lnTo>
                    <a:pt x="7" y="57"/>
                  </a:lnTo>
                  <a:lnTo>
                    <a:pt x="7" y="50"/>
                  </a:lnTo>
                  <a:lnTo>
                    <a:pt x="0" y="43"/>
                  </a:lnTo>
                  <a:lnTo>
                    <a:pt x="0" y="36"/>
                  </a:lnTo>
                  <a:lnTo>
                    <a:pt x="0" y="28"/>
                  </a:lnTo>
                  <a:lnTo>
                    <a:pt x="0" y="21"/>
                  </a:lnTo>
                  <a:lnTo>
                    <a:pt x="0" y="14"/>
                  </a:lnTo>
                  <a:lnTo>
                    <a:pt x="0" y="7"/>
                  </a:lnTo>
                  <a:lnTo>
                    <a:pt x="7" y="0"/>
                  </a:lnTo>
                  <a:lnTo>
                    <a:pt x="7" y="7"/>
                  </a:lnTo>
                  <a:lnTo>
                    <a:pt x="7" y="14"/>
                  </a:lnTo>
                  <a:lnTo>
                    <a:pt x="7" y="21"/>
                  </a:lnTo>
                  <a:lnTo>
                    <a:pt x="7" y="28"/>
                  </a:lnTo>
                  <a:lnTo>
                    <a:pt x="14" y="3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6453" name="Freeform 205"/>
            <p:cNvSpPr>
              <a:spLocks/>
            </p:cNvSpPr>
            <p:nvPr/>
          </p:nvSpPr>
          <p:spPr bwMode="auto">
            <a:xfrm>
              <a:off x="2890" y="2103"/>
              <a:ext cx="14" cy="170"/>
            </a:xfrm>
            <a:custGeom>
              <a:avLst/>
              <a:gdLst>
                <a:gd name="T0" fmla="*/ 7 w 14"/>
                <a:gd name="T1" fmla="*/ 14 h 170"/>
                <a:gd name="T2" fmla="*/ 14 w 14"/>
                <a:gd name="T3" fmla="*/ 57 h 170"/>
                <a:gd name="T4" fmla="*/ 14 w 14"/>
                <a:gd name="T5" fmla="*/ 92 h 170"/>
                <a:gd name="T6" fmla="*/ 14 w 14"/>
                <a:gd name="T7" fmla="*/ 135 h 170"/>
                <a:gd name="T8" fmla="*/ 14 w 14"/>
                <a:gd name="T9" fmla="*/ 170 h 170"/>
                <a:gd name="T10" fmla="*/ 14 w 14"/>
                <a:gd name="T11" fmla="*/ 170 h 170"/>
                <a:gd name="T12" fmla="*/ 7 w 14"/>
                <a:gd name="T13" fmla="*/ 170 h 170"/>
                <a:gd name="T14" fmla="*/ 7 w 14"/>
                <a:gd name="T15" fmla="*/ 170 h 170"/>
                <a:gd name="T16" fmla="*/ 7 w 14"/>
                <a:gd name="T17" fmla="*/ 170 h 170"/>
                <a:gd name="T18" fmla="*/ 7 w 14"/>
                <a:gd name="T19" fmla="*/ 128 h 170"/>
                <a:gd name="T20" fmla="*/ 7 w 14"/>
                <a:gd name="T21" fmla="*/ 85 h 170"/>
                <a:gd name="T22" fmla="*/ 0 w 14"/>
                <a:gd name="T23" fmla="*/ 43 h 170"/>
                <a:gd name="T24" fmla="*/ 0 w 14"/>
                <a:gd name="T25" fmla="*/ 0 h 170"/>
                <a:gd name="T26" fmla="*/ 0 w 14"/>
                <a:gd name="T27" fmla="*/ 0 h 170"/>
                <a:gd name="T28" fmla="*/ 7 w 14"/>
                <a:gd name="T29" fmla="*/ 0 h 170"/>
                <a:gd name="T30" fmla="*/ 7 w 14"/>
                <a:gd name="T31" fmla="*/ 7 h 170"/>
                <a:gd name="T32" fmla="*/ 7 w 14"/>
                <a:gd name="T33" fmla="*/ 14 h 170"/>
                <a:gd name="T34" fmla="*/ 7 w 14"/>
                <a:gd name="T35" fmla="*/ 14 h 17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4"/>
                <a:gd name="T55" fmla="*/ 0 h 170"/>
                <a:gd name="T56" fmla="*/ 14 w 14"/>
                <a:gd name="T57" fmla="*/ 170 h 17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4" h="170">
                  <a:moveTo>
                    <a:pt x="7" y="14"/>
                  </a:moveTo>
                  <a:lnTo>
                    <a:pt x="14" y="57"/>
                  </a:lnTo>
                  <a:lnTo>
                    <a:pt x="14" y="92"/>
                  </a:lnTo>
                  <a:lnTo>
                    <a:pt x="14" y="135"/>
                  </a:lnTo>
                  <a:lnTo>
                    <a:pt x="14" y="170"/>
                  </a:lnTo>
                  <a:lnTo>
                    <a:pt x="7" y="170"/>
                  </a:lnTo>
                  <a:lnTo>
                    <a:pt x="7" y="128"/>
                  </a:lnTo>
                  <a:lnTo>
                    <a:pt x="7" y="85"/>
                  </a:lnTo>
                  <a:lnTo>
                    <a:pt x="0" y="43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7" y="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6454" name="Freeform 206"/>
            <p:cNvSpPr>
              <a:spLocks/>
            </p:cNvSpPr>
            <p:nvPr/>
          </p:nvSpPr>
          <p:spPr bwMode="auto">
            <a:xfrm>
              <a:off x="2954" y="2103"/>
              <a:ext cx="57" cy="50"/>
            </a:xfrm>
            <a:custGeom>
              <a:avLst/>
              <a:gdLst>
                <a:gd name="T0" fmla="*/ 57 w 57"/>
                <a:gd name="T1" fmla="*/ 21 h 50"/>
                <a:gd name="T2" fmla="*/ 57 w 57"/>
                <a:gd name="T3" fmla="*/ 21 h 50"/>
                <a:gd name="T4" fmla="*/ 57 w 57"/>
                <a:gd name="T5" fmla="*/ 21 h 50"/>
                <a:gd name="T6" fmla="*/ 57 w 57"/>
                <a:gd name="T7" fmla="*/ 29 h 50"/>
                <a:gd name="T8" fmla="*/ 50 w 57"/>
                <a:gd name="T9" fmla="*/ 29 h 50"/>
                <a:gd name="T10" fmla="*/ 42 w 57"/>
                <a:gd name="T11" fmla="*/ 29 h 50"/>
                <a:gd name="T12" fmla="*/ 35 w 57"/>
                <a:gd name="T13" fmla="*/ 29 h 50"/>
                <a:gd name="T14" fmla="*/ 35 w 57"/>
                <a:gd name="T15" fmla="*/ 29 h 50"/>
                <a:gd name="T16" fmla="*/ 28 w 57"/>
                <a:gd name="T17" fmla="*/ 36 h 50"/>
                <a:gd name="T18" fmla="*/ 21 w 57"/>
                <a:gd name="T19" fmla="*/ 36 h 50"/>
                <a:gd name="T20" fmla="*/ 21 w 57"/>
                <a:gd name="T21" fmla="*/ 43 h 50"/>
                <a:gd name="T22" fmla="*/ 14 w 57"/>
                <a:gd name="T23" fmla="*/ 50 h 50"/>
                <a:gd name="T24" fmla="*/ 7 w 57"/>
                <a:gd name="T25" fmla="*/ 50 h 50"/>
                <a:gd name="T26" fmla="*/ 7 w 57"/>
                <a:gd name="T27" fmla="*/ 50 h 50"/>
                <a:gd name="T28" fmla="*/ 0 w 57"/>
                <a:gd name="T29" fmla="*/ 50 h 50"/>
                <a:gd name="T30" fmla="*/ 0 w 57"/>
                <a:gd name="T31" fmla="*/ 50 h 50"/>
                <a:gd name="T32" fmla="*/ 0 w 57"/>
                <a:gd name="T33" fmla="*/ 43 h 50"/>
                <a:gd name="T34" fmla="*/ 7 w 57"/>
                <a:gd name="T35" fmla="*/ 36 h 50"/>
                <a:gd name="T36" fmla="*/ 14 w 57"/>
                <a:gd name="T37" fmla="*/ 29 h 50"/>
                <a:gd name="T38" fmla="*/ 14 w 57"/>
                <a:gd name="T39" fmla="*/ 21 h 50"/>
                <a:gd name="T40" fmla="*/ 21 w 57"/>
                <a:gd name="T41" fmla="*/ 14 h 50"/>
                <a:gd name="T42" fmla="*/ 28 w 57"/>
                <a:gd name="T43" fmla="*/ 14 h 50"/>
                <a:gd name="T44" fmla="*/ 35 w 57"/>
                <a:gd name="T45" fmla="*/ 7 h 50"/>
                <a:gd name="T46" fmla="*/ 42 w 57"/>
                <a:gd name="T47" fmla="*/ 7 h 50"/>
                <a:gd name="T48" fmla="*/ 57 w 57"/>
                <a:gd name="T49" fmla="*/ 0 h 50"/>
                <a:gd name="T50" fmla="*/ 57 w 57"/>
                <a:gd name="T51" fmla="*/ 7 h 50"/>
                <a:gd name="T52" fmla="*/ 57 w 57"/>
                <a:gd name="T53" fmla="*/ 7 h 50"/>
                <a:gd name="T54" fmla="*/ 57 w 57"/>
                <a:gd name="T55" fmla="*/ 14 h 50"/>
                <a:gd name="T56" fmla="*/ 57 w 57"/>
                <a:gd name="T57" fmla="*/ 21 h 5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57"/>
                <a:gd name="T88" fmla="*/ 0 h 50"/>
                <a:gd name="T89" fmla="*/ 57 w 57"/>
                <a:gd name="T90" fmla="*/ 50 h 50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57" h="50">
                  <a:moveTo>
                    <a:pt x="57" y="21"/>
                  </a:moveTo>
                  <a:lnTo>
                    <a:pt x="57" y="21"/>
                  </a:lnTo>
                  <a:lnTo>
                    <a:pt x="57" y="29"/>
                  </a:lnTo>
                  <a:lnTo>
                    <a:pt x="50" y="29"/>
                  </a:lnTo>
                  <a:lnTo>
                    <a:pt x="42" y="29"/>
                  </a:lnTo>
                  <a:lnTo>
                    <a:pt x="35" y="29"/>
                  </a:lnTo>
                  <a:lnTo>
                    <a:pt x="28" y="36"/>
                  </a:lnTo>
                  <a:lnTo>
                    <a:pt x="21" y="36"/>
                  </a:lnTo>
                  <a:lnTo>
                    <a:pt x="21" y="43"/>
                  </a:lnTo>
                  <a:lnTo>
                    <a:pt x="14" y="50"/>
                  </a:lnTo>
                  <a:lnTo>
                    <a:pt x="7" y="50"/>
                  </a:lnTo>
                  <a:lnTo>
                    <a:pt x="0" y="50"/>
                  </a:lnTo>
                  <a:lnTo>
                    <a:pt x="0" y="43"/>
                  </a:lnTo>
                  <a:lnTo>
                    <a:pt x="7" y="36"/>
                  </a:lnTo>
                  <a:lnTo>
                    <a:pt x="14" y="29"/>
                  </a:lnTo>
                  <a:lnTo>
                    <a:pt x="14" y="21"/>
                  </a:lnTo>
                  <a:lnTo>
                    <a:pt x="21" y="14"/>
                  </a:lnTo>
                  <a:lnTo>
                    <a:pt x="28" y="14"/>
                  </a:lnTo>
                  <a:lnTo>
                    <a:pt x="35" y="7"/>
                  </a:lnTo>
                  <a:lnTo>
                    <a:pt x="42" y="7"/>
                  </a:lnTo>
                  <a:lnTo>
                    <a:pt x="57" y="0"/>
                  </a:lnTo>
                  <a:lnTo>
                    <a:pt x="57" y="7"/>
                  </a:lnTo>
                  <a:lnTo>
                    <a:pt x="57" y="14"/>
                  </a:lnTo>
                  <a:lnTo>
                    <a:pt x="57" y="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6455" name="Freeform 207"/>
            <p:cNvSpPr>
              <a:spLocks/>
            </p:cNvSpPr>
            <p:nvPr/>
          </p:nvSpPr>
          <p:spPr bwMode="auto">
            <a:xfrm>
              <a:off x="3011" y="2103"/>
              <a:ext cx="227" cy="262"/>
            </a:xfrm>
            <a:custGeom>
              <a:avLst/>
              <a:gdLst>
                <a:gd name="T0" fmla="*/ 184 w 227"/>
                <a:gd name="T1" fmla="*/ 64 h 262"/>
                <a:gd name="T2" fmla="*/ 205 w 227"/>
                <a:gd name="T3" fmla="*/ 107 h 262"/>
                <a:gd name="T4" fmla="*/ 212 w 227"/>
                <a:gd name="T5" fmla="*/ 149 h 262"/>
                <a:gd name="T6" fmla="*/ 219 w 227"/>
                <a:gd name="T7" fmla="*/ 192 h 262"/>
                <a:gd name="T8" fmla="*/ 219 w 227"/>
                <a:gd name="T9" fmla="*/ 220 h 262"/>
                <a:gd name="T10" fmla="*/ 219 w 227"/>
                <a:gd name="T11" fmla="*/ 234 h 262"/>
                <a:gd name="T12" fmla="*/ 205 w 227"/>
                <a:gd name="T13" fmla="*/ 248 h 262"/>
                <a:gd name="T14" fmla="*/ 170 w 227"/>
                <a:gd name="T15" fmla="*/ 255 h 262"/>
                <a:gd name="T16" fmla="*/ 149 w 227"/>
                <a:gd name="T17" fmla="*/ 255 h 262"/>
                <a:gd name="T18" fmla="*/ 134 w 227"/>
                <a:gd name="T19" fmla="*/ 255 h 262"/>
                <a:gd name="T20" fmla="*/ 113 w 227"/>
                <a:gd name="T21" fmla="*/ 262 h 262"/>
                <a:gd name="T22" fmla="*/ 99 w 227"/>
                <a:gd name="T23" fmla="*/ 262 h 262"/>
                <a:gd name="T24" fmla="*/ 85 w 227"/>
                <a:gd name="T25" fmla="*/ 255 h 262"/>
                <a:gd name="T26" fmla="*/ 92 w 227"/>
                <a:gd name="T27" fmla="*/ 241 h 262"/>
                <a:gd name="T28" fmla="*/ 85 w 227"/>
                <a:gd name="T29" fmla="*/ 213 h 262"/>
                <a:gd name="T30" fmla="*/ 71 w 227"/>
                <a:gd name="T31" fmla="*/ 199 h 262"/>
                <a:gd name="T32" fmla="*/ 56 w 227"/>
                <a:gd name="T33" fmla="*/ 185 h 262"/>
                <a:gd name="T34" fmla="*/ 35 w 227"/>
                <a:gd name="T35" fmla="*/ 192 h 262"/>
                <a:gd name="T36" fmla="*/ 21 w 227"/>
                <a:gd name="T37" fmla="*/ 213 h 262"/>
                <a:gd name="T38" fmla="*/ 21 w 227"/>
                <a:gd name="T39" fmla="*/ 220 h 262"/>
                <a:gd name="T40" fmla="*/ 28 w 227"/>
                <a:gd name="T41" fmla="*/ 213 h 262"/>
                <a:gd name="T42" fmla="*/ 42 w 227"/>
                <a:gd name="T43" fmla="*/ 220 h 262"/>
                <a:gd name="T44" fmla="*/ 42 w 227"/>
                <a:gd name="T45" fmla="*/ 227 h 262"/>
                <a:gd name="T46" fmla="*/ 56 w 227"/>
                <a:gd name="T47" fmla="*/ 234 h 262"/>
                <a:gd name="T48" fmla="*/ 71 w 227"/>
                <a:gd name="T49" fmla="*/ 227 h 262"/>
                <a:gd name="T50" fmla="*/ 78 w 227"/>
                <a:gd name="T51" fmla="*/ 227 h 262"/>
                <a:gd name="T52" fmla="*/ 78 w 227"/>
                <a:gd name="T53" fmla="*/ 234 h 262"/>
                <a:gd name="T54" fmla="*/ 63 w 227"/>
                <a:gd name="T55" fmla="*/ 241 h 262"/>
                <a:gd name="T56" fmla="*/ 49 w 227"/>
                <a:gd name="T57" fmla="*/ 241 h 262"/>
                <a:gd name="T58" fmla="*/ 35 w 227"/>
                <a:gd name="T59" fmla="*/ 234 h 262"/>
                <a:gd name="T60" fmla="*/ 28 w 227"/>
                <a:gd name="T61" fmla="*/ 227 h 262"/>
                <a:gd name="T62" fmla="*/ 14 w 227"/>
                <a:gd name="T63" fmla="*/ 234 h 262"/>
                <a:gd name="T64" fmla="*/ 0 w 227"/>
                <a:gd name="T65" fmla="*/ 227 h 262"/>
                <a:gd name="T66" fmla="*/ 7 w 227"/>
                <a:gd name="T67" fmla="*/ 213 h 262"/>
                <a:gd name="T68" fmla="*/ 21 w 227"/>
                <a:gd name="T69" fmla="*/ 199 h 262"/>
                <a:gd name="T70" fmla="*/ 35 w 227"/>
                <a:gd name="T71" fmla="*/ 177 h 262"/>
                <a:gd name="T72" fmla="*/ 56 w 227"/>
                <a:gd name="T73" fmla="*/ 177 h 262"/>
                <a:gd name="T74" fmla="*/ 71 w 227"/>
                <a:gd name="T75" fmla="*/ 192 h 262"/>
                <a:gd name="T76" fmla="*/ 78 w 227"/>
                <a:gd name="T77" fmla="*/ 192 h 262"/>
                <a:gd name="T78" fmla="*/ 99 w 227"/>
                <a:gd name="T79" fmla="*/ 185 h 262"/>
                <a:gd name="T80" fmla="*/ 127 w 227"/>
                <a:gd name="T81" fmla="*/ 185 h 262"/>
                <a:gd name="T82" fmla="*/ 149 w 227"/>
                <a:gd name="T83" fmla="*/ 177 h 262"/>
                <a:gd name="T84" fmla="*/ 163 w 227"/>
                <a:gd name="T85" fmla="*/ 177 h 262"/>
                <a:gd name="T86" fmla="*/ 170 w 227"/>
                <a:gd name="T87" fmla="*/ 192 h 262"/>
                <a:gd name="T88" fmla="*/ 163 w 227"/>
                <a:gd name="T89" fmla="*/ 192 h 262"/>
                <a:gd name="T90" fmla="*/ 149 w 227"/>
                <a:gd name="T91" fmla="*/ 185 h 262"/>
                <a:gd name="T92" fmla="*/ 134 w 227"/>
                <a:gd name="T93" fmla="*/ 199 h 262"/>
                <a:gd name="T94" fmla="*/ 106 w 227"/>
                <a:gd name="T95" fmla="*/ 192 h 262"/>
                <a:gd name="T96" fmla="*/ 106 w 227"/>
                <a:gd name="T97" fmla="*/ 220 h 262"/>
                <a:gd name="T98" fmla="*/ 113 w 227"/>
                <a:gd name="T99" fmla="*/ 255 h 262"/>
                <a:gd name="T100" fmla="*/ 134 w 227"/>
                <a:gd name="T101" fmla="*/ 248 h 262"/>
                <a:gd name="T102" fmla="*/ 163 w 227"/>
                <a:gd name="T103" fmla="*/ 248 h 262"/>
                <a:gd name="T104" fmla="*/ 191 w 227"/>
                <a:gd name="T105" fmla="*/ 241 h 262"/>
                <a:gd name="T106" fmla="*/ 212 w 227"/>
                <a:gd name="T107" fmla="*/ 234 h 262"/>
                <a:gd name="T108" fmla="*/ 191 w 227"/>
                <a:gd name="T109" fmla="*/ 156 h 262"/>
                <a:gd name="T110" fmla="*/ 177 w 227"/>
                <a:gd name="T111" fmla="*/ 85 h 262"/>
                <a:gd name="T112" fmla="*/ 177 w 227"/>
                <a:gd name="T113" fmla="*/ 78 h 262"/>
                <a:gd name="T114" fmla="*/ 170 w 227"/>
                <a:gd name="T115" fmla="*/ 64 h 262"/>
                <a:gd name="T116" fmla="*/ 163 w 227"/>
                <a:gd name="T117" fmla="*/ 50 h 262"/>
                <a:gd name="T118" fmla="*/ 134 w 227"/>
                <a:gd name="T119" fmla="*/ 29 h 262"/>
                <a:gd name="T120" fmla="*/ 113 w 227"/>
                <a:gd name="T121" fmla="*/ 7 h 262"/>
                <a:gd name="T122" fmla="*/ 120 w 227"/>
                <a:gd name="T123" fmla="*/ 7 h 26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27"/>
                <a:gd name="T187" fmla="*/ 0 h 262"/>
                <a:gd name="T188" fmla="*/ 227 w 227"/>
                <a:gd name="T189" fmla="*/ 262 h 26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27" h="262">
                  <a:moveTo>
                    <a:pt x="156" y="29"/>
                  </a:moveTo>
                  <a:lnTo>
                    <a:pt x="177" y="43"/>
                  </a:lnTo>
                  <a:lnTo>
                    <a:pt x="177" y="50"/>
                  </a:lnTo>
                  <a:lnTo>
                    <a:pt x="184" y="64"/>
                  </a:lnTo>
                  <a:lnTo>
                    <a:pt x="184" y="71"/>
                  </a:lnTo>
                  <a:lnTo>
                    <a:pt x="191" y="85"/>
                  </a:lnTo>
                  <a:lnTo>
                    <a:pt x="198" y="92"/>
                  </a:lnTo>
                  <a:lnTo>
                    <a:pt x="205" y="107"/>
                  </a:lnTo>
                  <a:lnTo>
                    <a:pt x="205" y="114"/>
                  </a:lnTo>
                  <a:lnTo>
                    <a:pt x="205" y="128"/>
                  </a:lnTo>
                  <a:lnTo>
                    <a:pt x="212" y="135"/>
                  </a:lnTo>
                  <a:lnTo>
                    <a:pt x="212" y="149"/>
                  </a:lnTo>
                  <a:lnTo>
                    <a:pt x="212" y="156"/>
                  </a:lnTo>
                  <a:lnTo>
                    <a:pt x="219" y="170"/>
                  </a:lnTo>
                  <a:lnTo>
                    <a:pt x="219" y="177"/>
                  </a:lnTo>
                  <a:lnTo>
                    <a:pt x="219" y="192"/>
                  </a:lnTo>
                  <a:lnTo>
                    <a:pt x="219" y="199"/>
                  </a:lnTo>
                  <a:lnTo>
                    <a:pt x="227" y="213"/>
                  </a:lnTo>
                  <a:lnTo>
                    <a:pt x="219" y="213"/>
                  </a:lnTo>
                  <a:lnTo>
                    <a:pt x="219" y="220"/>
                  </a:lnTo>
                  <a:lnTo>
                    <a:pt x="219" y="227"/>
                  </a:lnTo>
                  <a:lnTo>
                    <a:pt x="219" y="234"/>
                  </a:lnTo>
                  <a:lnTo>
                    <a:pt x="219" y="241"/>
                  </a:lnTo>
                  <a:lnTo>
                    <a:pt x="212" y="248"/>
                  </a:lnTo>
                  <a:lnTo>
                    <a:pt x="205" y="248"/>
                  </a:lnTo>
                  <a:lnTo>
                    <a:pt x="198" y="248"/>
                  </a:lnTo>
                  <a:lnTo>
                    <a:pt x="184" y="248"/>
                  </a:lnTo>
                  <a:lnTo>
                    <a:pt x="177" y="255"/>
                  </a:lnTo>
                  <a:lnTo>
                    <a:pt x="170" y="255"/>
                  </a:lnTo>
                  <a:lnTo>
                    <a:pt x="163" y="255"/>
                  </a:lnTo>
                  <a:lnTo>
                    <a:pt x="156" y="255"/>
                  </a:lnTo>
                  <a:lnTo>
                    <a:pt x="149" y="255"/>
                  </a:lnTo>
                  <a:lnTo>
                    <a:pt x="141" y="255"/>
                  </a:lnTo>
                  <a:lnTo>
                    <a:pt x="134" y="255"/>
                  </a:lnTo>
                  <a:lnTo>
                    <a:pt x="127" y="255"/>
                  </a:lnTo>
                  <a:lnTo>
                    <a:pt x="120" y="262"/>
                  </a:lnTo>
                  <a:lnTo>
                    <a:pt x="113" y="262"/>
                  </a:lnTo>
                  <a:lnTo>
                    <a:pt x="106" y="262"/>
                  </a:lnTo>
                  <a:lnTo>
                    <a:pt x="99" y="262"/>
                  </a:lnTo>
                  <a:lnTo>
                    <a:pt x="92" y="262"/>
                  </a:lnTo>
                  <a:lnTo>
                    <a:pt x="92" y="255"/>
                  </a:lnTo>
                  <a:lnTo>
                    <a:pt x="85" y="255"/>
                  </a:lnTo>
                  <a:lnTo>
                    <a:pt x="85" y="248"/>
                  </a:lnTo>
                  <a:lnTo>
                    <a:pt x="92" y="241"/>
                  </a:lnTo>
                  <a:lnTo>
                    <a:pt x="92" y="234"/>
                  </a:lnTo>
                  <a:lnTo>
                    <a:pt x="92" y="227"/>
                  </a:lnTo>
                  <a:lnTo>
                    <a:pt x="85" y="220"/>
                  </a:lnTo>
                  <a:lnTo>
                    <a:pt x="85" y="213"/>
                  </a:lnTo>
                  <a:lnTo>
                    <a:pt x="85" y="206"/>
                  </a:lnTo>
                  <a:lnTo>
                    <a:pt x="78" y="206"/>
                  </a:lnTo>
                  <a:lnTo>
                    <a:pt x="71" y="199"/>
                  </a:lnTo>
                  <a:lnTo>
                    <a:pt x="63" y="192"/>
                  </a:lnTo>
                  <a:lnTo>
                    <a:pt x="56" y="192"/>
                  </a:lnTo>
                  <a:lnTo>
                    <a:pt x="56" y="185"/>
                  </a:lnTo>
                  <a:lnTo>
                    <a:pt x="49" y="185"/>
                  </a:lnTo>
                  <a:lnTo>
                    <a:pt x="42" y="185"/>
                  </a:lnTo>
                  <a:lnTo>
                    <a:pt x="35" y="192"/>
                  </a:lnTo>
                  <a:lnTo>
                    <a:pt x="28" y="199"/>
                  </a:lnTo>
                  <a:lnTo>
                    <a:pt x="21" y="206"/>
                  </a:lnTo>
                  <a:lnTo>
                    <a:pt x="21" y="213"/>
                  </a:lnTo>
                  <a:lnTo>
                    <a:pt x="14" y="220"/>
                  </a:lnTo>
                  <a:lnTo>
                    <a:pt x="21" y="220"/>
                  </a:lnTo>
                  <a:lnTo>
                    <a:pt x="28" y="213"/>
                  </a:lnTo>
                  <a:lnTo>
                    <a:pt x="35" y="213"/>
                  </a:lnTo>
                  <a:lnTo>
                    <a:pt x="42" y="213"/>
                  </a:lnTo>
                  <a:lnTo>
                    <a:pt x="42" y="220"/>
                  </a:lnTo>
                  <a:lnTo>
                    <a:pt x="42" y="227"/>
                  </a:lnTo>
                  <a:lnTo>
                    <a:pt x="49" y="227"/>
                  </a:lnTo>
                  <a:lnTo>
                    <a:pt x="49" y="234"/>
                  </a:lnTo>
                  <a:lnTo>
                    <a:pt x="56" y="234"/>
                  </a:lnTo>
                  <a:lnTo>
                    <a:pt x="63" y="227"/>
                  </a:lnTo>
                  <a:lnTo>
                    <a:pt x="71" y="227"/>
                  </a:lnTo>
                  <a:lnTo>
                    <a:pt x="71" y="220"/>
                  </a:lnTo>
                  <a:lnTo>
                    <a:pt x="78" y="220"/>
                  </a:lnTo>
                  <a:lnTo>
                    <a:pt x="78" y="227"/>
                  </a:lnTo>
                  <a:lnTo>
                    <a:pt x="78" y="234"/>
                  </a:lnTo>
                  <a:lnTo>
                    <a:pt x="71" y="241"/>
                  </a:lnTo>
                  <a:lnTo>
                    <a:pt x="63" y="241"/>
                  </a:lnTo>
                  <a:lnTo>
                    <a:pt x="56" y="241"/>
                  </a:lnTo>
                  <a:lnTo>
                    <a:pt x="56" y="248"/>
                  </a:lnTo>
                  <a:lnTo>
                    <a:pt x="49" y="248"/>
                  </a:lnTo>
                  <a:lnTo>
                    <a:pt x="49" y="241"/>
                  </a:lnTo>
                  <a:lnTo>
                    <a:pt x="42" y="241"/>
                  </a:lnTo>
                  <a:lnTo>
                    <a:pt x="35" y="234"/>
                  </a:lnTo>
                  <a:lnTo>
                    <a:pt x="35" y="227"/>
                  </a:lnTo>
                  <a:lnTo>
                    <a:pt x="28" y="220"/>
                  </a:lnTo>
                  <a:lnTo>
                    <a:pt x="28" y="227"/>
                  </a:lnTo>
                  <a:lnTo>
                    <a:pt x="21" y="234"/>
                  </a:lnTo>
                  <a:lnTo>
                    <a:pt x="14" y="234"/>
                  </a:lnTo>
                  <a:lnTo>
                    <a:pt x="7" y="234"/>
                  </a:lnTo>
                  <a:lnTo>
                    <a:pt x="0" y="227"/>
                  </a:lnTo>
                  <a:lnTo>
                    <a:pt x="0" y="220"/>
                  </a:lnTo>
                  <a:lnTo>
                    <a:pt x="7" y="220"/>
                  </a:lnTo>
                  <a:lnTo>
                    <a:pt x="7" y="213"/>
                  </a:lnTo>
                  <a:lnTo>
                    <a:pt x="7" y="206"/>
                  </a:lnTo>
                  <a:lnTo>
                    <a:pt x="14" y="206"/>
                  </a:lnTo>
                  <a:lnTo>
                    <a:pt x="14" y="199"/>
                  </a:lnTo>
                  <a:lnTo>
                    <a:pt x="21" y="199"/>
                  </a:lnTo>
                  <a:lnTo>
                    <a:pt x="21" y="192"/>
                  </a:lnTo>
                  <a:lnTo>
                    <a:pt x="28" y="185"/>
                  </a:lnTo>
                  <a:lnTo>
                    <a:pt x="35" y="177"/>
                  </a:lnTo>
                  <a:lnTo>
                    <a:pt x="42" y="177"/>
                  </a:lnTo>
                  <a:lnTo>
                    <a:pt x="49" y="177"/>
                  </a:lnTo>
                  <a:lnTo>
                    <a:pt x="56" y="177"/>
                  </a:lnTo>
                  <a:lnTo>
                    <a:pt x="63" y="185"/>
                  </a:lnTo>
                  <a:lnTo>
                    <a:pt x="71" y="192"/>
                  </a:lnTo>
                  <a:lnTo>
                    <a:pt x="71" y="199"/>
                  </a:lnTo>
                  <a:lnTo>
                    <a:pt x="78" y="192"/>
                  </a:lnTo>
                  <a:lnTo>
                    <a:pt x="78" y="185"/>
                  </a:lnTo>
                  <a:lnTo>
                    <a:pt x="85" y="185"/>
                  </a:lnTo>
                  <a:lnTo>
                    <a:pt x="92" y="185"/>
                  </a:lnTo>
                  <a:lnTo>
                    <a:pt x="99" y="185"/>
                  </a:lnTo>
                  <a:lnTo>
                    <a:pt x="106" y="185"/>
                  </a:lnTo>
                  <a:lnTo>
                    <a:pt x="113" y="185"/>
                  </a:lnTo>
                  <a:lnTo>
                    <a:pt x="120" y="185"/>
                  </a:lnTo>
                  <a:lnTo>
                    <a:pt x="127" y="185"/>
                  </a:lnTo>
                  <a:lnTo>
                    <a:pt x="134" y="185"/>
                  </a:lnTo>
                  <a:lnTo>
                    <a:pt x="134" y="177"/>
                  </a:lnTo>
                  <a:lnTo>
                    <a:pt x="141" y="177"/>
                  </a:lnTo>
                  <a:lnTo>
                    <a:pt x="149" y="177"/>
                  </a:lnTo>
                  <a:lnTo>
                    <a:pt x="156" y="177"/>
                  </a:lnTo>
                  <a:lnTo>
                    <a:pt x="163" y="177"/>
                  </a:lnTo>
                  <a:lnTo>
                    <a:pt x="170" y="185"/>
                  </a:lnTo>
                  <a:lnTo>
                    <a:pt x="177" y="185"/>
                  </a:lnTo>
                  <a:lnTo>
                    <a:pt x="177" y="192"/>
                  </a:lnTo>
                  <a:lnTo>
                    <a:pt x="170" y="192"/>
                  </a:lnTo>
                  <a:lnTo>
                    <a:pt x="163" y="192"/>
                  </a:lnTo>
                  <a:lnTo>
                    <a:pt x="156" y="192"/>
                  </a:lnTo>
                  <a:lnTo>
                    <a:pt x="156" y="185"/>
                  </a:lnTo>
                  <a:lnTo>
                    <a:pt x="149" y="185"/>
                  </a:lnTo>
                  <a:lnTo>
                    <a:pt x="141" y="185"/>
                  </a:lnTo>
                  <a:lnTo>
                    <a:pt x="141" y="192"/>
                  </a:lnTo>
                  <a:lnTo>
                    <a:pt x="134" y="199"/>
                  </a:lnTo>
                  <a:lnTo>
                    <a:pt x="127" y="199"/>
                  </a:lnTo>
                  <a:lnTo>
                    <a:pt x="120" y="199"/>
                  </a:lnTo>
                  <a:lnTo>
                    <a:pt x="113" y="192"/>
                  </a:lnTo>
                  <a:lnTo>
                    <a:pt x="106" y="192"/>
                  </a:lnTo>
                  <a:lnTo>
                    <a:pt x="99" y="192"/>
                  </a:lnTo>
                  <a:lnTo>
                    <a:pt x="92" y="192"/>
                  </a:lnTo>
                  <a:lnTo>
                    <a:pt x="99" y="206"/>
                  </a:lnTo>
                  <a:lnTo>
                    <a:pt x="106" y="220"/>
                  </a:lnTo>
                  <a:lnTo>
                    <a:pt x="106" y="234"/>
                  </a:lnTo>
                  <a:lnTo>
                    <a:pt x="99" y="248"/>
                  </a:lnTo>
                  <a:lnTo>
                    <a:pt x="106" y="255"/>
                  </a:lnTo>
                  <a:lnTo>
                    <a:pt x="113" y="255"/>
                  </a:lnTo>
                  <a:lnTo>
                    <a:pt x="120" y="255"/>
                  </a:lnTo>
                  <a:lnTo>
                    <a:pt x="127" y="255"/>
                  </a:lnTo>
                  <a:lnTo>
                    <a:pt x="134" y="248"/>
                  </a:lnTo>
                  <a:lnTo>
                    <a:pt x="141" y="248"/>
                  </a:lnTo>
                  <a:lnTo>
                    <a:pt x="149" y="248"/>
                  </a:lnTo>
                  <a:lnTo>
                    <a:pt x="156" y="248"/>
                  </a:lnTo>
                  <a:lnTo>
                    <a:pt x="163" y="248"/>
                  </a:lnTo>
                  <a:lnTo>
                    <a:pt x="170" y="248"/>
                  </a:lnTo>
                  <a:lnTo>
                    <a:pt x="177" y="241"/>
                  </a:lnTo>
                  <a:lnTo>
                    <a:pt x="184" y="241"/>
                  </a:lnTo>
                  <a:lnTo>
                    <a:pt x="191" y="241"/>
                  </a:lnTo>
                  <a:lnTo>
                    <a:pt x="198" y="241"/>
                  </a:lnTo>
                  <a:lnTo>
                    <a:pt x="205" y="241"/>
                  </a:lnTo>
                  <a:lnTo>
                    <a:pt x="205" y="234"/>
                  </a:lnTo>
                  <a:lnTo>
                    <a:pt x="212" y="234"/>
                  </a:lnTo>
                  <a:lnTo>
                    <a:pt x="205" y="213"/>
                  </a:lnTo>
                  <a:lnTo>
                    <a:pt x="205" y="192"/>
                  </a:lnTo>
                  <a:lnTo>
                    <a:pt x="198" y="177"/>
                  </a:lnTo>
                  <a:lnTo>
                    <a:pt x="191" y="156"/>
                  </a:lnTo>
                  <a:lnTo>
                    <a:pt x="191" y="142"/>
                  </a:lnTo>
                  <a:lnTo>
                    <a:pt x="184" y="121"/>
                  </a:lnTo>
                  <a:lnTo>
                    <a:pt x="177" y="107"/>
                  </a:lnTo>
                  <a:lnTo>
                    <a:pt x="177" y="85"/>
                  </a:lnTo>
                  <a:lnTo>
                    <a:pt x="184" y="78"/>
                  </a:lnTo>
                  <a:lnTo>
                    <a:pt x="177" y="78"/>
                  </a:lnTo>
                  <a:lnTo>
                    <a:pt x="177" y="71"/>
                  </a:lnTo>
                  <a:lnTo>
                    <a:pt x="170" y="71"/>
                  </a:lnTo>
                  <a:lnTo>
                    <a:pt x="170" y="64"/>
                  </a:lnTo>
                  <a:lnTo>
                    <a:pt x="170" y="57"/>
                  </a:lnTo>
                  <a:lnTo>
                    <a:pt x="163" y="57"/>
                  </a:lnTo>
                  <a:lnTo>
                    <a:pt x="163" y="50"/>
                  </a:lnTo>
                  <a:lnTo>
                    <a:pt x="156" y="43"/>
                  </a:lnTo>
                  <a:lnTo>
                    <a:pt x="149" y="36"/>
                  </a:lnTo>
                  <a:lnTo>
                    <a:pt x="141" y="36"/>
                  </a:lnTo>
                  <a:lnTo>
                    <a:pt x="134" y="29"/>
                  </a:lnTo>
                  <a:lnTo>
                    <a:pt x="127" y="21"/>
                  </a:lnTo>
                  <a:lnTo>
                    <a:pt x="120" y="21"/>
                  </a:lnTo>
                  <a:lnTo>
                    <a:pt x="113" y="14"/>
                  </a:lnTo>
                  <a:lnTo>
                    <a:pt x="113" y="7"/>
                  </a:lnTo>
                  <a:lnTo>
                    <a:pt x="113" y="0"/>
                  </a:lnTo>
                  <a:lnTo>
                    <a:pt x="120" y="0"/>
                  </a:lnTo>
                  <a:lnTo>
                    <a:pt x="120" y="7"/>
                  </a:lnTo>
                  <a:lnTo>
                    <a:pt x="156" y="2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6456" name="Freeform 208"/>
            <p:cNvSpPr>
              <a:spLocks/>
            </p:cNvSpPr>
            <p:nvPr/>
          </p:nvSpPr>
          <p:spPr bwMode="auto">
            <a:xfrm>
              <a:off x="2755" y="2110"/>
              <a:ext cx="100" cy="149"/>
            </a:xfrm>
            <a:custGeom>
              <a:avLst/>
              <a:gdLst>
                <a:gd name="T0" fmla="*/ 100 w 100"/>
                <a:gd name="T1" fmla="*/ 7 h 149"/>
                <a:gd name="T2" fmla="*/ 92 w 100"/>
                <a:gd name="T3" fmla="*/ 7 h 149"/>
                <a:gd name="T4" fmla="*/ 85 w 100"/>
                <a:gd name="T5" fmla="*/ 14 h 149"/>
                <a:gd name="T6" fmla="*/ 85 w 100"/>
                <a:gd name="T7" fmla="*/ 22 h 149"/>
                <a:gd name="T8" fmla="*/ 78 w 100"/>
                <a:gd name="T9" fmla="*/ 22 h 149"/>
                <a:gd name="T10" fmla="*/ 71 w 100"/>
                <a:gd name="T11" fmla="*/ 29 h 149"/>
                <a:gd name="T12" fmla="*/ 71 w 100"/>
                <a:gd name="T13" fmla="*/ 29 h 149"/>
                <a:gd name="T14" fmla="*/ 64 w 100"/>
                <a:gd name="T15" fmla="*/ 36 h 149"/>
                <a:gd name="T16" fmla="*/ 64 w 100"/>
                <a:gd name="T17" fmla="*/ 36 h 149"/>
                <a:gd name="T18" fmla="*/ 57 w 100"/>
                <a:gd name="T19" fmla="*/ 43 h 149"/>
                <a:gd name="T20" fmla="*/ 50 w 100"/>
                <a:gd name="T21" fmla="*/ 43 h 149"/>
                <a:gd name="T22" fmla="*/ 50 w 100"/>
                <a:gd name="T23" fmla="*/ 50 h 149"/>
                <a:gd name="T24" fmla="*/ 43 w 100"/>
                <a:gd name="T25" fmla="*/ 57 h 149"/>
                <a:gd name="T26" fmla="*/ 36 w 100"/>
                <a:gd name="T27" fmla="*/ 57 h 149"/>
                <a:gd name="T28" fmla="*/ 36 w 100"/>
                <a:gd name="T29" fmla="*/ 64 h 149"/>
                <a:gd name="T30" fmla="*/ 29 w 100"/>
                <a:gd name="T31" fmla="*/ 64 h 149"/>
                <a:gd name="T32" fmla="*/ 22 w 100"/>
                <a:gd name="T33" fmla="*/ 71 h 149"/>
                <a:gd name="T34" fmla="*/ 22 w 100"/>
                <a:gd name="T35" fmla="*/ 78 h 149"/>
                <a:gd name="T36" fmla="*/ 22 w 100"/>
                <a:gd name="T37" fmla="*/ 85 h 149"/>
                <a:gd name="T38" fmla="*/ 22 w 100"/>
                <a:gd name="T39" fmla="*/ 100 h 149"/>
                <a:gd name="T40" fmla="*/ 22 w 100"/>
                <a:gd name="T41" fmla="*/ 107 h 149"/>
                <a:gd name="T42" fmla="*/ 22 w 100"/>
                <a:gd name="T43" fmla="*/ 114 h 149"/>
                <a:gd name="T44" fmla="*/ 22 w 100"/>
                <a:gd name="T45" fmla="*/ 128 h 149"/>
                <a:gd name="T46" fmla="*/ 22 w 100"/>
                <a:gd name="T47" fmla="*/ 135 h 149"/>
                <a:gd name="T48" fmla="*/ 14 w 100"/>
                <a:gd name="T49" fmla="*/ 149 h 149"/>
                <a:gd name="T50" fmla="*/ 14 w 100"/>
                <a:gd name="T51" fmla="*/ 149 h 149"/>
                <a:gd name="T52" fmla="*/ 14 w 100"/>
                <a:gd name="T53" fmla="*/ 149 h 149"/>
                <a:gd name="T54" fmla="*/ 7 w 100"/>
                <a:gd name="T55" fmla="*/ 149 h 149"/>
                <a:gd name="T56" fmla="*/ 7 w 100"/>
                <a:gd name="T57" fmla="*/ 149 h 149"/>
                <a:gd name="T58" fmla="*/ 7 w 100"/>
                <a:gd name="T59" fmla="*/ 149 h 149"/>
                <a:gd name="T60" fmla="*/ 7 w 100"/>
                <a:gd name="T61" fmla="*/ 142 h 149"/>
                <a:gd name="T62" fmla="*/ 7 w 100"/>
                <a:gd name="T63" fmla="*/ 135 h 149"/>
                <a:gd name="T64" fmla="*/ 0 w 100"/>
                <a:gd name="T65" fmla="*/ 135 h 149"/>
                <a:gd name="T66" fmla="*/ 7 w 100"/>
                <a:gd name="T67" fmla="*/ 128 h 149"/>
                <a:gd name="T68" fmla="*/ 7 w 100"/>
                <a:gd name="T69" fmla="*/ 121 h 149"/>
                <a:gd name="T70" fmla="*/ 7 w 100"/>
                <a:gd name="T71" fmla="*/ 107 h 149"/>
                <a:gd name="T72" fmla="*/ 7 w 100"/>
                <a:gd name="T73" fmla="*/ 100 h 149"/>
                <a:gd name="T74" fmla="*/ 7 w 100"/>
                <a:gd name="T75" fmla="*/ 92 h 149"/>
                <a:gd name="T76" fmla="*/ 7 w 100"/>
                <a:gd name="T77" fmla="*/ 78 h 149"/>
                <a:gd name="T78" fmla="*/ 7 w 100"/>
                <a:gd name="T79" fmla="*/ 71 h 149"/>
                <a:gd name="T80" fmla="*/ 14 w 100"/>
                <a:gd name="T81" fmla="*/ 64 h 149"/>
                <a:gd name="T82" fmla="*/ 14 w 100"/>
                <a:gd name="T83" fmla="*/ 57 h 149"/>
                <a:gd name="T84" fmla="*/ 22 w 100"/>
                <a:gd name="T85" fmla="*/ 57 h 149"/>
                <a:gd name="T86" fmla="*/ 29 w 100"/>
                <a:gd name="T87" fmla="*/ 50 h 149"/>
                <a:gd name="T88" fmla="*/ 36 w 100"/>
                <a:gd name="T89" fmla="*/ 50 h 149"/>
                <a:gd name="T90" fmla="*/ 36 w 100"/>
                <a:gd name="T91" fmla="*/ 43 h 149"/>
                <a:gd name="T92" fmla="*/ 43 w 100"/>
                <a:gd name="T93" fmla="*/ 36 h 149"/>
                <a:gd name="T94" fmla="*/ 50 w 100"/>
                <a:gd name="T95" fmla="*/ 36 h 149"/>
                <a:gd name="T96" fmla="*/ 50 w 100"/>
                <a:gd name="T97" fmla="*/ 29 h 149"/>
                <a:gd name="T98" fmla="*/ 57 w 100"/>
                <a:gd name="T99" fmla="*/ 29 h 149"/>
                <a:gd name="T100" fmla="*/ 64 w 100"/>
                <a:gd name="T101" fmla="*/ 22 h 149"/>
                <a:gd name="T102" fmla="*/ 71 w 100"/>
                <a:gd name="T103" fmla="*/ 14 h 149"/>
                <a:gd name="T104" fmla="*/ 71 w 100"/>
                <a:gd name="T105" fmla="*/ 14 h 149"/>
                <a:gd name="T106" fmla="*/ 78 w 100"/>
                <a:gd name="T107" fmla="*/ 7 h 149"/>
                <a:gd name="T108" fmla="*/ 85 w 100"/>
                <a:gd name="T109" fmla="*/ 7 h 149"/>
                <a:gd name="T110" fmla="*/ 85 w 100"/>
                <a:gd name="T111" fmla="*/ 0 h 149"/>
                <a:gd name="T112" fmla="*/ 92 w 100"/>
                <a:gd name="T113" fmla="*/ 0 h 149"/>
                <a:gd name="T114" fmla="*/ 92 w 100"/>
                <a:gd name="T115" fmla="*/ 0 h 149"/>
                <a:gd name="T116" fmla="*/ 100 w 100"/>
                <a:gd name="T117" fmla="*/ 0 h 149"/>
                <a:gd name="T118" fmla="*/ 100 w 100"/>
                <a:gd name="T119" fmla="*/ 0 h 149"/>
                <a:gd name="T120" fmla="*/ 100 w 100"/>
                <a:gd name="T121" fmla="*/ 7 h 14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00"/>
                <a:gd name="T184" fmla="*/ 0 h 149"/>
                <a:gd name="T185" fmla="*/ 100 w 100"/>
                <a:gd name="T186" fmla="*/ 149 h 149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00" h="149">
                  <a:moveTo>
                    <a:pt x="100" y="7"/>
                  </a:moveTo>
                  <a:lnTo>
                    <a:pt x="92" y="7"/>
                  </a:lnTo>
                  <a:lnTo>
                    <a:pt x="85" y="14"/>
                  </a:lnTo>
                  <a:lnTo>
                    <a:pt x="85" y="22"/>
                  </a:lnTo>
                  <a:lnTo>
                    <a:pt x="78" y="22"/>
                  </a:lnTo>
                  <a:lnTo>
                    <a:pt x="71" y="29"/>
                  </a:lnTo>
                  <a:lnTo>
                    <a:pt x="64" y="36"/>
                  </a:lnTo>
                  <a:lnTo>
                    <a:pt x="57" y="43"/>
                  </a:lnTo>
                  <a:lnTo>
                    <a:pt x="50" y="43"/>
                  </a:lnTo>
                  <a:lnTo>
                    <a:pt x="50" y="50"/>
                  </a:lnTo>
                  <a:lnTo>
                    <a:pt x="43" y="57"/>
                  </a:lnTo>
                  <a:lnTo>
                    <a:pt x="36" y="57"/>
                  </a:lnTo>
                  <a:lnTo>
                    <a:pt x="36" y="64"/>
                  </a:lnTo>
                  <a:lnTo>
                    <a:pt x="29" y="64"/>
                  </a:lnTo>
                  <a:lnTo>
                    <a:pt x="22" y="71"/>
                  </a:lnTo>
                  <a:lnTo>
                    <a:pt x="22" y="78"/>
                  </a:lnTo>
                  <a:lnTo>
                    <a:pt x="22" y="85"/>
                  </a:lnTo>
                  <a:lnTo>
                    <a:pt x="22" y="100"/>
                  </a:lnTo>
                  <a:lnTo>
                    <a:pt x="22" y="107"/>
                  </a:lnTo>
                  <a:lnTo>
                    <a:pt x="22" y="114"/>
                  </a:lnTo>
                  <a:lnTo>
                    <a:pt x="22" y="128"/>
                  </a:lnTo>
                  <a:lnTo>
                    <a:pt x="22" y="135"/>
                  </a:lnTo>
                  <a:lnTo>
                    <a:pt x="14" y="149"/>
                  </a:lnTo>
                  <a:lnTo>
                    <a:pt x="7" y="149"/>
                  </a:lnTo>
                  <a:lnTo>
                    <a:pt x="7" y="142"/>
                  </a:lnTo>
                  <a:lnTo>
                    <a:pt x="7" y="135"/>
                  </a:lnTo>
                  <a:lnTo>
                    <a:pt x="0" y="135"/>
                  </a:lnTo>
                  <a:lnTo>
                    <a:pt x="7" y="128"/>
                  </a:lnTo>
                  <a:lnTo>
                    <a:pt x="7" y="121"/>
                  </a:lnTo>
                  <a:lnTo>
                    <a:pt x="7" y="107"/>
                  </a:lnTo>
                  <a:lnTo>
                    <a:pt x="7" y="100"/>
                  </a:lnTo>
                  <a:lnTo>
                    <a:pt x="7" y="92"/>
                  </a:lnTo>
                  <a:lnTo>
                    <a:pt x="7" y="78"/>
                  </a:lnTo>
                  <a:lnTo>
                    <a:pt x="7" y="71"/>
                  </a:lnTo>
                  <a:lnTo>
                    <a:pt x="14" y="64"/>
                  </a:lnTo>
                  <a:lnTo>
                    <a:pt x="14" y="57"/>
                  </a:lnTo>
                  <a:lnTo>
                    <a:pt x="22" y="57"/>
                  </a:lnTo>
                  <a:lnTo>
                    <a:pt x="29" y="50"/>
                  </a:lnTo>
                  <a:lnTo>
                    <a:pt x="36" y="50"/>
                  </a:lnTo>
                  <a:lnTo>
                    <a:pt x="36" y="43"/>
                  </a:lnTo>
                  <a:lnTo>
                    <a:pt x="43" y="36"/>
                  </a:lnTo>
                  <a:lnTo>
                    <a:pt x="50" y="36"/>
                  </a:lnTo>
                  <a:lnTo>
                    <a:pt x="50" y="29"/>
                  </a:lnTo>
                  <a:lnTo>
                    <a:pt x="57" y="29"/>
                  </a:lnTo>
                  <a:lnTo>
                    <a:pt x="64" y="22"/>
                  </a:lnTo>
                  <a:lnTo>
                    <a:pt x="71" y="14"/>
                  </a:lnTo>
                  <a:lnTo>
                    <a:pt x="78" y="7"/>
                  </a:lnTo>
                  <a:lnTo>
                    <a:pt x="85" y="7"/>
                  </a:lnTo>
                  <a:lnTo>
                    <a:pt x="85" y="0"/>
                  </a:lnTo>
                  <a:lnTo>
                    <a:pt x="92" y="0"/>
                  </a:lnTo>
                  <a:lnTo>
                    <a:pt x="100" y="0"/>
                  </a:lnTo>
                  <a:lnTo>
                    <a:pt x="100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6457" name="Freeform 209"/>
            <p:cNvSpPr>
              <a:spLocks/>
            </p:cNvSpPr>
            <p:nvPr/>
          </p:nvSpPr>
          <p:spPr bwMode="auto">
            <a:xfrm>
              <a:off x="2642" y="2110"/>
              <a:ext cx="92" cy="149"/>
            </a:xfrm>
            <a:custGeom>
              <a:avLst/>
              <a:gdLst>
                <a:gd name="T0" fmla="*/ 42 w 92"/>
                <a:gd name="T1" fmla="*/ 0 h 149"/>
                <a:gd name="T2" fmla="*/ 42 w 92"/>
                <a:gd name="T3" fmla="*/ 0 h 149"/>
                <a:gd name="T4" fmla="*/ 42 w 92"/>
                <a:gd name="T5" fmla="*/ 7 h 149"/>
                <a:gd name="T6" fmla="*/ 42 w 92"/>
                <a:gd name="T7" fmla="*/ 22 h 149"/>
                <a:gd name="T8" fmla="*/ 35 w 92"/>
                <a:gd name="T9" fmla="*/ 36 h 149"/>
                <a:gd name="T10" fmla="*/ 28 w 92"/>
                <a:gd name="T11" fmla="*/ 43 h 149"/>
                <a:gd name="T12" fmla="*/ 28 w 92"/>
                <a:gd name="T13" fmla="*/ 57 h 149"/>
                <a:gd name="T14" fmla="*/ 35 w 92"/>
                <a:gd name="T15" fmla="*/ 57 h 149"/>
                <a:gd name="T16" fmla="*/ 42 w 92"/>
                <a:gd name="T17" fmla="*/ 57 h 149"/>
                <a:gd name="T18" fmla="*/ 49 w 92"/>
                <a:gd name="T19" fmla="*/ 57 h 149"/>
                <a:gd name="T20" fmla="*/ 64 w 92"/>
                <a:gd name="T21" fmla="*/ 64 h 149"/>
                <a:gd name="T22" fmla="*/ 71 w 92"/>
                <a:gd name="T23" fmla="*/ 64 h 149"/>
                <a:gd name="T24" fmla="*/ 78 w 92"/>
                <a:gd name="T25" fmla="*/ 64 h 149"/>
                <a:gd name="T26" fmla="*/ 85 w 92"/>
                <a:gd name="T27" fmla="*/ 64 h 149"/>
                <a:gd name="T28" fmla="*/ 92 w 92"/>
                <a:gd name="T29" fmla="*/ 71 h 149"/>
                <a:gd name="T30" fmla="*/ 85 w 92"/>
                <a:gd name="T31" fmla="*/ 71 h 149"/>
                <a:gd name="T32" fmla="*/ 78 w 92"/>
                <a:gd name="T33" fmla="*/ 71 h 149"/>
                <a:gd name="T34" fmla="*/ 71 w 92"/>
                <a:gd name="T35" fmla="*/ 71 h 149"/>
                <a:gd name="T36" fmla="*/ 57 w 92"/>
                <a:gd name="T37" fmla="*/ 71 h 149"/>
                <a:gd name="T38" fmla="*/ 42 w 92"/>
                <a:gd name="T39" fmla="*/ 64 h 149"/>
                <a:gd name="T40" fmla="*/ 28 w 92"/>
                <a:gd name="T41" fmla="*/ 64 h 149"/>
                <a:gd name="T42" fmla="*/ 14 w 92"/>
                <a:gd name="T43" fmla="*/ 71 h 149"/>
                <a:gd name="T44" fmla="*/ 21 w 92"/>
                <a:gd name="T45" fmla="*/ 142 h 149"/>
                <a:gd name="T46" fmla="*/ 14 w 92"/>
                <a:gd name="T47" fmla="*/ 149 h 149"/>
                <a:gd name="T48" fmla="*/ 14 w 92"/>
                <a:gd name="T49" fmla="*/ 149 h 149"/>
                <a:gd name="T50" fmla="*/ 0 w 92"/>
                <a:gd name="T51" fmla="*/ 128 h 149"/>
                <a:gd name="T52" fmla="*/ 0 w 92"/>
                <a:gd name="T53" fmla="*/ 107 h 149"/>
                <a:gd name="T54" fmla="*/ 0 w 92"/>
                <a:gd name="T55" fmla="*/ 85 h 149"/>
                <a:gd name="T56" fmla="*/ 0 w 92"/>
                <a:gd name="T57" fmla="*/ 64 h 149"/>
                <a:gd name="T58" fmla="*/ 14 w 92"/>
                <a:gd name="T59" fmla="*/ 50 h 149"/>
                <a:gd name="T60" fmla="*/ 21 w 92"/>
                <a:gd name="T61" fmla="*/ 36 h 149"/>
                <a:gd name="T62" fmla="*/ 28 w 92"/>
                <a:gd name="T63" fmla="*/ 14 h 149"/>
                <a:gd name="T64" fmla="*/ 35 w 92"/>
                <a:gd name="T65" fmla="*/ 0 h 149"/>
                <a:gd name="T66" fmla="*/ 42 w 92"/>
                <a:gd name="T67" fmla="*/ 0 h 14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92"/>
                <a:gd name="T103" fmla="*/ 0 h 149"/>
                <a:gd name="T104" fmla="*/ 92 w 92"/>
                <a:gd name="T105" fmla="*/ 149 h 149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92" h="149">
                  <a:moveTo>
                    <a:pt x="42" y="0"/>
                  </a:moveTo>
                  <a:lnTo>
                    <a:pt x="42" y="0"/>
                  </a:lnTo>
                  <a:lnTo>
                    <a:pt x="49" y="0"/>
                  </a:lnTo>
                  <a:lnTo>
                    <a:pt x="42" y="7"/>
                  </a:lnTo>
                  <a:lnTo>
                    <a:pt x="42" y="14"/>
                  </a:lnTo>
                  <a:lnTo>
                    <a:pt x="42" y="22"/>
                  </a:lnTo>
                  <a:lnTo>
                    <a:pt x="35" y="29"/>
                  </a:lnTo>
                  <a:lnTo>
                    <a:pt x="35" y="36"/>
                  </a:lnTo>
                  <a:lnTo>
                    <a:pt x="28" y="43"/>
                  </a:lnTo>
                  <a:lnTo>
                    <a:pt x="21" y="50"/>
                  </a:lnTo>
                  <a:lnTo>
                    <a:pt x="28" y="57"/>
                  </a:lnTo>
                  <a:lnTo>
                    <a:pt x="35" y="57"/>
                  </a:lnTo>
                  <a:lnTo>
                    <a:pt x="42" y="57"/>
                  </a:lnTo>
                  <a:lnTo>
                    <a:pt x="49" y="57"/>
                  </a:lnTo>
                  <a:lnTo>
                    <a:pt x="57" y="57"/>
                  </a:lnTo>
                  <a:lnTo>
                    <a:pt x="64" y="64"/>
                  </a:lnTo>
                  <a:lnTo>
                    <a:pt x="71" y="64"/>
                  </a:lnTo>
                  <a:lnTo>
                    <a:pt x="78" y="64"/>
                  </a:lnTo>
                  <a:lnTo>
                    <a:pt x="85" y="64"/>
                  </a:lnTo>
                  <a:lnTo>
                    <a:pt x="92" y="71"/>
                  </a:lnTo>
                  <a:lnTo>
                    <a:pt x="85" y="71"/>
                  </a:lnTo>
                  <a:lnTo>
                    <a:pt x="78" y="71"/>
                  </a:lnTo>
                  <a:lnTo>
                    <a:pt x="71" y="71"/>
                  </a:lnTo>
                  <a:lnTo>
                    <a:pt x="64" y="71"/>
                  </a:lnTo>
                  <a:lnTo>
                    <a:pt x="57" y="71"/>
                  </a:lnTo>
                  <a:lnTo>
                    <a:pt x="49" y="71"/>
                  </a:lnTo>
                  <a:lnTo>
                    <a:pt x="42" y="64"/>
                  </a:lnTo>
                  <a:lnTo>
                    <a:pt x="35" y="64"/>
                  </a:lnTo>
                  <a:lnTo>
                    <a:pt x="28" y="64"/>
                  </a:lnTo>
                  <a:lnTo>
                    <a:pt x="21" y="64"/>
                  </a:lnTo>
                  <a:lnTo>
                    <a:pt x="14" y="71"/>
                  </a:lnTo>
                  <a:lnTo>
                    <a:pt x="21" y="142"/>
                  </a:lnTo>
                  <a:lnTo>
                    <a:pt x="14" y="149"/>
                  </a:lnTo>
                  <a:lnTo>
                    <a:pt x="7" y="135"/>
                  </a:lnTo>
                  <a:lnTo>
                    <a:pt x="0" y="128"/>
                  </a:lnTo>
                  <a:lnTo>
                    <a:pt x="0" y="114"/>
                  </a:lnTo>
                  <a:lnTo>
                    <a:pt x="0" y="107"/>
                  </a:lnTo>
                  <a:lnTo>
                    <a:pt x="0" y="92"/>
                  </a:lnTo>
                  <a:lnTo>
                    <a:pt x="0" y="85"/>
                  </a:lnTo>
                  <a:lnTo>
                    <a:pt x="0" y="71"/>
                  </a:lnTo>
                  <a:lnTo>
                    <a:pt x="0" y="64"/>
                  </a:lnTo>
                  <a:lnTo>
                    <a:pt x="7" y="57"/>
                  </a:lnTo>
                  <a:lnTo>
                    <a:pt x="14" y="50"/>
                  </a:lnTo>
                  <a:lnTo>
                    <a:pt x="14" y="43"/>
                  </a:lnTo>
                  <a:lnTo>
                    <a:pt x="21" y="36"/>
                  </a:lnTo>
                  <a:lnTo>
                    <a:pt x="21" y="29"/>
                  </a:lnTo>
                  <a:lnTo>
                    <a:pt x="28" y="14"/>
                  </a:lnTo>
                  <a:lnTo>
                    <a:pt x="35" y="7"/>
                  </a:lnTo>
                  <a:lnTo>
                    <a:pt x="35" y="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6458" name="Freeform 210"/>
            <p:cNvSpPr>
              <a:spLocks/>
            </p:cNvSpPr>
            <p:nvPr/>
          </p:nvSpPr>
          <p:spPr bwMode="auto">
            <a:xfrm>
              <a:off x="2769" y="2139"/>
              <a:ext cx="107" cy="141"/>
            </a:xfrm>
            <a:custGeom>
              <a:avLst/>
              <a:gdLst>
                <a:gd name="T0" fmla="*/ 100 w 107"/>
                <a:gd name="T1" fmla="*/ 7 h 141"/>
                <a:gd name="T2" fmla="*/ 100 w 107"/>
                <a:gd name="T3" fmla="*/ 35 h 141"/>
                <a:gd name="T4" fmla="*/ 100 w 107"/>
                <a:gd name="T5" fmla="*/ 63 h 141"/>
                <a:gd name="T6" fmla="*/ 107 w 107"/>
                <a:gd name="T7" fmla="*/ 92 h 141"/>
                <a:gd name="T8" fmla="*/ 107 w 107"/>
                <a:gd name="T9" fmla="*/ 120 h 141"/>
                <a:gd name="T10" fmla="*/ 107 w 107"/>
                <a:gd name="T11" fmla="*/ 120 h 141"/>
                <a:gd name="T12" fmla="*/ 100 w 107"/>
                <a:gd name="T13" fmla="*/ 127 h 141"/>
                <a:gd name="T14" fmla="*/ 100 w 107"/>
                <a:gd name="T15" fmla="*/ 134 h 141"/>
                <a:gd name="T16" fmla="*/ 100 w 107"/>
                <a:gd name="T17" fmla="*/ 134 h 141"/>
                <a:gd name="T18" fmla="*/ 93 w 107"/>
                <a:gd name="T19" fmla="*/ 134 h 141"/>
                <a:gd name="T20" fmla="*/ 86 w 107"/>
                <a:gd name="T21" fmla="*/ 141 h 141"/>
                <a:gd name="T22" fmla="*/ 78 w 107"/>
                <a:gd name="T23" fmla="*/ 141 h 141"/>
                <a:gd name="T24" fmla="*/ 78 w 107"/>
                <a:gd name="T25" fmla="*/ 141 h 141"/>
                <a:gd name="T26" fmla="*/ 71 w 107"/>
                <a:gd name="T27" fmla="*/ 141 h 141"/>
                <a:gd name="T28" fmla="*/ 64 w 107"/>
                <a:gd name="T29" fmla="*/ 141 h 141"/>
                <a:gd name="T30" fmla="*/ 57 w 107"/>
                <a:gd name="T31" fmla="*/ 141 h 141"/>
                <a:gd name="T32" fmla="*/ 50 w 107"/>
                <a:gd name="T33" fmla="*/ 141 h 141"/>
                <a:gd name="T34" fmla="*/ 43 w 107"/>
                <a:gd name="T35" fmla="*/ 141 h 141"/>
                <a:gd name="T36" fmla="*/ 43 w 107"/>
                <a:gd name="T37" fmla="*/ 141 h 141"/>
                <a:gd name="T38" fmla="*/ 36 w 107"/>
                <a:gd name="T39" fmla="*/ 141 h 141"/>
                <a:gd name="T40" fmla="*/ 29 w 107"/>
                <a:gd name="T41" fmla="*/ 141 h 141"/>
                <a:gd name="T42" fmla="*/ 22 w 107"/>
                <a:gd name="T43" fmla="*/ 141 h 141"/>
                <a:gd name="T44" fmla="*/ 15 w 107"/>
                <a:gd name="T45" fmla="*/ 141 h 141"/>
                <a:gd name="T46" fmla="*/ 15 w 107"/>
                <a:gd name="T47" fmla="*/ 141 h 141"/>
                <a:gd name="T48" fmla="*/ 8 w 107"/>
                <a:gd name="T49" fmla="*/ 141 h 141"/>
                <a:gd name="T50" fmla="*/ 8 w 107"/>
                <a:gd name="T51" fmla="*/ 141 h 141"/>
                <a:gd name="T52" fmla="*/ 0 w 107"/>
                <a:gd name="T53" fmla="*/ 141 h 141"/>
                <a:gd name="T54" fmla="*/ 0 w 107"/>
                <a:gd name="T55" fmla="*/ 134 h 141"/>
                <a:gd name="T56" fmla="*/ 0 w 107"/>
                <a:gd name="T57" fmla="*/ 134 h 141"/>
                <a:gd name="T58" fmla="*/ 0 w 107"/>
                <a:gd name="T59" fmla="*/ 134 h 141"/>
                <a:gd name="T60" fmla="*/ 0 w 107"/>
                <a:gd name="T61" fmla="*/ 134 h 141"/>
                <a:gd name="T62" fmla="*/ 0 w 107"/>
                <a:gd name="T63" fmla="*/ 134 h 141"/>
                <a:gd name="T64" fmla="*/ 0 w 107"/>
                <a:gd name="T65" fmla="*/ 127 h 141"/>
                <a:gd name="T66" fmla="*/ 0 w 107"/>
                <a:gd name="T67" fmla="*/ 127 h 141"/>
                <a:gd name="T68" fmla="*/ 8 w 107"/>
                <a:gd name="T69" fmla="*/ 127 h 141"/>
                <a:gd name="T70" fmla="*/ 15 w 107"/>
                <a:gd name="T71" fmla="*/ 127 h 141"/>
                <a:gd name="T72" fmla="*/ 22 w 107"/>
                <a:gd name="T73" fmla="*/ 134 h 141"/>
                <a:gd name="T74" fmla="*/ 22 w 107"/>
                <a:gd name="T75" fmla="*/ 134 h 141"/>
                <a:gd name="T76" fmla="*/ 29 w 107"/>
                <a:gd name="T77" fmla="*/ 134 h 141"/>
                <a:gd name="T78" fmla="*/ 36 w 107"/>
                <a:gd name="T79" fmla="*/ 134 h 141"/>
                <a:gd name="T80" fmla="*/ 43 w 107"/>
                <a:gd name="T81" fmla="*/ 127 h 141"/>
                <a:gd name="T82" fmla="*/ 50 w 107"/>
                <a:gd name="T83" fmla="*/ 127 h 141"/>
                <a:gd name="T84" fmla="*/ 50 w 107"/>
                <a:gd name="T85" fmla="*/ 127 h 141"/>
                <a:gd name="T86" fmla="*/ 57 w 107"/>
                <a:gd name="T87" fmla="*/ 127 h 141"/>
                <a:gd name="T88" fmla="*/ 64 w 107"/>
                <a:gd name="T89" fmla="*/ 127 h 141"/>
                <a:gd name="T90" fmla="*/ 64 w 107"/>
                <a:gd name="T91" fmla="*/ 127 h 141"/>
                <a:gd name="T92" fmla="*/ 71 w 107"/>
                <a:gd name="T93" fmla="*/ 127 h 141"/>
                <a:gd name="T94" fmla="*/ 78 w 107"/>
                <a:gd name="T95" fmla="*/ 120 h 141"/>
                <a:gd name="T96" fmla="*/ 78 w 107"/>
                <a:gd name="T97" fmla="*/ 120 h 141"/>
                <a:gd name="T98" fmla="*/ 86 w 107"/>
                <a:gd name="T99" fmla="*/ 113 h 141"/>
                <a:gd name="T100" fmla="*/ 86 w 107"/>
                <a:gd name="T101" fmla="*/ 85 h 141"/>
                <a:gd name="T102" fmla="*/ 93 w 107"/>
                <a:gd name="T103" fmla="*/ 56 h 141"/>
                <a:gd name="T104" fmla="*/ 93 w 107"/>
                <a:gd name="T105" fmla="*/ 28 h 141"/>
                <a:gd name="T106" fmla="*/ 86 w 107"/>
                <a:gd name="T107" fmla="*/ 0 h 141"/>
                <a:gd name="T108" fmla="*/ 93 w 107"/>
                <a:gd name="T109" fmla="*/ 0 h 141"/>
                <a:gd name="T110" fmla="*/ 93 w 107"/>
                <a:gd name="T111" fmla="*/ 0 h 141"/>
                <a:gd name="T112" fmla="*/ 93 w 107"/>
                <a:gd name="T113" fmla="*/ 0 h 141"/>
                <a:gd name="T114" fmla="*/ 93 w 107"/>
                <a:gd name="T115" fmla="*/ 7 h 141"/>
                <a:gd name="T116" fmla="*/ 100 w 107"/>
                <a:gd name="T117" fmla="*/ 7 h 14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07"/>
                <a:gd name="T178" fmla="*/ 0 h 141"/>
                <a:gd name="T179" fmla="*/ 107 w 107"/>
                <a:gd name="T180" fmla="*/ 141 h 141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07" h="141">
                  <a:moveTo>
                    <a:pt x="100" y="7"/>
                  </a:moveTo>
                  <a:lnTo>
                    <a:pt x="100" y="35"/>
                  </a:lnTo>
                  <a:lnTo>
                    <a:pt x="100" y="63"/>
                  </a:lnTo>
                  <a:lnTo>
                    <a:pt x="107" y="92"/>
                  </a:lnTo>
                  <a:lnTo>
                    <a:pt x="107" y="120"/>
                  </a:lnTo>
                  <a:lnTo>
                    <a:pt x="100" y="127"/>
                  </a:lnTo>
                  <a:lnTo>
                    <a:pt x="100" y="134"/>
                  </a:lnTo>
                  <a:lnTo>
                    <a:pt x="93" y="134"/>
                  </a:lnTo>
                  <a:lnTo>
                    <a:pt x="86" y="141"/>
                  </a:lnTo>
                  <a:lnTo>
                    <a:pt x="78" y="141"/>
                  </a:lnTo>
                  <a:lnTo>
                    <a:pt x="71" y="141"/>
                  </a:lnTo>
                  <a:lnTo>
                    <a:pt x="64" y="141"/>
                  </a:lnTo>
                  <a:lnTo>
                    <a:pt x="57" y="141"/>
                  </a:lnTo>
                  <a:lnTo>
                    <a:pt x="50" y="141"/>
                  </a:lnTo>
                  <a:lnTo>
                    <a:pt x="43" y="141"/>
                  </a:lnTo>
                  <a:lnTo>
                    <a:pt x="36" y="141"/>
                  </a:lnTo>
                  <a:lnTo>
                    <a:pt x="29" y="141"/>
                  </a:lnTo>
                  <a:lnTo>
                    <a:pt x="22" y="141"/>
                  </a:lnTo>
                  <a:lnTo>
                    <a:pt x="15" y="141"/>
                  </a:lnTo>
                  <a:lnTo>
                    <a:pt x="8" y="141"/>
                  </a:lnTo>
                  <a:lnTo>
                    <a:pt x="0" y="141"/>
                  </a:lnTo>
                  <a:lnTo>
                    <a:pt x="0" y="134"/>
                  </a:lnTo>
                  <a:lnTo>
                    <a:pt x="0" y="127"/>
                  </a:lnTo>
                  <a:lnTo>
                    <a:pt x="8" y="127"/>
                  </a:lnTo>
                  <a:lnTo>
                    <a:pt x="15" y="127"/>
                  </a:lnTo>
                  <a:lnTo>
                    <a:pt x="22" y="134"/>
                  </a:lnTo>
                  <a:lnTo>
                    <a:pt x="29" y="134"/>
                  </a:lnTo>
                  <a:lnTo>
                    <a:pt x="36" y="134"/>
                  </a:lnTo>
                  <a:lnTo>
                    <a:pt x="43" y="127"/>
                  </a:lnTo>
                  <a:lnTo>
                    <a:pt x="50" y="127"/>
                  </a:lnTo>
                  <a:lnTo>
                    <a:pt x="57" y="127"/>
                  </a:lnTo>
                  <a:lnTo>
                    <a:pt x="64" y="127"/>
                  </a:lnTo>
                  <a:lnTo>
                    <a:pt x="71" y="127"/>
                  </a:lnTo>
                  <a:lnTo>
                    <a:pt x="78" y="120"/>
                  </a:lnTo>
                  <a:lnTo>
                    <a:pt x="86" y="113"/>
                  </a:lnTo>
                  <a:lnTo>
                    <a:pt x="86" y="85"/>
                  </a:lnTo>
                  <a:lnTo>
                    <a:pt x="93" y="56"/>
                  </a:lnTo>
                  <a:lnTo>
                    <a:pt x="93" y="28"/>
                  </a:lnTo>
                  <a:lnTo>
                    <a:pt x="86" y="0"/>
                  </a:lnTo>
                  <a:lnTo>
                    <a:pt x="93" y="0"/>
                  </a:lnTo>
                  <a:lnTo>
                    <a:pt x="93" y="7"/>
                  </a:lnTo>
                  <a:lnTo>
                    <a:pt x="100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6459" name="Freeform 211"/>
            <p:cNvSpPr>
              <a:spLocks/>
            </p:cNvSpPr>
            <p:nvPr/>
          </p:nvSpPr>
          <p:spPr bwMode="auto">
            <a:xfrm>
              <a:off x="3046" y="2153"/>
              <a:ext cx="14" cy="28"/>
            </a:xfrm>
            <a:custGeom>
              <a:avLst/>
              <a:gdLst>
                <a:gd name="T0" fmla="*/ 14 w 14"/>
                <a:gd name="T1" fmla="*/ 28 h 28"/>
                <a:gd name="T2" fmla="*/ 7 w 14"/>
                <a:gd name="T3" fmla="*/ 28 h 28"/>
                <a:gd name="T4" fmla="*/ 7 w 14"/>
                <a:gd name="T5" fmla="*/ 21 h 28"/>
                <a:gd name="T6" fmla="*/ 7 w 14"/>
                <a:gd name="T7" fmla="*/ 21 h 28"/>
                <a:gd name="T8" fmla="*/ 0 w 14"/>
                <a:gd name="T9" fmla="*/ 14 h 28"/>
                <a:gd name="T10" fmla="*/ 0 w 14"/>
                <a:gd name="T11" fmla="*/ 7 h 28"/>
                <a:gd name="T12" fmla="*/ 0 w 14"/>
                <a:gd name="T13" fmla="*/ 7 h 28"/>
                <a:gd name="T14" fmla="*/ 0 w 14"/>
                <a:gd name="T15" fmla="*/ 7 h 28"/>
                <a:gd name="T16" fmla="*/ 7 w 14"/>
                <a:gd name="T17" fmla="*/ 0 h 28"/>
                <a:gd name="T18" fmla="*/ 7 w 14"/>
                <a:gd name="T19" fmla="*/ 0 h 28"/>
                <a:gd name="T20" fmla="*/ 7 w 14"/>
                <a:gd name="T21" fmla="*/ 7 h 28"/>
                <a:gd name="T22" fmla="*/ 14 w 14"/>
                <a:gd name="T23" fmla="*/ 7 h 28"/>
                <a:gd name="T24" fmla="*/ 14 w 14"/>
                <a:gd name="T25" fmla="*/ 14 h 28"/>
                <a:gd name="T26" fmla="*/ 14 w 14"/>
                <a:gd name="T27" fmla="*/ 21 h 28"/>
                <a:gd name="T28" fmla="*/ 14 w 14"/>
                <a:gd name="T29" fmla="*/ 28 h 2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4"/>
                <a:gd name="T46" fmla="*/ 0 h 28"/>
                <a:gd name="T47" fmla="*/ 14 w 14"/>
                <a:gd name="T48" fmla="*/ 28 h 2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4" h="28">
                  <a:moveTo>
                    <a:pt x="14" y="28"/>
                  </a:moveTo>
                  <a:lnTo>
                    <a:pt x="7" y="28"/>
                  </a:lnTo>
                  <a:lnTo>
                    <a:pt x="7" y="21"/>
                  </a:lnTo>
                  <a:lnTo>
                    <a:pt x="0" y="14"/>
                  </a:lnTo>
                  <a:lnTo>
                    <a:pt x="0" y="7"/>
                  </a:lnTo>
                  <a:lnTo>
                    <a:pt x="7" y="0"/>
                  </a:lnTo>
                  <a:lnTo>
                    <a:pt x="7" y="7"/>
                  </a:lnTo>
                  <a:lnTo>
                    <a:pt x="14" y="7"/>
                  </a:lnTo>
                  <a:lnTo>
                    <a:pt x="14" y="14"/>
                  </a:lnTo>
                  <a:lnTo>
                    <a:pt x="14" y="21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6460" name="Freeform 212"/>
            <p:cNvSpPr>
              <a:spLocks/>
            </p:cNvSpPr>
            <p:nvPr/>
          </p:nvSpPr>
          <p:spPr bwMode="auto">
            <a:xfrm>
              <a:off x="3032" y="2224"/>
              <a:ext cx="21" cy="56"/>
            </a:xfrm>
            <a:custGeom>
              <a:avLst/>
              <a:gdLst>
                <a:gd name="T0" fmla="*/ 21 w 21"/>
                <a:gd name="T1" fmla="*/ 7 h 56"/>
                <a:gd name="T2" fmla="*/ 7 w 21"/>
                <a:gd name="T3" fmla="*/ 49 h 56"/>
                <a:gd name="T4" fmla="*/ 7 w 21"/>
                <a:gd name="T5" fmla="*/ 49 h 56"/>
                <a:gd name="T6" fmla="*/ 7 w 21"/>
                <a:gd name="T7" fmla="*/ 49 h 56"/>
                <a:gd name="T8" fmla="*/ 0 w 21"/>
                <a:gd name="T9" fmla="*/ 56 h 56"/>
                <a:gd name="T10" fmla="*/ 0 w 21"/>
                <a:gd name="T11" fmla="*/ 56 h 56"/>
                <a:gd name="T12" fmla="*/ 0 w 21"/>
                <a:gd name="T13" fmla="*/ 49 h 56"/>
                <a:gd name="T14" fmla="*/ 0 w 21"/>
                <a:gd name="T15" fmla="*/ 42 h 56"/>
                <a:gd name="T16" fmla="*/ 0 w 21"/>
                <a:gd name="T17" fmla="*/ 35 h 56"/>
                <a:gd name="T18" fmla="*/ 0 w 21"/>
                <a:gd name="T19" fmla="*/ 28 h 56"/>
                <a:gd name="T20" fmla="*/ 0 w 21"/>
                <a:gd name="T21" fmla="*/ 28 h 56"/>
                <a:gd name="T22" fmla="*/ 7 w 21"/>
                <a:gd name="T23" fmla="*/ 21 h 56"/>
                <a:gd name="T24" fmla="*/ 7 w 21"/>
                <a:gd name="T25" fmla="*/ 14 h 56"/>
                <a:gd name="T26" fmla="*/ 7 w 21"/>
                <a:gd name="T27" fmla="*/ 7 h 56"/>
                <a:gd name="T28" fmla="*/ 14 w 21"/>
                <a:gd name="T29" fmla="*/ 0 h 56"/>
                <a:gd name="T30" fmla="*/ 14 w 21"/>
                <a:gd name="T31" fmla="*/ 0 h 56"/>
                <a:gd name="T32" fmla="*/ 14 w 21"/>
                <a:gd name="T33" fmla="*/ 0 h 56"/>
                <a:gd name="T34" fmla="*/ 21 w 21"/>
                <a:gd name="T35" fmla="*/ 7 h 56"/>
                <a:gd name="T36" fmla="*/ 21 w 21"/>
                <a:gd name="T37" fmla="*/ 7 h 5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"/>
                <a:gd name="T58" fmla="*/ 0 h 56"/>
                <a:gd name="T59" fmla="*/ 21 w 21"/>
                <a:gd name="T60" fmla="*/ 56 h 5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" h="56">
                  <a:moveTo>
                    <a:pt x="21" y="7"/>
                  </a:moveTo>
                  <a:lnTo>
                    <a:pt x="7" y="49"/>
                  </a:lnTo>
                  <a:lnTo>
                    <a:pt x="0" y="56"/>
                  </a:lnTo>
                  <a:lnTo>
                    <a:pt x="0" y="49"/>
                  </a:lnTo>
                  <a:lnTo>
                    <a:pt x="0" y="42"/>
                  </a:lnTo>
                  <a:lnTo>
                    <a:pt x="0" y="35"/>
                  </a:lnTo>
                  <a:lnTo>
                    <a:pt x="0" y="28"/>
                  </a:lnTo>
                  <a:lnTo>
                    <a:pt x="7" y="21"/>
                  </a:lnTo>
                  <a:lnTo>
                    <a:pt x="7" y="14"/>
                  </a:lnTo>
                  <a:lnTo>
                    <a:pt x="7" y="7"/>
                  </a:lnTo>
                  <a:lnTo>
                    <a:pt x="14" y="0"/>
                  </a:lnTo>
                  <a:lnTo>
                    <a:pt x="21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6461" name="Freeform 213"/>
            <p:cNvSpPr>
              <a:spLocks/>
            </p:cNvSpPr>
            <p:nvPr/>
          </p:nvSpPr>
          <p:spPr bwMode="auto">
            <a:xfrm>
              <a:off x="2670" y="2259"/>
              <a:ext cx="78" cy="21"/>
            </a:xfrm>
            <a:custGeom>
              <a:avLst/>
              <a:gdLst>
                <a:gd name="T0" fmla="*/ 78 w 78"/>
                <a:gd name="T1" fmla="*/ 14 h 21"/>
                <a:gd name="T2" fmla="*/ 78 w 78"/>
                <a:gd name="T3" fmla="*/ 14 h 21"/>
                <a:gd name="T4" fmla="*/ 78 w 78"/>
                <a:gd name="T5" fmla="*/ 21 h 21"/>
                <a:gd name="T6" fmla="*/ 78 w 78"/>
                <a:gd name="T7" fmla="*/ 21 h 21"/>
                <a:gd name="T8" fmla="*/ 71 w 78"/>
                <a:gd name="T9" fmla="*/ 21 h 21"/>
                <a:gd name="T10" fmla="*/ 71 w 78"/>
                <a:gd name="T11" fmla="*/ 21 h 21"/>
                <a:gd name="T12" fmla="*/ 64 w 78"/>
                <a:gd name="T13" fmla="*/ 21 h 21"/>
                <a:gd name="T14" fmla="*/ 64 w 78"/>
                <a:gd name="T15" fmla="*/ 21 h 21"/>
                <a:gd name="T16" fmla="*/ 57 w 78"/>
                <a:gd name="T17" fmla="*/ 21 h 21"/>
                <a:gd name="T18" fmla="*/ 50 w 78"/>
                <a:gd name="T19" fmla="*/ 21 h 21"/>
                <a:gd name="T20" fmla="*/ 43 w 78"/>
                <a:gd name="T21" fmla="*/ 21 h 21"/>
                <a:gd name="T22" fmla="*/ 36 w 78"/>
                <a:gd name="T23" fmla="*/ 21 h 21"/>
                <a:gd name="T24" fmla="*/ 29 w 78"/>
                <a:gd name="T25" fmla="*/ 14 h 21"/>
                <a:gd name="T26" fmla="*/ 21 w 78"/>
                <a:gd name="T27" fmla="*/ 14 h 21"/>
                <a:gd name="T28" fmla="*/ 14 w 78"/>
                <a:gd name="T29" fmla="*/ 14 h 21"/>
                <a:gd name="T30" fmla="*/ 7 w 78"/>
                <a:gd name="T31" fmla="*/ 7 h 21"/>
                <a:gd name="T32" fmla="*/ 0 w 78"/>
                <a:gd name="T33" fmla="*/ 7 h 21"/>
                <a:gd name="T34" fmla="*/ 0 w 78"/>
                <a:gd name="T35" fmla="*/ 0 h 21"/>
                <a:gd name="T36" fmla="*/ 0 w 78"/>
                <a:gd name="T37" fmla="*/ 0 h 21"/>
                <a:gd name="T38" fmla="*/ 0 w 78"/>
                <a:gd name="T39" fmla="*/ 0 h 21"/>
                <a:gd name="T40" fmla="*/ 7 w 78"/>
                <a:gd name="T41" fmla="*/ 0 h 21"/>
                <a:gd name="T42" fmla="*/ 14 w 78"/>
                <a:gd name="T43" fmla="*/ 0 h 21"/>
                <a:gd name="T44" fmla="*/ 14 w 78"/>
                <a:gd name="T45" fmla="*/ 0 h 21"/>
                <a:gd name="T46" fmla="*/ 21 w 78"/>
                <a:gd name="T47" fmla="*/ 0 h 21"/>
                <a:gd name="T48" fmla="*/ 29 w 78"/>
                <a:gd name="T49" fmla="*/ 0 h 21"/>
                <a:gd name="T50" fmla="*/ 29 w 78"/>
                <a:gd name="T51" fmla="*/ 0 h 21"/>
                <a:gd name="T52" fmla="*/ 36 w 78"/>
                <a:gd name="T53" fmla="*/ 7 h 21"/>
                <a:gd name="T54" fmla="*/ 43 w 78"/>
                <a:gd name="T55" fmla="*/ 7 h 21"/>
                <a:gd name="T56" fmla="*/ 43 w 78"/>
                <a:gd name="T57" fmla="*/ 7 h 21"/>
                <a:gd name="T58" fmla="*/ 50 w 78"/>
                <a:gd name="T59" fmla="*/ 7 h 21"/>
                <a:gd name="T60" fmla="*/ 57 w 78"/>
                <a:gd name="T61" fmla="*/ 7 h 21"/>
                <a:gd name="T62" fmla="*/ 64 w 78"/>
                <a:gd name="T63" fmla="*/ 7 h 21"/>
                <a:gd name="T64" fmla="*/ 64 w 78"/>
                <a:gd name="T65" fmla="*/ 7 h 21"/>
                <a:gd name="T66" fmla="*/ 71 w 78"/>
                <a:gd name="T67" fmla="*/ 7 h 21"/>
                <a:gd name="T68" fmla="*/ 78 w 78"/>
                <a:gd name="T69" fmla="*/ 7 h 21"/>
                <a:gd name="T70" fmla="*/ 78 w 78"/>
                <a:gd name="T71" fmla="*/ 14 h 2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78"/>
                <a:gd name="T109" fmla="*/ 0 h 21"/>
                <a:gd name="T110" fmla="*/ 78 w 78"/>
                <a:gd name="T111" fmla="*/ 21 h 21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78" h="21">
                  <a:moveTo>
                    <a:pt x="78" y="14"/>
                  </a:moveTo>
                  <a:lnTo>
                    <a:pt x="78" y="14"/>
                  </a:lnTo>
                  <a:lnTo>
                    <a:pt x="78" y="21"/>
                  </a:lnTo>
                  <a:lnTo>
                    <a:pt x="71" y="21"/>
                  </a:lnTo>
                  <a:lnTo>
                    <a:pt x="64" y="21"/>
                  </a:lnTo>
                  <a:lnTo>
                    <a:pt x="57" y="21"/>
                  </a:lnTo>
                  <a:lnTo>
                    <a:pt x="50" y="21"/>
                  </a:lnTo>
                  <a:lnTo>
                    <a:pt x="43" y="21"/>
                  </a:lnTo>
                  <a:lnTo>
                    <a:pt x="36" y="21"/>
                  </a:lnTo>
                  <a:lnTo>
                    <a:pt x="29" y="14"/>
                  </a:lnTo>
                  <a:lnTo>
                    <a:pt x="21" y="14"/>
                  </a:lnTo>
                  <a:lnTo>
                    <a:pt x="14" y="14"/>
                  </a:lnTo>
                  <a:lnTo>
                    <a:pt x="7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7" y="0"/>
                  </a:lnTo>
                  <a:lnTo>
                    <a:pt x="14" y="0"/>
                  </a:lnTo>
                  <a:lnTo>
                    <a:pt x="21" y="0"/>
                  </a:lnTo>
                  <a:lnTo>
                    <a:pt x="29" y="0"/>
                  </a:lnTo>
                  <a:lnTo>
                    <a:pt x="36" y="7"/>
                  </a:lnTo>
                  <a:lnTo>
                    <a:pt x="43" y="7"/>
                  </a:lnTo>
                  <a:lnTo>
                    <a:pt x="50" y="7"/>
                  </a:lnTo>
                  <a:lnTo>
                    <a:pt x="57" y="7"/>
                  </a:lnTo>
                  <a:lnTo>
                    <a:pt x="64" y="7"/>
                  </a:lnTo>
                  <a:lnTo>
                    <a:pt x="71" y="7"/>
                  </a:lnTo>
                  <a:lnTo>
                    <a:pt x="78" y="7"/>
                  </a:lnTo>
                  <a:lnTo>
                    <a:pt x="78" y="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6462" name="Freeform 214"/>
            <p:cNvSpPr>
              <a:spLocks/>
            </p:cNvSpPr>
            <p:nvPr/>
          </p:nvSpPr>
          <p:spPr bwMode="auto">
            <a:xfrm>
              <a:off x="2620" y="2280"/>
              <a:ext cx="263" cy="93"/>
            </a:xfrm>
            <a:custGeom>
              <a:avLst/>
              <a:gdLst>
                <a:gd name="T0" fmla="*/ 43 w 263"/>
                <a:gd name="T1" fmla="*/ 8 h 93"/>
                <a:gd name="T2" fmla="*/ 36 w 263"/>
                <a:gd name="T3" fmla="*/ 8 h 93"/>
                <a:gd name="T4" fmla="*/ 29 w 263"/>
                <a:gd name="T5" fmla="*/ 15 h 93"/>
                <a:gd name="T6" fmla="*/ 29 w 263"/>
                <a:gd name="T7" fmla="*/ 15 h 93"/>
                <a:gd name="T8" fmla="*/ 43 w 263"/>
                <a:gd name="T9" fmla="*/ 22 h 93"/>
                <a:gd name="T10" fmla="*/ 57 w 263"/>
                <a:gd name="T11" fmla="*/ 22 h 93"/>
                <a:gd name="T12" fmla="*/ 71 w 263"/>
                <a:gd name="T13" fmla="*/ 22 h 93"/>
                <a:gd name="T14" fmla="*/ 86 w 263"/>
                <a:gd name="T15" fmla="*/ 29 h 93"/>
                <a:gd name="T16" fmla="*/ 100 w 263"/>
                <a:gd name="T17" fmla="*/ 29 h 93"/>
                <a:gd name="T18" fmla="*/ 114 w 263"/>
                <a:gd name="T19" fmla="*/ 29 h 93"/>
                <a:gd name="T20" fmla="*/ 128 w 263"/>
                <a:gd name="T21" fmla="*/ 36 h 93"/>
                <a:gd name="T22" fmla="*/ 142 w 263"/>
                <a:gd name="T23" fmla="*/ 36 h 93"/>
                <a:gd name="T24" fmla="*/ 157 w 263"/>
                <a:gd name="T25" fmla="*/ 36 h 93"/>
                <a:gd name="T26" fmla="*/ 171 w 263"/>
                <a:gd name="T27" fmla="*/ 43 h 93"/>
                <a:gd name="T28" fmla="*/ 185 w 263"/>
                <a:gd name="T29" fmla="*/ 43 h 93"/>
                <a:gd name="T30" fmla="*/ 199 w 263"/>
                <a:gd name="T31" fmla="*/ 43 h 93"/>
                <a:gd name="T32" fmla="*/ 213 w 263"/>
                <a:gd name="T33" fmla="*/ 43 h 93"/>
                <a:gd name="T34" fmla="*/ 227 w 263"/>
                <a:gd name="T35" fmla="*/ 50 h 93"/>
                <a:gd name="T36" fmla="*/ 242 w 263"/>
                <a:gd name="T37" fmla="*/ 50 h 93"/>
                <a:gd name="T38" fmla="*/ 256 w 263"/>
                <a:gd name="T39" fmla="*/ 50 h 93"/>
                <a:gd name="T40" fmla="*/ 263 w 263"/>
                <a:gd name="T41" fmla="*/ 57 h 93"/>
                <a:gd name="T42" fmla="*/ 256 w 263"/>
                <a:gd name="T43" fmla="*/ 64 h 93"/>
                <a:gd name="T44" fmla="*/ 242 w 263"/>
                <a:gd name="T45" fmla="*/ 64 h 93"/>
                <a:gd name="T46" fmla="*/ 220 w 263"/>
                <a:gd name="T47" fmla="*/ 64 h 93"/>
                <a:gd name="T48" fmla="*/ 199 w 263"/>
                <a:gd name="T49" fmla="*/ 57 h 93"/>
                <a:gd name="T50" fmla="*/ 178 w 263"/>
                <a:gd name="T51" fmla="*/ 57 h 93"/>
                <a:gd name="T52" fmla="*/ 157 w 263"/>
                <a:gd name="T53" fmla="*/ 50 h 93"/>
                <a:gd name="T54" fmla="*/ 135 w 263"/>
                <a:gd name="T55" fmla="*/ 50 h 93"/>
                <a:gd name="T56" fmla="*/ 114 w 263"/>
                <a:gd name="T57" fmla="*/ 43 h 93"/>
                <a:gd name="T58" fmla="*/ 86 w 263"/>
                <a:gd name="T59" fmla="*/ 43 h 93"/>
                <a:gd name="T60" fmla="*/ 71 w 263"/>
                <a:gd name="T61" fmla="*/ 36 h 93"/>
                <a:gd name="T62" fmla="*/ 57 w 263"/>
                <a:gd name="T63" fmla="*/ 36 h 93"/>
                <a:gd name="T64" fmla="*/ 36 w 263"/>
                <a:gd name="T65" fmla="*/ 29 h 93"/>
                <a:gd name="T66" fmla="*/ 22 w 263"/>
                <a:gd name="T67" fmla="*/ 29 h 93"/>
                <a:gd name="T68" fmla="*/ 15 w 263"/>
                <a:gd name="T69" fmla="*/ 43 h 93"/>
                <a:gd name="T70" fmla="*/ 15 w 263"/>
                <a:gd name="T71" fmla="*/ 78 h 93"/>
                <a:gd name="T72" fmla="*/ 8 w 263"/>
                <a:gd name="T73" fmla="*/ 93 h 93"/>
                <a:gd name="T74" fmla="*/ 0 w 263"/>
                <a:gd name="T75" fmla="*/ 85 h 93"/>
                <a:gd name="T76" fmla="*/ 0 w 263"/>
                <a:gd name="T77" fmla="*/ 64 h 93"/>
                <a:gd name="T78" fmla="*/ 0 w 263"/>
                <a:gd name="T79" fmla="*/ 29 h 93"/>
                <a:gd name="T80" fmla="*/ 8 w 263"/>
                <a:gd name="T81" fmla="*/ 8 h 93"/>
                <a:gd name="T82" fmla="*/ 22 w 263"/>
                <a:gd name="T83" fmla="*/ 0 h 93"/>
                <a:gd name="T84" fmla="*/ 29 w 263"/>
                <a:gd name="T85" fmla="*/ 0 h 93"/>
                <a:gd name="T86" fmla="*/ 36 w 263"/>
                <a:gd name="T87" fmla="*/ 0 h 93"/>
                <a:gd name="T88" fmla="*/ 43 w 263"/>
                <a:gd name="T89" fmla="*/ 0 h 93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63"/>
                <a:gd name="T136" fmla="*/ 0 h 93"/>
                <a:gd name="T137" fmla="*/ 263 w 263"/>
                <a:gd name="T138" fmla="*/ 93 h 93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63" h="93">
                  <a:moveTo>
                    <a:pt x="43" y="0"/>
                  </a:moveTo>
                  <a:lnTo>
                    <a:pt x="43" y="8"/>
                  </a:lnTo>
                  <a:lnTo>
                    <a:pt x="36" y="8"/>
                  </a:lnTo>
                  <a:lnTo>
                    <a:pt x="29" y="8"/>
                  </a:lnTo>
                  <a:lnTo>
                    <a:pt x="29" y="15"/>
                  </a:lnTo>
                  <a:lnTo>
                    <a:pt x="36" y="22"/>
                  </a:lnTo>
                  <a:lnTo>
                    <a:pt x="43" y="22"/>
                  </a:lnTo>
                  <a:lnTo>
                    <a:pt x="50" y="22"/>
                  </a:lnTo>
                  <a:lnTo>
                    <a:pt x="57" y="22"/>
                  </a:lnTo>
                  <a:lnTo>
                    <a:pt x="64" y="22"/>
                  </a:lnTo>
                  <a:lnTo>
                    <a:pt x="71" y="22"/>
                  </a:lnTo>
                  <a:lnTo>
                    <a:pt x="79" y="29"/>
                  </a:lnTo>
                  <a:lnTo>
                    <a:pt x="86" y="29"/>
                  </a:lnTo>
                  <a:lnTo>
                    <a:pt x="93" y="29"/>
                  </a:lnTo>
                  <a:lnTo>
                    <a:pt x="100" y="29"/>
                  </a:lnTo>
                  <a:lnTo>
                    <a:pt x="107" y="29"/>
                  </a:lnTo>
                  <a:lnTo>
                    <a:pt x="114" y="29"/>
                  </a:lnTo>
                  <a:lnTo>
                    <a:pt x="121" y="36"/>
                  </a:lnTo>
                  <a:lnTo>
                    <a:pt x="128" y="36"/>
                  </a:lnTo>
                  <a:lnTo>
                    <a:pt x="135" y="36"/>
                  </a:lnTo>
                  <a:lnTo>
                    <a:pt x="142" y="36"/>
                  </a:lnTo>
                  <a:lnTo>
                    <a:pt x="149" y="36"/>
                  </a:lnTo>
                  <a:lnTo>
                    <a:pt x="157" y="36"/>
                  </a:lnTo>
                  <a:lnTo>
                    <a:pt x="164" y="36"/>
                  </a:lnTo>
                  <a:lnTo>
                    <a:pt x="171" y="43"/>
                  </a:lnTo>
                  <a:lnTo>
                    <a:pt x="178" y="43"/>
                  </a:lnTo>
                  <a:lnTo>
                    <a:pt x="185" y="43"/>
                  </a:lnTo>
                  <a:lnTo>
                    <a:pt x="192" y="43"/>
                  </a:lnTo>
                  <a:lnTo>
                    <a:pt x="199" y="43"/>
                  </a:lnTo>
                  <a:lnTo>
                    <a:pt x="206" y="43"/>
                  </a:lnTo>
                  <a:lnTo>
                    <a:pt x="213" y="43"/>
                  </a:lnTo>
                  <a:lnTo>
                    <a:pt x="220" y="43"/>
                  </a:lnTo>
                  <a:lnTo>
                    <a:pt x="227" y="50"/>
                  </a:lnTo>
                  <a:lnTo>
                    <a:pt x="235" y="50"/>
                  </a:lnTo>
                  <a:lnTo>
                    <a:pt x="242" y="50"/>
                  </a:lnTo>
                  <a:lnTo>
                    <a:pt x="249" y="50"/>
                  </a:lnTo>
                  <a:lnTo>
                    <a:pt x="256" y="50"/>
                  </a:lnTo>
                  <a:lnTo>
                    <a:pt x="256" y="57"/>
                  </a:lnTo>
                  <a:lnTo>
                    <a:pt x="263" y="57"/>
                  </a:lnTo>
                  <a:lnTo>
                    <a:pt x="256" y="64"/>
                  </a:lnTo>
                  <a:lnTo>
                    <a:pt x="256" y="71"/>
                  </a:lnTo>
                  <a:lnTo>
                    <a:pt x="242" y="64"/>
                  </a:lnTo>
                  <a:lnTo>
                    <a:pt x="235" y="64"/>
                  </a:lnTo>
                  <a:lnTo>
                    <a:pt x="220" y="64"/>
                  </a:lnTo>
                  <a:lnTo>
                    <a:pt x="213" y="64"/>
                  </a:lnTo>
                  <a:lnTo>
                    <a:pt x="199" y="57"/>
                  </a:lnTo>
                  <a:lnTo>
                    <a:pt x="185" y="57"/>
                  </a:lnTo>
                  <a:lnTo>
                    <a:pt x="178" y="57"/>
                  </a:lnTo>
                  <a:lnTo>
                    <a:pt x="164" y="57"/>
                  </a:lnTo>
                  <a:lnTo>
                    <a:pt x="157" y="50"/>
                  </a:lnTo>
                  <a:lnTo>
                    <a:pt x="142" y="50"/>
                  </a:lnTo>
                  <a:lnTo>
                    <a:pt x="135" y="50"/>
                  </a:lnTo>
                  <a:lnTo>
                    <a:pt x="121" y="43"/>
                  </a:lnTo>
                  <a:lnTo>
                    <a:pt x="114" y="43"/>
                  </a:lnTo>
                  <a:lnTo>
                    <a:pt x="100" y="43"/>
                  </a:lnTo>
                  <a:lnTo>
                    <a:pt x="86" y="43"/>
                  </a:lnTo>
                  <a:lnTo>
                    <a:pt x="79" y="43"/>
                  </a:lnTo>
                  <a:lnTo>
                    <a:pt x="71" y="36"/>
                  </a:lnTo>
                  <a:lnTo>
                    <a:pt x="64" y="36"/>
                  </a:lnTo>
                  <a:lnTo>
                    <a:pt x="57" y="36"/>
                  </a:lnTo>
                  <a:lnTo>
                    <a:pt x="50" y="36"/>
                  </a:lnTo>
                  <a:lnTo>
                    <a:pt x="36" y="29"/>
                  </a:lnTo>
                  <a:lnTo>
                    <a:pt x="29" y="29"/>
                  </a:lnTo>
                  <a:lnTo>
                    <a:pt x="22" y="29"/>
                  </a:lnTo>
                  <a:lnTo>
                    <a:pt x="15" y="29"/>
                  </a:lnTo>
                  <a:lnTo>
                    <a:pt x="15" y="43"/>
                  </a:lnTo>
                  <a:lnTo>
                    <a:pt x="15" y="57"/>
                  </a:lnTo>
                  <a:lnTo>
                    <a:pt x="15" y="78"/>
                  </a:lnTo>
                  <a:lnTo>
                    <a:pt x="8" y="93"/>
                  </a:lnTo>
                  <a:lnTo>
                    <a:pt x="0" y="93"/>
                  </a:lnTo>
                  <a:lnTo>
                    <a:pt x="0" y="85"/>
                  </a:lnTo>
                  <a:lnTo>
                    <a:pt x="0" y="78"/>
                  </a:lnTo>
                  <a:lnTo>
                    <a:pt x="0" y="64"/>
                  </a:lnTo>
                  <a:lnTo>
                    <a:pt x="0" y="43"/>
                  </a:lnTo>
                  <a:lnTo>
                    <a:pt x="0" y="29"/>
                  </a:lnTo>
                  <a:lnTo>
                    <a:pt x="8" y="8"/>
                  </a:lnTo>
                  <a:lnTo>
                    <a:pt x="15" y="8"/>
                  </a:lnTo>
                  <a:lnTo>
                    <a:pt x="22" y="0"/>
                  </a:lnTo>
                  <a:lnTo>
                    <a:pt x="29" y="0"/>
                  </a:lnTo>
                  <a:lnTo>
                    <a:pt x="36" y="0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6463" name="Freeform 215"/>
            <p:cNvSpPr>
              <a:spLocks/>
            </p:cNvSpPr>
            <p:nvPr/>
          </p:nvSpPr>
          <p:spPr bwMode="auto">
            <a:xfrm>
              <a:off x="2748" y="2288"/>
              <a:ext cx="99" cy="21"/>
            </a:xfrm>
            <a:custGeom>
              <a:avLst/>
              <a:gdLst>
                <a:gd name="T0" fmla="*/ 92 w 99"/>
                <a:gd name="T1" fmla="*/ 0 h 21"/>
                <a:gd name="T2" fmla="*/ 99 w 99"/>
                <a:gd name="T3" fmla="*/ 0 h 21"/>
                <a:gd name="T4" fmla="*/ 99 w 99"/>
                <a:gd name="T5" fmla="*/ 7 h 21"/>
                <a:gd name="T6" fmla="*/ 99 w 99"/>
                <a:gd name="T7" fmla="*/ 7 h 21"/>
                <a:gd name="T8" fmla="*/ 99 w 99"/>
                <a:gd name="T9" fmla="*/ 7 h 21"/>
                <a:gd name="T10" fmla="*/ 99 w 99"/>
                <a:gd name="T11" fmla="*/ 14 h 21"/>
                <a:gd name="T12" fmla="*/ 92 w 99"/>
                <a:gd name="T13" fmla="*/ 14 h 21"/>
                <a:gd name="T14" fmla="*/ 85 w 99"/>
                <a:gd name="T15" fmla="*/ 14 h 21"/>
                <a:gd name="T16" fmla="*/ 78 w 99"/>
                <a:gd name="T17" fmla="*/ 21 h 21"/>
                <a:gd name="T18" fmla="*/ 78 w 99"/>
                <a:gd name="T19" fmla="*/ 21 h 21"/>
                <a:gd name="T20" fmla="*/ 71 w 99"/>
                <a:gd name="T21" fmla="*/ 21 h 21"/>
                <a:gd name="T22" fmla="*/ 64 w 99"/>
                <a:gd name="T23" fmla="*/ 21 h 21"/>
                <a:gd name="T24" fmla="*/ 57 w 99"/>
                <a:gd name="T25" fmla="*/ 21 h 21"/>
                <a:gd name="T26" fmla="*/ 50 w 99"/>
                <a:gd name="T27" fmla="*/ 21 h 21"/>
                <a:gd name="T28" fmla="*/ 50 w 99"/>
                <a:gd name="T29" fmla="*/ 21 h 21"/>
                <a:gd name="T30" fmla="*/ 43 w 99"/>
                <a:gd name="T31" fmla="*/ 21 h 21"/>
                <a:gd name="T32" fmla="*/ 36 w 99"/>
                <a:gd name="T33" fmla="*/ 21 h 21"/>
                <a:gd name="T34" fmla="*/ 29 w 99"/>
                <a:gd name="T35" fmla="*/ 21 h 21"/>
                <a:gd name="T36" fmla="*/ 21 w 99"/>
                <a:gd name="T37" fmla="*/ 21 h 21"/>
                <a:gd name="T38" fmla="*/ 14 w 99"/>
                <a:gd name="T39" fmla="*/ 14 h 21"/>
                <a:gd name="T40" fmla="*/ 14 w 99"/>
                <a:gd name="T41" fmla="*/ 14 h 21"/>
                <a:gd name="T42" fmla="*/ 7 w 99"/>
                <a:gd name="T43" fmla="*/ 14 h 21"/>
                <a:gd name="T44" fmla="*/ 7 w 99"/>
                <a:gd name="T45" fmla="*/ 7 h 21"/>
                <a:gd name="T46" fmla="*/ 7 w 99"/>
                <a:gd name="T47" fmla="*/ 7 h 21"/>
                <a:gd name="T48" fmla="*/ 0 w 99"/>
                <a:gd name="T49" fmla="*/ 7 h 21"/>
                <a:gd name="T50" fmla="*/ 0 w 99"/>
                <a:gd name="T51" fmla="*/ 0 h 21"/>
                <a:gd name="T52" fmla="*/ 0 w 99"/>
                <a:gd name="T53" fmla="*/ 0 h 21"/>
                <a:gd name="T54" fmla="*/ 7 w 99"/>
                <a:gd name="T55" fmla="*/ 0 h 21"/>
                <a:gd name="T56" fmla="*/ 7 w 99"/>
                <a:gd name="T57" fmla="*/ 0 h 21"/>
                <a:gd name="T58" fmla="*/ 7 w 99"/>
                <a:gd name="T59" fmla="*/ 0 h 21"/>
                <a:gd name="T60" fmla="*/ 14 w 99"/>
                <a:gd name="T61" fmla="*/ 0 h 21"/>
                <a:gd name="T62" fmla="*/ 14 w 99"/>
                <a:gd name="T63" fmla="*/ 0 h 21"/>
                <a:gd name="T64" fmla="*/ 14 w 99"/>
                <a:gd name="T65" fmla="*/ 0 h 21"/>
                <a:gd name="T66" fmla="*/ 14 w 99"/>
                <a:gd name="T67" fmla="*/ 0 h 21"/>
                <a:gd name="T68" fmla="*/ 21 w 99"/>
                <a:gd name="T69" fmla="*/ 7 h 21"/>
                <a:gd name="T70" fmla="*/ 29 w 99"/>
                <a:gd name="T71" fmla="*/ 7 h 21"/>
                <a:gd name="T72" fmla="*/ 29 w 99"/>
                <a:gd name="T73" fmla="*/ 7 h 21"/>
                <a:gd name="T74" fmla="*/ 36 w 99"/>
                <a:gd name="T75" fmla="*/ 7 h 21"/>
                <a:gd name="T76" fmla="*/ 43 w 99"/>
                <a:gd name="T77" fmla="*/ 7 h 21"/>
                <a:gd name="T78" fmla="*/ 43 w 99"/>
                <a:gd name="T79" fmla="*/ 7 h 21"/>
                <a:gd name="T80" fmla="*/ 50 w 99"/>
                <a:gd name="T81" fmla="*/ 7 h 21"/>
                <a:gd name="T82" fmla="*/ 57 w 99"/>
                <a:gd name="T83" fmla="*/ 7 h 21"/>
                <a:gd name="T84" fmla="*/ 64 w 99"/>
                <a:gd name="T85" fmla="*/ 7 h 21"/>
                <a:gd name="T86" fmla="*/ 64 w 99"/>
                <a:gd name="T87" fmla="*/ 7 h 21"/>
                <a:gd name="T88" fmla="*/ 71 w 99"/>
                <a:gd name="T89" fmla="*/ 7 h 21"/>
                <a:gd name="T90" fmla="*/ 78 w 99"/>
                <a:gd name="T91" fmla="*/ 7 h 21"/>
                <a:gd name="T92" fmla="*/ 78 w 99"/>
                <a:gd name="T93" fmla="*/ 7 h 21"/>
                <a:gd name="T94" fmla="*/ 85 w 99"/>
                <a:gd name="T95" fmla="*/ 7 h 21"/>
                <a:gd name="T96" fmla="*/ 92 w 99"/>
                <a:gd name="T97" fmla="*/ 7 h 21"/>
                <a:gd name="T98" fmla="*/ 92 w 99"/>
                <a:gd name="T99" fmla="*/ 0 h 2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99"/>
                <a:gd name="T151" fmla="*/ 0 h 21"/>
                <a:gd name="T152" fmla="*/ 99 w 99"/>
                <a:gd name="T153" fmla="*/ 21 h 2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99" h="21">
                  <a:moveTo>
                    <a:pt x="92" y="0"/>
                  </a:moveTo>
                  <a:lnTo>
                    <a:pt x="99" y="0"/>
                  </a:lnTo>
                  <a:lnTo>
                    <a:pt x="99" y="7"/>
                  </a:lnTo>
                  <a:lnTo>
                    <a:pt x="99" y="14"/>
                  </a:lnTo>
                  <a:lnTo>
                    <a:pt x="92" y="14"/>
                  </a:lnTo>
                  <a:lnTo>
                    <a:pt x="85" y="14"/>
                  </a:lnTo>
                  <a:lnTo>
                    <a:pt x="78" y="21"/>
                  </a:lnTo>
                  <a:lnTo>
                    <a:pt x="71" y="21"/>
                  </a:lnTo>
                  <a:lnTo>
                    <a:pt x="64" y="21"/>
                  </a:lnTo>
                  <a:lnTo>
                    <a:pt x="57" y="21"/>
                  </a:lnTo>
                  <a:lnTo>
                    <a:pt x="50" y="21"/>
                  </a:lnTo>
                  <a:lnTo>
                    <a:pt x="43" y="21"/>
                  </a:lnTo>
                  <a:lnTo>
                    <a:pt x="36" y="21"/>
                  </a:lnTo>
                  <a:lnTo>
                    <a:pt x="29" y="21"/>
                  </a:lnTo>
                  <a:lnTo>
                    <a:pt x="21" y="21"/>
                  </a:lnTo>
                  <a:lnTo>
                    <a:pt x="14" y="14"/>
                  </a:lnTo>
                  <a:lnTo>
                    <a:pt x="7" y="14"/>
                  </a:lnTo>
                  <a:lnTo>
                    <a:pt x="7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7" y="0"/>
                  </a:lnTo>
                  <a:lnTo>
                    <a:pt x="14" y="0"/>
                  </a:lnTo>
                  <a:lnTo>
                    <a:pt x="21" y="7"/>
                  </a:lnTo>
                  <a:lnTo>
                    <a:pt x="29" y="7"/>
                  </a:lnTo>
                  <a:lnTo>
                    <a:pt x="36" y="7"/>
                  </a:lnTo>
                  <a:lnTo>
                    <a:pt x="43" y="7"/>
                  </a:lnTo>
                  <a:lnTo>
                    <a:pt x="50" y="7"/>
                  </a:lnTo>
                  <a:lnTo>
                    <a:pt x="57" y="7"/>
                  </a:lnTo>
                  <a:lnTo>
                    <a:pt x="64" y="7"/>
                  </a:lnTo>
                  <a:lnTo>
                    <a:pt x="71" y="7"/>
                  </a:lnTo>
                  <a:lnTo>
                    <a:pt x="78" y="7"/>
                  </a:lnTo>
                  <a:lnTo>
                    <a:pt x="85" y="7"/>
                  </a:lnTo>
                  <a:lnTo>
                    <a:pt x="92" y="7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6464" name="Freeform 216"/>
            <p:cNvSpPr>
              <a:spLocks/>
            </p:cNvSpPr>
            <p:nvPr/>
          </p:nvSpPr>
          <p:spPr bwMode="auto">
            <a:xfrm>
              <a:off x="2982" y="2337"/>
              <a:ext cx="85" cy="50"/>
            </a:xfrm>
            <a:custGeom>
              <a:avLst/>
              <a:gdLst>
                <a:gd name="T0" fmla="*/ 22 w 85"/>
                <a:gd name="T1" fmla="*/ 14 h 50"/>
                <a:gd name="T2" fmla="*/ 22 w 85"/>
                <a:gd name="T3" fmla="*/ 21 h 50"/>
                <a:gd name="T4" fmla="*/ 22 w 85"/>
                <a:gd name="T5" fmla="*/ 28 h 50"/>
                <a:gd name="T6" fmla="*/ 22 w 85"/>
                <a:gd name="T7" fmla="*/ 36 h 50"/>
                <a:gd name="T8" fmla="*/ 22 w 85"/>
                <a:gd name="T9" fmla="*/ 43 h 50"/>
                <a:gd name="T10" fmla="*/ 29 w 85"/>
                <a:gd name="T11" fmla="*/ 36 h 50"/>
                <a:gd name="T12" fmla="*/ 36 w 85"/>
                <a:gd name="T13" fmla="*/ 36 h 50"/>
                <a:gd name="T14" fmla="*/ 50 w 85"/>
                <a:gd name="T15" fmla="*/ 36 h 50"/>
                <a:gd name="T16" fmla="*/ 57 w 85"/>
                <a:gd name="T17" fmla="*/ 36 h 50"/>
                <a:gd name="T18" fmla="*/ 64 w 85"/>
                <a:gd name="T19" fmla="*/ 28 h 50"/>
                <a:gd name="T20" fmla="*/ 71 w 85"/>
                <a:gd name="T21" fmla="*/ 28 h 50"/>
                <a:gd name="T22" fmla="*/ 78 w 85"/>
                <a:gd name="T23" fmla="*/ 28 h 50"/>
                <a:gd name="T24" fmla="*/ 78 w 85"/>
                <a:gd name="T25" fmla="*/ 21 h 50"/>
                <a:gd name="T26" fmla="*/ 85 w 85"/>
                <a:gd name="T27" fmla="*/ 21 h 50"/>
                <a:gd name="T28" fmla="*/ 85 w 85"/>
                <a:gd name="T29" fmla="*/ 21 h 50"/>
                <a:gd name="T30" fmla="*/ 85 w 85"/>
                <a:gd name="T31" fmla="*/ 28 h 50"/>
                <a:gd name="T32" fmla="*/ 85 w 85"/>
                <a:gd name="T33" fmla="*/ 28 h 50"/>
                <a:gd name="T34" fmla="*/ 85 w 85"/>
                <a:gd name="T35" fmla="*/ 28 h 50"/>
                <a:gd name="T36" fmla="*/ 78 w 85"/>
                <a:gd name="T37" fmla="*/ 36 h 50"/>
                <a:gd name="T38" fmla="*/ 78 w 85"/>
                <a:gd name="T39" fmla="*/ 36 h 50"/>
                <a:gd name="T40" fmla="*/ 71 w 85"/>
                <a:gd name="T41" fmla="*/ 36 h 50"/>
                <a:gd name="T42" fmla="*/ 64 w 85"/>
                <a:gd name="T43" fmla="*/ 43 h 50"/>
                <a:gd name="T44" fmla="*/ 64 w 85"/>
                <a:gd name="T45" fmla="*/ 43 h 50"/>
                <a:gd name="T46" fmla="*/ 57 w 85"/>
                <a:gd name="T47" fmla="*/ 50 h 50"/>
                <a:gd name="T48" fmla="*/ 50 w 85"/>
                <a:gd name="T49" fmla="*/ 50 h 50"/>
                <a:gd name="T50" fmla="*/ 43 w 85"/>
                <a:gd name="T51" fmla="*/ 50 h 50"/>
                <a:gd name="T52" fmla="*/ 43 w 85"/>
                <a:gd name="T53" fmla="*/ 50 h 50"/>
                <a:gd name="T54" fmla="*/ 36 w 85"/>
                <a:gd name="T55" fmla="*/ 50 h 50"/>
                <a:gd name="T56" fmla="*/ 29 w 85"/>
                <a:gd name="T57" fmla="*/ 50 h 50"/>
                <a:gd name="T58" fmla="*/ 22 w 85"/>
                <a:gd name="T59" fmla="*/ 50 h 50"/>
                <a:gd name="T60" fmla="*/ 14 w 85"/>
                <a:gd name="T61" fmla="*/ 43 h 50"/>
                <a:gd name="T62" fmla="*/ 7 w 85"/>
                <a:gd name="T63" fmla="*/ 43 h 50"/>
                <a:gd name="T64" fmla="*/ 7 w 85"/>
                <a:gd name="T65" fmla="*/ 43 h 50"/>
                <a:gd name="T66" fmla="*/ 0 w 85"/>
                <a:gd name="T67" fmla="*/ 36 h 50"/>
                <a:gd name="T68" fmla="*/ 0 w 85"/>
                <a:gd name="T69" fmla="*/ 28 h 50"/>
                <a:gd name="T70" fmla="*/ 0 w 85"/>
                <a:gd name="T71" fmla="*/ 28 h 50"/>
                <a:gd name="T72" fmla="*/ 0 w 85"/>
                <a:gd name="T73" fmla="*/ 21 h 50"/>
                <a:gd name="T74" fmla="*/ 7 w 85"/>
                <a:gd name="T75" fmla="*/ 14 h 50"/>
                <a:gd name="T76" fmla="*/ 7 w 85"/>
                <a:gd name="T77" fmla="*/ 7 h 50"/>
                <a:gd name="T78" fmla="*/ 7 w 85"/>
                <a:gd name="T79" fmla="*/ 7 h 50"/>
                <a:gd name="T80" fmla="*/ 14 w 85"/>
                <a:gd name="T81" fmla="*/ 0 h 50"/>
                <a:gd name="T82" fmla="*/ 14 w 85"/>
                <a:gd name="T83" fmla="*/ 0 h 50"/>
                <a:gd name="T84" fmla="*/ 22 w 85"/>
                <a:gd name="T85" fmla="*/ 7 h 50"/>
                <a:gd name="T86" fmla="*/ 22 w 85"/>
                <a:gd name="T87" fmla="*/ 7 h 50"/>
                <a:gd name="T88" fmla="*/ 22 w 85"/>
                <a:gd name="T89" fmla="*/ 14 h 5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85"/>
                <a:gd name="T136" fmla="*/ 0 h 50"/>
                <a:gd name="T137" fmla="*/ 85 w 85"/>
                <a:gd name="T138" fmla="*/ 50 h 5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85" h="50">
                  <a:moveTo>
                    <a:pt x="22" y="14"/>
                  </a:moveTo>
                  <a:lnTo>
                    <a:pt x="22" y="21"/>
                  </a:lnTo>
                  <a:lnTo>
                    <a:pt x="22" y="28"/>
                  </a:lnTo>
                  <a:lnTo>
                    <a:pt x="22" y="36"/>
                  </a:lnTo>
                  <a:lnTo>
                    <a:pt x="22" y="43"/>
                  </a:lnTo>
                  <a:lnTo>
                    <a:pt x="29" y="36"/>
                  </a:lnTo>
                  <a:lnTo>
                    <a:pt x="36" y="36"/>
                  </a:lnTo>
                  <a:lnTo>
                    <a:pt x="50" y="36"/>
                  </a:lnTo>
                  <a:lnTo>
                    <a:pt x="57" y="36"/>
                  </a:lnTo>
                  <a:lnTo>
                    <a:pt x="64" y="28"/>
                  </a:lnTo>
                  <a:lnTo>
                    <a:pt x="71" y="28"/>
                  </a:lnTo>
                  <a:lnTo>
                    <a:pt x="78" y="28"/>
                  </a:lnTo>
                  <a:lnTo>
                    <a:pt x="78" y="21"/>
                  </a:lnTo>
                  <a:lnTo>
                    <a:pt x="85" y="21"/>
                  </a:lnTo>
                  <a:lnTo>
                    <a:pt x="85" y="28"/>
                  </a:lnTo>
                  <a:lnTo>
                    <a:pt x="78" y="36"/>
                  </a:lnTo>
                  <a:lnTo>
                    <a:pt x="71" y="36"/>
                  </a:lnTo>
                  <a:lnTo>
                    <a:pt x="64" y="43"/>
                  </a:lnTo>
                  <a:lnTo>
                    <a:pt x="57" y="50"/>
                  </a:lnTo>
                  <a:lnTo>
                    <a:pt x="50" y="50"/>
                  </a:lnTo>
                  <a:lnTo>
                    <a:pt x="43" y="50"/>
                  </a:lnTo>
                  <a:lnTo>
                    <a:pt x="36" y="50"/>
                  </a:lnTo>
                  <a:lnTo>
                    <a:pt x="29" y="50"/>
                  </a:lnTo>
                  <a:lnTo>
                    <a:pt x="22" y="50"/>
                  </a:lnTo>
                  <a:lnTo>
                    <a:pt x="14" y="43"/>
                  </a:lnTo>
                  <a:lnTo>
                    <a:pt x="7" y="43"/>
                  </a:lnTo>
                  <a:lnTo>
                    <a:pt x="0" y="36"/>
                  </a:lnTo>
                  <a:lnTo>
                    <a:pt x="0" y="28"/>
                  </a:lnTo>
                  <a:lnTo>
                    <a:pt x="0" y="21"/>
                  </a:lnTo>
                  <a:lnTo>
                    <a:pt x="7" y="14"/>
                  </a:lnTo>
                  <a:lnTo>
                    <a:pt x="7" y="7"/>
                  </a:lnTo>
                  <a:lnTo>
                    <a:pt x="14" y="0"/>
                  </a:lnTo>
                  <a:lnTo>
                    <a:pt x="22" y="7"/>
                  </a:lnTo>
                  <a:lnTo>
                    <a:pt x="22" y="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6465" name="Freeform 217"/>
            <p:cNvSpPr>
              <a:spLocks/>
            </p:cNvSpPr>
            <p:nvPr/>
          </p:nvSpPr>
          <p:spPr bwMode="auto">
            <a:xfrm>
              <a:off x="3018" y="2344"/>
              <a:ext cx="21" cy="7"/>
            </a:xfrm>
            <a:custGeom>
              <a:avLst/>
              <a:gdLst>
                <a:gd name="T0" fmla="*/ 21 w 21"/>
                <a:gd name="T1" fmla="*/ 0 h 7"/>
                <a:gd name="T2" fmla="*/ 21 w 21"/>
                <a:gd name="T3" fmla="*/ 0 h 7"/>
                <a:gd name="T4" fmla="*/ 14 w 21"/>
                <a:gd name="T5" fmla="*/ 7 h 7"/>
                <a:gd name="T6" fmla="*/ 14 w 21"/>
                <a:gd name="T7" fmla="*/ 7 h 7"/>
                <a:gd name="T8" fmla="*/ 14 w 21"/>
                <a:gd name="T9" fmla="*/ 7 h 7"/>
                <a:gd name="T10" fmla="*/ 7 w 21"/>
                <a:gd name="T11" fmla="*/ 7 h 7"/>
                <a:gd name="T12" fmla="*/ 7 w 21"/>
                <a:gd name="T13" fmla="*/ 7 h 7"/>
                <a:gd name="T14" fmla="*/ 0 w 21"/>
                <a:gd name="T15" fmla="*/ 7 h 7"/>
                <a:gd name="T16" fmla="*/ 0 w 21"/>
                <a:gd name="T17" fmla="*/ 7 h 7"/>
                <a:gd name="T18" fmla="*/ 0 w 21"/>
                <a:gd name="T19" fmla="*/ 0 h 7"/>
                <a:gd name="T20" fmla="*/ 0 w 21"/>
                <a:gd name="T21" fmla="*/ 0 h 7"/>
                <a:gd name="T22" fmla="*/ 7 w 21"/>
                <a:gd name="T23" fmla="*/ 0 h 7"/>
                <a:gd name="T24" fmla="*/ 7 w 21"/>
                <a:gd name="T25" fmla="*/ 0 h 7"/>
                <a:gd name="T26" fmla="*/ 7 w 21"/>
                <a:gd name="T27" fmla="*/ 0 h 7"/>
                <a:gd name="T28" fmla="*/ 7 w 21"/>
                <a:gd name="T29" fmla="*/ 0 h 7"/>
                <a:gd name="T30" fmla="*/ 7 w 21"/>
                <a:gd name="T31" fmla="*/ 0 h 7"/>
                <a:gd name="T32" fmla="*/ 14 w 21"/>
                <a:gd name="T33" fmla="*/ 0 h 7"/>
                <a:gd name="T34" fmla="*/ 14 w 21"/>
                <a:gd name="T35" fmla="*/ 0 h 7"/>
                <a:gd name="T36" fmla="*/ 14 w 21"/>
                <a:gd name="T37" fmla="*/ 0 h 7"/>
                <a:gd name="T38" fmla="*/ 21 w 21"/>
                <a:gd name="T39" fmla="*/ 0 h 7"/>
                <a:gd name="T40" fmla="*/ 21 w 21"/>
                <a:gd name="T41" fmla="*/ 0 h 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1"/>
                <a:gd name="T64" fmla="*/ 0 h 7"/>
                <a:gd name="T65" fmla="*/ 21 w 21"/>
                <a:gd name="T66" fmla="*/ 7 h 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1" h="7">
                  <a:moveTo>
                    <a:pt x="21" y="0"/>
                  </a:moveTo>
                  <a:lnTo>
                    <a:pt x="21" y="0"/>
                  </a:lnTo>
                  <a:lnTo>
                    <a:pt x="14" y="7"/>
                  </a:lnTo>
                  <a:lnTo>
                    <a:pt x="7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7" y="0"/>
                  </a:lnTo>
                  <a:lnTo>
                    <a:pt x="14" y="0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6466" name="Freeform 218"/>
            <p:cNvSpPr>
              <a:spLocks/>
            </p:cNvSpPr>
            <p:nvPr/>
          </p:nvSpPr>
          <p:spPr bwMode="auto">
            <a:xfrm>
              <a:off x="3174" y="2358"/>
              <a:ext cx="120" cy="36"/>
            </a:xfrm>
            <a:custGeom>
              <a:avLst/>
              <a:gdLst>
                <a:gd name="T0" fmla="*/ 106 w 120"/>
                <a:gd name="T1" fmla="*/ 15 h 36"/>
                <a:gd name="T2" fmla="*/ 113 w 120"/>
                <a:gd name="T3" fmla="*/ 15 h 36"/>
                <a:gd name="T4" fmla="*/ 113 w 120"/>
                <a:gd name="T5" fmla="*/ 15 h 36"/>
                <a:gd name="T6" fmla="*/ 120 w 120"/>
                <a:gd name="T7" fmla="*/ 22 h 36"/>
                <a:gd name="T8" fmla="*/ 120 w 120"/>
                <a:gd name="T9" fmla="*/ 22 h 36"/>
                <a:gd name="T10" fmla="*/ 120 w 120"/>
                <a:gd name="T11" fmla="*/ 29 h 36"/>
                <a:gd name="T12" fmla="*/ 120 w 120"/>
                <a:gd name="T13" fmla="*/ 29 h 36"/>
                <a:gd name="T14" fmla="*/ 120 w 120"/>
                <a:gd name="T15" fmla="*/ 29 h 36"/>
                <a:gd name="T16" fmla="*/ 120 w 120"/>
                <a:gd name="T17" fmla="*/ 36 h 36"/>
                <a:gd name="T18" fmla="*/ 113 w 120"/>
                <a:gd name="T19" fmla="*/ 36 h 36"/>
                <a:gd name="T20" fmla="*/ 113 w 120"/>
                <a:gd name="T21" fmla="*/ 36 h 36"/>
                <a:gd name="T22" fmla="*/ 106 w 120"/>
                <a:gd name="T23" fmla="*/ 36 h 36"/>
                <a:gd name="T24" fmla="*/ 106 w 120"/>
                <a:gd name="T25" fmla="*/ 36 h 36"/>
                <a:gd name="T26" fmla="*/ 106 w 120"/>
                <a:gd name="T27" fmla="*/ 36 h 36"/>
                <a:gd name="T28" fmla="*/ 99 w 120"/>
                <a:gd name="T29" fmla="*/ 29 h 36"/>
                <a:gd name="T30" fmla="*/ 99 w 120"/>
                <a:gd name="T31" fmla="*/ 29 h 36"/>
                <a:gd name="T32" fmla="*/ 92 w 120"/>
                <a:gd name="T33" fmla="*/ 29 h 36"/>
                <a:gd name="T34" fmla="*/ 85 w 120"/>
                <a:gd name="T35" fmla="*/ 29 h 36"/>
                <a:gd name="T36" fmla="*/ 85 w 120"/>
                <a:gd name="T37" fmla="*/ 29 h 36"/>
                <a:gd name="T38" fmla="*/ 78 w 120"/>
                <a:gd name="T39" fmla="*/ 29 h 36"/>
                <a:gd name="T40" fmla="*/ 71 w 120"/>
                <a:gd name="T41" fmla="*/ 22 h 36"/>
                <a:gd name="T42" fmla="*/ 64 w 120"/>
                <a:gd name="T43" fmla="*/ 22 h 36"/>
                <a:gd name="T44" fmla="*/ 56 w 120"/>
                <a:gd name="T45" fmla="*/ 22 h 36"/>
                <a:gd name="T46" fmla="*/ 56 w 120"/>
                <a:gd name="T47" fmla="*/ 22 h 36"/>
                <a:gd name="T48" fmla="*/ 49 w 120"/>
                <a:gd name="T49" fmla="*/ 22 h 36"/>
                <a:gd name="T50" fmla="*/ 42 w 120"/>
                <a:gd name="T51" fmla="*/ 22 h 36"/>
                <a:gd name="T52" fmla="*/ 35 w 120"/>
                <a:gd name="T53" fmla="*/ 22 h 36"/>
                <a:gd name="T54" fmla="*/ 28 w 120"/>
                <a:gd name="T55" fmla="*/ 15 h 36"/>
                <a:gd name="T56" fmla="*/ 28 w 120"/>
                <a:gd name="T57" fmla="*/ 15 h 36"/>
                <a:gd name="T58" fmla="*/ 21 w 120"/>
                <a:gd name="T59" fmla="*/ 15 h 36"/>
                <a:gd name="T60" fmla="*/ 14 w 120"/>
                <a:gd name="T61" fmla="*/ 15 h 36"/>
                <a:gd name="T62" fmla="*/ 7 w 120"/>
                <a:gd name="T63" fmla="*/ 15 h 36"/>
                <a:gd name="T64" fmla="*/ 7 w 120"/>
                <a:gd name="T65" fmla="*/ 15 h 36"/>
                <a:gd name="T66" fmla="*/ 7 w 120"/>
                <a:gd name="T67" fmla="*/ 7 h 36"/>
                <a:gd name="T68" fmla="*/ 0 w 120"/>
                <a:gd name="T69" fmla="*/ 7 h 36"/>
                <a:gd name="T70" fmla="*/ 0 w 120"/>
                <a:gd name="T71" fmla="*/ 7 h 36"/>
                <a:gd name="T72" fmla="*/ 0 w 120"/>
                <a:gd name="T73" fmla="*/ 7 h 36"/>
                <a:gd name="T74" fmla="*/ 7 w 120"/>
                <a:gd name="T75" fmla="*/ 0 h 36"/>
                <a:gd name="T76" fmla="*/ 14 w 120"/>
                <a:gd name="T77" fmla="*/ 0 h 36"/>
                <a:gd name="T78" fmla="*/ 21 w 120"/>
                <a:gd name="T79" fmla="*/ 7 h 36"/>
                <a:gd name="T80" fmla="*/ 28 w 120"/>
                <a:gd name="T81" fmla="*/ 7 h 36"/>
                <a:gd name="T82" fmla="*/ 35 w 120"/>
                <a:gd name="T83" fmla="*/ 7 h 36"/>
                <a:gd name="T84" fmla="*/ 42 w 120"/>
                <a:gd name="T85" fmla="*/ 7 h 36"/>
                <a:gd name="T86" fmla="*/ 49 w 120"/>
                <a:gd name="T87" fmla="*/ 7 h 36"/>
                <a:gd name="T88" fmla="*/ 56 w 120"/>
                <a:gd name="T89" fmla="*/ 7 h 36"/>
                <a:gd name="T90" fmla="*/ 106 w 120"/>
                <a:gd name="T91" fmla="*/ 15 h 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20"/>
                <a:gd name="T139" fmla="*/ 0 h 36"/>
                <a:gd name="T140" fmla="*/ 120 w 120"/>
                <a:gd name="T141" fmla="*/ 36 h 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20" h="36">
                  <a:moveTo>
                    <a:pt x="106" y="15"/>
                  </a:moveTo>
                  <a:lnTo>
                    <a:pt x="113" y="15"/>
                  </a:lnTo>
                  <a:lnTo>
                    <a:pt x="120" y="22"/>
                  </a:lnTo>
                  <a:lnTo>
                    <a:pt x="120" y="29"/>
                  </a:lnTo>
                  <a:lnTo>
                    <a:pt x="120" y="36"/>
                  </a:lnTo>
                  <a:lnTo>
                    <a:pt x="113" y="36"/>
                  </a:lnTo>
                  <a:lnTo>
                    <a:pt x="106" y="36"/>
                  </a:lnTo>
                  <a:lnTo>
                    <a:pt x="99" y="29"/>
                  </a:lnTo>
                  <a:lnTo>
                    <a:pt x="92" y="29"/>
                  </a:lnTo>
                  <a:lnTo>
                    <a:pt x="85" y="29"/>
                  </a:lnTo>
                  <a:lnTo>
                    <a:pt x="78" y="29"/>
                  </a:lnTo>
                  <a:lnTo>
                    <a:pt x="71" y="22"/>
                  </a:lnTo>
                  <a:lnTo>
                    <a:pt x="64" y="22"/>
                  </a:lnTo>
                  <a:lnTo>
                    <a:pt x="56" y="22"/>
                  </a:lnTo>
                  <a:lnTo>
                    <a:pt x="49" y="22"/>
                  </a:lnTo>
                  <a:lnTo>
                    <a:pt x="42" y="22"/>
                  </a:lnTo>
                  <a:lnTo>
                    <a:pt x="35" y="22"/>
                  </a:lnTo>
                  <a:lnTo>
                    <a:pt x="28" y="15"/>
                  </a:lnTo>
                  <a:lnTo>
                    <a:pt x="21" y="15"/>
                  </a:lnTo>
                  <a:lnTo>
                    <a:pt x="14" y="15"/>
                  </a:lnTo>
                  <a:lnTo>
                    <a:pt x="7" y="15"/>
                  </a:lnTo>
                  <a:lnTo>
                    <a:pt x="7" y="7"/>
                  </a:lnTo>
                  <a:lnTo>
                    <a:pt x="0" y="7"/>
                  </a:lnTo>
                  <a:lnTo>
                    <a:pt x="7" y="0"/>
                  </a:lnTo>
                  <a:lnTo>
                    <a:pt x="14" y="0"/>
                  </a:lnTo>
                  <a:lnTo>
                    <a:pt x="21" y="7"/>
                  </a:lnTo>
                  <a:lnTo>
                    <a:pt x="28" y="7"/>
                  </a:lnTo>
                  <a:lnTo>
                    <a:pt x="35" y="7"/>
                  </a:lnTo>
                  <a:lnTo>
                    <a:pt x="42" y="7"/>
                  </a:lnTo>
                  <a:lnTo>
                    <a:pt x="49" y="7"/>
                  </a:lnTo>
                  <a:lnTo>
                    <a:pt x="56" y="7"/>
                  </a:lnTo>
                  <a:lnTo>
                    <a:pt x="106" y="1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6467" name="Freeform 219"/>
            <p:cNvSpPr>
              <a:spLocks/>
            </p:cNvSpPr>
            <p:nvPr/>
          </p:nvSpPr>
          <p:spPr bwMode="auto">
            <a:xfrm>
              <a:off x="3103" y="2373"/>
              <a:ext cx="106" cy="42"/>
            </a:xfrm>
            <a:custGeom>
              <a:avLst/>
              <a:gdLst>
                <a:gd name="T0" fmla="*/ 92 w 106"/>
                <a:gd name="T1" fmla="*/ 21 h 42"/>
                <a:gd name="T2" fmla="*/ 92 w 106"/>
                <a:gd name="T3" fmla="*/ 21 h 42"/>
                <a:gd name="T4" fmla="*/ 92 w 106"/>
                <a:gd name="T5" fmla="*/ 28 h 42"/>
                <a:gd name="T6" fmla="*/ 99 w 106"/>
                <a:gd name="T7" fmla="*/ 28 h 42"/>
                <a:gd name="T8" fmla="*/ 99 w 106"/>
                <a:gd name="T9" fmla="*/ 28 h 42"/>
                <a:gd name="T10" fmla="*/ 106 w 106"/>
                <a:gd name="T11" fmla="*/ 28 h 42"/>
                <a:gd name="T12" fmla="*/ 106 w 106"/>
                <a:gd name="T13" fmla="*/ 28 h 42"/>
                <a:gd name="T14" fmla="*/ 106 w 106"/>
                <a:gd name="T15" fmla="*/ 35 h 42"/>
                <a:gd name="T16" fmla="*/ 106 w 106"/>
                <a:gd name="T17" fmla="*/ 35 h 42"/>
                <a:gd name="T18" fmla="*/ 78 w 106"/>
                <a:gd name="T19" fmla="*/ 42 h 42"/>
                <a:gd name="T20" fmla="*/ 78 w 106"/>
                <a:gd name="T21" fmla="*/ 42 h 42"/>
                <a:gd name="T22" fmla="*/ 71 w 106"/>
                <a:gd name="T23" fmla="*/ 42 h 42"/>
                <a:gd name="T24" fmla="*/ 71 w 106"/>
                <a:gd name="T25" fmla="*/ 42 h 42"/>
                <a:gd name="T26" fmla="*/ 71 w 106"/>
                <a:gd name="T27" fmla="*/ 35 h 42"/>
                <a:gd name="T28" fmla="*/ 78 w 106"/>
                <a:gd name="T29" fmla="*/ 28 h 42"/>
                <a:gd name="T30" fmla="*/ 71 w 106"/>
                <a:gd name="T31" fmla="*/ 28 h 42"/>
                <a:gd name="T32" fmla="*/ 64 w 106"/>
                <a:gd name="T33" fmla="*/ 28 h 42"/>
                <a:gd name="T34" fmla="*/ 64 w 106"/>
                <a:gd name="T35" fmla="*/ 28 h 42"/>
                <a:gd name="T36" fmla="*/ 57 w 106"/>
                <a:gd name="T37" fmla="*/ 28 h 42"/>
                <a:gd name="T38" fmla="*/ 49 w 106"/>
                <a:gd name="T39" fmla="*/ 21 h 42"/>
                <a:gd name="T40" fmla="*/ 49 w 106"/>
                <a:gd name="T41" fmla="*/ 21 h 42"/>
                <a:gd name="T42" fmla="*/ 42 w 106"/>
                <a:gd name="T43" fmla="*/ 21 h 42"/>
                <a:gd name="T44" fmla="*/ 35 w 106"/>
                <a:gd name="T45" fmla="*/ 21 h 42"/>
                <a:gd name="T46" fmla="*/ 35 w 106"/>
                <a:gd name="T47" fmla="*/ 21 h 42"/>
                <a:gd name="T48" fmla="*/ 28 w 106"/>
                <a:gd name="T49" fmla="*/ 14 h 42"/>
                <a:gd name="T50" fmla="*/ 21 w 106"/>
                <a:gd name="T51" fmla="*/ 14 h 42"/>
                <a:gd name="T52" fmla="*/ 21 w 106"/>
                <a:gd name="T53" fmla="*/ 14 h 42"/>
                <a:gd name="T54" fmla="*/ 14 w 106"/>
                <a:gd name="T55" fmla="*/ 14 h 42"/>
                <a:gd name="T56" fmla="*/ 7 w 106"/>
                <a:gd name="T57" fmla="*/ 14 h 42"/>
                <a:gd name="T58" fmla="*/ 7 w 106"/>
                <a:gd name="T59" fmla="*/ 7 h 42"/>
                <a:gd name="T60" fmla="*/ 0 w 106"/>
                <a:gd name="T61" fmla="*/ 7 h 42"/>
                <a:gd name="T62" fmla="*/ 0 w 106"/>
                <a:gd name="T63" fmla="*/ 0 h 42"/>
                <a:gd name="T64" fmla="*/ 7 w 106"/>
                <a:gd name="T65" fmla="*/ 0 h 42"/>
                <a:gd name="T66" fmla="*/ 7 w 106"/>
                <a:gd name="T67" fmla="*/ 0 h 42"/>
                <a:gd name="T68" fmla="*/ 14 w 106"/>
                <a:gd name="T69" fmla="*/ 0 h 42"/>
                <a:gd name="T70" fmla="*/ 21 w 106"/>
                <a:gd name="T71" fmla="*/ 7 h 42"/>
                <a:gd name="T72" fmla="*/ 21 w 106"/>
                <a:gd name="T73" fmla="*/ 7 h 42"/>
                <a:gd name="T74" fmla="*/ 28 w 106"/>
                <a:gd name="T75" fmla="*/ 7 h 42"/>
                <a:gd name="T76" fmla="*/ 35 w 106"/>
                <a:gd name="T77" fmla="*/ 7 h 42"/>
                <a:gd name="T78" fmla="*/ 35 w 106"/>
                <a:gd name="T79" fmla="*/ 7 h 42"/>
                <a:gd name="T80" fmla="*/ 42 w 106"/>
                <a:gd name="T81" fmla="*/ 14 h 42"/>
                <a:gd name="T82" fmla="*/ 49 w 106"/>
                <a:gd name="T83" fmla="*/ 14 h 42"/>
                <a:gd name="T84" fmla="*/ 57 w 106"/>
                <a:gd name="T85" fmla="*/ 14 h 42"/>
                <a:gd name="T86" fmla="*/ 64 w 106"/>
                <a:gd name="T87" fmla="*/ 14 h 42"/>
                <a:gd name="T88" fmla="*/ 71 w 106"/>
                <a:gd name="T89" fmla="*/ 21 h 42"/>
                <a:gd name="T90" fmla="*/ 78 w 106"/>
                <a:gd name="T91" fmla="*/ 21 h 42"/>
                <a:gd name="T92" fmla="*/ 85 w 106"/>
                <a:gd name="T93" fmla="*/ 21 h 42"/>
                <a:gd name="T94" fmla="*/ 92 w 106"/>
                <a:gd name="T95" fmla="*/ 21 h 4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06"/>
                <a:gd name="T145" fmla="*/ 0 h 42"/>
                <a:gd name="T146" fmla="*/ 106 w 106"/>
                <a:gd name="T147" fmla="*/ 42 h 4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06" h="42">
                  <a:moveTo>
                    <a:pt x="92" y="21"/>
                  </a:moveTo>
                  <a:lnTo>
                    <a:pt x="92" y="21"/>
                  </a:lnTo>
                  <a:lnTo>
                    <a:pt x="92" y="28"/>
                  </a:lnTo>
                  <a:lnTo>
                    <a:pt x="99" y="28"/>
                  </a:lnTo>
                  <a:lnTo>
                    <a:pt x="106" y="28"/>
                  </a:lnTo>
                  <a:lnTo>
                    <a:pt x="106" y="35"/>
                  </a:lnTo>
                  <a:lnTo>
                    <a:pt x="78" y="42"/>
                  </a:lnTo>
                  <a:lnTo>
                    <a:pt x="71" y="42"/>
                  </a:lnTo>
                  <a:lnTo>
                    <a:pt x="71" y="35"/>
                  </a:lnTo>
                  <a:lnTo>
                    <a:pt x="78" y="28"/>
                  </a:lnTo>
                  <a:lnTo>
                    <a:pt x="71" y="28"/>
                  </a:lnTo>
                  <a:lnTo>
                    <a:pt x="64" y="28"/>
                  </a:lnTo>
                  <a:lnTo>
                    <a:pt x="57" y="28"/>
                  </a:lnTo>
                  <a:lnTo>
                    <a:pt x="49" y="21"/>
                  </a:lnTo>
                  <a:lnTo>
                    <a:pt x="42" y="21"/>
                  </a:lnTo>
                  <a:lnTo>
                    <a:pt x="35" y="21"/>
                  </a:lnTo>
                  <a:lnTo>
                    <a:pt x="28" y="14"/>
                  </a:lnTo>
                  <a:lnTo>
                    <a:pt x="21" y="14"/>
                  </a:lnTo>
                  <a:lnTo>
                    <a:pt x="14" y="14"/>
                  </a:lnTo>
                  <a:lnTo>
                    <a:pt x="7" y="14"/>
                  </a:lnTo>
                  <a:lnTo>
                    <a:pt x="7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7" y="0"/>
                  </a:lnTo>
                  <a:lnTo>
                    <a:pt x="14" y="0"/>
                  </a:lnTo>
                  <a:lnTo>
                    <a:pt x="21" y="7"/>
                  </a:lnTo>
                  <a:lnTo>
                    <a:pt x="28" y="7"/>
                  </a:lnTo>
                  <a:lnTo>
                    <a:pt x="35" y="7"/>
                  </a:lnTo>
                  <a:lnTo>
                    <a:pt x="42" y="14"/>
                  </a:lnTo>
                  <a:lnTo>
                    <a:pt x="49" y="14"/>
                  </a:lnTo>
                  <a:lnTo>
                    <a:pt x="57" y="14"/>
                  </a:lnTo>
                  <a:lnTo>
                    <a:pt x="64" y="14"/>
                  </a:lnTo>
                  <a:lnTo>
                    <a:pt x="71" y="21"/>
                  </a:lnTo>
                  <a:lnTo>
                    <a:pt x="78" y="21"/>
                  </a:lnTo>
                  <a:lnTo>
                    <a:pt x="85" y="21"/>
                  </a:lnTo>
                  <a:lnTo>
                    <a:pt x="92" y="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6468" name="Freeform 220"/>
            <p:cNvSpPr>
              <a:spLocks/>
            </p:cNvSpPr>
            <p:nvPr/>
          </p:nvSpPr>
          <p:spPr bwMode="auto">
            <a:xfrm>
              <a:off x="2649" y="2373"/>
              <a:ext cx="227" cy="56"/>
            </a:xfrm>
            <a:custGeom>
              <a:avLst/>
              <a:gdLst>
                <a:gd name="T0" fmla="*/ 128 w 227"/>
                <a:gd name="T1" fmla="*/ 21 h 56"/>
                <a:gd name="T2" fmla="*/ 128 w 227"/>
                <a:gd name="T3" fmla="*/ 21 h 56"/>
                <a:gd name="T4" fmla="*/ 135 w 227"/>
                <a:gd name="T5" fmla="*/ 28 h 56"/>
                <a:gd name="T6" fmla="*/ 142 w 227"/>
                <a:gd name="T7" fmla="*/ 28 h 56"/>
                <a:gd name="T8" fmla="*/ 149 w 227"/>
                <a:gd name="T9" fmla="*/ 28 h 56"/>
                <a:gd name="T10" fmla="*/ 149 w 227"/>
                <a:gd name="T11" fmla="*/ 28 h 56"/>
                <a:gd name="T12" fmla="*/ 156 w 227"/>
                <a:gd name="T13" fmla="*/ 28 h 56"/>
                <a:gd name="T14" fmla="*/ 163 w 227"/>
                <a:gd name="T15" fmla="*/ 28 h 56"/>
                <a:gd name="T16" fmla="*/ 170 w 227"/>
                <a:gd name="T17" fmla="*/ 35 h 56"/>
                <a:gd name="T18" fmla="*/ 170 w 227"/>
                <a:gd name="T19" fmla="*/ 35 h 56"/>
                <a:gd name="T20" fmla="*/ 177 w 227"/>
                <a:gd name="T21" fmla="*/ 35 h 56"/>
                <a:gd name="T22" fmla="*/ 184 w 227"/>
                <a:gd name="T23" fmla="*/ 35 h 56"/>
                <a:gd name="T24" fmla="*/ 191 w 227"/>
                <a:gd name="T25" fmla="*/ 35 h 56"/>
                <a:gd name="T26" fmla="*/ 198 w 227"/>
                <a:gd name="T27" fmla="*/ 35 h 56"/>
                <a:gd name="T28" fmla="*/ 198 w 227"/>
                <a:gd name="T29" fmla="*/ 35 h 56"/>
                <a:gd name="T30" fmla="*/ 206 w 227"/>
                <a:gd name="T31" fmla="*/ 35 h 56"/>
                <a:gd name="T32" fmla="*/ 213 w 227"/>
                <a:gd name="T33" fmla="*/ 35 h 56"/>
                <a:gd name="T34" fmla="*/ 213 w 227"/>
                <a:gd name="T35" fmla="*/ 42 h 56"/>
                <a:gd name="T36" fmla="*/ 213 w 227"/>
                <a:gd name="T37" fmla="*/ 42 h 56"/>
                <a:gd name="T38" fmla="*/ 220 w 227"/>
                <a:gd name="T39" fmla="*/ 42 h 56"/>
                <a:gd name="T40" fmla="*/ 220 w 227"/>
                <a:gd name="T41" fmla="*/ 42 h 56"/>
                <a:gd name="T42" fmla="*/ 220 w 227"/>
                <a:gd name="T43" fmla="*/ 42 h 56"/>
                <a:gd name="T44" fmla="*/ 227 w 227"/>
                <a:gd name="T45" fmla="*/ 42 h 56"/>
                <a:gd name="T46" fmla="*/ 227 w 227"/>
                <a:gd name="T47" fmla="*/ 49 h 56"/>
                <a:gd name="T48" fmla="*/ 227 w 227"/>
                <a:gd name="T49" fmla="*/ 49 h 56"/>
                <a:gd name="T50" fmla="*/ 227 w 227"/>
                <a:gd name="T51" fmla="*/ 56 h 56"/>
                <a:gd name="T52" fmla="*/ 220 w 227"/>
                <a:gd name="T53" fmla="*/ 56 h 56"/>
                <a:gd name="T54" fmla="*/ 206 w 227"/>
                <a:gd name="T55" fmla="*/ 56 h 56"/>
                <a:gd name="T56" fmla="*/ 198 w 227"/>
                <a:gd name="T57" fmla="*/ 49 h 56"/>
                <a:gd name="T58" fmla="*/ 184 w 227"/>
                <a:gd name="T59" fmla="*/ 49 h 56"/>
                <a:gd name="T60" fmla="*/ 177 w 227"/>
                <a:gd name="T61" fmla="*/ 49 h 56"/>
                <a:gd name="T62" fmla="*/ 170 w 227"/>
                <a:gd name="T63" fmla="*/ 49 h 56"/>
                <a:gd name="T64" fmla="*/ 156 w 227"/>
                <a:gd name="T65" fmla="*/ 49 h 56"/>
                <a:gd name="T66" fmla="*/ 149 w 227"/>
                <a:gd name="T67" fmla="*/ 42 h 56"/>
                <a:gd name="T68" fmla="*/ 142 w 227"/>
                <a:gd name="T69" fmla="*/ 42 h 56"/>
                <a:gd name="T70" fmla="*/ 128 w 227"/>
                <a:gd name="T71" fmla="*/ 42 h 56"/>
                <a:gd name="T72" fmla="*/ 120 w 227"/>
                <a:gd name="T73" fmla="*/ 35 h 56"/>
                <a:gd name="T74" fmla="*/ 113 w 227"/>
                <a:gd name="T75" fmla="*/ 35 h 56"/>
                <a:gd name="T76" fmla="*/ 99 w 227"/>
                <a:gd name="T77" fmla="*/ 35 h 56"/>
                <a:gd name="T78" fmla="*/ 92 w 227"/>
                <a:gd name="T79" fmla="*/ 35 h 56"/>
                <a:gd name="T80" fmla="*/ 85 w 227"/>
                <a:gd name="T81" fmla="*/ 28 h 56"/>
                <a:gd name="T82" fmla="*/ 71 w 227"/>
                <a:gd name="T83" fmla="*/ 28 h 56"/>
                <a:gd name="T84" fmla="*/ 0 w 227"/>
                <a:gd name="T85" fmla="*/ 14 h 56"/>
                <a:gd name="T86" fmla="*/ 0 w 227"/>
                <a:gd name="T87" fmla="*/ 7 h 56"/>
                <a:gd name="T88" fmla="*/ 0 w 227"/>
                <a:gd name="T89" fmla="*/ 7 h 56"/>
                <a:gd name="T90" fmla="*/ 0 w 227"/>
                <a:gd name="T91" fmla="*/ 7 h 56"/>
                <a:gd name="T92" fmla="*/ 0 w 227"/>
                <a:gd name="T93" fmla="*/ 0 h 56"/>
                <a:gd name="T94" fmla="*/ 7 w 227"/>
                <a:gd name="T95" fmla="*/ 7 h 56"/>
                <a:gd name="T96" fmla="*/ 14 w 227"/>
                <a:gd name="T97" fmla="*/ 7 h 56"/>
                <a:gd name="T98" fmla="*/ 21 w 227"/>
                <a:gd name="T99" fmla="*/ 7 h 56"/>
                <a:gd name="T100" fmla="*/ 28 w 227"/>
                <a:gd name="T101" fmla="*/ 7 h 56"/>
                <a:gd name="T102" fmla="*/ 35 w 227"/>
                <a:gd name="T103" fmla="*/ 7 h 56"/>
                <a:gd name="T104" fmla="*/ 42 w 227"/>
                <a:gd name="T105" fmla="*/ 7 h 56"/>
                <a:gd name="T106" fmla="*/ 57 w 227"/>
                <a:gd name="T107" fmla="*/ 14 h 56"/>
                <a:gd name="T108" fmla="*/ 64 w 227"/>
                <a:gd name="T109" fmla="*/ 14 h 56"/>
                <a:gd name="T110" fmla="*/ 71 w 227"/>
                <a:gd name="T111" fmla="*/ 14 h 56"/>
                <a:gd name="T112" fmla="*/ 78 w 227"/>
                <a:gd name="T113" fmla="*/ 14 h 56"/>
                <a:gd name="T114" fmla="*/ 85 w 227"/>
                <a:gd name="T115" fmla="*/ 14 h 56"/>
                <a:gd name="T116" fmla="*/ 92 w 227"/>
                <a:gd name="T117" fmla="*/ 14 h 56"/>
                <a:gd name="T118" fmla="*/ 99 w 227"/>
                <a:gd name="T119" fmla="*/ 14 h 56"/>
                <a:gd name="T120" fmla="*/ 106 w 227"/>
                <a:gd name="T121" fmla="*/ 21 h 56"/>
                <a:gd name="T122" fmla="*/ 113 w 227"/>
                <a:gd name="T123" fmla="*/ 21 h 56"/>
                <a:gd name="T124" fmla="*/ 128 w 227"/>
                <a:gd name="T125" fmla="*/ 21 h 5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27"/>
                <a:gd name="T190" fmla="*/ 0 h 56"/>
                <a:gd name="T191" fmla="*/ 227 w 227"/>
                <a:gd name="T192" fmla="*/ 56 h 5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27" h="56">
                  <a:moveTo>
                    <a:pt x="128" y="21"/>
                  </a:moveTo>
                  <a:lnTo>
                    <a:pt x="128" y="21"/>
                  </a:lnTo>
                  <a:lnTo>
                    <a:pt x="135" y="28"/>
                  </a:lnTo>
                  <a:lnTo>
                    <a:pt x="142" y="28"/>
                  </a:lnTo>
                  <a:lnTo>
                    <a:pt x="149" y="28"/>
                  </a:lnTo>
                  <a:lnTo>
                    <a:pt x="156" y="28"/>
                  </a:lnTo>
                  <a:lnTo>
                    <a:pt x="163" y="28"/>
                  </a:lnTo>
                  <a:lnTo>
                    <a:pt x="170" y="35"/>
                  </a:lnTo>
                  <a:lnTo>
                    <a:pt x="177" y="35"/>
                  </a:lnTo>
                  <a:lnTo>
                    <a:pt x="184" y="35"/>
                  </a:lnTo>
                  <a:lnTo>
                    <a:pt x="191" y="35"/>
                  </a:lnTo>
                  <a:lnTo>
                    <a:pt x="198" y="35"/>
                  </a:lnTo>
                  <a:lnTo>
                    <a:pt x="206" y="35"/>
                  </a:lnTo>
                  <a:lnTo>
                    <a:pt x="213" y="35"/>
                  </a:lnTo>
                  <a:lnTo>
                    <a:pt x="213" y="42"/>
                  </a:lnTo>
                  <a:lnTo>
                    <a:pt x="220" y="42"/>
                  </a:lnTo>
                  <a:lnTo>
                    <a:pt x="227" y="42"/>
                  </a:lnTo>
                  <a:lnTo>
                    <a:pt x="227" y="49"/>
                  </a:lnTo>
                  <a:lnTo>
                    <a:pt x="227" y="56"/>
                  </a:lnTo>
                  <a:lnTo>
                    <a:pt x="220" y="56"/>
                  </a:lnTo>
                  <a:lnTo>
                    <a:pt x="206" y="56"/>
                  </a:lnTo>
                  <a:lnTo>
                    <a:pt x="198" y="49"/>
                  </a:lnTo>
                  <a:lnTo>
                    <a:pt x="184" y="49"/>
                  </a:lnTo>
                  <a:lnTo>
                    <a:pt x="177" y="49"/>
                  </a:lnTo>
                  <a:lnTo>
                    <a:pt x="170" y="49"/>
                  </a:lnTo>
                  <a:lnTo>
                    <a:pt x="156" y="49"/>
                  </a:lnTo>
                  <a:lnTo>
                    <a:pt x="149" y="42"/>
                  </a:lnTo>
                  <a:lnTo>
                    <a:pt x="142" y="42"/>
                  </a:lnTo>
                  <a:lnTo>
                    <a:pt x="128" y="42"/>
                  </a:lnTo>
                  <a:lnTo>
                    <a:pt x="120" y="35"/>
                  </a:lnTo>
                  <a:lnTo>
                    <a:pt x="113" y="35"/>
                  </a:lnTo>
                  <a:lnTo>
                    <a:pt x="99" y="35"/>
                  </a:lnTo>
                  <a:lnTo>
                    <a:pt x="92" y="35"/>
                  </a:lnTo>
                  <a:lnTo>
                    <a:pt x="85" y="28"/>
                  </a:lnTo>
                  <a:lnTo>
                    <a:pt x="71" y="28"/>
                  </a:lnTo>
                  <a:lnTo>
                    <a:pt x="0" y="14"/>
                  </a:lnTo>
                  <a:lnTo>
                    <a:pt x="0" y="7"/>
                  </a:lnTo>
                  <a:lnTo>
                    <a:pt x="0" y="0"/>
                  </a:lnTo>
                  <a:lnTo>
                    <a:pt x="7" y="7"/>
                  </a:lnTo>
                  <a:lnTo>
                    <a:pt x="14" y="7"/>
                  </a:lnTo>
                  <a:lnTo>
                    <a:pt x="21" y="7"/>
                  </a:lnTo>
                  <a:lnTo>
                    <a:pt x="28" y="7"/>
                  </a:lnTo>
                  <a:lnTo>
                    <a:pt x="35" y="7"/>
                  </a:lnTo>
                  <a:lnTo>
                    <a:pt x="42" y="7"/>
                  </a:lnTo>
                  <a:lnTo>
                    <a:pt x="57" y="14"/>
                  </a:lnTo>
                  <a:lnTo>
                    <a:pt x="64" y="14"/>
                  </a:lnTo>
                  <a:lnTo>
                    <a:pt x="71" y="14"/>
                  </a:lnTo>
                  <a:lnTo>
                    <a:pt x="78" y="14"/>
                  </a:lnTo>
                  <a:lnTo>
                    <a:pt x="85" y="14"/>
                  </a:lnTo>
                  <a:lnTo>
                    <a:pt x="92" y="14"/>
                  </a:lnTo>
                  <a:lnTo>
                    <a:pt x="99" y="14"/>
                  </a:lnTo>
                  <a:lnTo>
                    <a:pt x="106" y="21"/>
                  </a:lnTo>
                  <a:lnTo>
                    <a:pt x="113" y="21"/>
                  </a:lnTo>
                  <a:lnTo>
                    <a:pt x="128" y="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6469" name="Freeform 221"/>
            <p:cNvSpPr>
              <a:spLocks/>
            </p:cNvSpPr>
            <p:nvPr/>
          </p:nvSpPr>
          <p:spPr bwMode="auto">
            <a:xfrm>
              <a:off x="3082" y="2387"/>
              <a:ext cx="106" cy="71"/>
            </a:xfrm>
            <a:custGeom>
              <a:avLst/>
              <a:gdLst>
                <a:gd name="T0" fmla="*/ 49 w 106"/>
                <a:gd name="T1" fmla="*/ 21 h 71"/>
                <a:gd name="T2" fmla="*/ 63 w 106"/>
                <a:gd name="T3" fmla="*/ 28 h 71"/>
                <a:gd name="T4" fmla="*/ 78 w 106"/>
                <a:gd name="T5" fmla="*/ 35 h 71"/>
                <a:gd name="T6" fmla="*/ 99 w 106"/>
                <a:gd name="T7" fmla="*/ 35 h 71"/>
                <a:gd name="T8" fmla="*/ 106 w 106"/>
                <a:gd name="T9" fmla="*/ 42 h 71"/>
                <a:gd name="T10" fmla="*/ 106 w 106"/>
                <a:gd name="T11" fmla="*/ 49 h 71"/>
                <a:gd name="T12" fmla="*/ 99 w 106"/>
                <a:gd name="T13" fmla="*/ 49 h 71"/>
                <a:gd name="T14" fmla="*/ 92 w 106"/>
                <a:gd name="T15" fmla="*/ 56 h 71"/>
                <a:gd name="T16" fmla="*/ 85 w 106"/>
                <a:gd name="T17" fmla="*/ 56 h 71"/>
                <a:gd name="T18" fmla="*/ 78 w 106"/>
                <a:gd name="T19" fmla="*/ 56 h 71"/>
                <a:gd name="T20" fmla="*/ 63 w 106"/>
                <a:gd name="T21" fmla="*/ 64 h 71"/>
                <a:gd name="T22" fmla="*/ 56 w 106"/>
                <a:gd name="T23" fmla="*/ 64 h 71"/>
                <a:gd name="T24" fmla="*/ 49 w 106"/>
                <a:gd name="T25" fmla="*/ 64 h 71"/>
                <a:gd name="T26" fmla="*/ 42 w 106"/>
                <a:gd name="T27" fmla="*/ 71 h 71"/>
                <a:gd name="T28" fmla="*/ 35 w 106"/>
                <a:gd name="T29" fmla="*/ 71 h 71"/>
                <a:gd name="T30" fmla="*/ 35 w 106"/>
                <a:gd name="T31" fmla="*/ 71 h 71"/>
                <a:gd name="T32" fmla="*/ 35 w 106"/>
                <a:gd name="T33" fmla="*/ 64 h 71"/>
                <a:gd name="T34" fmla="*/ 49 w 106"/>
                <a:gd name="T35" fmla="*/ 56 h 71"/>
                <a:gd name="T36" fmla="*/ 56 w 106"/>
                <a:gd name="T37" fmla="*/ 49 h 71"/>
                <a:gd name="T38" fmla="*/ 70 w 106"/>
                <a:gd name="T39" fmla="*/ 49 h 71"/>
                <a:gd name="T40" fmla="*/ 70 w 106"/>
                <a:gd name="T41" fmla="*/ 42 h 71"/>
                <a:gd name="T42" fmla="*/ 63 w 106"/>
                <a:gd name="T43" fmla="*/ 35 h 71"/>
                <a:gd name="T44" fmla="*/ 56 w 106"/>
                <a:gd name="T45" fmla="*/ 35 h 71"/>
                <a:gd name="T46" fmla="*/ 42 w 106"/>
                <a:gd name="T47" fmla="*/ 28 h 71"/>
                <a:gd name="T48" fmla="*/ 35 w 106"/>
                <a:gd name="T49" fmla="*/ 21 h 71"/>
                <a:gd name="T50" fmla="*/ 28 w 106"/>
                <a:gd name="T51" fmla="*/ 21 h 71"/>
                <a:gd name="T52" fmla="*/ 14 w 106"/>
                <a:gd name="T53" fmla="*/ 14 h 71"/>
                <a:gd name="T54" fmla="*/ 7 w 106"/>
                <a:gd name="T55" fmla="*/ 7 h 71"/>
                <a:gd name="T56" fmla="*/ 0 w 106"/>
                <a:gd name="T57" fmla="*/ 0 h 71"/>
                <a:gd name="T58" fmla="*/ 0 w 106"/>
                <a:gd name="T59" fmla="*/ 0 h 71"/>
                <a:gd name="T60" fmla="*/ 7 w 106"/>
                <a:gd name="T61" fmla="*/ 0 h 71"/>
                <a:gd name="T62" fmla="*/ 21 w 106"/>
                <a:gd name="T63" fmla="*/ 0 h 71"/>
                <a:gd name="T64" fmla="*/ 28 w 106"/>
                <a:gd name="T65" fmla="*/ 7 h 71"/>
                <a:gd name="T66" fmla="*/ 35 w 106"/>
                <a:gd name="T67" fmla="*/ 14 h 71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06"/>
                <a:gd name="T103" fmla="*/ 0 h 71"/>
                <a:gd name="T104" fmla="*/ 106 w 106"/>
                <a:gd name="T105" fmla="*/ 71 h 71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06" h="71">
                  <a:moveTo>
                    <a:pt x="42" y="21"/>
                  </a:moveTo>
                  <a:lnTo>
                    <a:pt x="49" y="21"/>
                  </a:lnTo>
                  <a:lnTo>
                    <a:pt x="56" y="28"/>
                  </a:lnTo>
                  <a:lnTo>
                    <a:pt x="63" y="28"/>
                  </a:lnTo>
                  <a:lnTo>
                    <a:pt x="70" y="28"/>
                  </a:lnTo>
                  <a:lnTo>
                    <a:pt x="78" y="35"/>
                  </a:lnTo>
                  <a:lnTo>
                    <a:pt x="92" y="35"/>
                  </a:lnTo>
                  <a:lnTo>
                    <a:pt x="99" y="35"/>
                  </a:lnTo>
                  <a:lnTo>
                    <a:pt x="106" y="42"/>
                  </a:lnTo>
                  <a:lnTo>
                    <a:pt x="106" y="49"/>
                  </a:lnTo>
                  <a:lnTo>
                    <a:pt x="99" y="49"/>
                  </a:lnTo>
                  <a:lnTo>
                    <a:pt x="92" y="56"/>
                  </a:lnTo>
                  <a:lnTo>
                    <a:pt x="85" y="56"/>
                  </a:lnTo>
                  <a:lnTo>
                    <a:pt x="78" y="56"/>
                  </a:lnTo>
                  <a:lnTo>
                    <a:pt x="70" y="64"/>
                  </a:lnTo>
                  <a:lnTo>
                    <a:pt x="63" y="64"/>
                  </a:lnTo>
                  <a:lnTo>
                    <a:pt x="56" y="64"/>
                  </a:lnTo>
                  <a:lnTo>
                    <a:pt x="49" y="64"/>
                  </a:lnTo>
                  <a:lnTo>
                    <a:pt x="42" y="71"/>
                  </a:lnTo>
                  <a:lnTo>
                    <a:pt x="35" y="71"/>
                  </a:lnTo>
                  <a:lnTo>
                    <a:pt x="28" y="64"/>
                  </a:lnTo>
                  <a:lnTo>
                    <a:pt x="35" y="64"/>
                  </a:lnTo>
                  <a:lnTo>
                    <a:pt x="42" y="56"/>
                  </a:lnTo>
                  <a:lnTo>
                    <a:pt x="49" y="56"/>
                  </a:lnTo>
                  <a:lnTo>
                    <a:pt x="56" y="56"/>
                  </a:lnTo>
                  <a:lnTo>
                    <a:pt x="56" y="49"/>
                  </a:lnTo>
                  <a:lnTo>
                    <a:pt x="63" y="49"/>
                  </a:lnTo>
                  <a:lnTo>
                    <a:pt x="70" y="49"/>
                  </a:lnTo>
                  <a:lnTo>
                    <a:pt x="78" y="42"/>
                  </a:lnTo>
                  <a:lnTo>
                    <a:pt x="70" y="42"/>
                  </a:lnTo>
                  <a:lnTo>
                    <a:pt x="63" y="35"/>
                  </a:lnTo>
                  <a:lnTo>
                    <a:pt x="56" y="35"/>
                  </a:lnTo>
                  <a:lnTo>
                    <a:pt x="49" y="35"/>
                  </a:lnTo>
                  <a:lnTo>
                    <a:pt x="42" y="28"/>
                  </a:lnTo>
                  <a:lnTo>
                    <a:pt x="35" y="21"/>
                  </a:lnTo>
                  <a:lnTo>
                    <a:pt x="28" y="21"/>
                  </a:lnTo>
                  <a:lnTo>
                    <a:pt x="21" y="14"/>
                  </a:lnTo>
                  <a:lnTo>
                    <a:pt x="14" y="14"/>
                  </a:lnTo>
                  <a:lnTo>
                    <a:pt x="14" y="7"/>
                  </a:lnTo>
                  <a:lnTo>
                    <a:pt x="7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7" y="0"/>
                  </a:lnTo>
                  <a:lnTo>
                    <a:pt x="14" y="0"/>
                  </a:lnTo>
                  <a:lnTo>
                    <a:pt x="21" y="0"/>
                  </a:lnTo>
                  <a:lnTo>
                    <a:pt x="21" y="7"/>
                  </a:lnTo>
                  <a:lnTo>
                    <a:pt x="28" y="7"/>
                  </a:lnTo>
                  <a:lnTo>
                    <a:pt x="35" y="14"/>
                  </a:lnTo>
                  <a:lnTo>
                    <a:pt x="42" y="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6470" name="Freeform 222"/>
            <p:cNvSpPr>
              <a:spLocks/>
            </p:cNvSpPr>
            <p:nvPr/>
          </p:nvSpPr>
          <p:spPr bwMode="auto">
            <a:xfrm>
              <a:off x="2954" y="2387"/>
              <a:ext cx="142" cy="106"/>
            </a:xfrm>
            <a:custGeom>
              <a:avLst/>
              <a:gdLst>
                <a:gd name="T0" fmla="*/ 106 w 142"/>
                <a:gd name="T1" fmla="*/ 14 h 106"/>
                <a:gd name="T2" fmla="*/ 92 w 142"/>
                <a:gd name="T3" fmla="*/ 14 h 106"/>
                <a:gd name="T4" fmla="*/ 85 w 142"/>
                <a:gd name="T5" fmla="*/ 21 h 106"/>
                <a:gd name="T6" fmla="*/ 71 w 142"/>
                <a:gd name="T7" fmla="*/ 28 h 106"/>
                <a:gd name="T8" fmla="*/ 64 w 142"/>
                <a:gd name="T9" fmla="*/ 28 h 106"/>
                <a:gd name="T10" fmla="*/ 50 w 142"/>
                <a:gd name="T11" fmla="*/ 35 h 106"/>
                <a:gd name="T12" fmla="*/ 35 w 142"/>
                <a:gd name="T13" fmla="*/ 35 h 106"/>
                <a:gd name="T14" fmla="*/ 28 w 142"/>
                <a:gd name="T15" fmla="*/ 42 h 106"/>
                <a:gd name="T16" fmla="*/ 21 w 142"/>
                <a:gd name="T17" fmla="*/ 42 h 106"/>
                <a:gd name="T18" fmla="*/ 35 w 142"/>
                <a:gd name="T19" fmla="*/ 49 h 106"/>
                <a:gd name="T20" fmla="*/ 50 w 142"/>
                <a:gd name="T21" fmla="*/ 56 h 106"/>
                <a:gd name="T22" fmla="*/ 57 w 142"/>
                <a:gd name="T23" fmla="*/ 64 h 106"/>
                <a:gd name="T24" fmla="*/ 71 w 142"/>
                <a:gd name="T25" fmla="*/ 71 h 106"/>
                <a:gd name="T26" fmla="*/ 78 w 142"/>
                <a:gd name="T27" fmla="*/ 78 h 106"/>
                <a:gd name="T28" fmla="*/ 92 w 142"/>
                <a:gd name="T29" fmla="*/ 85 h 106"/>
                <a:gd name="T30" fmla="*/ 99 w 142"/>
                <a:gd name="T31" fmla="*/ 92 h 106"/>
                <a:gd name="T32" fmla="*/ 106 w 142"/>
                <a:gd name="T33" fmla="*/ 92 h 106"/>
                <a:gd name="T34" fmla="*/ 113 w 142"/>
                <a:gd name="T35" fmla="*/ 85 h 106"/>
                <a:gd name="T36" fmla="*/ 128 w 142"/>
                <a:gd name="T37" fmla="*/ 85 h 106"/>
                <a:gd name="T38" fmla="*/ 135 w 142"/>
                <a:gd name="T39" fmla="*/ 78 h 106"/>
                <a:gd name="T40" fmla="*/ 142 w 142"/>
                <a:gd name="T41" fmla="*/ 85 h 106"/>
                <a:gd name="T42" fmla="*/ 128 w 142"/>
                <a:gd name="T43" fmla="*/ 85 h 106"/>
                <a:gd name="T44" fmla="*/ 113 w 142"/>
                <a:gd name="T45" fmla="*/ 99 h 106"/>
                <a:gd name="T46" fmla="*/ 106 w 142"/>
                <a:gd name="T47" fmla="*/ 106 h 106"/>
                <a:gd name="T48" fmla="*/ 92 w 142"/>
                <a:gd name="T49" fmla="*/ 99 h 106"/>
                <a:gd name="T50" fmla="*/ 85 w 142"/>
                <a:gd name="T51" fmla="*/ 92 h 106"/>
                <a:gd name="T52" fmla="*/ 85 w 142"/>
                <a:gd name="T53" fmla="*/ 92 h 106"/>
                <a:gd name="T54" fmla="*/ 78 w 142"/>
                <a:gd name="T55" fmla="*/ 92 h 106"/>
                <a:gd name="T56" fmla="*/ 78 w 142"/>
                <a:gd name="T57" fmla="*/ 92 h 106"/>
                <a:gd name="T58" fmla="*/ 64 w 142"/>
                <a:gd name="T59" fmla="*/ 78 h 106"/>
                <a:gd name="T60" fmla="*/ 57 w 142"/>
                <a:gd name="T61" fmla="*/ 71 h 106"/>
                <a:gd name="T62" fmla="*/ 42 w 142"/>
                <a:gd name="T63" fmla="*/ 64 h 106"/>
                <a:gd name="T64" fmla="*/ 28 w 142"/>
                <a:gd name="T65" fmla="*/ 64 h 106"/>
                <a:gd name="T66" fmla="*/ 21 w 142"/>
                <a:gd name="T67" fmla="*/ 56 h 106"/>
                <a:gd name="T68" fmla="*/ 14 w 142"/>
                <a:gd name="T69" fmla="*/ 49 h 106"/>
                <a:gd name="T70" fmla="*/ 0 w 142"/>
                <a:gd name="T71" fmla="*/ 42 h 106"/>
                <a:gd name="T72" fmla="*/ 0 w 142"/>
                <a:gd name="T73" fmla="*/ 35 h 106"/>
                <a:gd name="T74" fmla="*/ 14 w 142"/>
                <a:gd name="T75" fmla="*/ 28 h 106"/>
                <a:gd name="T76" fmla="*/ 21 w 142"/>
                <a:gd name="T77" fmla="*/ 28 h 106"/>
                <a:gd name="T78" fmla="*/ 35 w 142"/>
                <a:gd name="T79" fmla="*/ 21 h 106"/>
                <a:gd name="T80" fmla="*/ 42 w 142"/>
                <a:gd name="T81" fmla="*/ 21 h 106"/>
                <a:gd name="T82" fmla="*/ 57 w 142"/>
                <a:gd name="T83" fmla="*/ 14 h 106"/>
                <a:gd name="T84" fmla="*/ 71 w 142"/>
                <a:gd name="T85" fmla="*/ 14 h 106"/>
                <a:gd name="T86" fmla="*/ 78 w 142"/>
                <a:gd name="T87" fmla="*/ 7 h 106"/>
                <a:gd name="T88" fmla="*/ 92 w 142"/>
                <a:gd name="T89" fmla="*/ 7 h 106"/>
                <a:gd name="T90" fmla="*/ 99 w 142"/>
                <a:gd name="T91" fmla="*/ 7 h 106"/>
                <a:gd name="T92" fmla="*/ 99 w 142"/>
                <a:gd name="T93" fmla="*/ 7 h 106"/>
                <a:gd name="T94" fmla="*/ 106 w 142"/>
                <a:gd name="T95" fmla="*/ 0 h 106"/>
                <a:gd name="T96" fmla="*/ 113 w 142"/>
                <a:gd name="T97" fmla="*/ 0 h 10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42"/>
                <a:gd name="T148" fmla="*/ 0 h 106"/>
                <a:gd name="T149" fmla="*/ 142 w 142"/>
                <a:gd name="T150" fmla="*/ 106 h 10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42" h="106">
                  <a:moveTo>
                    <a:pt x="113" y="7"/>
                  </a:moveTo>
                  <a:lnTo>
                    <a:pt x="106" y="14"/>
                  </a:lnTo>
                  <a:lnTo>
                    <a:pt x="99" y="14"/>
                  </a:lnTo>
                  <a:lnTo>
                    <a:pt x="92" y="14"/>
                  </a:lnTo>
                  <a:lnTo>
                    <a:pt x="92" y="21"/>
                  </a:lnTo>
                  <a:lnTo>
                    <a:pt x="85" y="21"/>
                  </a:lnTo>
                  <a:lnTo>
                    <a:pt x="78" y="21"/>
                  </a:lnTo>
                  <a:lnTo>
                    <a:pt x="71" y="28"/>
                  </a:lnTo>
                  <a:lnTo>
                    <a:pt x="64" y="28"/>
                  </a:lnTo>
                  <a:lnTo>
                    <a:pt x="57" y="28"/>
                  </a:lnTo>
                  <a:lnTo>
                    <a:pt x="50" y="35"/>
                  </a:lnTo>
                  <a:lnTo>
                    <a:pt x="42" y="35"/>
                  </a:lnTo>
                  <a:lnTo>
                    <a:pt x="35" y="35"/>
                  </a:lnTo>
                  <a:lnTo>
                    <a:pt x="28" y="35"/>
                  </a:lnTo>
                  <a:lnTo>
                    <a:pt x="28" y="42"/>
                  </a:lnTo>
                  <a:lnTo>
                    <a:pt x="21" y="42"/>
                  </a:lnTo>
                  <a:lnTo>
                    <a:pt x="28" y="49"/>
                  </a:lnTo>
                  <a:lnTo>
                    <a:pt x="35" y="49"/>
                  </a:lnTo>
                  <a:lnTo>
                    <a:pt x="42" y="56"/>
                  </a:lnTo>
                  <a:lnTo>
                    <a:pt x="50" y="56"/>
                  </a:lnTo>
                  <a:lnTo>
                    <a:pt x="50" y="64"/>
                  </a:lnTo>
                  <a:lnTo>
                    <a:pt x="57" y="64"/>
                  </a:lnTo>
                  <a:lnTo>
                    <a:pt x="64" y="64"/>
                  </a:lnTo>
                  <a:lnTo>
                    <a:pt x="71" y="71"/>
                  </a:lnTo>
                  <a:lnTo>
                    <a:pt x="78" y="78"/>
                  </a:lnTo>
                  <a:lnTo>
                    <a:pt x="85" y="78"/>
                  </a:lnTo>
                  <a:lnTo>
                    <a:pt x="92" y="85"/>
                  </a:lnTo>
                  <a:lnTo>
                    <a:pt x="99" y="92"/>
                  </a:lnTo>
                  <a:lnTo>
                    <a:pt x="106" y="92"/>
                  </a:lnTo>
                  <a:lnTo>
                    <a:pt x="113" y="92"/>
                  </a:lnTo>
                  <a:lnTo>
                    <a:pt x="113" y="85"/>
                  </a:lnTo>
                  <a:lnTo>
                    <a:pt x="120" y="85"/>
                  </a:lnTo>
                  <a:lnTo>
                    <a:pt x="128" y="85"/>
                  </a:lnTo>
                  <a:lnTo>
                    <a:pt x="128" y="78"/>
                  </a:lnTo>
                  <a:lnTo>
                    <a:pt x="135" y="78"/>
                  </a:lnTo>
                  <a:lnTo>
                    <a:pt x="142" y="78"/>
                  </a:lnTo>
                  <a:lnTo>
                    <a:pt x="142" y="85"/>
                  </a:lnTo>
                  <a:lnTo>
                    <a:pt x="135" y="85"/>
                  </a:lnTo>
                  <a:lnTo>
                    <a:pt x="128" y="85"/>
                  </a:lnTo>
                  <a:lnTo>
                    <a:pt x="120" y="92"/>
                  </a:lnTo>
                  <a:lnTo>
                    <a:pt x="113" y="99"/>
                  </a:lnTo>
                  <a:lnTo>
                    <a:pt x="106" y="106"/>
                  </a:lnTo>
                  <a:lnTo>
                    <a:pt x="99" y="99"/>
                  </a:lnTo>
                  <a:lnTo>
                    <a:pt x="92" y="99"/>
                  </a:lnTo>
                  <a:lnTo>
                    <a:pt x="92" y="92"/>
                  </a:lnTo>
                  <a:lnTo>
                    <a:pt x="85" y="92"/>
                  </a:lnTo>
                  <a:lnTo>
                    <a:pt x="78" y="92"/>
                  </a:lnTo>
                  <a:lnTo>
                    <a:pt x="71" y="85"/>
                  </a:lnTo>
                  <a:lnTo>
                    <a:pt x="64" y="78"/>
                  </a:lnTo>
                  <a:lnTo>
                    <a:pt x="57" y="78"/>
                  </a:lnTo>
                  <a:lnTo>
                    <a:pt x="57" y="71"/>
                  </a:lnTo>
                  <a:lnTo>
                    <a:pt x="50" y="71"/>
                  </a:lnTo>
                  <a:lnTo>
                    <a:pt x="42" y="64"/>
                  </a:lnTo>
                  <a:lnTo>
                    <a:pt x="35" y="64"/>
                  </a:lnTo>
                  <a:lnTo>
                    <a:pt x="28" y="64"/>
                  </a:lnTo>
                  <a:lnTo>
                    <a:pt x="21" y="56"/>
                  </a:lnTo>
                  <a:lnTo>
                    <a:pt x="14" y="56"/>
                  </a:lnTo>
                  <a:lnTo>
                    <a:pt x="14" y="49"/>
                  </a:lnTo>
                  <a:lnTo>
                    <a:pt x="7" y="49"/>
                  </a:lnTo>
                  <a:lnTo>
                    <a:pt x="0" y="42"/>
                  </a:lnTo>
                  <a:lnTo>
                    <a:pt x="0" y="35"/>
                  </a:lnTo>
                  <a:lnTo>
                    <a:pt x="7" y="35"/>
                  </a:lnTo>
                  <a:lnTo>
                    <a:pt x="14" y="28"/>
                  </a:lnTo>
                  <a:lnTo>
                    <a:pt x="21" y="28"/>
                  </a:lnTo>
                  <a:lnTo>
                    <a:pt x="28" y="21"/>
                  </a:lnTo>
                  <a:lnTo>
                    <a:pt x="35" y="21"/>
                  </a:lnTo>
                  <a:lnTo>
                    <a:pt x="42" y="21"/>
                  </a:lnTo>
                  <a:lnTo>
                    <a:pt x="50" y="21"/>
                  </a:lnTo>
                  <a:lnTo>
                    <a:pt x="57" y="14"/>
                  </a:lnTo>
                  <a:lnTo>
                    <a:pt x="64" y="14"/>
                  </a:lnTo>
                  <a:lnTo>
                    <a:pt x="71" y="14"/>
                  </a:lnTo>
                  <a:lnTo>
                    <a:pt x="78" y="14"/>
                  </a:lnTo>
                  <a:lnTo>
                    <a:pt x="78" y="7"/>
                  </a:lnTo>
                  <a:lnTo>
                    <a:pt x="85" y="7"/>
                  </a:lnTo>
                  <a:lnTo>
                    <a:pt x="92" y="7"/>
                  </a:lnTo>
                  <a:lnTo>
                    <a:pt x="99" y="7"/>
                  </a:lnTo>
                  <a:lnTo>
                    <a:pt x="106" y="7"/>
                  </a:lnTo>
                  <a:lnTo>
                    <a:pt x="106" y="0"/>
                  </a:lnTo>
                  <a:lnTo>
                    <a:pt x="113" y="0"/>
                  </a:lnTo>
                  <a:lnTo>
                    <a:pt x="113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6471" name="Freeform 223"/>
            <p:cNvSpPr>
              <a:spLocks/>
            </p:cNvSpPr>
            <p:nvPr/>
          </p:nvSpPr>
          <p:spPr bwMode="auto">
            <a:xfrm>
              <a:off x="2613" y="2429"/>
              <a:ext cx="497" cy="114"/>
            </a:xfrm>
            <a:custGeom>
              <a:avLst/>
              <a:gdLst>
                <a:gd name="T0" fmla="*/ 227 w 497"/>
                <a:gd name="T1" fmla="*/ 43 h 114"/>
                <a:gd name="T2" fmla="*/ 249 w 497"/>
                <a:gd name="T3" fmla="*/ 43 h 114"/>
                <a:gd name="T4" fmla="*/ 270 w 497"/>
                <a:gd name="T5" fmla="*/ 50 h 114"/>
                <a:gd name="T6" fmla="*/ 291 w 497"/>
                <a:gd name="T7" fmla="*/ 57 h 114"/>
                <a:gd name="T8" fmla="*/ 312 w 497"/>
                <a:gd name="T9" fmla="*/ 57 h 114"/>
                <a:gd name="T10" fmla="*/ 341 w 497"/>
                <a:gd name="T11" fmla="*/ 64 h 114"/>
                <a:gd name="T12" fmla="*/ 341 w 497"/>
                <a:gd name="T13" fmla="*/ 64 h 114"/>
                <a:gd name="T14" fmla="*/ 348 w 497"/>
                <a:gd name="T15" fmla="*/ 64 h 114"/>
                <a:gd name="T16" fmla="*/ 369 w 497"/>
                <a:gd name="T17" fmla="*/ 71 h 114"/>
                <a:gd name="T18" fmla="*/ 383 w 497"/>
                <a:gd name="T19" fmla="*/ 71 h 114"/>
                <a:gd name="T20" fmla="*/ 398 w 497"/>
                <a:gd name="T21" fmla="*/ 78 h 114"/>
                <a:gd name="T22" fmla="*/ 412 w 497"/>
                <a:gd name="T23" fmla="*/ 78 h 114"/>
                <a:gd name="T24" fmla="*/ 426 w 497"/>
                <a:gd name="T25" fmla="*/ 78 h 114"/>
                <a:gd name="T26" fmla="*/ 440 w 497"/>
                <a:gd name="T27" fmla="*/ 85 h 114"/>
                <a:gd name="T28" fmla="*/ 454 w 497"/>
                <a:gd name="T29" fmla="*/ 85 h 114"/>
                <a:gd name="T30" fmla="*/ 469 w 497"/>
                <a:gd name="T31" fmla="*/ 92 h 114"/>
                <a:gd name="T32" fmla="*/ 483 w 497"/>
                <a:gd name="T33" fmla="*/ 92 h 114"/>
                <a:gd name="T34" fmla="*/ 497 w 497"/>
                <a:gd name="T35" fmla="*/ 100 h 114"/>
                <a:gd name="T36" fmla="*/ 497 w 497"/>
                <a:gd name="T37" fmla="*/ 107 h 114"/>
                <a:gd name="T38" fmla="*/ 490 w 497"/>
                <a:gd name="T39" fmla="*/ 114 h 114"/>
                <a:gd name="T40" fmla="*/ 469 w 497"/>
                <a:gd name="T41" fmla="*/ 107 h 114"/>
                <a:gd name="T42" fmla="*/ 454 w 497"/>
                <a:gd name="T43" fmla="*/ 107 h 114"/>
                <a:gd name="T44" fmla="*/ 419 w 497"/>
                <a:gd name="T45" fmla="*/ 100 h 114"/>
                <a:gd name="T46" fmla="*/ 383 w 497"/>
                <a:gd name="T47" fmla="*/ 92 h 114"/>
                <a:gd name="T48" fmla="*/ 348 w 497"/>
                <a:gd name="T49" fmla="*/ 85 h 114"/>
                <a:gd name="T50" fmla="*/ 312 w 497"/>
                <a:gd name="T51" fmla="*/ 78 h 114"/>
                <a:gd name="T52" fmla="*/ 277 w 497"/>
                <a:gd name="T53" fmla="*/ 64 h 114"/>
                <a:gd name="T54" fmla="*/ 234 w 497"/>
                <a:gd name="T55" fmla="*/ 57 h 114"/>
                <a:gd name="T56" fmla="*/ 199 w 497"/>
                <a:gd name="T57" fmla="*/ 50 h 114"/>
                <a:gd name="T58" fmla="*/ 156 w 497"/>
                <a:gd name="T59" fmla="*/ 36 h 114"/>
                <a:gd name="T60" fmla="*/ 114 w 497"/>
                <a:gd name="T61" fmla="*/ 29 h 114"/>
                <a:gd name="T62" fmla="*/ 71 w 497"/>
                <a:gd name="T63" fmla="*/ 22 h 114"/>
                <a:gd name="T64" fmla="*/ 36 w 497"/>
                <a:gd name="T65" fmla="*/ 14 h 114"/>
                <a:gd name="T66" fmla="*/ 22 w 497"/>
                <a:gd name="T67" fmla="*/ 7 h 114"/>
                <a:gd name="T68" fmla="*/ 7 w 497"/>
                <a:gd name="T69" fmla="*/ 7 h 114"/>
                <a:gd name="T70" fmla="*/ 0 w 497"/>
                <a:gd name="T71" fmla="*/ 0 h 114"/>
                <a:gd name="T72" fmla="*/ 7 w 497"/>
                <a:gd name="T73" fmla="*/ 0 h 114"/>
                <a:gd name="T74" fmla="*/ 29 w 497"/>
                <a:gd name="T75" fmla="*/ 0 h 114"/>
                <a:gd name="T76" fmla="*/ 50 w 497"/>
                <a:gd name="T77" fmla="*/ 7 h 114"/>
                <a:gd name="T78" fmla="*/ 71 w 497"/>
                <a:gd name="T79" fmla="*/ 14 h 114"/>
                <a:gd name="T80" fmla="*/ 86 w 497"/>
                <a:gd name="T81" fmla="*/ 14 h 114"/>
                <a:gd name="T82" fmla="*/ 107 w 497"/>
                <a:gd name="T83" fmla="*/ 14 h 114"/>
                <a:gd name="T84" fmla="*/ 121 w 497"/>
                <a:gd name="T85" fmla="*/ 22 h 114"/>
                <a:gd name="T86" fmla="*/ 142 w 497"/>
                <a:gd name="T87" fmla="*/ 22 h 114"/>
                <a:gd name="T88" fmla="*/ 220 w 497"/>
                <a:gd name="T89" fmla="*/ 36 h 11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497"/>
                <a:gd name="T136" fmla="*/ 0 h 114"/>
                <a:gd name="T137" fmla="*/ 497 w 497"/>
                <a:gd name="T138" fmla="*/ 114 h 114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497" h="114">
                  <a:moveTo>
                    <a:pt x="220" y="36"/>
                  </a:moveTo>
                  <a:lnTo>
                    <a:pt x="220" y="36"/>
                  </a:lnTo>
                  <a:lnTo>
                    <a:pt x="227" y="43"/>
                  </a:lnTo>
                  <a:lnTo>
                    <a:pt x="234" y="43"/>
                  </a:lnTo>
                  <a:lnTo>
                    <a:pt x="242" y="43"/>
                  </a:lnTo>
                  <a:lnTo>
                    <a:pt x="249" y="43"/>
                  </a:lnTo>
                  <a:lnTo>
                    <a:pt x="256" y="50"/>
                  </a:lnTo>
                  <a:lnTo>
                    <a:pt x="263" y="50"/>
                  </a:lnTo>
                  <a:lnTo>
                    <a:pt x="270" y="50"/>
                  </a:lnTo>
                  <a:lnTo>
                    <a:pt x="277" y="50"/>
                  </a:lnTo>
                  <a:lnTo>
                    <a:pt x="284" y="50"/>
                  </a:lnTo>
                  <a:lnTo>
                    <a:pt x="291" y="57"/>
                  </a:lnTo>
                  <a:lnTo>
                    <a:pt x="298" y="57"/>
                  </a:lnTo>
                  <a:lnTo>
                    <a:pt x="305" y="57"/>
                  </a:lnTo>
                  <a:lnTo>
                    <a:pt x="312" y="57"/>
                  </a:lnTo>
                  <a:lnTo>
                    <a:pt x="320" y="64"/>
                  </a:lnTo>
                  <a:lnTo>
                    <a:pt x="327" y="64"/>
                  </a:lnTo>
                  <a:lnTo>
                    <a:pt x="341" y="64"/>
                  </a:lnTo>
                  <a:lnTo>
                    <a:pt x="348" y="64"/>
                  </a:lnTo>
                  <a:lnTo>
                    <a:pt x="355" y="64"/>
                  </a:lnTo>
                  <a:lnTo>
                    <a:pt x="362" y="71"/>
                  </a:lnTo>
                  <a:lnTo>
                    <a:pt x="369" y="71"/>
                  </a:lnTo>
                  <a:lnTo>
                    <a:pt x="376" y="71"/>
                  </a:lnTo>
                  <a:lnTo>
                    <a:pt x="383" y="71"/>
                  </a:lnTo>
                  <a:lnTo>
                    <a:pt x="391" y="71"/>
                  </a:lnTo>
                  <a:lnTo>
                    <a:pt x="398" y="78"/>
                  </a:lnTo>
                  <a:lnTo>
                    <a:pt x="405" y="78"/>
                  </a:lnTo>
                  <a:lnTo>
                    <a:pt x="412" y="78"/>
                  </a:lnTo>
                  <a:lnTo>
                    <a:pt x="419" y="78"/>
                  </a:lnTo>
                  <a:lnTo>
                    <a:pt x="426" y="78"/>
                  </a:lnTo>
                  <a:lnTo>
                    <a:pt x="433" y="85"/>
                  </a:lnTo>
                  <a:lnTo>
                    <a:pt x="440" y="85"/>
                  </a:lnTo>
                  <a:lnTo>
                    <a:pt x="447" y="85"/>
                  </a:lnTo>
                  <a:lnTo>
                    <a:pt x="454" y="85"/>
                  </a:lnTo>
                  <a:lnTo>
                    <a:pt x="461" y="92"/>
                  </a:lnTo>
                  <a:lnTo>
                    <a:pt x="469" y="92"/>
                  </a:lnTo>
                  <a:lnTo>
                    <a:pt x="476" y="92"/>
                  </a:lnTo>
                  <a:lnTo>
                    <a:pt x="483" y="92"/>
                  </a:lnTo>
                  <a:lnTo>
                    <a:pt x="490" y="100"/>
                  </a:lnTo>
                  <a:lnTo>
                    <a:pt x="497" y="100"/>
                  </a:lnTo>
                  <a:lnTo>
                    <a:pt x="497" y="107"/>
                  </a:lnTo>
                  <a:lnTo>
                    <a:pt x="490" y="107"/>
                  </a:lnTo>
                  <a:lnTo>
                    <a:pt x="490" y="114"/>
                  </a:lnTo>
                  <a:lnTo>
                    <a:pt x="483" y="114"/>
                  </a:lnTo>
                  <a:lnTo>
                    <a:pt x="476" y="107"/>
                  </a:lnTo>
                  <a:lnTo>
                    <a:pt x="469" y="107"/>
                  </a:lnTo>
                  <a:lnTo>
                    <a:pt x="461" y="107"/>
                  </a:lnTo>
                  <a:lnTo>
                    <a:pt x="454" y="107"/>
                  </a:lnTo>
                  <a:lnTo>
                    <a:pt x="440" y="100"/>
                  </a:lnTo>
                  <a:lnTo>
                    <a:pt x="433" y="100"/>
                  </a:lnTo>
                  <a:lnTo>
                    <a:pt x="419" y="100"/>
                  </a:lnTo>
                  <a:lnTo>
                    <a:pt x="405" y="92"/>
                  </a:lnTo>
                  <a:lnTo>
                    <a:pt x="398" y="92"/>
                  </a:lnTo>
                  <a:lnTo>
                    <a:pt x="383" y="92"/>
                  </a:lnTo>
                  <a:lnTo>
                    <a:pt x="369" y="85"/>
                  </a:lnTo>
                  <a:lnTo>
                    <a:pt x="362" y="85"/>
                  </a:lnTo>
                  <a:lnTo>
                    <a:pt x="348" y="85"/>
                  </a:lnTo>
                  <a:lnTo>
                    <a:pt x="334" y="78"/>
                  </a:lnTo>
                  <a:lnTo>
                    <a:pt x="327" y="78"/>
                  </a:lnTo>
                  <a:lnTo>
                    <a:pt x="312" y="78"/>
                  </a:lnTo>
                  <a:lnTo>
                    <a:pt x="298" y="71"/>
                  </a:lnTo>
                  <a:lnTo>
                    <a:pt x="291" y="71"/>
                  </a:lnTo>
                  <a:lnTo>
                    <a:pt x="277" y="64"/>
                  </a:lnTo>
                  <a:lnTo>
                    <a:pt x="263" y="64"/>
                  </a:lnTo>
                  <a:lnTo>
                    <a:pt x="249" y="57"/>
                  </a:lnTo>
                  <a:lnTo>
                    <a:pt x="234" y="57"/>
                  </a:lnTo>
                  <a:lnTo>
                    <a:pt x="220" y="57"/>
                  </a:lnTo>
                  <a:lnTo>
                    <a:pt x="213" y="50"/>
                  </a:lnTo>
                  <a:lnTo>
                    <a:pt x="199" y="50"/>
                  </a:lnTo>
                  <a:lnTo>
                    <a:pt x="185" y="43"/>
                  </a:lnTo>
                  <a:lnTo>
                    <a:pt x="171" y="43"/>
                  </a:lnTo>
                  <a:lnTo>
                    <a:pt x="156" y="36"/>
                  </a:lnTo>
                  <a:lnTo>
                    <a:pt x="142" y="36"/>
                  </a:lnTo>
                  <a:lnTo>
                    <a:pt x="128" y="36"/>
                  </a:lnTo>
                  <a:lnTo>
                    <a:pt x="114" y="29"/>
                  </a:lnTo>
                  <a:lnTo>
                    <a:pt x="100" y="29"/>
                  </a:lnTo>
                  <a:lnTo>
                    <a:pt x="86" y="22"/>
                  </a:lnTo>
                  <a:lnTo>
                    <a:pt x="71" y="22"/>
                  </a:lnTo>
                  <a:lnTo>
                    <a:pt x="57" y="14"/>
                  </a:lnTo>
                  <a:lnTo>
                    <a:pt x="43" y="14"/>
                  </a:lnTo>
                  <a:lnTo>
                    <a:pt x="36" y="14"/>
                  </a:lnTo>
                  <a:lnTo>
                    <a:pt x="29" y="7"/>
                  </a:lnTo>
                  <a:lnTo>
                    <a:pt x="22" y="7"/>
                  </a:lnTo>
                  <a:lnTo>
                    <a:pt x="15" y="7"/>
                  </a:lnTo>
                  <a:lnTo>
                    <a:pt x="7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7" y="0"/>
                  </a:lnTo>
                  <a:lnTo>
                    <a:pt x="15" y="0"/>
                  </a:lnTo>
                  <a:lnTo>
                    <a:pt x="22" y="0"/>
                  </a:lnTo>
                  <a:lnTo>
                    <a:pt x="29" y="0"/>
                  </a:lnTo>
                  <a:lnTo>
                    <a:pt x="36" y="7"/>
                  </a:lnTo>
                  <a:lnTo>
                    <a:pt x="43" y="7"/>
                  </a:lnTo>
                  <a:lnTo>
                    <a:pt x="50" y="7"/>
                  </a:lnTo>
                  <a:lnTo>
                    <a:pt x="57" y="7"/>
                  </a:lnTo>
                  <a:lnTo>
                    <a:pt x="64" y="7"/>
                  </a:lnTo>
                  <a:lnTo>
                    <a:pt x="71" y="14"/>
                  </a:lnTo>
                  <a:lnTo>
                    <a:pt x="78" y="14"/>
                  </a:lnTo>
                  <a:lnTo>
                    <a:pt x="86" y="14"/>
                  </a:lnTo>
                  <a:lnTo>
                    <a:pt x="93" y="14"/>
                  </a:lnTo>
                  <a:lnTo>
                    <a:pt x="100" y="14"/>
                  </a:lnTo>
                  <a:lnTo>
                    <a:pt x="107" y="14"/>
                  </a:lnTo>
                  <a:lnTo>
                    <a:pt x="114" y="14"/>
                  </a:lnTo>
                  <a:lnTo>
                    <a:pt x="114" y="22"/>
                  </a:lnTo>
                  <a:lnTo>
                    <a:pt x="121" y="22"/>
                  </a:lnTo>
                  <a:lnTo>
                    <a:pt x="128" y="22"/>
                  </a:lnTo>
                  <a:lnTo>
                    <a:pt x="135" y="22"/>
                  </a:lnTo>
                  <a:lnTo>
                    <a:pt x="142" y="22"/>
                  </a:lnTo>
                  <a:lnTo>
                    <a:pt x="149" y="29"/>
                  </a:lnTo>
                  <a:lnTo>
                    <a:pt x="220" y="3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</p:grpSp>
      <p:sp>
        <p:nvSpPr>
          <p:cNvPr id="54" name="AutoShape 236"/>
          <p:cNvSpPr>
            <a:spLocks noChangeArrowheads="1"/>
          </p:cNvSpPr>
          <p:nvPr/>
        </p:nvSpPr>
        <p:spPr bwMode="auto">
          <a:xfrm>
            <a:off x="4191000" y="1371600"/>
            <a:ext cx="4114800" cy="2590800"/>
          </a:xfrm>
          <a:prstGeom prst="wedgeRectCallout">
            <a:avLst>
              <a:gd name="adj1" fmla="val -36343"/>
              <a:gd name="adj2" fmla="val 72426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endParaRPr lang="ja-JP" altLang="ja-JP">
              <a:latin typeface="Times New Roman" pitchFamily="18" charset="0"/>
            </a:endParaRPr>
          </a:p>
        </p:txBody>
      </p:sp>
      <p:sp>
        <p:nvSpPr>
          <p:cNvPr id="44036" name="Rectangle 160"/>
          <p:cNvSpPr>
            <a:spLocks noGrp="1" noChangeArrowheads="1"/>
          </p:cNvSpPr>
          <p:nvPr>
            <p:ph type="title" idx="4294967295"/>
          </p:nvPr>
        </p:nvSpPr>
        <p:spPr>
          <a:xfrm>
            <a:off x="1371600" y="457200"/>
            <a:ext cx="6520311" cy="584775"/>
          </a:xfrm>
          <a:prstGeom prst="rect">
            <a:avLst/>
          </a:prstGeom>
          <a:effectLst>
            <a:outerShdw dist="17961" dir="13500000" algn="ctr" rotWithShape="0">
              <a:srgbClr val="393939"/>
            </a:outerShdw>
          </a:effec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ja-JP" sz="3200" i="1" dirty="0" err="1" smtClean="0">
                <a:solidFill>
                  <a:srgbClr val="FFC000"/>
                </a:solidFill>
                <a:latin typeface="Arial Narrow" pitchFamily="34" charset="0"/>
                <a:cs typeface="Arial" pitchFamily="34" charset="0"/>
              </a:rPr>
              <a:t>Administracion</a:t>
            </a:r>
            <a:r>
              <a:rPr lang="en-US" altLang="ja-JP" sz="3200" i="1" dirty="0" smtClean="0">
                <a:solidFill>
                  <a:srgbClr val="FFC000"/>
                </a:solidFill>
                <a:latin typeface="Arial Narrow" pitchFamily="34" charset="0"/>
                <a:cs typeface="Arial" pitchFamily="34" charset="0"/>
              </a:rPr>
              <a:t> de </a:t>
            </a:r>
            <a:r>
              <a:rPr lang="en-US" altLang="ja-JP" sz="3200" i="1" dirty="0" err="1" smtClean="0">
                <a:solidFill>
                  <a:srgbClr val="FFC000"/>
                </a:solidFill>
                <a:latin typeface="Arial Narrow" pitchFamily="34" charset="0"/>
                <a:cs typeface="Arial" pitchFamily="34" charset="0"/>
              </a:rPr>
              <a:t>Grandes</a:t>
            </a:r>
            <a:r>
              <a:rPr lang="en-US" altLang="ja-JP" sz="3200" i="1" dirty="0" smtClean="0">
                <a:solidFill>
                  <a:srgbClr val="FFC000"/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en-US" altLang="ja-JP" sz="3200" i="1" dirty="0" err="1" smtClean="0">
                <a:solidFill>
                  <a:srgbClr val="FFC000"/>
                </a:solidFill>
                <a:latin typeface="Arial Narrow" pitchFamily="34" charset="0"/>
                <a:cs typeface="Arial" pitchFamily="34" charset="0"/>
              </a:rPr>
              <a:t>sistemas</a:t>
            </a:r>
            <a:r>
              <a:rPr lang="en-US" altLang="ja-JP" sz="3200" i="1" dirty="0" smtClean="0">
                <a:solidFill>
                  <a:srgbClr val="FFC000"/>
                </a:solidFill>
                <a:latin typeface="Arial Narrow" pitchFamily="34" charset="0"/>
                <a:cs typeface="Arial" pitchFamily="34" charset="0"/>
              </a:rPr>
              <a:t> VRV</a:t>
            </a:r>
            <a:r>
              <a:rPr lang="en-US" altLang="ja-JP" sz="3200" i="1" dirty="0" smtClean="0">
                <a:solidFill>
                  <a:srgbClr val="FFC000"/>
                </a:solidFill>
                <a:latin typeface="Impact" pitchFamily="34" charset="0"/>
                <a:cs typeface="Arial" pitchFamily="34" charset="0"/>
              </a:rPr>
              <a:t> </a:t>
            </a:r>
          </a:p>
        </p:txBody>
      </p:sp>
      <p:graphicFrame>
        <p:nvGraphicFramePr>
          <p:cNvPr id="56" name="Object 162"/>
          <p:cNvGraphicFramePr>
            <a:graphicFrameLocks noChangeAspect="1"/>
          </p:cNvGraphicFramePr>
          <p:nvPr/>
        </p:nvGraphicFramePr>
        <p:xfrm>
          <a:off x="4203700" y="1384300"/>
          <a:ext cx="4114800" cy="2560638"/>
        </p:xfrm>
        <a:graphic>
          <a:graphicData uri="http://schemas.openxmlformats.org/presentationml/2006/ole">
            <p:oleObj spid="_x0000_s5122" name="ビットマップ イメージ" r:id="rId3" imgW="8371429" imgH="5210902" progId="PBrush">
              <p:embed/>
            </p:oleObj>
          </a:graphicData>
        </a:graphic>
      </p:graphicFrame>
      <p:pic>
        <p:nvPicPr>
          <p:cNvPr id="16392" name="Picture 163" descr="C:\Home\物件対応\中東\Samrya Tower\Qatar 02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1219200"/>
            <a:ext cx="3657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133"/>
          <p:cNvGrpSpPr>
            <a:grpSpLocks/>
          </p:cNvGrpSpPr>
          <p:nvPr/>
        </p:nvGrpSpPr>
        <p:grpSpPr bwMode="auto">
          <a:xfrm>
            <a:off x="3200400" y="5943600"/>
            <a:ext cx="914400" cy="709613"/>
            <a:chOff x="1751" y="1039"/>
            <a:chExt cx="1352" cy="1129"/>
          </a:xfrm>
        </p:grpSpPr>
        <p:pic>
          <p:nvPicPr>
            <p:cNvPr id="16420" name="Object 6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751" y="1039"/>
              <a:ext cx="1352" cy="1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21" name="Object 134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937" y="1159"/>
              <a:ext cx="973" cy="72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</p:grpSp>
      <p:grpSp>
        <p:nvGrpSpPr>
          <p:cNvPr id="4" name="Group 133"/>
          <p:cNvGrpSpPr>
            <a:grpSpLocks/>
          </p:cNvGrpSpPr>
          <p:nvPr/>
        </p:nvGrpSpPr>
        <p:grpSpPr bwMode="auto">
          <a:xfrm>
            <a:off x="2209800" y="5943600"/>
            <a:ext cx="914400" cy="709613"/>
            <a:chOff x="1751" y="1039"/>
            <a:chExt cx="1352" cy="1129"/>
          </a:xfrm>
        </p:grpSpPr>
        <p:pic>
          <p:nvPicPr>
            <p:cNvPr id="16418" name="Object 6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751" y="1039"/>
              <a:ext cx="1352" cy="1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19" name="Object 134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937" y="1159"/>
              <a:ext cx="973" cy="72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</p:grpSp>
      <p:grpSp>
        <p:nvGrpSpPr>
          <p:cNvPr id="5" name="Group 133"/>
          <p:cNvGrpSpPr>
            <a:grpSpLocks/>
          </p:cNvGrpSpPr>
          <p:nvPr/>
        </p:nvGrpSpPr>
        <p:grpSpPr bwMode="auto">
          <a:xfrm>
            <a:off x="1219200" y="5943600"/>
            <a:ext cx="914400" cy="709613"/>
            <a:chOff x="1751" y="1039"/>
            <a:chExt cx="1352" cy="1129"/>
          </a:xfrm>
        </p:grpSpPr>
        <p:pic>
          <p:nvPicPr>
            <p:cNvPr id="16416" name="Object 6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751" y="1039"/>
              <a:ext cx="1352" cy="1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17" name="Object 134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937" y="1159"/>
              <a:ext cx="973" cy="72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</p:grpSp>
      <p:grpSp>
        <p:nvGrpSpPr>
          <p:cNvPr id="6" name="Group 133"/>
          <p:cNvGrpSpPr>
            <a:grpSpLocks/>
          </p:cNvGrpSpPr>
          <p:nvPr/>
        </p:nvGrpSpPr>
        <p:grpSpPr bwMode="auto">
          <a:xfrm>
            <a:off x="228600" y="5943600"/>
            <a:ext cx="914400" cy="709613"/>
            <a:chOff x="1751" y="1039"/>
            <a:chExt cx="1352" cy="1129"/>
          </a:xfrm>
        </p:grpSpPr>
        <p:pic>
          <p:nvPicPr>
            <p:cNvPr id="16414" name="Object 6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751" y="1039"/>
              <a:ext cx="1352" cy="1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15" name="Object 134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937" y="1159"/>
              <a:ext cx="973" cy="72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</p:grpSp>
      <p:sp>
        <p:nvSpPr>
          <p:cNvPr id="70" name="AutoShape 227"/>
          <p:cNvSpPr>
            <a:spLocks noChangeArrowheads="1"/>
          </p:cNvSpPr>
          <p:nvPr/>
        </p:nvSpPr>
        <p:spPr bwMode="auto">
          <a:xfrm>
            <a:off x="685800" y="3962400"/>
            <a:ext cx="1600200" cy="18288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FF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endParaRPr lang="ja-JP" altLang="en-US"/>
          </a:p>
        </p:txBody>
      </p:sp>
      <p:sp>
        <p:nvSpPr>
          <p:cNvPr id="71" name="AutoShape 228"/>
          <p:cNvSpPr>
            <a:spLocks noChangeArrowheads="1"/>
          </p:cNvSpPr>
          <p:nvPr/>
        </p:nvSpPr>
        <p:spPr bwMode="auto">
          <a:xfrm>
            <a:off x="685800" y="2057400"/>
            <a:ext cx="1600200" cy="18288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FF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endParaRPr lang="ja-JP" altLang="en-US"/>
          </a:p>
        </p:txBody>
      </p:sp>
      <p:sp>
        <p:nvSpPr>
          <p:cNvPr id="72" name="AutoShape 229"/>
          <p:cNvSpPr>
            <a:spLocks noChangeArrowheads="1"/>
          </p:cNvSpPr>
          <p:nvPr/>
        </p:nvSpPr>
        <p:spPr bwMode="auto">
          <a:xfrm>
            <a:off x="2362200" y="3581400"/>
            <a:ext cx="1295400" cy="21336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FF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endParaRPr lang="ja-JP" altLang="en-US"/>
          </a:p>
        </p:txBody>
      </p:sp>
      <p:sp>
        <p:nvSpPr>
          <p:cNvPr id="73" name="AutoShape 230"/>
          <p:cNvSpPr>
            <a:spLocks noChangeArrowheads="1"/>
          </p:cNvSpPr>
          <p:nvPr/>
        </p:nvSpPr>
        <p:spPr bwMode="auto">
          <a:xfrm>
            <a:off x="2362200" y="1219200"/>
            <a:ext cx="1295400" cy="22860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FF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endParaRPr lang="ja-JP" altLang="en-US"/>
          </a:p>
        </p:txBody>
      </p:sp>
      <p:sp>
        <p:nvSpPr>
          <p:cNvPr id="74" name="Freeform 231"/>
          <p:cNvSpPr>
            <a:spLocks/>
          </p:cNvSpPr>
          <p:nvPr/>
        </p:nvSpPr>
        <p:spPr bwMode="auto">
          <a:xfrm>
            <a:off x="457200" y="4918075"/>
            <a:ext cx="685800" cy="1025525"/>
          </a:xfrm>
          <a:custGeom>
            <a:avLst/>
            <a:gdLst>
              <a:gd name="T0" fmla="*/ 0 w 288"/>
              <a:gd name="T1" fmla="*/ 2147483647 h 646"/>
              <a:gd name="T2" fmla="*/ 0 w 288"/>
              <a:gd name="T3" fmla="*/ 2147483647 h 646"/>
              <a:gd name="T4" fmla="*/ 2147483647 w 288"/>
              <a:gd name="T5" fmla="*/ 0 h 646"/>
              <a:gd name="T6" fmla="*/ 0 60000 65536"/>
              <a:gd name="T7" fmla="*/ 0 60000 65536"/>
              <a:gd name="T8" fmla="*/ 0 60000 65536"/>
              <a:gd name="T9" fmla="*/ 0 w 288"/>
              <a:gd name="T10" fmla="*/ 0 h 646"/>
              <a:gd name="T11" fmla="*/ 288 w 288"/>
              <a:gd name="T12" fmla="*/ 646 h 64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8" h="646">
                <a:moveTo>
                  <a:pt x="0" y="646"/>
                </a:moveTo>
                <a:lnTo>
                  <a:pt x="0" y="166"/>
                </a:lnTo>
                <a:lnTo>
                  <a:pt x="288" y="0"/>
                </a:lnTo>
              </a:path>
            </a:pathLst>
          </a:cu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pPr algn="ctr" eaLnBrk="0" hangingPunct="0"/>
            <a:endParaRPr lang="en-US"/>
          </a:p>
        </p:txBody>
      </p:sp>
      <p:sp>
        <p:nvSpPr>
          <p:cNvPr id="75" name="Line 232"/>
          <p:cNvSpPr>
            <a:spLocks noChangeShapeType="1"/>
          </p:cNvSpPr>
          <p:nvPr/>
        </p:nvSpPr>
        <p:spPr bwMode="auto">
          <a:xfrm flipV="1">
            <a:off x="1676400" y="3352800"/>
            <a:ext cx="1588" cy="2590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6" name="Line 233"/>
          <p:cNvSpPr>
            <a:spLocks noChangeShapeType="1"/>
          </p:cNvSpPr>
          <p:nvPr/>
        </p:nvSpPr>
        <p:spPr bwMode="auto">
          <a:xfrm flipV="1">
            <a:off x="2590800" y="2971800"/>
            <a:ext cx="1588" cy="2971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7" name="Freeform 234"/>
          <p:cNvSpPr>
            <a:spLocks/>
          </p:cNvSpPr>
          <p:nvPr/>
        </p:nvSpPr>
        <p:spPr bwMode="auto">
          <a:xfrm>
            <a:off x="3200400" y="4648200"/>
            <a:ext cx="609600" cy="1295400"/>
          </a:xfrm>
          <a:custGeom>
            <a:avLst/>
            <a:gdLst>
              <a:gd name="T0" fmla="*/ 2147483647 w 384"/>
              <a:gd name="T1" fmla="*/ 2147483647 h 816"/>
              <a:gd name="T2" fmla="*/ 2147483647 w 384"/>
              <a:gd name="T3" fmla="*/ 2147483647 h 816"/>
              <a:gd name="T4" fmla="*/ 0 w 384"/>
              <a:gd name="T5" fmla="*/ 0 h 816"/>
              <a:gd name="T6" fmla="*/ 0 60000 65536"/>
              <a:gd name="T7" fmla="*/ 0 60000 65536"/>
              <a:gd name="T8" fmla="*/ 0 60000 65536"/>
              <a:gd name="T9" fmla="*/ 0 w 384"/>
              <a:gd name="T10" fmla="*/ 0 h 816"/>
              <a:gd name="T11" fmla="*/ 384 w 384"/>
              <a:gd name="T12" fmla="*/ 816 h 81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84" h="816">
                <a:moveTo>
                  <a:pt x="384" y="816"/>
                </a:moveTo>
                <a:lnTo>
                  <a:pt x="384" y="384"/>
                </a:lnTo>
                <a:lnTo>
                  <a:pt x="0" y="0"/>
                </a:lnTo>
              </a:path>
            </a:pathLst>
          </a:cu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pPr algn="ctr" eaLnBrk="0" hangingPunct="0"/>
            <a:endParaRPr lang="en-US"/>
          </a:p>
        </p:txBody>
      </p:sp>
      <p:sp>
        <p:nvSpPr>
          <p:cNvPr id="78" name="AutoShape 235"/>
          <p:cNvSpPr>
            <a:spLocks noChangeArrowheads="1"/>
          </p:cNvSpPr>
          <p:nvPr/>
        </p:nvSpPr>
        <p:spPr bwMode="auto">
          <a:xfrm>
            <a:off x="4343400" y="6096000"/>
            <a:ext cx="1981200" cy="584200"/>
          </a:xfrm>
          <a:prstGeom prst="wedgeRectCallout">
            <a:avLst>
              <a:gd name="adj1" fmla="val -64986"/>
              <a:gd name="adj2" fmla="val -13370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r>
              <a:rPr lang="en-US" altLang="ja-JP" sz="1600"/>
              <a:t>1 iTM manager / edificio</a:t>
            </a:r>
          </a:p>
        </p:txBody>
      </p:sp>
      <p:sp>
        <p:nvSpPr>
          <p:cNvPr id="79" name="AutoShape 237"/>
          <p:cNvSpPr>
            <a:spLocks noChangeArrowheads="1"/>
          </p:cNvSpPr>
          <p:nvPr/>
        </p:nvSpPr>
        <p:spPr bwMode="auto">
          <a:xfrm>
            <a:off x="5867400" y="4800600"/>
            <a:ext cx="1905000" cy="830263"/>
          </a:xfrm>
          <a:prstGeom prst="wedgeRectCallout">
            <a:avLst>
              <a:gd name="adj1" fmla="val -76250"/>
              <a:gd name="adj2" fmla="val -29681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r>
              <a:rPr lang="en-US" altLang="ja-JP" sz="1600"/>
              <a:t>Varios TMs integrados via  Web on a PC</a:t>
            </a:r>
          </a:p>
        </p:txBody>
      </p:sp>
      <p:grpSp>
        <p:nvGrpSpPr>
          <p:cNvPr id="7" name="Group 242"/>
          <p:cNvGrpSpPr>
            <a:grpSpLocks/>
          </p:cNvGrpSpPr>
          <p:nvPr/>
        </p:nvGrpSpPr>
        <p:grpSpPr bwMode="auto">
          <a:xfrm>
            <a:off x="685800" y="4953000"/>
            <a:ext cx="4267200" cy="1828800"/>
            <a:chOff x="432" y="3120"/>
            <a:chExt cx="2688" cy="1152"/>
          </a:xfrm>
        </p:grpSpPr>
        <p:sp>
          <p:nvSpPr>
            <p:cNvPr id="16410" name="Freeform 238"/>
            <p:cNvSpPr>
              <a:spLocks/>
            </p:cNvSpPr>
            <p:nvPr/>
          </p:nvSpPr>
          <p:spPr bwMode="auto">
            <a:xfrm>
              <a:off x="432" y="3120"/>
              <a:ext cx="2688" cy="1152"/>
            </a:xfrm>
            <a:custGeom>
              <a:avLst/>
              <a:gdLst>
                <a:gd name="T0" fmla="*/ 0 w 2688"/>
                <a:gd name="T1" fmla="*/ 1056 h 1152"/>
                <a:gd name="T2" fmla="*/ 0 w 2688"/>
                <a:gd name="T3" fmla="*/ 1152 h 1152"/>
                <a:gd name="T4" fmla="*/ 2688 w 2688"/>
                <a:gd name="T5" fmla="*/ 1152 h 1152"/>
                <a:gd name="T6" fmla="*/ 2688 w 2688"/>
                <a:gd name="T7" fmla="*/ 0 h 115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688"/>
                <a:gd name="T13" fmla="*/ 0 h 1152"/>
                <a:gd name="T14" fmla="*/ 2688 w 2688"/>
                <a:gd name="T15" fmla="*/ 1152 h 115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688" h="1152">
                  <a:moveTo>
                    <a:pt x="0" y="1056"/>
                  </a:moveTo>
                  <a:lnTo>
                    <a:pt x="0" y="1152"/>
                  </a:lnTo>
                  <a:lnTo>
                    <a:pt x="2688" y="1152"/>
                  </a:lnTo>
                  <a:lnTo>
                    <a:pt x="2688" y="0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6411" name="Line 239"/>
            <p:cNvSpPr>
              <a:spLocks noChangeShapeType="1"/>
            </p:cNvSpPr>
            <p:nvPr/>
          </p:nvSpPr>
          <p:spPr bwMode="auto">
            <a:xfrm flipV="1">
              <a:off x="1056" y="4176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12" name="Line 240"/>
            <p:cNvSpPr>
              <a:spLocks noChangeShapeType="1"/>
            </p:cNvSpPr>
            <p:nvPr/>
          </p:nvSpPr>
          <p:spPr bwMode="auto">
            <a:xfrm flipV="1">
              <a:off x="1680" y="4176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13" name="Line 241"/>
            <p:cNvSpPr>
              <a:spLocks noChangeShapeType="1"/>
            </p:cNvSpPr>
            <p:nvPr/>
          </p:nvSpPr>
          <p:spPr bwMode="auto">
            <a:xfrm flipV="1">
              <a:off x="2304" y="4176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5" name="AutoShape 258"/>
          <p:cNvSpPr>
            <a:spLocks noChangeArrowheads="1"/>
          </p:cNvSpPr>
          <p:nvPr/>
        </p:nvSpPr>
        <p:spPr bwMode="auto">
          <a:xfrm rot="-2520328">
            <a:off x="5181600" y="3238500"/>
            <a:ext cx="203200" cy="381000"/>
          </a:xfrm>
          <a:prstGeom prst="upArrow">
            <a:avLst>
              <a:gd name="adj1" fmla="val 44444"/>
              <a:gd name="adj2" fmla="val 11241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25400" dir="54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  <a:defRPr/>
            </a:pPr>
            <a:endParaRPr lang="ja-JP" altLang="en-US">
              <a:latin typeface="Arial" charset="0"/>
              <a:ea typeface="ＭＳ Ｐゴシック" pitchFamily="50" charset="-128"/>
              <a:cs typeface="+mn-cs"/>
            </a:endParaRPr>
          </a:p>
        </p:txBody>
      </p:sp>
      <p:graphicFrame>
        <p:nvGraphicFramePr>
          <p:cNvPr id="86" name="Object 259"/>
          <p:cNvGraphicFramePr>
            <a:graphicFrameLocks noChangeAspect="1"/>
          </p:cNvGraphicFramePr>
          <p:nvPr/>
        </p:nvGraphicFramePr>
        <p:xfrm>
          <a:off x="4203700" y="1384300"/>
          <a:ext cx="4114800" cy="2568575"/>
        </p:xfrm>
        <a:graphic>
          <a:graphicData uri="http://schemas.openxmlformats.org/presentationml/2006/ole">
            <p:oleObj spid="_x0000_s5123" name="ビットマップ イメージ" r:id="rId7" imgW="8392696" imgH="5238095" progId="PBrush">
              <p:embed/>
            </p:oleObj>
          </a:graphicData>
        </a:graphic>
      </p:graphicFrame>
      <p:sp>
        <p:nvSpPr>
          <p:cNvPr id="87" name="AutoShape 260"/>
          <p:cNvSpPr>
            <a:spLocks noChangeArrowheads="1"/>
          </p:cNvSpPr>
          <p:nvPr/>
        </p:nvSpPr>
        <p:spPr bwMode="auto">
          <a:xfrm rot="-2520328">
            <a:off x="7848600" y="2590800"/>
            <a:ext cx="203200" cy="381000"/>
          </a:xfrm>
          <a:prstGeom prst="upArrow">
            <a:avLst>
              <a:gd name="adj1" fmla="val 44444"/>
              <a:gd name="adj2" fmla="val 11241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25400" dir="54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  <a:defRPr/>
            </a:pPr>
            <a:endParaRPr lang="ja-JP" altLang="en-US">
              <a:latin typeface="Arial" charset="0"/>
              <a:ea typeface="ＭＳ Ｐゴシック" pitchFamily="50" charset="-128"/>
              <a:cs typeface="+mn-cs"/>
            </a:endParaRPr>
          </a:p>
        </p:txBody>
      </p:sp>
      <p:graphicFrame>
        <p:nvGraphicFramePr>
          <p:cNvPr id="88" name="Object 257"/>
          <p:cNvGraphicFramePr>
            <a:graphicFrameLocks noChangeAspect="1"/>
          </p:cNvGraphicFramePr>
          <p:nvPr/>
        </p:nvGraphicFramePr>
        <p:xfrm>
          <a:off x="4203700" y="1384300"/>
          <a:ext cx="4114800" cy="2566988"/>
        </p:xfrm>
        <a:graphic>
          <a:graphicData uri="http://schemas.openxmlformats.org/presentationml/2006/ole">
            <p:oleObj spid="_x0000_s5124" name="ビットマップ イメージ" r:id="rId8" imgW="8392696" imgH="5238095" progId="PBrush">
              <p:embed/>
            </p:oleObj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8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3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5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58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69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73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8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8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8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8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8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 autoUpdateAnimBg="0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 autoUpdateAnimBg="0"/>
      <p:bldP spid="79" grpId="0" animBg="1" autoUpdateAnimBg="0"/>
      <p:bldP spid="85" grpId="0" animBg="1"/>
      <p:bldP spid="8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4" name="Object 19"/>
          <p:cNvGraphicFramePr>
            <a:graphicFrameLocks noChangeAspect="1"/>
          </p:cNvGraphicFramePr>
          <p:nvPr/>
        </p:nvGraphicFramePr>
        <p:xfrm>
          <a:off x="1905000" y="1219200"/>
          <a:ext cx="4876800" cy="3660775"/>
        </p:xfrm>
        <a:graphic>
          <a:graphicData uri="http://schemas.openxmlformats.org/presentationml/2006/ole">
            <p:oleObj spid="_x0000_s2050" name="ビットマップ イメージ" r:id="rId3" imgW="7666667" imgH="5753903" progId="PBrush">
              <p:embed/>
            </p:oleObj>
          </a:graphicData>
        </a:graphic>
      </p:graphicFrame>
      <p:sp>
        <p:nvSpPr>
          <p:cNvPr id="37891" name="Rectangle 3"/>
          <p:cNvSpPr txBox="1">
            <a:spLocks noChangeArrowheads="1"/>
          </p:cNvSpPr>
          <p:nvPr/>
        </p:nvSpPr>
        <p:spPr bwMode="auto">
          <a:xfrm>
            <a:off x="323850" y="260350"/>
            <a:ext cx="3886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13500000">
              <a:srgbClr val="393939"/>
            </a:prstShdw>
          </a:effectLst>
        </p:spPr>
        <p:txBody>
          <a:bodyPr anchor="ctr"/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en-US" altLang="ja-JP" sz="3200" i="1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Impact" pitchFamily="34" charset="0"/>
                <a:ea typeface="ＭＳ Ｐゴシック" pitchFamily="50" charset="-128"/>
                <a:cs typeface="+mn-cs"/>
              </a:rPr>
              <a:t>Fácil</a:t>
            </a:r>
            <a:r>
              <a:rPr lang="en-US" altLang="ja-JP" sz="3200" i="1" dirty="0">
                <a:solidFill>
                  <a:schemeClr val="accent6">
                    <a:lumMod val="60000"/>
                    <a:lumOff val="40000"/>
                  </a:schemeClr>
                </a:solidFill>
                <a:latin typeface="Impact" pitchFamily="34" charset="0"/>
                <a:ea typeface="ＭＳ Ｐゴシック" pitchFamily="50" charset="-128"/>
                <a:cs typeface="+mn-cs"/>
              </a:rPr>
              <a:t> </a:t>
            </a:r>
            <a:r>
              <a:rPr lang="en-US" altLang="ja-JP" sz="3200" i="1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Impact" pitchFamily="34" charset="0"/>
                <a:ea typeface="ＭＳ Ｐゴシック" pitchFamily="50" charset="-128"/>
                <a:cs typeface="+mn-cs"/>
              </a:rPr>
              <a:t>Operación</a:t>
            </a:r>
            <a:endParaRPr lang="en-US" altLang="ja-JP" sz="3200" i="1" dirty="0">
              <a:solidFill>
                <a:schemeClr val="accent6">
                  <a:lumMod val="60000"/>
                  <a:lumOff val="40000"/>
                </a:schemeClr>
              </a:solidFill>
              <a:latin typeface="Impact" pitchFamily="34" charset="0"/>
              <a:ea typeface="ＭＳ Ｐゴシック" pitchFamily="50" charset="-128"/>
              <a:cs typeface="+mn-cs"/>
            </a:endParaRP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3352800" y="1524000"/>
            <a:ext cx="3505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endParaRPr lang="ja-JP" altLang="ja-JP" sz="4400" i="1" u="sng">
              <a:solidFill>
                <a:schemeClr val="tx2"/>
              </a:solidFill>
            </a:endParaRPr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5829300" y="2463800"/>
            <a:ext cx="990600" cy="381000"/>
          </a:xfrm>
          <a:prstGeom prst="roundRect">
            <a:avLst>
              <a:gd name="adj" fmla="val 3528"/>
            </a:avLst>
          </a:prstGeom>
          <a:noFill/>
          <a:ln w="28575">
            <a:solidFill>
              <a:srgbClr val="FF3300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endParaRPr lang="ja-JP" altLang="en-US"/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5994400" y="4029075"/>
            <a:ext cx="533400" cy="29845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80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endParaRPr lang="ja-JP" altLang="en-US"/>
          </a:p>
        </p:txBody>
      </p:sp>
      <p:cxnSp>
        <p:nvCxnSpPr>
          <p:cNvPr id="8" name="AutoShape 7"/>
          <p:cNvCxnSpPr>
            <a:cxnSpLocks noChangeShapeType="1"/>
            <a:stCxn id="7" idx="2"/>
          </p:cNvCxnSpPr>
          <p:nvPr/>
        </p:nvCxnSpPr>
        <p:spPr bwMode="auto">
          <a:xfrm rot="5400000">
            <a:off x="5470525" y="4433888"/>
            <a:ext cx="882650" cy="698500"/>
          </a:xfrm>
          <a:prstGeom prst="bentConnector2">
            <a:avLst/>
          </a:prstGeom>
          <a:noFill/>
          <a:ln w="25400">
            <a:solidFill>
              <a:srgbClr val="800080"/>
            </a:solidFill>
            <a:miter lim="800000"/>
            <a:headEnd/>
            <a:tailEnd type="stealth" w="lg" len="lg"/>
          </a:ln>
        </p:spPr>
      </p:cxn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2057400" y="3471863"/>
            <a:ext cx="3505200" cy="3068637"/>
            <a:chOff x="3408" y="2331"/>
            <a:chExt cx="2208" cy="1933"/>
          </a:xfrm>
        </p:grpSpPr>
        <p:pic>
          <p:nvPicPr>
            <p:cNvPr id="13330" name="Picture 10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408" y="2606"/>
              <a:ext cx="2208" cy="16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331" name="Rectangle 11"/>
            <p:cNvSpPr>
              <a:spLocks noChangeArrowheads="1"/>
            </p:cNvSpPr>
            <p:nvPr/>
          </p:nvSpPr>
          <p:spPr bwMode="auto">
            <a:xfrm>
              <a:off x="3456" y="2331"/>
              <a:ext cx="2106" cy="330"/>
            </a:xfrm>
            <a:prstGeom prst="rect">
              <a:avLst/>
            </a:prstGeom>
            <a:noFill/>
            <a:ln w="1587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20000"/>
                </a:spcBef>
                <a:buFont typeface="Wingdings" pitchFamily="2" charset="2"/>
                <a:buNone/>
              </a:pPr>
              <a:r>
                <a:rPr lang="en-US" altLang="ja-JP" sz="2800">
                  <a:solidFill>
                    <a:schemeClr val="tx2"/>
                  </a:solidFill>
                </a:rPr>
                <a:t>Otras operaciones</a:t>
              </a:r>
            </a:p>
          </p:txBody>
        </p:sp>
      </p:grpSp>
      <p:sp>
        <p:nvSpPr>
          <p:cNvPr id="13" name="AutoShape 13"/>
          <p:cNvSpPr>
            <a:spLocks noChangeArrowheads="1"/>
          </p:cNvSpPr>
          <p:nvPr/>
        </p:nvSpPr>
        <p:spPr bwMode="auto">
          <a:xfrm>
            <a:off x="5829300" y="2882900"/>
            <a:ext cx="990600" cy="381000"/>
          </a:xfrm>
          <a:prstGeom prst="roundRect">
            <a:avLst>
              <a:gd name="adj" fmla="val 3528"/>
            </a:avLst>
          </a:prstGeom>
          <a:noFill/>
          <a:ln w="28575">
            <a:solidFill>
              <a:srgbClr val="FF3300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endParaRPr lang="ja-JP" altLang="en-US"/>
          </a:p>
        </p:txBody>
      </p:sp>
      <p:sp>
        <p:nvSpPr>
          <p:cNvPr id="14" name="AutoShape 14"/>
          <p:cNvSpPr>
            <a:spLocks noChangeArrowheads="1"/>
          </p:cNvSpPr>
          <p:nvPr/>
        </p:nvSpPr>
        <p:spPr bwMode="auto">
          <a:xfrm>
            <a:off x="5829300" y="3302000"/>
            <a:ext cx="990600" cy="660400"/>
          </a:xfrm>
          <a:prstGeom prst="roundRect">
            <a:avLst>
              <a:gd name="adj" fmla="val 3528"/>
            </a:avLst>
          </a:prstGeom>
          <a:noFill/>
          <a:ln w="28575">
            <a:solidFill>
              <a:srgbClr val="FF3300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endParaRPr lang="ja-JP" altLang="en-US"/>
          </a:p>
        </p:txBody>
      </p:sp>
      <p:sp>
        <p:nvSpPr>
          <p:cNvPr id="15" name="AutoShape 15"/>
          <p:cNvSpPr>
            <a:spLocks noChangeArrowheads="1"/>
          </p:cNvSpPr>
          <p:nvPr/>
        </p:nvSpPr>
        <p:spPr bwMode="auto">
          <a:xfrm>
            <a:off x="6934200" y="2286000"/>
            <a:ext cx="1905000" cy="646113"/>
          </a:xfrm>
          <a:prstGeom prst="wedgeRectCallout">
            <a:avLst>
              <a:gd name="adj1" fmla="val -62500"/>
              <a:gd name="adj2" fmla="val 41981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r>
              <a:rPr lang="en-US" altLang="ja-JP"/>
              <a:t>On/Off operación</a:t>
            </a:r>
          </a:p>
        </p:txBody>
      </p:sp>
      <p:sp>
        <p:nvSpPr>
          <p:cNvPr id="16" name="AutoShape 16"/>
          <p:cNvSpPr>
            <a:spLocks noChangeArrowheads="1"/>
          </p:cNvSpPr>
          <p:nvPr/>
        </p:nvSpPr>
        <p:spPr bwMode="auto">
          <a:xfrm>
            <a:off x="6934200" y="2824163"/>
            <a:ext cx="1905000" cy="646112"/>
          </a:xfrm>
          <a:prstGeom prst="wedgeRectCallout">
            <a:avLst>
              <a:gd name="adj1" fmla="val -65833"/>
              <a:gd name="adj2" fmla="val 18778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r>
              <a:rPr lang="en-US" altLang="ja-JP"/>
              <a:t>Setpoint cambio</a:t>
            </a:r>
          </a:p>
        </p:txBody>
      </p:sp>
      <p:sp>
        <p:nvSpPr>
          <p:cNvPr id="17" name="AutoShape 17"/>
          <p:cNvSpPr>
            <a:spLocks noChangeArrowheads="1"/>
          </p:cNvSpPr>
          <p:nvPr/>
        </p:nvSpPr>
        <p:spPr bwMode="auto">
          <a:xfrm>
            <a:off x="6934200" y="3429000"/>
            <a:ext cx="1447800" cy="979488"/>
          </a:xfrm>
          <a:prstGeom prst="wedgeRectCallout">
            <a:avLst>
              <a:gd name="adj1" fmla="val -69519"/>
              <a:gd name="adj2" fmla="val -15852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r>
              <a:rPr lang="en-US" altLang="ja-JP"/>
              <a:t>Ventilaciónvolumen </a:t>
            </a:r>
          </a:p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r>
              <a:rPr lang="en-US" altLang="ja-JP"/>
              <a:t>cambio</a:t>
            </a:r>
          </a:p>
        </p:txBody>
      </p:sp>
      <p:pic>
        <p:nvPicPr>
          <p:cNvPr id="18" name="Picture 18" descr="Pointing Finger Clip Art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33600" y="1905000"/>
            <a:ext cx="5254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5715000" y="1219200"/>
            <a:ext cx="3200400" cy="2895600"/>
            <a:chOff x="3600" y="720"/>
            <a:chExt cx="2016" cy="1824"/>
          </a:xfrm>
        </p:grpSpPr>
        <p:sp>
          <p:nvSpPr>
            <p:cNvPr id="13328" name="AutoShape 20"/>
            <p:cNvSpPr>
              <a:spLocks noChangeArrowheads="1"/>
            </p:cNvSpPr>
            <p:nvPr/>
          </p:nvSpPr>
          <p:spPr bwMode="auto">
            <a:xfrm>
              <a:off x="3600" y="720"/>
              <a:ext cx="720" cy="1824"/>
            </a:xfrm>
            <a:prstGeom prst="roundRect">
              <a:avLst>
                <a:gd name="adj" fmla="val 3528"/>
              </a:avLst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20000"/>
                </a:spcBef>
                <a:buFont typeface="Wingdings" pitchFamily="2" charset="2"/>
                <a:buNone/>
              </a:pPr>
              <a:endParaRPr lang="ja-JP" altLang="en-US"/>
            </a:p>
          </p:txBody>
        </p:sp>
        <p:sp>
          <p:nvSpPr>
            <p:cNvPr id="13329" name="AutoShape 22"/>
            <p:cNvSpPr>
              <a:spLocks noChangeArrowheads="1"/>
            </p:cNvSpPr>
            <p:nvPr/>
          </p:nvSpPr>
          <p:spPr bwMode="auto">
            <a:xfrm>
              <a:off x="4368" y="864"/>
              <a:ext cx="1248" cy="407"/>
            </a:xfrm>
            <a:prstGeom prst="wedgeRectCallout">
              <a:avLst>
                <a:gd name="adj1" fmla="val -60819"/>
                <a:gd name="adj2" fmla="val 29745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20000"/>
                </a:spcBef>
                <a:buFont typeface="Wingdings" pitchFamily="2" charset="2"/>
                <a:buNone/>
              </a:pPr>
              <a:r>
                <a:rPr lang="en-US" altLang="ja-JP"/>
                <a:t>Detalles información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0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4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3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2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32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1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55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3" grpId="0" animBg="1"/>
      <p:bldP spid="14" grpId="0" animBg="1"/>
      <p:bldP spid="15" grpId="0" animBg="1" autoUpdateAnimBg="0"/>
      <p:bldP spid="16" grpId="0" animBg="1" autoUpdateAnimBg="0"/>
      <p:bldP spid="17" grpId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Oval 82"/>
          <p:cNvSpPr>
            <a:spLocks noChangeArrowheads="1"/>
          </p:cNvSpPr>
          <p:nvPr/>
        </p:nvSpPr>
        <p:spPr bwMode="auto">
          <a:xfrm>
            <a:off x="7281863" y="35052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endParaRPr lang="ja-JP" altLang="en-US"/>
          </a:p>
        </p:txBody>
      </p:sp>
      <p:sp>
        <p:nvSpPr>
          <p:cNvPr id="14341" name="Oval 85"/>
          <p:cNvSpPr>
            <a:spLocks noChangeArrowheads="1"/>
          </p:cNvSpPr>
          <p:nvPr/>
        </p:nvSpPr>
        <p:spPr bwMode="auto">
          <a:xfrm>
            <a:off x="7739063" y="393065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endParaRPr lang="ja-JP" altLang="en-US"/>
          </a:p>
        </p:txBody>
      </p:sp>
      <p:sp>
        <p:nvSpPr>
          <p:cNvPr id="14342" name="Oval 86"/>
          <p:cNvSpPr>
            <a:spLocks noChangeArrowheads="1"/>
          </p:cNvSpPr>
          <p:nvPr/>
        </p:nvSpPr>
        <p:spPr bwMode="auto">
          <a:xfrm>
            <a:off x="7834313" y="39147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endParaRPr lang="ja-JP" altLang="en-US"/>
          </a:p>
        </p:txBody>
      </p:sp>
      <p:sp>
        <p:nvSpPr>
          <p:cNvPr id="14343" name="Oval 87"/>
          <p:cNvSpPr>
            <a:spLocks noChangeArrowheads="1"/>
          </p:cNvSpPr>
          <p:nvPr/>
        </p:nvSpPr>
        <p:spPr bwMode="auto">
          <a:xfrm>
            <a:off x="7931150" y="38909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endParaRPr lang="ja-JP" altLang="en-US"/>
          </a:p>
        </p:txBody>
      </p:sp>
      <p:sp>
        <p:nvSpPr>
          <p:cNvPr id="14344" name="Oval 81"/>
          <p:cNvSpPr>
            <a:spLocks noChangeArrowheads="1"/>
          </p:cNvSpPr>
          <p:nvPr/>
        </p:nvSpPr>
        <p:spPr bwMode="auto">
          <a:xfrm>
            <a:off x="4767263" y="35052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endParaRPr lang="ja-JP" altLang="en-US"/>
          </a:p>
        </p:txBody>
      </p:sp>
      <p:sp>
        <p:nvSpPr>
          <p:cNvPr id="14345" name="Oval 83"/>
          <p:cNvSpPr>
            <a:spLocks noChangeArrowheads="1"/>
          </p:cNvSpPr>
          <p:nvPr/>
        </p:nvSpPr>
        <p:spPr bwMode="auto">
          <a:xfrm>
            <a:off x="5413375" y="38862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endParaRPr lang="ja-JP" altLang="en-US"/>
          </a:p>
        </p:txBody>
      </p:sp>
      <p:sp>
        <p:nvSpPr>
          <p:cNvPr id="14346" name="Oval 84"/>
          <p:cNvSpPr>
            <a:spLocks noChangeArrowheads="1"/>
          </p:cNvSpPr>
          <p:nvPr/>
        </p:nvSpPr>
        <p:spPr bwMode="auto">
          <a:xfrm>
            <a:off x="5324475" y="39020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endParaRPr lang="ja-JP" altLang="en-US"/>
          </a:p>
        </p:txBody>
      </p:sp>
      <p:sp>
        <p:nvSpPr>
          <p:cNvPr id="3892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381000"/>
            <a:ext cx="7087966" cy="646331"/>
          </a:xfrm>
          <a:prstGeom prst="rect">
            <a:avLst/>
          </a:prstGeom>
          <a:effectLst>
            <a:outerShdw dist="17961" dir="13500000" algn="ctr" rotWithShape="0">
              <a:srgbClr val="393939"/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ja-JP" sz="3600" i="1" dirty="0" err="1" smtClean="0">
                <a:solidFill>
                  <a:schemeClr val="accent6">
                    <a:lumMod val="75000"/>
                  </a:schemeClr>
                </a:solidFill>
                <a:cs typeface="Arial" charset="0"/>
              </a:rPr>
              <a:t>Manejo</a:t>
            </a:r>
            <a:r>
              <a:rPr lang="en-US" altLang="ja-JP" sz="3600" i="1" dirty="0" smtClean="0">
                <a:solidFill>
                  <a:schemeClr val="accent6">
                    <a:lumMod val="75000"/>
                  </a:schemeClr>
                </a:solidFill>
                <a:cs typeface="Arial" charset="0"/>
              </a:rPr>
              <a:t> de </a:t>
            </a:r>
            <a:r>
              <a:rPr lang="en-US" altLang="ja-JP" sz="3600" i="1" dirty="0" err="1" smtClean="0">
                <a:solidFill>
                  <a:schemeClr val="accent6">
                    <a:lumMod val="75000"/>
                  </a:schemeClr>
                </a:solidFill>
                <a:cs typeface="Arial" charset="0"/>
              </a:rPr>
              <a:t>otros</a:t>
            </a:r>
            <a:r>
              <a:rPr lang="en-US" altLang="ja-JP" sz="3600" i="1" dirty="0" smtClean="0">
                <a:solidFill>
                  <a:schemeClr val="accent6">
                    <a:lumMod val="75000"/>
                  </a:schemeClr>
                </a:solidFill>
                <a:cs typeface="Arial" charset="0"/>
              </a:rPr>
              <a:t> </a:t>
            </a:r>
            <a:r>
              <a:rPr lang="en-US" altLang="ja-JP" sz="3600" i="1" dirty="0" err="1" smtClean="0">
                <a:solidFill>
                  <a:schemeClr val="accent6">
                    <a:lumMod val="75000"/>
                  </a:schemeClr>
                </a:solidFill>
                <a:cs typeface="Arial" charset="0"/>
              </a:rPr>
              <a:t>sistemas</a:t>
            </a:r>
            <a:r>
              <a:rPr lang="en-US" altLang="ja-JP" sz="3600" i="1" dirty="0" smtClean="0">
                <a:solidFill>
                  <a:schemeClr val="accent6">
                    <a:lumMod val="75000"/>
                  </a:schemeClr>
                </a:solidFill>
                <a:cs typeface="Arial" charset="0"/>
              </a:rPr>
              <a:t> del </a:t>
            </a:r>
            <a:r>
              <a:rPr lang="en-US" altLang="ja-JP" sz="3600" i="1" dirty="0" err="1" smtClean="0">
                <a:solidFill>
                  <a:schemeClr val="accent6">
                    <a:lumMod val="75000"/>
                  </a:schemeClr>
                </a:solidFill>
                <a:cs typeface="Arial" charset="0"/>
              </a:rPr>
              <a:t>Edificio</a:t>
            </a:r>
            <a:endParaRPr lang="en-US" altLang="ja-JP" sz="3600" dirty="0" smtClean="0">
              <a:solidFill>
                <a:schemeClr val="accent6">
                  <a:lumMod val="75000"/>
                </a:schemeClr>
              </a:solidFill>
              <a:cs typeface="Arial" charset="0"/>
            </a:endParaRPr>
          </a:p>
        </p:txBody>
      </p:sp>
      <p:sp>
        <p:nvSpPr>
          <p:cNvPr id="14348" name="Text Box 2"/>
          <p:cNvSpPr txBox="1">
            <a:spLocks noChangeArrowheads="1"/>
          </p:cNvSpPr>
          <p:nvPr/>
        </p:nvSpPr>
        <p:spPr bwMode="auto">
          <a:xfrm>
            <a:off x="4419600" y="1524000"/>
            <a:ext cx="4648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r>
              <a:rPr lang="en-US" altLang="ja-JP">
                <a:solidFill>
                  <a:srgbClr val="FF0000"/>
                </a:solidFill>
              </a:rPr>
              <a:t>Utilizando DTA / DEC </a:t>
            </a:r>
          </a:p>
        </p:txBody>
      </p:sp>
      <p:sp>
        <p:nvSpPr>
          <p:cNvPr id="14349" name="Text Box 50"/>
          <p:cNvSpPr txBox="1">
            <a:spLocks noChangeArrowheads="1"/>
          </p:cNvSpPr>
          <p:nvPr/>
        </p:nvSpPr>
        <p:spPr bwMode="auto">
          <a:xfrm>
            <a:off x="4070350" y="2452688"/>
            <a:ext cx="954088" cy="3698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r>
              <a:rPr lang="en-US" altLang="ja-JP"/>
              <a:t>DIII net</a:t>
            </a:r>
          </a:p>
        </p:txBody>
      </p:sp>
      <p:pic>
        <p:nvPicPr>
          <p:cNvPr id="14350" name="Object 6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91325" y="5029200"/>
            <a:ext cx="676275" cy="59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51" name="AutoShape 61"/>
          <p:cNvSpPr>
            <a:spLocks noChangeArrowheads="1"/>
          </p:cNvSpPr>
          <p:nvPr/>
        </p:nvSpPr>
        <p:spPr bwMode="auto">
          <a:xfrm>
            <a:off x="2971800" y="4724400"/>
            <a:ext cx="5943600" cy="1752600"/>
          </a:xfrm>
          <a:prstGeom prst="roundRect">
            <a:avLst>
              <a:gd name="adj" fmla="val 1666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endParaRPr lang="ja-JP" altLang="en-US"/>
          </a:p>
        </p:txBody>
      </p:sp>
      <p:sp>
        <p:nvSpPr>
          <p:cNvPr id="14352" name="Text Box 62"/>
          <p:cNvSpPr txBox="1">
            <a:spLocks noChangeArrowheads="1"/>
          </p:cNvSpPr>
          <p:nvPr/>
        </p:nvSpPr>
        <p:spPr bwMode="auto">
          <a:xfrm>
            <a:off x="4756150" y="6096000"/>
            <a:ext cx="2481192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r>
              <a:rPr lang="es-AR" altLang="ja-JP" dirty="0" smtClean="0"/>
              <a:t>Instalaciones del edificio</a:t>
            </a:r>
            <a:endParaRPr lang="en-US" altLang="ja-JP" dirty="0"/>
          </a:p>
        </p:txBody>
      </p:sp>
      <p:sp>
        <p:nvSpPr>
          <p:cNvPr id="14353" name="Line 63"/>
          <p:cNvSpPr>
            <a:spLocks noChangeShapeType="1"/>
          </p:cNvSpPr>
          <p:nvPr/>
        </p:nvSpPr>
        <p:spPr bwMode="auto">
          <a:xfrm>
            <a:off x="3700463" y="2895600"/>
            <a:ext cx="685800" cy="0"/>
          </a:xfrm>
          <a:prstGeom prst="line">
            <a:avLst/>
          </a:prstGeom>
          <a:noFill/>
          <a:ln w="31750">
            <a:solidFill>
              <a:srgbClr val="00808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14354" name="AutoShape 64"/>
          <p:cNvCxnSpPr>
            <a:cxnSpLocks noChangeShapeType="1"/>
            <a:stCxn id="14353" idx="1"/>
            <a:endCxn id="14344" idx="0"/>
          </p:cNvCxnSpPr>
          <p:nvPr/>
        </p:nvCxnSpPr>
        <p:spPr bwMode="auto">
          <a:xfrm>
            <a:off x="4386263" y="2911475"/>
            <a:ext cx="419100" cy="593725"/>
          </a:xfrm>
          <a:prstGeom prst="straightConnector1">
            <a:avLst/>
          </a:prstGeom>
          <a:noFill/>
          <a:ln w="28575">
            <a:solidFill>
              <a:srgbClr val="008080"/>
            </a:solidFill>
            <a:round/>
            <a:headEnd/>
            <a:tailEnd/>
          </a:ln>
        </p:spPr>
      </p:cxnSp>
      <p:sp>
        <p:nvSpPr>
          <p:cNvPr id="14355" name="Line 65"/>
          <p:cNvSpPr>
            <a:spLocks noChangeShapeType="1"/>
          </p:cNvSpPr>
          <p:nvPr/>
        </p:nvSpPr>
        <p:spPr bwMode="auto">
          <a:xfrm>
            <a:off x="5072063" y="2895600"/>
            <a:ext cx="1905000" cy="0"/>
          </a:xfrm>
          <a:prstGeom prst="line">
            <a:avLst/>
          </a:prstGeom>
          <a:noFill/>
          <a:ln w="31750">
            <a:solidFill>
              <a:srgbClr val="00808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14356" name="AutoShape 66"/>
          <p:cNvCxnSpPr>
            <a:cxnSpLocks noChangeShapeType="1"/>
            <a:stCxn id="14344" idx="0"/>
            <a:endCxn id="14355" idx="0"/>
          </p:cNvCxnSpPr>
          <p:nvPr/>
        </p:nvCxnSpPr>
        <p:spPr bwMode="auto">
          <a:xfrm flipV="1">
            <a:off x="4805363" y="2879725"/>
            <a:ext cx="266700" cy="625475"/>
          </a:xfrm>
          <a:prstGeom prst="straightConnector1">
            <a:avLst/>
          </a:prstGeom>
          <a:noFill/>
          <a:ln w="28575">
            <a:solidFill>
              <a:srgbClr val="008080"/>
            </a:solidFill>
            <a:round/>
            <a:headEnd/>
            <a:tailEnd/>
          </a:ln>
        </p:spPr>
      </p:cxnSp>
      <p:cxnSp>
        <p:nvCxnSpPr>
          <p:cNvPr id="14357" name="AutoShape 67"/>
          <p:cNvCxnSpPr>
            <a:cxnSpLocks noChangeShapeType="1"/>
            <a:stCxn id="14340" idx="1"/>
            <a:endCxn id="14355" idx="1"/>
          </p:cNvCxnSpPr>
          <p:nvPr/>
        </p:nvCxnSpPr>
        <p:spPr bwMode="auto">
          <a:xfrm flipH="1" flipV="1">
            <a:off x="6977063" y="2911475"/>
            <a:ext cx="315912" cy="604838"/>
          </a:xfrm>
          <a:prstGeom prst="straightConnector1">
            <a:avLst/>
          </a:prstGeom>
          <a:noFill/>
          <a:ln w="28575">
            <a:solidFill>
              <a:srgbClr val="008080"/>
            </a:solidFill>
            <a:round/>
            <a:headEnd/>
            <a:tailEnd/>
          </a:ln>
        </p:spPr>
      </p:cxnSp>
      <p:cxnSp>
        <p:nvCxnSpPr>
          <p:cNvPr id="14358" name="AutoShape 74"/>
          <p:cNvCxnSpPr>
            <a:cxnSpLocks noChangeShapeType="1"/>
            <a:endCxn id="14346" idx="4"/>
          </p:cNvCxnSpPr>
          <p:nvPr/>
        </p:nvCxnSpPr>
        <p:spPr bwMode="auto">
          <a:xfrm rot="-5400000">
            <a:off x="3960813" y="3560762"/>
            <a:ext cx="984250" cy="1819275"/>
          </a:xfrm>
          <a:prstGeom prst="curvedConnector3">
            <a:avLst>
              <a:gd name="adj1" fmla="val 50000"/>
            </a:avLst>
          </a:prstGeom>
          <a:noFill/>
          <a:ln w="22225">
            <a:solidFill>
              <a:srgbClr val="3366FF"/>
            </a:solidFill>
            <a:round/>
            <a:headEnd/>
            <a:tailEnd/>
          </a:ln>
        </p:spPr>
      </p:cxnSp>
      <p:cxnSp>
        <p:nvCxnSpPr>
          <p:cNvPr id="14359" name="AutoShape 77"/>
          <p:cNvCxnSpPr>
            <a:cxnSpLocks noChangeShapeType="1"/>
            <a:endCxn id="14341" idx="4"/>
          </p:cNvCxnSpPr>
          <p:nvPr/>
        </p:nvCxnSpPr>
        <p:spPr bwMode="auto">
          <a:xfrm rot="-5400000">
            <a:off x="6384926" y="3636962"/>
            <a:ext cx="1022350" cy="1762125"/>
          </a:xfrm>
          <a:prstGeom prst="curvedConnector3">
            <a:avLst>
              <a:gd name="adj1" fmla="val 50000"/>
            </a:avLst>
          </a:prstGeom>
          <a:noFill/>
          <a:ln w="22225">
            <a:solidFill>
              <a:srgbClr val="3366FF"/>
            </a:solidFill>
            <a:round/>
            <a:headEnd/>
            <a:tailEnd/>
          </a:ln>
        </p:spPr>
      </p:cxnSp>
      <p:cxnSp>
        <p:nvCxnSpPr>
          <p:cNvPr id="14360" name="AutoShape 78"/>
          <p:cNvCxnSpPr>
            <a:cxnSpLocks noChangeShapeType="1"/>
            <a:endCxn id="14342" idx="4"/>
          </p:cNvCxnSpPr>
          <p:nvPr/>
        </p:nvCxnSpPr>
        <p:spPr bwMode="auto">
          <a:xfrm rot="-5400000">
            <a:off x="6981825" y="4138613"/>
            <a:ext cx="1038225" cy="742950"/>
          </a:xfrm>
          <a:prstGeom prst="curvedConnector3">
            <a:avLst>
              <a:gd name="adj1" fmla="val 50000"/>
            </a:avLst>
          </a:prstGeom>
          <a:noFill/>
          <a:ln w="22225">
            <a:solidFill>
              <a:srgbClr val="3366FF"/>
            </a:solidFill>
            <a:round/>
            <a:headEnd/>
            <a:tailEnd/>
          </a:ln>
        </p:spPr>
      </p:cxnSp>
      <p:sp>
        <p:nvSpPr>
          <p:cNvPr id="14361" name="Text Box 80"/>
          <p:cNvSpPr txBox="1">
            <a:spLocks noChangeArrowheads="1"/>
          </p:cNvSpPr>
          <p:nvPr/>
        </p:nvSpPr>
        <p:spPr bwMode="auto">
          <a:xfrm>
            <a:off x="1905000" y="4876800"/>
            <a:ext cx="1117600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r>
              <a:rPr lang="en-US" altLang="ja-JP"/>
              <a:t>Di/Do/Ai</a:t>
            </a:r>
          </a:p>
        </p:txBody>
      </p:sp>
      <p:sp>
        <p:nvSpPr>
          <p:cNvPr id="14362" name="Text Box 92"/>
          <p:cNvSpPr txBox="1">
            <a:spLocks noChangeArrowheads="1"/>
          </p:cNvSpPr>
          <p:nvPr/>
        </p:nvSpPr>
        <p:spPr bwMode="auto">
          <a:xfrm>
            <a:off x="3149600" y="5715000"/>
            <a:ext cx="7715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r>
              <a:rPr lang="en-US" altLang="ja-JP" sz="1400"/>
              <a:t>bomba</a:t>
            </a:r>
          </a:p>
        </p:txBody>
      </p:sp>
      <p:sp>
        <p:nvSpPr>
          <p:cNvPr id="14363" name="Text Box 95"/>
          <p:cNvSpPr txBox="1">
            <a:spLocks noChangeArrowheads="1"/>
          </p:cNvSpPr>
          <p:nvPr/>
        </p:nvSpPr>
        <p:spPr bwMode="auto">
          <a:xfrm>
            <a:off x="6781800" y="5715000"/>
            <a:ext cx="7112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r>
              <a:rPr lang="en-US" altLang="ja-JP" sz="1400"/>
              <a:t>Vent 1</a:t>
            </a:r>
          </a:p>
        </p:txBody>
      </p:sp>
      <p:graphicFrame>
        <p:nvGraphicFramePr>
          <p:cNvPr id="14338" name="Object 97"/>
          <p:cNvGraphicFramePr>
            <a:graphicFrameLocks noChangeAspect="1"/>
          </p:cNvGraphicFramePr>
          <p:nvPr/>
        </p:nvGraphicFramePr>
        <p:xfrm>
          <a:off x="3124200" y="4962525"/>
          <a:ext cx="838200" cy="735013"/>
        </p:xfrm>
        <a:graphic>
          <a:graphicData uri="http://schemas.openxmlformats.org/presentationml/2006/ole">
            <p:oleObj spid="_x0000_s3074" name="ビットマップ イメージ" r:id="rId4" imgW="2400635" imgH="2104762" progId="PBrush">
              <p:embed/>
            </p:oleObj>
          </a:graphicData>
        </a:graphic>
      </p:graphicFrame>
      <p:grpSp>
        <p:nvGrpSpPr>
          <p:cNvPr id="2" name="Group 99"/>
          <p:cNvGrpSpPr>
            <a:grpSpLocks/>
          </p:cNvGrpSpPr>
          <p:nvPr/>
        </p:nvGrpSpPr>
        <p:grpSpPr bwMode="auto">
          <a:xfrm>
            <a:off x="228600" y="1295400"/>
            <a:ext cx="3886200" cy="3124200"/>
            <a:chOff x="144" y="816"/>
            <a:chExt cx="2448" cy="1968"/>
          </a:xfrm>
        </p:grpSpPr>
        <p:grpSp>
          <p:nvGrpSpPr>
            <p:cNvPr id="3" name="Group 133"/>
            <p:cNvGrpSpPr>
              <a:grpSpLocks/>
            </p:cNvGrpSpPr>
            <p:nvPr/>
          </p:nvGrpSpPr>
          <p:grpSpPr bwMode="auto">
            <a:xfrm>
              <a:off x="144" y="816"/>
              <a:ext cx="2448" cy="1968"/>
              <a:chOff x="1751" y="1039"/>
              <a:chExt cx="1352" cy="1129"/>
            </a:xfrm>
          </p:grpSpPr>
          <p:pic>
            <p:nvPicPr>
              <p:cNvPr id="14370" name="Object 6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1751" y="1039"/>
                <a:ext cx="1352" cy="11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371" name="Object 134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1937" y="1159"/>
                <a:ext cx="973" cy="728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</p:pic>
        </p:grpSp>
        <p:graphicFrame>
          <p:nvGraphicFramePr>
            <p:cNvPr id="14339" name="Object 98"/>
            <p:cNvGraphicFramePr>
              <a:graphicFrameLocks noChangeAspect="1"/>
            </p:cNvGraphicFramePr>
            <p:nvPr/>
          </p:nvGraphicFramePr>
          <p:xfrm>
            <a:off x="487" y="1015"/>
            <a:ext cx="1769" cy="1289"/>
          </p:xfrm>
          <a:graphic>
            <a:graphicData uri="http://schemas.openxmlformats.org/presentationml/2006/ole">
              <p:oleObj spid="_x0000_s3075" name="ビットマップ イメージ" r:id="rId7" imgW="7590476" imgH="5714286" progId="PBrush">
                <p:embed/>
              </p:oleObj>
            </a:graphicData>
          </a:graphic>
        </p:graphicFrame>
      </p:grpSp>
      <p:pic>
        <p:nvPicPr>
          <p:cNvPr id="14365" name="Picture 40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500563" y="3213100"/>
            <a:ext cx="952500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66" name="Picture 4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092950" y="2636838"/>
            <a:ext cx="1030288" cy="154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67" name="Object 6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51500" y="4941888"/>
            <a:ext cx="676275" cy="59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68" name="Text Box 95"/>
          <p:cNvSpPr txBox="1">
            <a:spLocks noChangeArrowheads="1"/>
          </p:cNvSpPr>
          <p:nvPr/>
        </p:nvSpPr>
        <p:spPr bwMode="auto">
          <a:xfrm>
            <a:off x="5651500" y="5589588"/>
            <a:ext cx="7127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r>
              <a:rPr lang="en-US" altLang="ja-JP" sz="1400"/>
              <a:t>Vent 2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Oval 82"/>
          <p:cNvSpPr>
            <a:spLocks noChangeArrowheads="1"/>
          </p:cNvSpPr>
          <p:nvPr/>
        </p:nvSpPr>
        <p:spPr bwMode="auto">
          <a:xfrm>
            <a:off x="7281863" y="35052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endParaRPr lang="ja-JP" altLang="en-US"/>
          </a:p>
        </p:txBody>
      </p:sp>
      <p:sp>
        <p:nvSpPr>
          <p:cNvPr id="15365" name="Oval 85"/>
          <p:cNvSpPr>
            <a:spLocks noChangeArrowheads="1"/>
          </p:cNvSpPr>
          <p:nvPr/>
        </p:nvSpPr>
        <p:spPr bwMode="auto">
          <a:xfrm>
            <a:off x="7739063" y="393065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endParaRPr lang="ja-JP" altLang="en-US"/>
          </a:p>
        </p:txBody>
      </p:sp>
      <p:sp>
        <p:nvSpPr>
          <p:cNvPr id="15366" name="Oval 86"/>
          <p:cNvSpPr>
            <a:spLocks noChangeArrowheads="1"/>
          </p:cNvSpPr>
          <p:nvPr/>
        </p:nvSpPr>
        <p:spPr bwMode="auto">
          <a:xfrm>
            <a:off x="7834313" y="39147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endParaRPr lang="ja-JP" altLang="en-US"/>
          </a:p>
        </p:txBody>
      </p:sp>
      <p:sp>
        <p:nvSpPr>
          <p:cNvPr id="15367" name="Oval 87"/>
          <p:cNvSpPr>
            <a:spLocks noChangeArrowheads="1"/>
          </p:cNvSpPr>
          <p:nvPr/>
        </p:nvSpPr>
        <p:spPr bwMode="auto">
          <a:xfrm>
            <a:off x="7931150" y="38909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endParaRPr lang="ja-JP" altLang="en-US"/>
          </a:p>
        </p:txBody>
      </p:sp>
      <p:sp>
        <p:nvSpPr>
          <p:cNvPr id="15368" name="Oval 81"/>
          <p:cNvSpPr>
            <a:spLocks noChangeArrowheads="1"/>
          </p:cNvSpPr>
          <p:nvPr/>
        </p:nvSpPr>
        <p:spPr bwMode="auto">
          <a:xfrm>
            <a:off x="4767263" y="35052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endParaRPr lang="ja-JP" altLang="en-US"/>
          </a:p>
        </p:txBody>
      </p:sp>
      <p:sp>
        <p:nvSpPr>
          <p:cNvPr id="15369" name="Oval 83"/>
          <p:cNvSpPr>
            <a:spLocks noChangeArrowheads="1"/>
          </p:cNvSpPr>
          <p:nvPr/>
        </p:nvSpPr>
        <p:spPr bwMode="auto">
          <a:xfrm>
            <a:off x="5413375" y="38862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endParaRPr lang="ja-JP" altLang="en-US"/>
          </a:p>
        </p:txBody>
      </p:sp>
      <p:sp>
        <p:nvSpPr>
          <p:cNvPr id="15370" name="Oval 84"/>
          <p:cNvSpPr>
            <a:spLocks noChangeArrowheads="1"/>
          </p:cNvSpPr>
          <p:nvPr/>
        </p:nvSpPr>
        <p:spPr bwMode="auto">
          <a:xfrm>
            <a:off x="5324475" y="390207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endParaRPr lang="ja-JP" altLang="en-US"/>
          </a:p>
        </p:txBody>
      </p:sp>
      <p:sp>
        <p:nvSpPr>
          <p:cNvPr id="3892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692150"/>
            <a:ext cx="7180940" cy="646331"/>
          </a:xfrm>
          <a:prstGeom prst="rect">
            <a:avLst/>
          </a:prstGeom>
          <a:effectLst>
            <a:outerShdw dist="17961" dir="13500000" algn="ctr" rotWithShape="0">
              <a:srgbClr val="393939"/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ja-JP" sz="3600" i="1" dirty="0" err="1" smtClean="0">
                <a:solidFill>
                  <a:schemeClr val="accent6">
                    <a:lumMod val="75000"/>
                  </a:schemeClr>
                </a:solidFill>
                <a:cs typeface="Arial" charset="0"/>
              </a:rPr>
              <a:t>Manejo</a:t>
            </a:r>
            <a:r>
              <a:rPr lang="en-US" altLang="ja-JP" sz="3600" i="1" dirty="0" smtClean="0">
                <a:solidFill>
                  <a:schemeClr val="accent6">
                    <a:lumMod val="75000"/>
                  </a:schemeClr>
                </a:solidFill>
                <a:cs typeface="Arial" charset="0"/>
              </a:rPr>
              <a:t> de </a:t>
            </a:r>
            <a:r>
              <a:rPr lang="en-US" altLang="ja-JP" sz="3600" i="1" dirty="0" err="1" smtClean="0">
                <a:solidFill>
                  <a:schemeClr val="accent6">
                    <a:lumMod val="75000"/>
                  </a:schemeClr>
                </a:solidFill>
                <a:cs typeface="Arial" charset="0"/>
              </a:rPr>
              <a:t>Otros</a:t>
            </a:r>
            <a:r>
              <a:rPr lang="en-US" altLang="ja-JP" sz="3600" i="1" dirty="0" smtClean="0">
                <a:solidFill>
                  <a:schemeClr val="accent6">
                    <a:lumMod val="75000"/>
                  </a:schemeClr>
                </a:solidFill>
                <a:cs typeface="Arial" charset="0"/>
              </a:rPr>
              <a:t> </a:t>
            </a:r>
            <a:r>
              <a:rPr lang="en-US" altLang="ja-JP" sz="3600" i="1" dirty="0" err="1" smtClean="0">
                <a:solidFill>
                  <a:schemeClr val="accent6">
                    <a:lumMod val="75000"/>
                  </a:schemeClr>
                </a:solidFill>
                <a:cs typeface="Arial" charset="0"/>
              </a:rPr>
              <a:t>Sistemas</a:t>
            </a:r>
            <a:r>
              <a:rPr lang="en-US" altLang="ja-JP" sz="3600" i="1" dirty="0" smtClean="0">
                <a:solidFill>
                  <a:schemeClr val="accent6">
                    <a:lumMod val="75000"/>
                  </a:schemeClr>
                </a:solidFill>
                <a:cs typeface="Arial" charset="0"/>
              </a:rPr>
              <a:t> del </a:t>
            </a:r>
            <a:r>
              <a:rPr lang="en-US" altLang="ja-JP" sz="3600" i="1" dirty="0" err="1" smtClean="0">
                <a:solidFill>
                  <a:schemeClr val="accent6">
                    <a:lumMod val="75000"/>
                  </a:schemeClr>
                </a:solidFill>
                <a:cs typeface="Arial" charset="0"/>
              </a:rPr>
              <a:t>Edificio</a:t>
            </a:r>
            <a:endParaRPr lang="en-US" altLang="ja-JP" sz="3600" dirty="0" smtClean="0">
              <a:solidFill>
                <a:schemeClr val="accent6">
                  <a:lumMod val="75000"/>
                </a:schemeClr>
              </a:solidFill>
              <a:cs typeface="Arial" charset="0"/>
            </a:endParaRPr>
          </a:p>
        </p:txBody>
      </p:sp>
      <p:sp>
        <p:nvSpPr>
          <p:cNvPr id="15372" name="Text Box 2"/>
          <p:cNvSpPr txBox="1">
            <a:spLocks noChangeArrowheads="1"/>
          </p:cNvSpPr>
          <p:nvPr/>
        </p:nvSpPr>
        <p:spPr bwMode="auto">
          <a:xfrm>
            <a:off x="4419600" y="1524000"/>
            <a:ext cx="46482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r>
              <a:rPr lang="en-US" altLang="ja-JP"/>
              <a:t>Utilizando  interfaces </a:t>
            </a:r>
            <a:r>
              <a:rPr lang="en-US" altLang="ja-JP">
                <a:solidFill>
                  <a:srgbClr val="FF0000"/>
                </a:solidFill>
              </a:rPr>
              <a:t>WAGO I/O system</a:t>
            </a:r>
          </a:p>
        </p:txBody>
      </p:sp>
      <p:pic>
        <p:nvPicPr>
          <p:cNvPr id="15373" name="Picture 46" descr="http://t0.gstatic.com/images?q=tbn:ANd9GcQtxm-Tj2XV42TqI4iMVg2qvGFB3Dw8OiV5xWuufqweFZxLcmzPJ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0263" y="3238500"/>
            <a:ext cx="1027112" cy="89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4" name="Picture 47" descr="http://t0.gstatic.com/images?q=tbn:ANd9GcQtxm-Tj2XV42TqI4iMVg2qvGFB3Dw8OiV5xWuufqweFZxLcmzPJ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51688" y="3244850"/>
            <a:ext cx="1027112" cy="89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5" name="Text Box 50"/>
          <p:cNvSpPr txBox="1">
            <a:spLocks noChangeArrowheads="1"/>
          </p:cNvSpPr>
          <p:nvPr/>
        </p:nvSpPr>
        <p:spPr bwMode="auto">
          <a:xfrm>
            <a:off x="4070350" y="2452688"/>
            <a:ext cx="882650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r>
              <a:rPr lang="en-US" altLang="ja-JP"/>
              <a:t>RS485</a:t>
            </a:r>
          </a:p>
        </p:txBody>
      </p:sp>
      <p:pic>
        <p:nvPicPr>
          <p:cNvPr id="15376" name="Object 6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91325" y="5029200"/>
            <a:ext cx="676275" cy="59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7" name="Picture 10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72400" y="4876800"/>
            <a:ext cx="760413" cy="79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8" name="AutoShape 61"/>
          <p:cNvSpPr>
            <a:spLocks noChangeArrowheads="1"/>
          </p:cNvSpPr>
          <p:nvPr/>
        </p:nvSpPr>
        <p:spPr bwMode="auto">
          <a:xfrm>
            <a:off x="2971800" y="4724400"/>
            <a:ext cx="5943600" cy="1752600"/>
          </a:xfrm>
          <a:prstGeom prst="roundRect">
            <a:avLst>
              <a:gd name="adj" fmla="val 1666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endParaRPr lang="ja-JP" altLang="en-US"/>
          </a:p>
        </p:txBody>
      </p:sp>
      <p:sp>
        <p:nvSpPr>
          <p:cNvPr id="15379" name="Text Box 62"/>
          <p:cNvSpPr txBox="1">
            <a:spLocks noChangeArrowheads="1"/>
          </p:cNvSpPr>
          <p:nvPr/>
        </p:nvSpPr>
        <p:spPr bwMode="auto">
          <a:xfrm>
            <a:off x="4756150" y="6096000"/>
            <a:ext cx="2082943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r>
              <a:rPr lang="es-AR" altLang="ja-JP" dirty="0" smtClean="0"/>
              <a:t>Servicios del Edificio</a:t>
            </a:r>
            <a:endParaRPr lang="en-US" altLang="ja-JP" dirty="0"/>
          </a:p>
        </p:txBody>
      </p:sp>
      <p:sp>
        <p:nvSpPr>
          <p:cNvPr id="15380" name="Line 63"/>
          <p:cNvSpPr>
            <a:spLocks noChangeShapeType="1"/>
          </p:cNvSpPr>
          <p:nvPr/>
        </p:nvSpPr>
        <p:spPr bwMode="auto">
          <a:xfrm>
            <a:off x="3700463" y="2895600"/>
            <a:ext cx="685800" cy="0"/>
          </a:xfrm>
          <a:prstGeom prst="line">
            <a:avLst/>
          </a:prstGeom>
          <a:noFill/>
          <a:ln w="31750">
            <a:solidFill>
              <a:srgbClr val="00808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15381" name="AutoShape 64"/>
          <p:cNvCxnSpPr>
            <a:cxnSpLocks noChangeShapeType="1"/>
            <a:stCxn id="15380" idx="1"/>
            <a:endCxn id="15368" idx="0"/>
          </p:cNvCxnSpPr>
          <p:nvPr/>
        </p:nvCxnSpPr>
        <p:spPr bwMode="auto">
          <a:xfrm>
            <a:off x="4386263" y="2911475"/>
            <a:ext cx="419100" cy="593725"/>
          </a:xfrm>
          <a:prstGeom prst="straightConnector1">
            <a:avLst/>
          </a:prstGeom>
          <a:noFill/>
          <a:ln w="28575">
            <a:solidFill>
              <a:srgbClr val="008080"/>
            </a:solidFill>
            <a:round/>
            <a:headEnd/>
            <a:tailEnd/>
          </a:ln>
        </p:spPr>
      </p:cxnSp>
      <p:sp>
        <p:nvSpPr>
          <p:cNvPr id="15382" name="Line 65"/>
          <p:cNvSpPr>
            <a:spLocks noChangeShapeType="1"/>
          </p:cNvSpPr>
          <p:nvPr/>
        </p:nvSpPr>
        <p:spPr bwMode="auto">
          <a:xfrm>
            <a:off x="5072063" y="2895600"/>
            <a:ext cx="1905000" cy="0"/>
          </a:xfrm>
          <a:prstGeom prst="line">
            <a:avLst/>
          </a:prstGeom>
          <a:noFill/>
          <a:ln w="31750">
            <a:solidFill>
              <a:srgbClr val="00808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15383" name="AutoShape 66"/>
          <p:cNvCxnSpPr>
            <a:cxnSpLocks noChangeShapeType="1"/>
            <a:stCxn id="15368" idx="0"/>
            <a:endCxn id="15382" idx="0"/>
          </p:cNvCxnSpPr>
          <p:nvPr/>
        </p:nvCxnSpPr>
        <p:spPr bwMode="auto">
          <a:xfrm flipV="1">
            <a:off x="4805363" y="2879725"/>
            <a:ext cx="266700" cy="625475"/>
          </a:xfrm>
          <a:prstGeom prst="straightConnector1">
            <a:avLst/>
          </a:prstGeom>
          <a:noFill/>
          <a:ln w="28575">
            <a:solidFill>
              <a:srgbClr val="008080"/>
            </a:solidFill>
            <a:round/>
            <a:headEnd/>
            <a:tailEnd/>
          </a:ln>
        </p:spPr>
      </p:cxnSp>
      <p:cxnSp>
        <p:nvCxnSpPr>
          <p:cNvPr id="15384" name="AutoShape 67"/>
          <p:cNvCxnSpPr>
            <a:cxnSpLocks noChangeShapeType="1"/>
            <a:stCxn id="15364" idx="1"/>
            <a:endCxn id="15382" idx="1"/>
          </p:cNvCxnSpPr>
          <p:nvPr/>
        </p:nvCxnSpPr>
        <p:spPr bwMode="auto">
          <a:xfrm flipH="1" flipV="1">
            <a:off x="6977063" y="2911475"/>
            <a:ext cx="315912" cy="604838"/>
          </a:xfrm>
          <a:prstGeom prst="straightConnector1">
            <a:avLst/>
          </a:prstGeom>
          <a:noFill/>
          <a:ln w="28575">
            <a:solidFill>
              <a:srgbClr val="008080"/>
            </a:solidFill>
            <a:round/>
            <a:headEnd/>
            <a:tailEnd/>
          </a:ln>
        </p:spPr>
      </p:cxnSp>
      <p:cxnSp>
        <p:nvCxnSpPr>
          <p:cNvPr id="15385" name="AutoShape 74"/>
          <p:cNvCxnSpPr>
            <a:cxnSpLocks noChangeShapeType="1"/>
            <a:endCxn id="15370" idx="4"/>
          </p:cNvCxnSpPr>
          <p:nvPr/>
        </p:nvCxnSpPr>
        <p:spPr bwMode="auto">
          <a:xfrm rot="-5400000">
            <a:off x="3960813" y="3560762"/>
            <a:ext cx="984250" cy="1819275"/>
          </a:xfrm>
          <a:prstGeom prst="curvedConnector3">
            <a:avLst>
              <a:gd name="adj1" fmla="val 50000"/>
            </a:avLst>
          </a:prstGeom>
          <a:noFill/>
          <a:ln w="22225">
            <a:solidFill>
              <a:srgbClr val="3366FF"/>
            </a:solidFill>
            <a:round/>
            <a:headEnd/>
            <a:tailEnd/>
          </a:ln>
        </p:spPr>
      </p:cxnSp>
      <p:cxnSp>
        <p:nvCxnSpPr>
          <p:cNvPr id="15386" name="AutoShape 76"/>
          <p:cNvCxnSpPr>
            <a:cxnSpLocks noChangeShapeType="1"/>
            <a:endCxn id="15369" idx="4"/>
          </p:cNvCxnSpPr>
          <p:nvPr/>
        </p:nvCxnSpPr>
        <p:spPr bwMode="auto">
          <a:xfrm rot="-5400000">
            <a:off x="4481513" y="4135437"/>
            <a:ext cx="1143000" cy="796925"/>
          </a:xfrm>
          <a:prstGeom prst="curvedConnector3">
            <a:avLst>
              <a:gd name="adj1" fmla="val 50000"/>
            </a:avLst>
          </a:prstGeom>
          <a:noFill/>
          <a:ln w="22225">
            <a:solidFill>
              <a:srgbClr val="3366FF"/>
            </a:solidFill>
            <a:round/>
            <a:headEnd/>
            <a:tailEnd/>
          </a:ln>
        </p:spPr>
      </p:cxnSp>
      <p:cxnSp>
        <p:nvCxnSpPr>
          <p:cNvPr id="15387" name="AutoShape 77"/>
          <p:cNvCxnSpPr>
            <a:cxnSpLocks noChangeShapeType="1"/>
            <a:endCxn id="15365" idx="4"/>
          </p:cNvCxnSpPr>
          <p:nvPr/>
        </p:nvCxnSpPr>
        <p:spPr bwMode="auto">
          <a:xfrm rot="-5400000">
            <a:off x="6384926" y="3636962"/>
            <a:ext cx="1022350" cy="1762125"/>
          </a:xfrm>
          <a:prstGeom prst="curvedConnector3">
            <a:avLst>
              <a:gd name="adj1" fmla="val 50000"/>
            </a:avLst>
          </a:prstGeom>
          <a:noFill/>
          <a:ln w="22225">
            <a:solidFill>
              <a:srgbClr val="3366FF"/>
            </a:solidFill>
            <a:round/>
            <a:headEnd/>
            <a:tailEnd/>
          </a:ln>
        </p:spPr>
      </p:cxnSp>
      <p:cxnSp>
        <p:nvCxnSpPr>
          <p:cNvPr id="15388" name="AutoShape 78"/>
          <p:cNvCxnSpPr>
            <a:cxnSpLocks noChangeShapeType="1"/>
            <a:endCxn id="15366" idx="4"/>
          </p:cNvCxnSpPr>
          <p:nvPr/>
        </p:nvCxnSpPr>
        <p:spPr bwMode="auto">
          <a:xfrm rot="-5400000">
            <a:off x="6981825" y="4138613"/>
            <a:ext cx="1038225" cy="742950"/>
          </a:xfrm>
          <a:prstGeom prst="curvedConnector3">
            <a:avLst>
              <a:gd name="adj1" fmla="val 50000"/>
            </a:avLst>
          </a:prstGeom>
          <a:noFill/>
          <a:ln w="22225">
            <a:solidFill>
              <a:srgbClr val="3366FF"/>
            </a:solidFill>
            <a:round/>
            <a:headEnd/>
            <a:tailEnd/>
          </a:ln>
        </p:spPr>
      </p:cxnSp>
      <p:cxnSp>
        <p:nvCxnSpPr>
          <p:cNvPr id="15389" name="AutoShape 79"/>
          <p:cNvCxnSpPr>
            <a:cxnSpLocks noChangeShapeType="1"/>
            <a:endCxn id="15367" idx="4"/>
          </p:cNvCxnSpPr>
          <p:nvPr/>
        </p:nvCxnSpPr>
        <p:spPr bwMode="auto">
          <a:xfrm rot="5400000" flipH="1">
            <a:off x="7606506" y="4329907"/>
            <a:ext cx="909637" cy="184150"/>
          </a:xfrm>
          <a:prstGeom prst="curvedConnector3">
            <a:avLst>
              <a:gd name="adj1" fmla="val 49912"/>
            </a:avLst>
          </a:prstGeom>
          <a:noFill/>
          <a:ln w="22225">
            <a:solidFill>
              <a:srgbClr val="3366FF"/>
            </a:solidFill>
            <a:round/>
            <a:headEnd/>
            <a:tailEnd/>
          </a:ln>
        </p:spPr>
      </p:cxnSp>
      <p:sp>
        <p:nvSpPr>
          <p:cNvPr id="15390" name="Text Box 80"/>
          <p:cNvSpPr txBox="1">
            <a:spLocks noChangeArrowheads="1"/>
          </p:cNvSpPr>
          <p:nvPr/>
        </p:nvSpPr>
        <p:spPr bwMode="auto">
          <a:xfrm>
            <a:off x="1905000" y="4876800"/>
            <a:ext cx="1117600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r>
              <a:rPr lang="en-US" altLang="ja-JP"/>
              <a:t>Di/Do/Ai</a:t>
            </a:r>
          </a:p>
        </p:txBody>
      </p:sp>
      <p:pic>
        <p:nvPicPr>
          <p:cNvPr id="15391" name="Picture 5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78313" y="5105400"/>
            <a:ext cx="750887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92" name="Object 9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15000" y="5029200"/>
            <a:ext cx="5984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93" name="Text Box 92"/>
          <p:cNvSpPr txBox="1">
            <a:spLocks noChangeArrowheads="1"/>
          </p:cNvSpPr>
          <p:nvPr/>
        </p:nvSpPr>
        <p:spPr bwMode="auto">
          <a:xfrm>
            <a:off x="3149600" y="5715000"/>
            <a:ext cx="6477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r>
              <a:rPr lang="en-US" altLang="ja-JP" sz="1400"/>
              <a:t>Pump</a:t>
            </a:r>
          </a:p>
        </p:txBody>
      </p:sp>
      <p:sp>
        <p:nvSpPr>
          <p:cNvPr id="15394" name="Text Box 93"/>
          <p:cNvSpPr txBox="1">
            <a:spLocks noChangeArrowheads="1"/>
          </p:cNvSpPr>
          <p:nvPr/>
        </p:nvSpPr>
        <p:spPr bwMode="auto">
          <a:xfrm>
            <a:off x="4032250" y="5715000"/>
            <a:ext cx="12969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r>
              <a:rPr lang="en-US" altLang="ja-JP" sz="1400"/>
              <a:t>Motion sensor</a:t>
            </a:r>
          </a:p>
        </p:txBody>
      </p:sp>
      <p:sp>
        <p:nvSpPr>
          <p:cNvPr id="15395" name="Text Box 94"/>
          <p:cNvSpPr txBox="1">
            <a:spLocks noChangeArrowheads="1"/>
          </p:cNvSpPr>
          <p:nvPr/>
        </p:nvSpPr>
        <p:spPr bwMode="auto">
          <a:xfrm>
            <a:off x="5511800" y="5715000"/>
            <a:ext cx="10953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r>
              <a:rPr lang="en-US" altLang="ja-JP" sz="1400"/>
              <a:t>CO</a:t>
            </a:r>
            <a:r>
              <a:rPr lang="en-US" altLang="ja-JP" sz="1400" baseline="-25000"/>
              <a:t>2</a:t>
            </a:r>
            <a:r>
              <a:rPr lang="en-US" altLang="ja-JP" sz="1400"/>
              <a:t> sensor</a:t>
            </a:r>
          </a:p>
        </p:txBody>
      </p:sp>
      <p:sp>
        <p:nvSpPr>
          <p:cNvPr id="15396" name="Text Box 95"/>
          <p:cNvSpPr txBox="1">
            <a:spLocks noChangeArrowheads="1"/>
          </p:cNvSpPr>
          <p:nvPr/>
        </p:nvSpPr>
        <p:spPr bwMode="auto">
          <a:xfrm>
            <a:off x="6781800" y="5715000"/>
            <a:ext cx="5397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r>
              <a:rPr lang="en-US" altLang="ja-JP" sz="1400"/>
              <a:t>FAN</a:t>
            </a:r>
          </a:p>
        </p:txBody>
      </p:sp>
      <p:sp>
        <p:nvSpPr>
          <p:cNvPr id="15397" name="Text Box 96"/>
          <p:cNvSpPr txBox="1">
            <a:spLocks noChangeArrowheads="1"/>
          </p:cNvSpPr>
          <p:nvPr/>
        </p:nvSpPr>
        <p:spPr bwMode="auto">
          <a:xfrm>
            <a:off x="7516813" y="5715000"/>
            <a:ext cx="11969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r>
              <a:rPr lang="en-US" altLang="ja-JP" sz="1400"/>
              <a:t>Temperature</a:t>
            </a:r>
          </a:p>
        </p:txBody>
      </p:sp>
      <p:graphicFrame>
        <p:nvGraphicFramePr>
          <p:cNvPr id="15362" name="Object 97"/>
          <p:cNvGraphicFramePr>
            <a:graphicFrameLocks noChangeAspect="1"/>
          </p:cNvGraphicFramePr>
          <p:nvPr/>
        </p:nvGraphicFramePr>
        <p:xfrm>
          <a:off x="3124200" y="4962525"/>
          <a:ext cx="838200" cy="735013"/>
        </p:xfrm>
        <a:graphic>
          <a:graphicData uri="http://schemas.openxmlformats.org/presentationml/2006/ole">
            <p:oleObj spid="_x0000_s4098" name="ビットマップ イメージ" r:id="rId8" imgW="2400635" imgH="2104762" progId="PBrush">
              <p:embed/>
            </p:oleObj>
          </a:graphicData>
        </a:graphic>
      </p:graphicFrame>
      <p:grpSp>
        <p:nvGrpSpPr>
          <p:cNvPr id="2" name="Group 99"/>
          <p:cNvGrpSpPr>
            <a:grpSpLocks/>
          </p:cNvGrpSpPr>
          <p:nvPr/>
        </p:nvGrpSpPr>
        <p:grpSpPr bwMode="auto">
          <a:xfrm>
            <a:off x="228600" y="1295400"/>
            <a:ext cx="3886200" cy="3124200"/>
            <a:chOff x="144" y="816"/>
            <a:chExt cx="2448" cy="1968"/>
          </a:xfrm>
        </p:grpSpPr>
        <p:grpSp>
          <p:nvGrpSpPr>
            <p:cNvPr id="3" name="Group 133"/>
            <p:cNvGrpSpPr>
              <a:grpSpLocks/>
            </p:cNvGrpSpPr>
            <p:nvPr/>
          </p:nvGrpSpPr>
          <p:grpSpPr bwMode="auto">
            <a:xfrm>
              <a:off x="144" y="816"/>
              <a:ext cx="2448" cy="1968"/>
              <a:chOff x="1751" y="1039"/>
              <a:chExt cx="1352" cy="1129"/>
            </a:xfrm>
          </p:grpSpPr>
          <p:pic>
            <p:nvPicPr>
              <p:cNvPr id="15400" name="Object 6"/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1751" y="1039"/>
                <a:ext cx="1352" cy="11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401" name="Object 134"/>
              <p:cNvPicPr>
                <a:picLocks noChangeAspect="1" noChangeArrowheads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 bwMode="auto">
              <a:xfrm>
                <a:off x="1937" y="1159"/>
                <a:ext cx="973" cy="728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</p:pic>
        </p:grpSp>
        <p:graphicFrame>
          <p:nvGraphicFramePr>
            <p:cNvPr id="15363" name="Object 98"/>
            <p:cNvGraphicFramePr>
              <a:graphicFrameLocks noChangeAspect="1"/>
            </p:cNvGraphicFramePr>
            <p:nvPr/>
          </p:nvGraphicFramePr>
          <p:xfrm>
            <a:off x="487" y="1015"/>
            <a:ext cx="1769" cy="1289"/>
          </p:xfrm>
          <a:graphic>
            <a:graphicData uri="http://schemas.openxmlformats.org/presentationml/2006/ole">
              <p:oleObj spid="_x0000_s4099" name="ビットマップ イメージ" r:id="rId11" imgW="7590476" imgH="5714286" progId="PBrush">
                <p:embed/>
              </p:oleObj>
            </a:graphicData>
          </a:graphic>
        </p:graphicFrame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9250"/>
            <a:ext cx="7772400" cy="60166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ja-JP" sz="3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Arial Unicode MS" pitchFamily="50" charset="-128"/>
                <a:cs typeface="Arial Unicode MS" pitchFamily="50" charset="-128"/>
              </a:rPr>
              <a:t>Tipos</a:t>
            </a:r>
            <a:r>
              <a:rPr lang="en-US" altLang="ja-JP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Arial Unicode MS" pitchFamily="50" charset="-128"/>
                <a:cs typeface="Arial Unicode MS" pitchFamily="50" charset="-128"/>
              </a:rPr>
              <a:t> de “</a:t>
            </a:r>
            <a:r>
              <a:rPr lang="en-US" altLang="ja-JP" sz="3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Arial Unicode MS" pitchFamily="50" charset="-128"/>
                <a:cs typeface="Arial Unicode MS" pitchFamily="50" charset="-128"/>
              </a:rPr>
              <a:t>Puntos</a:t>
            </a:r>
            <a:r>
              <a:rPr lang="en-US" altLang="ja-JP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Arial Unicode MS" pitchFamily="50" charset="-128"/>
                <a:cs typeface="Arial Unicode MS" pitchFamily="50" charset="-128"/>
              </a:rPr>
              <a:t> de </a:t>
            </a:r>
            <a:r>
              <a:rPr lang="en-US" altLang="ja-JP" sz="3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Arial Unicode MS" pitchFamily="50" charset="-128"/>
                <a:cs typeface="Arial Unicode MS" pitchFamily="50" charset="-128"/>
              </a:rPr>
              <a:t>Gestion</a:t>
            </a:r>
            <a:r>
              <a:rPr lang="en-US" altLang="ja-JP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Arial Unicode MS" pitchFamily="50" charset="-128"/>
                <a:cs typeface="Arial Unicode MS" pitchFamily="50" charset="-128"/>
              </a:rPr>
              <a:t>” </a:t>
            </a:r>
            <a:r>
              <a:rPr lang="en-US" altLang="ja-JP" sz="3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Arial Unicode MS" pitchFamily="50" charset="-128"/>
                <a:cs typeface="Arial Unicode MS" pitchFamily="50" charset="-128"/>
              </a:rPr>
              <a:t>disponibles</a:t>
            </a:r>
            <a:endParaRPr lang="en-US" altLang="ja-JP" sz="3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Arial Unicode MS" pitchFamily="50" charset="-128"/>
              <a:cs typeface="Arial Unicode MS" pitchFamily="50" charset="-128"/>
            </a:endParaRPr>
          </a:p>
        </p:txBody>
      </p:sp>
      <p:graphicFrame>
        <p:nvGraphicFramePr>
          <p:cNvPr id="4132" name="Group 36"/>
          <p:cNvGraphicFramePr>
            <a:graphicFrameLocks noGrp="1"/>
          </p:cNvGraphicFramePr>
          <p:nvPr/>
        </p:nvGraphicFramePr>
        <p:xfrm>
          <a:off x="209550" y="1081088"/>
          <a:ext cx="8680450" cy="4813436"/>
        </p:xfrm>
        <a:graphic>
          <a:graphicData uri="http://schemas.openxmlformats.org/drawingml/2006/table">
            <a:tbl>
              <a:tblPr/>
              <a:tblGrid>
                <a:gridCol w="1417638"/>
                <a:gridCol w="2082800"/>
                <a:gridCol w="5180012"/>
              </a:tblGrid>
              <a:tr h="579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Management point type</a:t>
                      </a:r>
                    </a:p>
                  </a:txBody>
                  <a:tcPr marT="45689" marB="4568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function</a:t>
                      </a: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Remarks</a:t>
                      </a: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  <a:tr h="62706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External Di</a:t>
                      </a:r>
                    </a:p>
                  </a:txBody>
                  <a:tcPr marT="45689" marB="4568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On/Off monitoring </a:t>
                      </a: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Contact type: A type(*1)/B type(*2).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Also can be used as the emergency stop input signal.</a:t>
                      </a: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444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Error monitoring</a:t>
                      </a: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Contact type: A type(*1)/B type(*2).</a:t>
                      </a: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27063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External Dio</a:t>
                      </a:r>
                    </a:p>
                  </a:txBody>
                  <a:tcPr marT="45689" marB="4568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On/Off monitoring</a:t>
                      </a: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Contact type: A type(*1)/B type(*2).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Also can be used as the emergency stop input signal.</a:t>
                      </a: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49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Error monitoring</a:t>
                      </a:r>
                      <a:endParaRPr kumimoji="1" lang="ja-JP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Contact type: A type(*1)/B type(*2).</a:t>
                      </a:r>
                      <a:endParaRPr kumimoji="1" lang="ja-JP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270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On/Off control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(output)</a:t>
                      </a:r>
                      <a:endParaRPr kumimoji="1" lang="ja-JP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Contact type: A type(*1)/B type(*2).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Constant/instantaneous contact.</a:t>
                      </a: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00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External Ai</a:t>
                      </a:r>
                    </a:p>
                  </a:txBody>
                  <a:tcPr marT="45689" marB="4568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Analog value monitoring</a:t>
                      </a: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Upper and Lower limits error monitoring.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ja-JP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82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External Ao</a:t>
                      </a:r>
                    </a:p>
                  </a:txBody>
                  <a:tcPr marT="45689" marB="4568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Analog value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control (output)</a:t>
                      </a: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Upper and Lower limit for operation.</a:t>
                      </a: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External Pi</a:t>
                      </a:r>
                    </a:p>
                  </a:txBody>
                  <a:tcPr marT="45689" marB="4568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Pulse monitoring</a:t>
                      </a: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Not available for PPD.</a:t>
                      </a:r>
                    </a:p>
                  </a:txBody>
                  <a:tcPr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138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7224713" y="6388100"/>
            <a:ext cx="1905000" cy="45720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E254ACD-DDD1-4DA8-8CF3-89CF9849E6B4}" type="slidenum">
              <a:rPr lang="ja-JP" altLang="en-US">
                <a:latin typeface="Times New Roman" pitchFamily="18" charset="0"/>
              </a:rPr>
              <a:pPr/>
              <a:t>20</a:t>
            </a:fld>
            <a:endParaRPr lang="ja-JP" altLang="en-US">
              <a:latin typeface="Times New Roman" pitchFamily="18" charset="0"/>
            </a:endParaRPr>
          </a:p>
        </p:txBody>
      </p:sp>
      <p:sp>
        <p:nvSpPr>
          <p:cNvPr id="4139" name="Text Box 35"/>
          <p:cNvSpPr txBox="1">
            <a:spLocks noChangeArrowheads="1"/>
          </p:cNvSpPr>
          <p:nvPr/>
        </p:nvSpPr>
        <p:spPr bwMode="auto">
          <a:xfrm>
            <a:off x="209550" y="6099175"/>
            <a:ext cx="3967163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ja-JP" sz="1600">
                <a:latin typeface="Arial" pitchFamily="34" charset="0"/>
              </a:rPr>
              <a:t>(*1)A type:Normally Open Contact </a:t>
            </a:r>
            <a:br>
              <a:rPr lang="en-US" altLang="ja-JP" sz="1600">
                <a:latin typeface="Arial" pitchFamily="34" charset="0"/>
              </a:rPr>
            </a:br>
            <a:r>
              <a:rPr lang="en-US" altLang="ja-JP" sz="1600">
                <a:latin typeface="Arial" pitchFamily="34" charset="0"/>
              </a:rPr>
              <a:t>(*2)B type:Normally Close Contact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72"/>
          <p:cNvSpPr>
            <a:spLocks noChangeArrowheads="1"/>
          </p:cNvSpPr>
          <p:nvPr/>
        </p:nvSpPr>
        <p:spPr bwMode="auto">
          <a:xfrm>
            <a:off x="1562100" y="5267325"/>
            <a:ext cx="1504950" cy="723900"/>
          </a:xfrm>
          <a:prstGeom prst="wedgeRectCallout">
            <a:avLst>
              <a:gd name="adj1" fmla="val 38926"/>
              <a:gd name="adj2" fmla="val -401315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endParaRPr lang="ja-JP" altLang="en-US">
              <a:latin typeface="Calibri" pitchFamily="34" charset="0"/>
            </a:endParaRPr>
          </a:p>
        </p:txBody>
      </p:sp>
      <p:sp>
        <p:nvSpPr>
          <p:cNvPr id="6147" name="Line 5"/>
          <p:cNvSpPr>
            <a:spLocks noChangeShapeType="1"/>
          </p:cNvSpPr>
          <p:nvPr/>
        </p:nvSpPr>
        <p:spPr bwMode="auto">
          <a:xfrm>
            <a:off x="2200275" y="2743200"/>
            <a:ext cx="17145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148" name="Rectangle 6"/>
          <p:cNvSpPr>
            <a:spLocks noChangeArrowheads="1"/>
          </p:cNvSpPr>
          <p:nvPr/>
        </p:nvSpPr>
        <p:spPr bwMode="auto">
          <a:xfrm>
            <a:off x="5297488" y="3219450"/>
            <a:ext cx="1208087" cy="68580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altLang="ja-JP" sz="1400">
                <a:latin typeface="Calibri" pitchFamily="34" charset="0"/>
              </a:rPr>
              <a:t>WAGO</a:t>
            </a:r>
          </a:p>
          <a:p>
            <a:pPr algn="ctr"/>
            <a:r>
              <a:rPr lang="en-US" altLang="ja-JP" sz="1400">
                <a:latin typeface="Calibri" pitchFamily="34" charset="0"/>
              </a:rPr>
              <a:t>Node</a:t>
            </a:r>
          </a:p>
        </p:txBody>
      </p:sp>
      <p:sp>
        <p:nvSpPr>
          <p:cNvPr id="6149" name="Line 21"/>
          <p:cNvSpPr>
            <a:spLocks noChangeShapeType="1"/>
          </p:cNvSpPr>
          <p:nvPr/>
        </p:nvSpPr>
        <p:spPr bwMode="auto">
          <a:xfrm>
            <a:off x="3914775" y="2743200"/>
            <a:ext cx="85725" cy="28575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150" name="Line 22"/>
          <p:cNvSpPr>
            <a:spLocks noChangeShapeType="1"/>
          </p:cNvSpPr>
          <p:nvPr/>
        </p:nvSpPr>
        <p:spPr bwMode="auto">
          <a:xfrm flipH="1">
            <a:off x="4000500" y="2762250"/>
            <a:ext cx="161925" cy="2667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151" name="Line 23"/>
          <p:cNvSpPr>
            <a:spLocks noChangeShapeType="1"/>
          </p:cNvSpPr>
          <p:nvPr/>
        </p:nvSpPr>
        <p:spPr bwMode="auto">
          <a:xfrm>
            <a:off x="4162425" y="2762250"/>
            <a:ext cx="1381125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152" name="Line 24"/>
          <p:cNvSpPr>
            <a:spLocks noChangeShapeType="1"/>
          </p:cNvSpPr>
          <p:nvPr/>
        </p:nvSpPr>
        <p:spPr bwMode="auto">
          <a:xfrm>
            <a:off x="5514975" y="2762250"/>
            <a:ext cx="85725" cy="28575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153" name="Line 25"/>
          <p:cNvSpPr>
            <a:spLocks noChangeShapeType="1"/>
          </p:cNvSpPr>
          <p:nvPr/>
        </p:nvSpPr>
        <p:spPr bwMode="auto">
          <a:xfrm flipH="1">
            <a:off x="5600700" y="2752725"/>
            <a:ext cx="179388" cy="29527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154" name="Line 27"/>
          <p:cNvSpPr>
            <a:spLocks noChangeShapeType="1"/>
          </p:cNvSpPr>
          <p:nvPr/>
        </p:nvSpPr>
        <p:spPr bwMode="auto">
          <a:xfrm>
            <a:off x="5762625" y="2771775"/>
            <a:ext cx="904875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155" name="Line 31"/>
          <p:cNvSpPr>
            <a:spLocks noChangeShapeType="1"/>
          </p:cNvSpPr>
          <p:nvPr/>
        </p:nvSpPr>
        <p:spPr bwMode="auto">
          <a:xfrm>
            <a:off x="6638925" y="2771775"/>
            <a:ext cx="1495425" cy="0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aphicFrame>
        <p:nvGraphicFramePr>
          <p:cNvPr id="6156" name="Object 7"/>
          <p:cNvGraphicFramePr>
            <a:graphicFrameLocks noChangeAspect="1"/>
          </p:cNvGraphicFramePr>
          <p:nvPr/>
        </p:nvGraphicFramePr>
        <p:xfrm>
          <a:off x="666750" y="2016125"/>
          <a:ext cx="1546225" cy="1298575"/>
        </p:xfrm>
        <a:graphic>
          <a:graphicData uri="http://schemas.openxmlformats.org/presentationml/2006/ole">
            <p:oleObj spid="_x0000_s17410" name="ビットマップ イメージ" r:id="rId3" imgW="5380952" imgH="4525007" progId="PBrush">
              <p:embed/>
            </p:oleObj>
          </a:graphicData>
        </a:graphic>
      </p:graphicFrame>
      <p:sp>
        <p:nvSpPr>
          <p:cNvPr id="6157" name="Text Box 33"/>
          <p:cNvSpPr txBox="1">
            <a:spLocks noChangeArrowheads="1"/>
          </p:cNvSpPr>
          <p:nvPr/>
        </p:nvSpPr>
        <p:spPr bwMode="auto">
          <a:xfrm>
            <a:off x="6284913" y="2360613"/>
            <a:ext cx="22606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1800" b="1">
                <a:latin typeface="Calibri" pitchFamily="34" charset="0"/>
              </a:rPr>
              <a:t>MAX 30 WAGO nodes</a:t>
            </a:r>
          </a:p>
        </p:txBody>
      </p:sp>
      <p:sp>
        <p:nvSpPr>
          <p:cNvPr id="6158" name="Text Box 34"/>
          <p:cNvSpPr txBox="1">
            <a:spLocks noChangeArrowheads="1"/>
          </p:cNvSpPr>
          <p:nvPr/>
        </p:nvSpPr>
        <p:spPr bwMode="auto">
          <a:xfrm>
            <a:off x="3740150" y="4686300"/>
            <a:ext cx="478948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1800">
                <a:latin typeface="Calibri" pitchFamily="34" charset="0"/>
              </a:rPr>
              <a:t>MAX 120 devices (contacts) per one WAGO Node</a:t>
            </a:r>
          </a:p>
        </p:txBody>
      </p:sp>
      <p:sp>
        <p:nvSpPr>
          <p:cNvPr id="6159" name="Rectangle 35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762000"/>
            <a:ext cx="7772400" cy="781050"/>
          </a:xfrm>
        </p:spPr>
        <p:txBody>
          <a:bodyPr/>
          <a:lstStyle/>
          <a:p>
            <a:pPr eaLnBrk="1" hangingPunct="1"/>
            <a:r>
              <a:rPr lang="en-US" altLang="ja-JP" sz="3600" b="1" dirty="0" err="1" smtClean="0">
                <a:solidFill>
                  <a:srgbClr val="404040"/>
                </a:solidFill>
                <a:latin typeface="Calibri" pitchFamily="34" charset="0"/>
              </a:rPr>
              <a:t>Esquema</a:t>
            </a:r>
            <a:r>
              <a:rPr lang="en-US" altLang="ja-JP" sz="3600" b="1" dirty="0" smtClean="0">
                <a:solidFill>
                  <a:srgbClr val="404040"/>
                </a:solidFill>
                <a:latin typeface="Calibri" pitchFamily="34" charset="0"/>
              </a:rPr>
              <a:t> del </a:t>
            </a:r>
            <a:r>
              <a:rPr lang="en-US" altLang="ja-JP" sz="3600" b="1" dirty="0" err="1" smtClean="0">
                <a:solidFill>
                  <a:srgbClr val="404040"/>
                </a:solidFill>
                <a:latin typeface="Calibri" pitchFamily="34" charset="0"/>
              </a:rPr>
              <a:t>sistema</a:t>
            </a:r>
            <a:endParaRPr lang="ja-JP" altLang="en-US" sz="3600" b="1" smtClean="0">
              <a:solidFill>
                <a:srgbClr val="404040"/>
              </a:solidFill>
              <a:latin typeface="Calibri" pitchFamily="34" charset="0"/>
            </a:endParaRPr>
          </a:p>
        </p:txBody>
      </p:sp>
      <p:sp>
        <p:nvSpPr>
          <p:cNvPr id="6185" name="スライド番号プレースホルダー 1"/>
          <p:cNvSpPr>
            <a:spLocks noGrp="1"/>
          </p:cNvSpPr>
          <p:nvPr>
            <p:ph type="sldNum" sz="quarter" idx="4294967295"/>
          </p:nvPr>
        </p:nvSpPr>
        <p:spPr>
          <a:xfrm>
            <a:off x="7239000" y="6388100"/>
            <a:ext cx="1905000" cy="45720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5113B8F9-71D9-4E24-860B-D500C7BF9FB4}" type="slidenum">
              <a:rPr lang="ja-JP" altLang="en-US">
                <a:latin typeface="Times New Roman" pitchFamily="18" charset="0"/>
              </a:rPr>
              <a:pPr/>
              <a:t>21</a:t>
            </a:fld>
            <a:endParaRPr lang="ja-JP" altLang="en-US">
              <a:latin typeface="Times New Roman" pitchFamily="18" charset="0"/>
            </a:endParaRPr>
          </a:p>
        </p:txBody>
      </p:sp>
      <p:sp>
        <p:nvSpPr>
          <p:cNvPr id="6160" name="Text Box 243"/>
          <p:cNvSpPr txBox="1">
            <a:spLocks noChangeArrowheads="1"/>
          </p:cNvSpPr>
          <p:nvPr/>
        </p:nvSpPr>
        <p:spPr bwMode="auto">
          <a:xfrm>
            <a:off x="3771900" y="2132013"/>
            <a:ext cx="1995488" cy="487362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 lIns="56108" tIns="28054" rIns="56108" bIns="28054">
            <a:spAutoFit/>
          </a:bodyPr>
          <a:lstStyle/>
          <a:p>
            <a:pPr algn="ctr" defTabSz="560388"/>
            <a:r>
              <a:rPr lang="ja-JP" altLang="en-US" sz="900">
                <a:solidFill>
                  <a:srgbClr val="000000"/>
                </a:solidFill>
                <a:latin typeface="Calibri" pitchFamily="34" charset="0"/>
              </a:rPr>
              <a:t>　</a:t>
            </a:r>
            <a:r>
              <a:rPr lang="en-US" altLang="ja-JP" sz="1400">
                <a:solidFill>
                  <a:srgbClr val="000000"/>
                </a:solidFill>
                <a:latin typeface="Calibri" pitchFamily="34" charset="0"/>
              </a:rPr>
              <a:t>MAX total length </a:t>
            </a:r>
          </a:p>
          <a:p>
            <a:pPr algn="ctr" defTabSz="560388"/>
            <a:r>
              <a:rPr lang="en-US" altLang="ja-JP" sz="1400" b="1">
                <a:solidFill>
                  <a:srgbClr val="FF0000"/>
                </a:solidFill>
                <a:latin typeface="Calibri" pitchFamily="34" charset="0"/>
              </a:rPr>
              <a:t>500m </a:t>
            </a:r>
          </a:p>
        </p:txBody>
      </p:sp>
      <p:sp>
        <p:nvSpPr>
          <p:cNvPr id="6161" name="Line 37"/>
          <p:cNvSpPr>
            <a:spLocks noChangeShapeType="1"/>
          </p:cNvSpPr>
          <p:nvPr/>
        </p:nvSpPr>
        <p:spPr bwMode="auto">
          <a:xfrm>
            <a:off x="3771900" y="3876675"/>
            <a:ext cx="0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162" name="Line 38"/>
          <p:cNvSpPr>
            <a:spLocks noChangeShapeType="1"/>
          </p:cNvSpPr>
          <p:nvPr/>
        </p:nvSpPr>
        <p:spPr bwMode="auto">
          <a:xfrm>
            <a:off x="3975100" y="3876675"/>
            <a:ext cx="0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163" name="Line 39"/>
          <p:cNvSpPr>
            <a:spLocks noChangeShapeType="1"/>
          </p:cNvSpPr>
          <p:nvPr/>
        </p:nvSpPr>
        <p:spPr bwMode="auto">
          <a:xfrm>
            <a:off x="4183063" y="3886200"/>
            <a:ext cx="0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164" name="Line 40"/>
          <p:cNvSpPr>
            <a:spLocks noChangeShapeType="1"/>
          </p:cNvSpPr>
          <p:nvPr/>
        </p:nvSpPr>
        <p:spPr bwMode="auto">
          <a:xfrm>
            <a:off x="4418013" y="3876675"/>
            <a:ext cx="0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165" name="Rectangle 47"/>
          <p:cNvSpPr>
            <a:spLocks noChangeArrowheads="1"/>
          </p:cNvSpPr>
          <p:nvPr/>
        </p:nvSpPr>
        <p:spPr bwMode="auto">
          <a:xfrm>
            <a:off x="3857625" y="2962275"/>
            <a:ext cx="342900" cy="228600"/>
          </a:xfrm>
          <a:prstGeom prst="rect">
            <a:avLst/>
          </a:prstGeom>
          <a:solidFill>
            <a:srgbClr val="00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>
              <a:latin typeface="Calibri" pitchFamily="34" charset="0"/>
            </a:endParaRPr>
          </a:p>
        </p:txBody>
      </p:sp>
      <p:sp>
        <p:nvSpPr>
          <p:cNvPr id="6166" name="Rectangle 48"/>
          <p:cNvSpPr>
            <a:spLocks noChangeArrowheads="1"/>
          </p:cNvSpPr>
          <p:nvPr/>
        </p:nvSpPr>
        <p:spPr bwMode="auto">
          <a:xfrm>
            <a:off x="5457825" y="2990850"/>
            <a:ext cx="342900" cy="228600"/>
          </a:xfrm>
          <a:prstGeom prst="rect">
            <a:avLst/>
          </a:prstGeom>
          <a:solidFill>
            <a:srgbClr val="00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>
              <a:latin typeface="Calibri" pitchFamily="34" charset="0"/>
            </a:endParaRPr>
          </a:p>
        </p:txBody>
      </p:sp>
      <p:sp>
        <p:nvSpPr>
          <p:cNvPr id="6167" name="Text Box 49"/>
          <p:cNvSpPr txBox="1">
            <a:spLocks noChangeArrowheads="1"/>
          </p:cNvSpPr>
          <p:nvPr/>
        </p:nvSpPr>
        <p:spPr bwMode="auto">
          <a:xfrm>
            <a:off x="5794375" y="2889250"/>
            <a:ext cx="13843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ja-JP" sz="1600">
                <a:latin typeface="Calibri" pitchFamily="34" charset="0"/>
              </a:rPr>
              <a:t>connector</a:t>
            </a:r>
          </a:p>
        </p:txBody>
      </p:sp>
      <p:sp>
        <p:nvSpPr>
          <p:cNvPr id="6168" name="Text Box 52"/>
          <p:cNvSpPr txBox="1">
            <a:spLocks noChangeArrowheads="1"/>
          </p:cNvSpPr>
          <p:nvPr/>
        </p:nvSpPr>
        <p:spPr bwMode="auto">
          <a:xfrm>
            <a:off x="4127500" y="2879725"/>
            <a:ext cx="13843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ja-JP" sz="1600">
                <a:latin typeface="Calibri" pitchFamily="34" charset="0"/>
              </a:rPr>
              <a:t>connector</a:t>
            </a:r>
          </a:p>
        </p:txBody>
      </p:sp>
      <p:sp>
        <p:nvSpPr>
          <p:cNvPr id="6169" name="Rectangle 53"/>
          <p:cNvSpPr>
            <a:spLocks noChangeArrowheads="1"/>
          </p:cNvSpPr>
          <p:nvPr/>
        </p:nvSpPr>
        <p:spPr bwMode="auto">
          <a:xfrm>
            <a:off x="3573463" y="3190875"/>
            <a:ext cx="1208087" cy="68580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altLang="ja-JP" sz="1400">
                <a:latin typeface="Calibri" pitchFamily="34" charset="0"/>
              </a:rPr>
              <a:t>WAGO</a:t>
            </a:r>
          </a:p>
          <a:p>
            <a:pPr algn="ctr"/>
            <a:r>
              <a:rPr lang="en-US" altLang="ja-JP" sz="1400">
                <a:latin typeface="Calibri" pitchFamily="34" charset="0"/>
              </a:rPr>
              <a:t>Node</a:t>
            </a:r>
          </a:p>
        </p:txBody>
      </p:sp>
      <p:sp>
        <p:nvSpPr>
          <p:cNvPr id="6170" name="Line 54"/>
          <p:cNvSpPr>
            <a:spLocks noChangeShapeType="1"/>
          </p:cNvSpPr>
          <p:nvPr/>
        </p:nvSpPr>
        <p:spPr bwMode="auto">
          <a:xfrm>
            <a:off x="4618038" y="3873500"/>
            <a:ext cx="0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aphicFrame>
        <p:nvGraphicFramePr>
          <p:cNvPr id="87119" name="Group 79"/>
          <p:cNvGraphicFramePr>
            <a:graphicFrameLocks noGrp="1"/>
          </p:cNvGraphicFramePr>
          <p:nvPr/>
        </p:nvGraphicFramePr>
        <p:xfrm>
          <a:off x="219075" y="5176838"/>
          <a:ext cx="3438525" cy="914400"/>
        </p:xfrm>
        <a:graphic>
          <a:graphicData uri="http://schemas.openxmlformats.org/drawingml/2006/table">
            <a:tbl>
              <a:tblPr/>
              <a:tblGrid>
                <a:gridCol w="1357313"/>
                <a:gridCol w="2081212"/>
              </a:tblGrid>
              <a:tr h="27305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HelveticaLTCom-Roman" charset="-128"/>
                        </a:rPr>
                        <a:t>Cable</a:t>
                      </a:r>
                      <a:endParaRPr kumimoji="1" lang="ja-JP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HelveticaLTCom-Roman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8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HelveticaLTCom-Roman" charset="-128"/>
                        </a:rPr>
                        <a:t>Cable type</a:t>
                      </a:r>
                      <a:endParaRPr kumimoji="1" lang="ja-JP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HelveticaLTCom-Roman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HelveticaLTCom-Roman" charset="-128"/>
                        </a:rPr>
                        <a:t>CPEV or FCPEV cable</a:t>
                      </a:r>
                      <a:endParaRPr kumimoji="1" lang="ja-JP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07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HelveticaLTCom-Roman" charset="-128"/>
                        </a:rPr>
                        <a:t>Core thickness</a:t>
                      </a:r>
                      <a:endParaRPr kumimoji="1" lang="ja-JP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HelveticaLTCom-Roman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φ0.65 - 0.9mm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184" name="AutoShape 75"/>
          <p:cNvSpPr>
            <a:spLocks noChangeArrowheads="1"/>
          </p:cNvSpPr>
          <p:nvPr/>
        </p:nvSpPr>
        <p:spPr bwMode="auto">
          <a:xfrm>
            <a:off x="5297488" y="4022725"/>
            <a:ext cx="2089150" cy="304800"/>
          </a:xfrm>
          <a:prstGeom prst="wedgeRectCallout">
            <a:avLst>
              <a:gd name="adj1" fmla="val -75847"/>
              <a:gd name="adj2" fmla="val -1578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r>
              <a:rPr lang="en-US" altLang="ja-JP" sz="1400">
                <a:latin typeface="Calibri" pitchFamily="34" charset="0"/>
              </a:rPr>
              <a:t>Cable:see WAGO manual</a:t>
            </a:r>
          </a:p>
        </p:txBody>
      </p:sp>
      <p:sp>
        <p:nvSpPr>
          <p:cNvPr id="31" name="Rectangle 47"/>
          <p:cNvSpPr>
            <a:spLocks noChangeArrowheads="1"/>
          </p:cNvSpPr>
          <p:nvPr/>
        </p:nvSpPr>
        <p:spPr bwMode="auto">
          <a:xfrm>
            <a:off x="3690938" y="4354513"/>
            <a:ext cx="160337" cy="2286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>
              <a:latin typeface="Calibri" pitchFamily="34" charset="0"/>
            </a:endParaRPr>
          </a:p>
        </p:txBody>
      </p:sp>
      <p:sp>
        <p:nvSpPr>
          <p:cNvPr id="32" name="Rectangle 47"/>
          <p:cNvSpPr>
            <a:spLocks noChangeArrowheads="1"/>
          </p:cNvSpPr>
          <p:nvPr/>
        </p:nvSpPr>
        <p:spPr bwMode="auto">
          <a:xfrm>
            <a:off x="3903663" y="4349750"/>
            <a:ext cx="160337" cy="2286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>
              <a:latin typeface="Calibri" pitchFamily="34" charset="0"/>
            </a:endParaRPr>
          </a:p>
        </p:txBody>
      </p:sp>
      <p:sp>
        <p:nvSpPr>
          <p:cNvPr id="33" name="Rectangle 47"/>
          <p:cNvSpPr>
            <a:spLocks noChangeArrowheads="1"/>
          </p:cNvSpPr>
          <p:nvPr/>
        </p:nvSpPr>
        <p:spPr bwMode="auto">
          <a:xfrm>
            <a:off x="4116388" y="4357688"/>
            <a:ext cx="160337" cy="2286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>
              <a:latin typeface="Calibri" pitchFamily="34" charset="0"/>
            </a:endParaRPr>
          </a:p>
        </p:txBody>
      </p:sp>
      <p:sp>
        <p:nvSpPr>
          <p:cNvPr id="34" name="Rectangle 47"/>
          <p:cNvSpPr>
            <a:spLocks noChangeArrowheads="1"/>
          </p:cNvSpPr>
          <p:nvPr/>
        </p:nvSpPr>
        <p:spPr bwMode="auto">
          <a:xfrm>
            <a:off x="4329113" y="4354513"/>
            <a:ext cx="160337" cy="2286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>
              <a:latin typeface="Calibri" pitchFamily="34" charset="0"/>
            </a:endParaRPr>
          </a:p>
        </p:txBody>
      </p:sp>
      <p:sp>
        <p:nvSpPr>
          <p:cNvPr id="35" name="Rectangle 47"/>
          <p:cNvSpPr>
            <a:spLocks noChangeArrowheads="1"/>
          </p:cNvSpPr>
          <p:nvPr/>
        </p:nvSpPr>
        <p:spPr bwMode="auto">
          <a:xfrm>
            <a:off x="4554538" y="4349750"/>
            <a:ext cx="158750" cy="2286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7"/>
          <p:cNvSpPr>
            <a:spLocks noChangeArrowheads="1"/>
          </p:cNvSpPr>
          <p:nvPr/>
        </p:nvSpPr>
        <p:spPr bwMode="auto">
          <a:xfrm>
            <a:off x="295275" y="2876550"/>
            <a:ext cx="1971675" cy="3228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1524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ja-JP" sz="3600" b="1" dirty="0" err="1" smtClean="0">
                <a:solidFill>
                  <a:srgbClr val="FF0000"/>
                </a:solidFill>
                <a:latin typeface="Calibri" pitchFamily="34" charset="0"/>
              </a:rPr>
              <a:t>Esquema</a:t>
            </a:r>
            <a:r>
              <a:rPr lang="en-US" altLang="ja-JP" sz="3600" b="1" dirty="0" smtClean="0">
                <a:solidFill>
                  <a:srgbClr val="FF0000"/>
                </a:solidFill>
                <a:latin typeface="Calibri" pitchFamily="34" charset="0"/>
              </a:rPr>
              <a:t> del </a:t>
            </a:r>
            <a:r>
              <a:rPr lang="en-US" altLang="ja-JP" sz="3600" b="1" dirty="0" err="1" smtClean="0">
                <a:solidFill>
                  <a:srgbClr val="FF0000"/>
                </a:solidFill>
                <a:latin typeface="Calibri" pitchFamily="34" charset="0"/>
              </a:rPr>
              <a:t>sistema</a:t>
            </a:r>
            <a:r>
              <a:rPr lang="en-US" altLang="ja-JP" sz="3600" b="1" dirty="0" smtClean="0">
                <a:solidFill>
                  <a:srgbClr val="FF0000"/>
                </a:solidFill>
                <a:latin typeface="Calibri" pitchFamily="34" charset="0"/>
              </a:rPr>
              <a:t> WAGO </a:t>
            </a:r>
          </a:p>
        </p:txBody>
      </p:sp>
      <p:sp>
        <p:nvSpPr>
          <p:cNvPr id="7184" name="スライド番号プレースホルダー 1"/>
          <p:cNvSpPr>
            <a:spLocks noGrp="1"/>
          </p:cNvSpPr>
          <p:nvPr>
            <p:ph type="sldNum" sz="quarter" idx="4294967295"/>
          </p:nvPr>
        </p:nvSpPr>
        <p:spPr>
          <a:xfrm>
            <a:off x="7239000" y="6388100"/>
            <a:ext cx="1905000" cy="45720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D4147943-60F7-4842-9C19-525291C53B76}" type="slidenum">
              <a:rPr lang="ja-JP" altLang="en-US">
                <a:latin typeface="Times New Roman" pitchFamily="18" charset="0"/>
              </a:rPr>
              <a:pPr/>
              <a:t>22</a:t>
            </a:fld>
            <a:endParaRPr lang="ja-JP" altLang="en-US">
              <a:latin typeface="Times New Roman" pitchFamily="18" charset="0"/>
            </a:endParaRPr>
          </a:p>
        </p:txBody>
      </p:sp>
      <p:pic>
        <p:nvPicPr>
          <p:cNvPr id="7172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2425" y="3440113"/>
            <a:ext cx="1855788" cy="263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173" name="Text Box 8"/>
          <p:cNvSpPr txBox="1">
            <a:spLocks noChangeArrowheads="1"/>
          </p:cNvSpPr>
          <p:nvPr/>
        </p:nvSpPr>
        <p:spPr bwMode="auto">
          <a:xfrm>
            <a:off x="298450" y="2860675"/>
            <a:ext cx="21971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ja-JP" sz="1600">
                <a:latin typeface="Arial" pitchFamily="34" charset="0"/>
              </a:rPr>
              <a:t>Power Supply Unit</a:t>
            </a:r>
          </a:p>
          <a:p>
            <a:r>
              <a:rPr lang="en-US" altLang="ja-JP" sz="1600">
                <a:latin typeface="Arial" pitchFamily="34" charset="0"/>
              </a:rPr>
              <a:t>(Model:787-712)</a:t>
            </a:r>
          </a:p>
        </p:txBody>
      </p:sp>
      <p:graphicFrame>
        <p:nvGraphicFramePr>
          <p:cNvPr id="7174" name="Object 38"/>
          <p:cNvGraphicFramePr>
            <a:graphicFrameLocks noChangeAspect="1"/>
          </p:cNvGraphicFramePr>
          <p:nvPr/>
        </p:nvGraphicFramePr>
        <p:xfrm>
          <a:off x="2566988" y="2100263"/>
          <a:ext cx="6335712" cy="3000375"/>
        </p:xfrm>
        <a:graphic>
          <a:graphicData uri="http://schemas.openxmlformats.org/presentationml/2006/ole">
            <p:oleObj spid="_x0000_s18434" name="ビットマップ イメージ" r:id="rId4" imgW="6335009" imgH="3000000" progId="PBrush">
              <p:embed/>
            </p:oleObj>
          </a:graphicData>
        </a:graphic>
      </p:graphicFrame>
      <p:sp>
        <p:nvSpPr>
          <p:cNvPr id="7175" name="Rectangle 39"/>
          <p:cNvSpPr>
            <a:spLocks noChangeArrowheads="1"/>
          </p:cNvSpPr>
          <p:nvPr/>
        </p:nvSpPr>
        <p:spPr bwMode="auto">
          <a:xfrm>
            <a:off x="3819525" y="2247900"/>
            <a:ext cx="4667250" cy="2238375"/>
          </a:xfrm>
          <a:prstGeom prst="rect">
            <a:avLst/>
          </a:prstGeom>
          <a:solidFill>
            <a:srgbClr val="3366FF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176" name="Text Box 9"/>
          <p:cNvSpPr txBox="1">
            <a:spLocks noChangeArrowheads="1"/>
          </p:cNvSpPr>
          <p:nvPr/>
        </p:nvSpPr>
        <p:spPr bwMode="auto">
          <a:xfrm>
            <a:off x="2460625" y="5095875"/>
            <a:ext cx="2111375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ja-JP" sz="16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1. BUS </a:t>
            </a:r>
            <a:r>
              <a:rPr lang="en-US" altLang="ja-JP" sz="1600">
                <a:latin typeface="Arial" pitchFamily="34" charset="0"/>
              </a:rPr>
              <a:t>Coupler</a:t>
            </a:r>
          </a:p>
          <a:p>
            <a:r>
              <a:rPr lang="en-US" altLang="ja-JP" sz="1600">
                <a:latin typeface="Arial" pitchFamily="34" charset="0"/>
              </a:rPr>
              <a:t>(Model:</a:t>
            </a:r>
            <a:r>
              <a:rPr lang="en-US" altLang="ja-JP" sz="1600">
                <a:solidFill>
                  <a:schemeClr val="tx2"/>
                </a:solidFill>
                <a:latin typeface="Arial" pitchFamily="34" charset="0"/>
              </a:rPr>
              <a:t>750-315/000-002/K190-6442</a:t>
            </a:r>
            <a:r>
              <a:rPr lang="en-US" altLang="ja-JP" sz="1600">
                <a:latin typeface="Arial" pitchFamily="34" charset="0"/>
              </a:rPr>
              <a:t>)</a:t>
            </a:r>
          </a:p>
        </p:txBody>
      </p:sp>
      <p:sp>
        <p:nvSpPr>
          <p:cNvPr id="7177" name="Text Box 10"/>
          <p:cNvSpPr txBox="1">
            <a:spLocks noChangeArrowheads="1"/>
          </p:cNvSpPr>
          <p:nvPr/>
        </p:nvSpPr>
        <p:spPr bwMode="auto">
          <a:xfrm>
            <a:off x="4392613" y="5089525"/>
            <a:ext cx="3176587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altLang="ja-JP" sz="1600">
                <a:latin typeface="Arial" pitchFamily="34" charset="0"/>
              </a:rPr>
              <a:t>2. I/O modules(Di,Do,Ai,Ao,Pi)</a:t>
            </a:r>
          </a:p>
          <a:p>
            <a:pPr algn="ctr"/>
            <a:r>
              <a:rPr lang="en-US" altLang="ja-JP" sz="1600" b="1" u="sng">
                <a:latin typeface="Arial" pitchFamily="34" charset="0"/>
              </a:rPr>
              <a:t>Up to 120 contacts</a:t>
            </a:r>
          </a:p>
          <a:p>
            <a:pPr algn="ctr"/>
            <a:r>
              <a:rPr lang="en-US" altLang="ja-JP" sz="1600">
                <a:latin typeface="Arial" pitchFamily="34" charset="0"/>
              </a:rPr>
              <a:t>* not the number of modules</a:t>
            </a:r>
            <a:endParaRPr lang="en-US" altLang="ja-JP" sz="1600" b="1" u="sng">
              <a:latin typeface="Arial" pitchFamily="34" charset="0"/>
            </a:endParaRPr>
          </a:p>
        </p:txBody>
      </p:sp>
      <p:sp>
        <p:nvSpPr>
          <p:cNvPr id="7178" name="Text Box 11"/>
          <p:cNvSpPr txBox="1">
            <a:spLocks noChangeArrowheads="1"/>
          </p:cNvSpPr>
          <p:nvPr/>
        </p:nvSpPr>
        <p:spPr bwMode="auto">
          <a:xfrm>
            <a:off x="7523163" y="5089525"/>
            <a:ext cx="1611312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r>
              <a:rPr lang="en-US" altLang="ja-JP" sz="1600">
                <a:latin typeface="Arial" pitchFamily="34" charset="0"/>
              </a:rPr>
              <a:t>3. End module</a:t>
            </a:r>
          </a:p>
          <a:p>
            <a:r>
              <a:rPr lang="en-US" altLang="ja-JP" sz="1600">
                <a:latin typeface="Arial" pitchFamily="34" charset="0"/>
              </a:rPr>
              <a:t>(Model:750-600)</a:t>
            </a:r>
          </a:p>
        </p:txBody>
      </p:sp>
      <p:sp>
        <p:nvSpPr>
          <p:cNvPr id="7179" name="Rectangle 41"/>
          <p:cNvSpPr>
            <a:spLocks noChangeArrowheads="1"/>
          </p:cNvSpPr>
          <p:nvPr/>
        </p:nvSpPr>
        <p:spPr bwMode="auto">
          <a:xfrm>
            <a:off x="6019800" y="4733925"/>
            <a:ext cx="173038" cy="3143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ja-JP" altLang="en-US" sz="1800"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7180" name="Rectangle 42"/>
          <p:cNvSpPr>
            <a:spLocks noChangeArrowheads="1"/>
          </p:cNvSpPr>
          <p:nvPr/>
        </p:nvSpPr>
        <p:spPr bwMode="auto">
          <a:xfrm>
            <a:off x="8528050" y="4733925"/>
            <a:ext cx="173038" cy="3143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ja-JP" altLang="en-US" sz="1600">
                <a:latin typeface="Arial" pitchFamily="34" charset="0"/>
                <a:cs typeface="Arial" pitchFamily="34" charset="0"/>
              </a:rPr>
              <a:t>3</a:t>
            </a:r>
          </a:p>
        </p:txBody>
      </p:sp>
      <p:pic>
        <p:nvPicPr>
          <p:cNvPr id="7181" name="Picture 4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63" y="1392238"/>
            <a:ext cx="1627187" cy="115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182" name="Text Box 46"/>
          <p:cNvSpPr txBox="1">
            <a:spLocks noChangeArrowheads="1"/>
          </p:cNvSpPr>
          <p:nvPr/>
        </p:nvSpPr>
        <p:spPr bwMode="auto">
          <a:xfrm>
            <a:off x="193675" y="1019175"/>
            <a:ext cx="26114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1600">
                <a:latin typeface="Arial" pitchFamily="34" charset="0"/>
              </a:rPr>
              <a:t>Connector(Model:750-960)</a:t>
            </a:r>
            <a:endParaRPr lang="ja-JP" altLang="en-US" sz="1600">
              <a:latin typeface="Arial" pitchFamily="34" charset="0"/>
            </a:endParaRPr>
          </a:p>
        </p:txBody>
      </p:sp>
      <p:sp>
        <p:nvSpPr>
          <p:cNvPr id="7183" name="Line 48"/>
          <p:cNvSpPr>
            <a:spLocks noChangeShapeType="1"/>
          </p:cNvSpPr>
          <p:nvPr/>
        </p:nvSpPr>
        <p:spPr bwMode="auto">
          <a:xfrm>
            <a:off x="1952625" y="2181225"/>
            <a:ext cx="781050" cy="6953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185" name="Rectangle 41"/>
          <p:cNvSpPr>
            <a:spLocks noChangeArrowheads="1"/>
          </p:cNvSpPr>
          <p:nvPr/>
        </p:nvSpPr>
        <p:spPr bwMode="auto">
          <a:xfrm>
            <a:off x="3100388" y="4733925"/>
            <a:ext cx="173037" cy="3143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ja-JP" sz="1800">
                <a:latin typeface="Arial" pitchFamily="34" charset="0"/>
                <a:cs typeface="Arial" pitchFamily="34" charset="0"/>
              </a:rPr>
              <a:t>1</a:t>
            </a:r>
            <a:endParaRPr lang="ja-JP" altLang="en-US" sz="1800">
              <a:latin typeface="Arial" pitchFamily="34" charset="0"/>
              <a:cs typeface="Arial" pitchFamily="34" charset="0"/>
            </a:endParaRPr>
          </a:p>
        </p:txBody>
      </p:sp>
      <p:sp>
        <p:nvSpPr>
          <p:cNvPr id="7186" name="Line 48"/>
          <p:cNvSpPr>
            <a:spLocks noChangeShapeType="1"/>
          </p:cNvSpPr>
          <p:nvPr/>
        </p:nvSpPr>
        <p:spPr bwMode="auto">
          <a:xfrm flipV="1">
            <a:off x="1816100" y="3248025"/>
            <a:ext cx="1700213" cy="10350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6096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ja-JP" sz="3600" b="1" dirty="0" err="1" smtClean="0">
                <a:latin typeface="Calibri" pitchFamily="34" charset="0"/>
              </a:rPr>
              <a:t>Modulos</a:t>
            </a:r>
            <a:r>
              <a:rPr lang="en-US" altLang="ja-JP" sz="3600" b="1" dirty="0" smtClean="0">
                <a:latin typeface="Calibri" pitchFamily="34" charset="0"/>
              </a:rPr>
              <a:t> </a:t>
            </a:r>
            <a:r>
              <a:rPr lang="en-US" altLang="ja-JP" sz="3600" b="1" dirty="0" err="1" smtClean="0">
                <a:latin typeface="Calibri" pitchFamily="34" charset="0"/>
              </a:rPr>
              <a:t>básicos</a:t>
            </a:r>
            <a:r>
              <a:rPr lang="en-US" altLang="ja-JP" sz="3600" b="1" dirty="0" smtClean="0">
                <a:latin typeface="Calibri" pitchFamily="34" charset="0"/>
              </a:rPr>
              <a:t> WAGO</a:t>
            </a:r>
          </a:p>
        </p:txBody>
      </p:sp>
      <p:sp>
        <p:nvSpPr>
          <p:cNvPr id="8229" name="スライド番号プレースホルダー 1"/>
          <p:cNvSpPr>
            <a:spLocks noGrp="1"/>
          </p:cNvSpPr>
          <p:nvPr>
            <p:ph type="sldNum" sz="quarter" idx="4294967295"/>
          </p:nvPr>
        </p:nvSpPr>
        <p:spPr>
          <a:xfrm>
            <a:off x="7239000" y="6388100"/>
            <a:ext cx="1905000" cy="45720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1A538128-F287-4B77-80BC-E3A528F2C4A5}" type="slidenum">
              <a:rPr lang="ja-JP" altLang="en-US">
                <a:latin typeface="Times New Roman" pitchFamily="18" charset="0"/>
              </a:rPr>
              <a:pPr/>
              <a:t>23</a:t>
            </a:fld>
            <a:endParaRPr lang="ja-JP" altLang="en-US">
              <a:latin typeface="Times New Roman" pitchFamily="18" charset="0"/>
            </a:endParaRPr>
          </a:p>
        </p:txBody>
      </p:sp>
      <p:graphicFrame>
        <p:nvGraphicFramePr>
          <p:cNvPr id="85229" name="Group 237"/>
          <p:cNvGraphicFramePr>
            <a:graphicFrameLocks noGrp="1"/>
          </p:cNvGraphicFramePr>
          <p:nvPr/>
        </p:nvGraphicFramePr>
        <p:xfrm>
          <a:off x="331788" y="1824038"/>
          <a:ext cx="8478837" cy="2872724"/>
        </p:xfrm>
        <a:graphic>
          <a:graphicData uri="http://schemas.openxmlformats.org/drawingml/2006/table">
            <a:tbl>
              <a:tblPr/>
              <a:tblGrid>
                <a:gridCol w="1066800"/>
                <a:gridCol w="2119312"/>
                <a:gridCol w="2216150"/>
                <a:gridCol w="3076575"/>
              </a:tblGrid>
              <a:tr h="300038">
                <a:tc>
                  <a:txBody>
                    <a:bodyPr/>
                    <a:lstStyle/>
                    <a:p>
                      <a:pPr marL="0" marR="0" lvl="0" indent="0" algn="l" defTabSz="5603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ja-JP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marL="56108" marR="56108" marT="28015" marB="280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603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Module</a:t>
                      </a:r>
                    </a:p>
                  </a:txBody>
                  <a:tcPr marL="56108" marR="56108" marT="28015" marB="280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603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Spec</a:t>
                      </a:r>
                    </a:p>
                  </a:txBody>
                  <a:tcPr marL="56108" marR="56108" marT="28015" marB="280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603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Model</a:t>
                      </a:r>
                    </a:p>
                  </a:txBody>
                  <a:tcPr marL="56108" marR="56108" marT="28015" marB="280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  <a:tr h="542925">
                <a:tc rowSpan="4">
                  <a:txBody>
                    <a:bodyPr/>
                    <a:lstStyle/>
                    <a:p>
                      <a:pPr marL="0" marR="0" lvl="0" indent="0" algn="l" defTabSz="5603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Required</a:t>
                      </a:r>
                    </a:p>
                    <a:p>
                      <a:pPr marL="0" marR="0" lvl="0" indent="0" algn="l" defTabSz="5603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Module</a:t>
                      </a:r>
                    </a:p>
                  </a:txBody>
                  <a:tcPr marL="56108" marR="56108" marT="28015" marB="280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603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24V DC Power Supply Unit</a:t>
                      </a:r>
                    </a:p>
                  </a:txBody>
                  <a:tcPr marL="56108" marR="56108" marT="28015" marB="280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603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IN:100V/240V AC</a:t>
                      </a:r>
                    </a:p>
                    <a:p>
                      <a:pPr marL="0" marR="0" lvl="0" indent="0" algn="l" defTabSz="5603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OUT:</a:t>
                      </a: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FuturaTOT-Dem" charset="-128"/>
                        </a:rPr>
                        <a:t> 24V DC, 2.5 A</a:t>
                      </a:r>
                    </a:p>
                  </a:txBody>
                  <a:tcPr marL="56108" marR="56108" marT="28015" marB="280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603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787-712</a:t>
                      </a:r>
                    </a:p>
                  </a:txBody>
                  <a:tcPr marL="56108" marR="56108" marT="28015" marB="280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874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5603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BUS Coupler</a:t>
                      </a:r>
                      <a:b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</a:br>
                      <a:endParaRPr kumimoji="1" lang="en-US" altLang="ja-JP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  <a:p>
                      <a:pPr marL="0" marR="0" lvl="0" indent="0" algn="l" defTabSz="5603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ja-JP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marL="56108" marR="56108" marT="28015" marB="280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603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Modbus(RS-485</a:t>
                      </a:r>
                      <a:r>
                        <a:rPr kumimoji="1" lang="ja-JP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）</a:t>
                      </a:r>
                    </a:p>
                    <a:p>
                      <a:pPr marL="0" marR="0" lvl="0" indent="0" algn="l" defTabSz="5603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115.2kbps</a:t>
                      </a:r>
                      <a:endParaRPr kumimoji="1" lang="ja-JP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marL="56108" marR="56108" marT="28015" marB="280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603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750-315/000-002/K190-6442</a:t>
                      </a:r>
                      <a:endParaRPr kumimoji="1" lang="en-US" altLang="ja-JP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  <a:p>
                      <a:pPr marL="0" marR="0" lvl="0" indent="0" algn="l" defTabSz="5603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(</a:t>
                      </a: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customized unit for DAIKIN) </a:t>
                      </a:r>
                    </a:p>
                  </a:txBody>
                  <a:tcPr marL="56108" marR="56108" marT="28015" marB="280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81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5603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Connector</a:t>
                      </a:r>
                    </a:p>
                  </a:txBody>
                  <a:tcPr marL="56108" marR="56108" marT="28015" marB="280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603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－</a:t>
                      </a:r>
                    </a:p>
                  </a:txBody>
                  <a:tcPr marL="56108" marR="56108" marT="28015" marB="280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603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750-960</a:t>
                      </a:r>
                    </a:p>
                  </a:txBody>
                  <a:tcPr marL="56108" marR="56108" marT="28015" marB="280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000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5603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End module</a:t>
                      </a:r>
                    </a:p>
                  </a:txBody>
                  <a:tcPr marL="56108" marR="56108" marT="28015" marB="280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603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－</a:t>
                      </a:r>
                    </a:p>
                  </a:txBody>
                  <a:tcPr marL="56108" marR="56108" marT="28015" marB="280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603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750-600</a:t>
                      </a:r>
                    </a:p>
                  </a:txBody>
                  <a:tcPr marL="56108" marR="56108" marT="28015" marB="280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03250">
                <a:tc>
                  <a:txBody>
                    <a:bodyPr/>
                    <a:lstStyle/>
                    <a:p>
                      <a:pPr marL="0" marR="0" lvl="0" indent="0" algn="l" defTabSz="5603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Option </a:t>
                      </a:r>
                    </a:p>
                    <a:p>
                      <a:pPr marL="0" marR="0" lvl="0" indent="0" algn="l" defTabSz="5603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Module</a:t>
                      </a:r>
                    </a:p>
                  </a:txBody>
                  <a:tcPr marL="56108" marR="56108" marT="28015" marB="280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603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24V DC Power Supply module</a:t>
                      </a:r>
                    </a:p>
                  </a:txBody>
                  <a:tcPr marL="56108" marR="56108" marT="28015" marB="280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603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IN</a:t>
                      </a:r>
                      <a:r>
                        <a:rPr kumimoji="1" lang="ja-JP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：</a:t>
                      </a: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24V DC</a:t>
                      </a:r>
                    </a:p>
                    <a:p>
                      <a:pPr marL="0" marR="0" lvl="0" indent="0" algn="l" defTabSz="5603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OUT:5V DC</a:t>
                      </a:r>
                    </a:p>
                  </a:txBody>
                  <a:tcPr marL="56108" marR="56108" marT="28015" marB="280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603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750-613</a:t>
                      </a:r>
                    </a:p>
                  </a:txBody>
                  <a:tcPr marL="56108" marR="56108" marT="28015" marB="280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19200" y="609600"/>
            <a:ext cx="7772400" cy="809625"/>
          </a:xfrm>
        </p:spPr>
        <p:txBody>
          <a:bodyPr/>
          <a:lstStyle/>
          <a:p>
            <a:pPr>
              <a:defRPr/>
            </a:pPr>
            <a:r>
              <a:rPr lang="en-US" altLang="ja-JP" sz="3600" b="1" dirty="0" err="1" smtClean="0">
                <a:solidFill>
                  <a:srgbClr val="FF0000"/>
                </a:solidFill>
                <a:latin typeface="Calibri" panose="020F0502020204030204" pitchFamily="34" charset="0"/>
              </a:rPr>
              <a:t>Modulos</a:t>
            </a:r>
            <a:r>
              <a:rPr lang="en-US" altLang="ja-JP" sz="36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altLang="ja-JP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WAGO I/O </a:t>
            </a:r>
            <a:endParaRPr lang="en-US" altLang="ja-JP" sz="3600" b="1" dirty="0" smtClean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9273" name="スライド番号プレースホルダー 1"/>
          <p:cNvSpPr>
            <a:spLocks noGrp="1"/>
          </p:cNvSpPr>
          <p:nvPr>
            <p:ph type="sldNum" sz="quarter" idx="4294967295"/>
          </p:nvPr>
        </p:nvSpPr>
        <p:spPr>
          <a:xfrm>
            <a:off x="7239000" y="6388100"/>
            <a:ext cx="1905000" cy="45720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386D77EF-DA6E-4A86-96DD-E32F21070ECF}" type="slidenum">
              <a:rPr lang="ja-JP" altLang="en-US">
                <a:latin typeface="Times New Roman" pitchFamily="18" charset="0"/>
              </a:rPr>
              <a:pPr/>
              <a:t>24</a:t>
            </a:fld>
            <a:endParaRPr lang="ja-JP" altLang="en-US">
              <a:latin typeface="Times New Roman" pitchFamily="18" charset="0"/>
            </a:endParaRPr>
          </a:p>
        </p:txBody>
      </p:sp>
      <p:graphicFrame>
        <p:nvGraphicFramePr>
          <p:cNvPr id="91417" name="Group 281"/>
          <p:cNvGraphicFramePr>
            <a:graphicFrameLocks noGrp="1"/>
          </p:cNvGraphicFramePr>
          <p:nvPr/>
        </p:nvGraphicFramePr>
        <p:xfrm>
          <a:off x="419100" y="1343025"/>
          <a:ext cx="8477250" cy="4328514"/>
        </p:xfrm>
        <a:graphic>
          <a:graphicData uri="http://schemas.openxmlformats.org/drawingml/2006/table">
            <a:tbl>
              <a:tblPr/>
              <a:tblGrid>
                <a:gridCol w="363538"/>
                <a:gridCol w="1155700"/>
                <a:gridCol w="1336675"/>
                <a:gridCol w="3421062"/>
                <a:gridCol w="2200275"/>
              </a:tblGrid>
              <a:tr h="57943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Module Type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The Number of contacts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Specifications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Model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  <a:tr h="255588">
                <a:tc rowSpan="3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Di</a:t>
                      </a:r>
                    </a:p>
                  </a:txBody>
                  <a:tcPr marT="45722" marB="4572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2 </a:t>
                      </a: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contacts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FuturaTOT-Dem" charset="-128"/>
                        </a:rPr>
                        <a:t>No-voltage contact input</a:t>
                      </a:r>
                      <a:br>
                        <a:rPr kumimoji="1" lang="en-US" altLang="ja-JP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FuturaTOT-Dem" charset="-128"/>
                        </a:rPr>
                      </a:br>
                      <a:r>
                        <a:rPr kumimoji="1" lang="en-US" altLang="ja-JP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FuturaTOT-Dem" charset="-128"/>
                        </a:rPr>
                        <a:t>Contact rating:24V DC/4.5mA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750-400</a:t>
                      </a:r>
                      <a:endParaRPr kumimoji="1" lang="ja-JP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07963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4 contacts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750-432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4963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8 contacts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FuturaTOT-Dem" charset="-128"/>
                        </a:rPr>
                        <a:t>No-voltage contact input</a:t>
                      </a:r>
                      <a:b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FuturaTOT-Dem" charset="-128"/>
                        </a:rPr>
                      </a:b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FuturaTOT-Dem" charset="-128"/>
                        </a:rPr>
                        <a:t>Contact rating: 24V DC/2.8mA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750-430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20700"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Do</a:t>
                      </a:r>
                    </a:p>
                  </a:txBody>
                  <a:tcPr marT="45722" marB="4572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2 </a:t>
                      </a:r>
                      <a:r>
                        <a:rPr kumimoji="1" lang="en-US" altLang="ja-JP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contacts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FuturaTOT-Dem" charset="-128"/>
                        </a:rPr>
                        <a:t>No-voltage contact output</a:t>
                      </a:r>
                      <a:b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FuturaTOT-Dem" charset="-128"/>
                        </a:rPr>
                      </a:b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FuturaTOT-Dem" charset="-128"/>
                        </a:rPr>
                        <a:t>Contact rating:230V AC/30V DC,2A</a:t>
                      </a:r>
                      <a:endParaRPr kumimoji="1" lang="en-US" altLang="ja-JP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750-513/000-001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58788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4 contacts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No-voltage contact output</a:t>
                      </a:r>
                      <a:b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</a:b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Contact rating; 24V DC, 0.5A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750-504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4963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Ai</a:t>
                      </a:r>
                    </a:p>
                  </a:txBody>
                  <a:tcPr marT="45722" marB="4572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mA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2 </a:t>
                      </a:r>
                      <a:r>
                        <a:rPr kumimoji="1" lang="en-US" altLang="ja-JP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contacts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FuturaTOT-Dem" charset="-128"/>
                        </a:rPr>
                        <a:t>Analog Input:4-20 mA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750-454</a:t>
                      </a:r>
                      <a:endParaRPr kumimoji="1" lang="ja-JP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49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4 contacts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750-455</a:t>
                      </a:r>
                      <a:endParaRPr kumimoji="1" lang="ja-JP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49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V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2 contacts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Analog Input: </a:t>
                      </a: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±</a:t>
                      </a: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10 V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750-479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49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4 contacts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Analog Input: 0-10V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750-459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152400"/>
            <a:ext cx="7772400" cy="811212"/>
          </a:xfrm>
        </p:spPr>
        <p:txBody>
          <a:bodyPr/>
          <a:lstStyle/>
          <a:p>
            <a:pPr>
              <a:defRPr/>
            </a:pPr>
            <a:r>
              <a:rPr lang="en-US" altLang="ja-JP" sz="36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Modulos</a:t>
            </a:r>
            <a:r>
              <a:rPr lang="en-US" altLang="ja-JP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 WAGO I/O </a:t>
            </a:r>
            <a:endParaRPr lang="en-US" altLang="ja-JP" sz="3600" b="1" dirty="0" smtClean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0310" name="スライド番号プレースホルダー 1"/>
          <p:cNvSpPr>
            <a:spLocks noGrp="1"/>
          </p:cNvSpPr>
          <p:nvPr>
            <p:ph type="sldNum" sz="quarter" idx="4294967295"/>
          </p:nvPr>
        </p:nvSpPr>
        <p:spPr>
          <a:xfrm>
            <a:off x="7239000" y="6388100"/>
            <a:ext cx="1905000" cy="45720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3321B36-51D1-4AB9-8A20-5BB2CCB5810B}" type="slidenum">
              <a:rPr lang="ja-JP" altLang="en-US">
                <a:latin typeface="Times New Roman" pitchFamily="18" charset="0"/>
              </a:rPr>
              <a:pPr/>
              <a:t>25</a:t>
            </a:fld>
            <a:endParaRPr lang="ja-JP" altLang="en-US">
              <a:latin typeface="Times New Roman" pitchFamily="18" charset="0"/>
            </a:endParaRPr>
          </a:p>
        </p:txBody>
      </p:sp>
      <p:graphicFrame>
        <p:nvGraphicFramePr>
          <p:cNvPr id="91417" name="Group 281"/>
          <p:cNvGraphicFramePr>
            <a:graphicFrameLocks noGrp="1"/>
          </p:cNvGraphicFramePr>
          <p:nvPr/>
        </p:nvGraphicFramePr>
        <p:xfrm>
          <a:off x="371475" y="1042988"/>
          <a:ext cx="8477250" cy="5009252"/>
        </p:xfrm>
        <a:graphic>
          <a:graphicData uri="http://schemas.openxmlformats.org/drawingml/2006/table">
            <a:tbl>
              <a:tblPr/>
              <a:tblGrid>
                <a:gridCol w="1519238"/>
                <a:gridCol w="1336675"/>
                <a:gridCol w="3421062"/>
                <a:gridCol w="2200275"/>
              </a:tblGrid>
              <a:tr h="579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Module Type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The Number of contacts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Specifications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Model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  <a:tr h="255588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Ao</a:t>
                      </a:r>
                    </a:p>
                  </a:txBody>
                  <a:tcPr marT="45722" marB="4572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2 </a:t>
                      </a: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contacts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FuturaTOT-Dem" charset="-128"/>
                        </a:rPr>
                        <a:t>Analog output: 4-20mA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750-554</a:t>
                      </a:r>
                      <a:endParaRPr kumimoji="1" lang="ja-JP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079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4 contacts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750-555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89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2 contacts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FuturaTOT-Dem" charset="-128"/>
                        </a:rPr>
                        <a:t>Analog output: 0-10V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750-560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89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4 contacts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750-559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1938"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Thermistor</a:t>
                      </a:r>
                    </a:p>
                  </a:txBody>
                  <a:tcPr marT="45722" marB="4572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2 </a:t>
                      </a: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contacts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FuturaTOT-Dem" charset="-128"/>
                        </a:rPr>
                        <a:t>NTC20K </a:t>
                      </a:r>
                      <a:r>
                        <a:rPr kumimoji="1" lang="en-US" altLang="ja-JP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FuturaTOT-Dem" charset="-128"/>
                        </a:rPr>
                        <a:t>thermistor</a:t>
                      </a:r>
                      <a:endParaRPr kumimoji="1" lang="en-US" altLang="ja-JP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750-461/020-000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508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2 contacts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Pt 100/RTD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750-461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809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4 contacts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750-460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05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2 contacts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Pt 1000/RTD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750-461/000-003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4 contacts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750-460/000-003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571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2 contacts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Ni 100/RTD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750-461/000-004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222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2 contacts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Ni1000 TK6180/RTD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750-461/000-005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750-460/000-005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412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4 contacts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Pi</a:t>
                      </a:r>
                    </a:p>
                  </a:txBody>
                  <a:tcPr marT="45722" marB="4572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2 contacts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Minimum pulse width: 1ms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750-638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522288"/>
            <a:ext cx="8686800" cy="46355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ja-JP" sz="28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Required I/O module for Management point</a:t>
            </a:r>
          </a:p>
        </p:txBody>
      </p:sp>
      <p:sp>
        <p:nvSpPr>
          <p:cNvPr id="11426" name="スライド番号プレースホルダー 1"/>
          <p:cNvSpPr>
            <a:spLocks noGrp="1"/>
          </p:cNvSpPr>
          <p:nvPr>
            <p:ph type="sldNum" sz="quarter" idx="4294967295"/>
          </p:nvPr>
        </p:nvSpPr>
        <p:spPr>
          <a:xfrm>
            <a:off x="7239000" y="6388100"/>
            <a:ext cx="1905000" cy="45720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24CCB11-2091-4DB6-8D0D-7D7C79627D25}" type="slidenum">
              <a:rPr lang="ja-JP" altLang="en-US">
                <a:latin typeface="Times New Roman" pitchFamily="18" charset="0"/>
              </a:rPr>
              <a:pPr/>
              <a:t>26</a:t>
            </a:fld>
            <a:endParaRPr lang="ja-JP" altLang="en-US">
              <a:latin typeface="Times New Roman" pitchFamily="18" charset="0"/>
            </a:endParaRPr>
          </a:p>
        </p:txBody>
      </p:sp>
      <p:graphicFrame>
        <p:nvGraphicFramePr>
          <p:cNvPr id="84393" name="Group 425"/>
          <p:cNvGraphicFramePr>
            <a:graphicFrameLocks noGrp="1"/>
          </p:cNvGraphicFramePr>
          <p:nvPr/>
        </p:nvGraphicFramePr>
        <p:xfrm>
          <a:off x="330200" y="1166813"/>
          <a:ext cx="8477250" cy="4561464"/>
        </p:xfrm>
        <a:graphic>
          <a:graphicData uri="http://schemas.openxmlformats.org/drawingml/2006/table">
            <a:tbl>
              <a:tblPr/>
              <a:tblGrid>
                <a:gridCol w="1979613"/>
                <a:gridCol w="1504950"/>
                <a:gridCol w="1166812"/>
                <a:gridCol w="985838"/>
                <a:gridCol w="987425"/>
                <a:gridCol w="901700"/>
                <a:gridCol w="950912"/>
              </a:tblGrid>
              <a:tr h="331788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Management point type</a:t>
                      </a:r>
                    </a:p>
                  </a:txBody>
                  <a:tcPr marT="45705" marB="4570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Function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Required I/O module and the number of contacts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381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Di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Do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Ai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Ao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Pi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  <a:tr h="30480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External Di</a:t>
                      </a:r>
                    </a:p>
                  </a:txBody>
                  <a:tcPr marT="45705" marB="4570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On/Off monitor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1 </a:t>
                      </a: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contact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175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Error monitor</a:t>
                      </a:r>
                      <a:endParaRPr kumimoji="1" lang="en-US" altLang="ja-JP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1 </a:t>
                      </a: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contact(*)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04800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External Dio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(output: constant contact)</a:t>
                      </a:r>
                    </a:p>
                  </a:txBody>
                  <a:tcPr marT="45705" marB="4570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On/Off monitor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1 </a:t>
                      </a: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contact(*)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048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Error monitor</a:t>
                      </a:r>
                      <a:endParaRPr kumimoji="1" lang="en-US" altLang="ja-JP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1 </a:t>
                      </a: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contact(*)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111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On/Off control 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1 </a:t>
                      </a: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contact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04800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External Dio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(output: instantaneous contact)</a:t>
                      </a:r>
                    </a:p>
                  </a:txBody>
                  <a:tcPr marT="45705" marB="4570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On/Off monitor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1 </a:t>
                      </a: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contact(*)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048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Error monitor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1 </a:t>
                      </a: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contact(*)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048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On output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1 </a:t>
                      </a: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contact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048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Off output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1 </a:t>
                      </a: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contact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External Ai</a:t>
                      </a:r>
                    </a:p>
                  </a:txBody>
                  <a:tcPr marT="45705" marB="4570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Analog monitor</a:t>
                      </a:r>
                      <a:endParaRPr kumimoji="1" lang="en-US" altLang="ja-JP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1 </a:t>
                      </a: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contact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ja-JP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ja-JP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External Ao</a:t>
                      </a:r>
                    </a:p>
                  </a:txBody>
                  <a:tcPr marT="45705" marB="4570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Analog output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ja-JP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1 contact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ja-JP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External Pi</a:t>
                      </a:r>
                    </a:p>
                  </a:txBody>
                  <a:tcPr marT="45705" marB="4570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ja-JP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ja-JP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ja-JP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1 contact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1425" name="Text Box 208"/>
          <p:cNvSpPr txBox="1">
            <a:spLocks noChangeArrowheads="1"/>
          </p:cNvSpPr>
          <p:nvPr/>
        </p:nvSpPr>
        <p:spPr bwMode="auto">
          <a:xfrm>
            <a:off x="254000" y="5518150"/>
            <a:ext cx="56276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ja-JP" altLang="en-US" sz="1400"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t>(*) : </a:t>
            </a:r>
            <a:r>
              <a:rPr lang="en-US" altLang="ja-JP" sz="1400"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t>If the monitoring is not needed, these contacts are not required.</a:t>
            </a:r>
            <a:r>
              <a:rPr lang="en-US" altLang="ja-JP"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19075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ja-JP" sz="3200" b="1" smtClean="0">
                <a:solidFill>
                  <a:srgbClr val="404040"/>
                </a:solidFill>
                <a:latin typeface="Calibri" pitchFamily="34" charset="0"/>
              </a:rPr>
              <a:t>DC24V Power Supply module </a:t>
            </a:r>
            <a:r>
              <a:rPr lang="en-US" altLang="ja-JP" sz="3200" smtClean="0">
                <a:solidFill>
                  <a:srgbClr val="404040"/>
                </a:solidFill>
                <a:latin typeface="Calibri" pitchFamily="34" charset="0"/>
              </a:rPr>
              <a:t>(750-613)</a:t>
            </a:r>
            <a:r>
              <a:rPr lang="en-US" altLang="ja-JP" sz="1800" smtClean="0">
                <a:solidFill>
                  <a:srgbClr val="404040"/>
                </a:solidFill>
                <a:latin typeface="Calibri" pitchFamily="34" charset="0"/>
              </a:rPr>
              <a:t> </a:t>
            </a:r>
            <a:endParaRPr lang="ja-JP" altLang="en-US" sz="1800" smtClean="0">
              <a:solidFill>
                <a:srgbClr val="404040"/>
              </a:solidFill>
              <a:latin typeface="Calibri" pitchFamily="34" charset="0"/>
            </a:endParaRPr>
          </a:p>
        </p:txBody>
      </p:sp>
      <p:sp>
        <p:nvSpPr>
          <p:cNvPr id="12311" name="スライド番号プレースホルダー 1"/>
          <p:cNvSpPr>
            <a:spLocks noGrp="1"/>
          </p:cNvSpPr>
          <p:nvPr>
            <p:ph type="sldNum" sz="quarter" idx="4294967295"/>
          </p:nvPr>
        </p:nvSpPr>
        <p:spPr>
          <a:xfrm>
            <a:off x="7239000" y="6388100"/>
            <a:ext cx="1905000" cy="45720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02BDD123-AC24-47A1-90DF-DB197767FBA7}" type="slidenum">
              <a:rPr lang="ja-JP" altLang="en-US">
                <a:latin typeface="Times New Roman" pitchFamily="18" charset="0"/>
              </a:rPr>
              <a:pPr/>
              <a:t>27</a:t>
            </a:fld>
            <a:endParaRPr lang="ja-JP" altLang="en-US">
              <a:latin typeface="Times New Roman" pitchFamily="18" charset="0"/>
            </a:endParaRPr>
          </a:p>
        </p:txBody>
      </p:sp>
      <p:sp>
        <p:nvSpPr>
          <p:cNvPr id="12291" name="Rectangle 5"/>
          <p:cNvSpPr>
            <a:spLocks noChangeArrowheads="1"/>
          </p:cNvSpPr>
          <p:nvPr/>
        </p:nvSpPr>
        <p:spPr bwMode="auto">
          <a:xfrm rot="10800000">
            <a:off x="4283075" y="3184525"/>
            <a:ext cx="247650" cy="22574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vert="eaVert" wrap="none" anchor="ctr"/>
          <a:lstStyle/>
          <a:p>
            <a:pPr algn="ctr"/>
            <a:r>
              <a:rPr lang="en-US" altLang="ja-JP" sz="1200" b="1">
                <a:latin typeface="Calibri" pitchFamily="34" charset="0"/>
              </a:rPr>
              <a:t>DC24V Power Supply</a:t>
            </a:r>
          </a:p>
        </p:txBody>
      </p:sp>
      <p:graphicFrame>
        <p:nvGraphicFramePr>
          <p:cNvPr id="12292" name="Object 6"/>
          <p:cNvGraphicFramePr>
            <a:graphicFrameLocks noChangeAspect="1"/>
          </p:cNvGraphicFramePr>
          <p:nvPr/>
        </p:nvGraphicFramePr>
        <p:xfrm>
          <a:off x="582613" y="3089275"/>
          <a:ext cx="1266825" cy="2409825"/>
        </p:xfrm>
        <a:graphic>
          <a:graphicData uri="http://schemas.openxmlformats.org/presentationml/2006/ole">
            <p:oleObj spid="_x0000_s19458" name="ビットマップ イメージ" r:id="rId3" imgW="1971950" imgH="3753374" progId="PBrush">
              <p:embed/>
            </p:oleObj>
          </a:graphicData>
        </a:graphic>
      </p:graphicFrame>
      <p:sp>
        <p:nvSpPr>
          <p:cNvPr id="12293" name="AutoShape 10"/>
          <p:cNvSpPr>
            <a:spLocks/>
          </p:cNvSpPr>
          <p:nvPr/>
        </p:nvSpPr>
        <p:spPr bwMode="auto">
          <a:xfrm rot="5400000">
            <a:off x="2868612" y="4437063"/>
            <a:ext cx="371475" cy="2400300"/>
          </a:xfrm>
          <a:prstGeom prst="rightBrace">
            <a:avLst>
              <a:gd name="adj1" fmla="val 53846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>
              <a:latin typeface="Calibri" pitchFamily="34" charset="0"/>
            </a:endParaRPr>
          </a:p>
        </p:txBody>
      </p:sp>
      <p:sp>
        <p:nvSpPr>
          <p:cNvPr id="12294" name="Rectangle 12"/>
          <p:cNvSpPr>
            <a:spLocks noChangeArrowheads="1"/>
          </p:cNvSpPr>
          <p:nvPr/>
        </p:nvSpPr>
        <p:spPr bwMode="auto">
          <a:xfrm>
            <a:off x="692150" y="1169988"/>
            <a:ext cx="802640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95250" indent="-95250">
              <a:buFontTx/>
              <a:buChar char="•"/>
            </a:pPr>
            <a:r>
              <a:rPr lang="en-US" altLang="ja-JP" sz="1800">
                <a:latin typeface="Calibri" pitchFamily="34" charset="0"/>
                <a:cs typeface="Arial" pitchFamily="34" charset="0"/>
              </a:rPr>
              <a:t>BUS </a:t>
            </a:r>
            <a:r>
              <a:rPr lang="en-US" altLang="ja-JP" sz="1800">
                <a:latin typeface="Calibri" pitchFamily="34" charset="0"/>
              </a:rPr>
              <a:t>Coupler needs 24VDC from Power Supply unit (</a:t>
            </a:r>
            <a:r>
              <a:rPr lang="en-US" altLang="ja-JP" sz="1800" u="sng">
                <a:solidFill>
                  <a:srgbClr val="FF3300"/>
                </a:solidFill>
                <a:latin typeface="Calibri" pitchFamily="34" charset="0"/>
              </a:rPr>
              <a:t>787-712</a:t>
            </a:r>
            <a:r>
              <a:rPr lang="en-US" altLang="ja-JP" sz="1800">
                <a:latin typeface="Calibri" pitchFamily="34" charset="0"/>
              </a:rPr>
              <a:t>).</a:t>
            </a:r>
          </a:p>
          <a:p>
            <a:pPr marL="95250" indent="-95250">
              <a:buFontTx/>
              <a:buChar char="•"/>
            </a:pPr>
            <a:r>
              <a:rPr lang="en-US" altLang="ja-JP" sz="1800">
                <a:latin typeface="Calibri" pitchFamily="34" charset="0"/>
                <a:cs typeface="Arial" pitchFamily="34" charset="0"/>
              </a:rPr>
              <a:t>BUS </a:t>
            </a:r>
            <a:r>
              <a:rPr lang="en-US" altLang="ja-JP" sz="1800">
                <a:latin typeface="Calibri" pitchFamily="34" charset="0"/>
              </a:rPr>
              <a:t>Coupler can supply 5VDC up to 32 contacts.</a:t>
            </a:r>
          </a:p>
          <a:p>
            <a:pPr marL="95250" indent="-95250">
              <a:buFontTx/>
              <a:buChar char="•"/>
            </a:pPr>
            <a:r>
              <a:rPr lang="en-US" altLang="ja-JP" sz="1800">
                <a:latin typeface="Calibri" pitchFamily="34" charset="0"/>
              </a:rPr>
              <a:t>DC24V Power Supply module(</a:t>
            </a:r>
            <a:r>
              <a:rPr lang="en-US" altLang="ja-JP" sz="1600" u="sng">
                <a:solidFill>
                  <a:srgbClr val="FF3300"/>
                </a:solidFill>
                <a:latin typeface="Calibri" pitchFamily="34" charset="0"/>
              </a:rPr>
              <a:t>750-613</a:t>
            </a:r>
            <a:r>
              <a:rPr lang="en-US" altLang="ja-JP" sz="1800">
                <a:latin typeface="Calibri" pitchFamily="34" charset="0"/>
              </a:rPr>
              <a:t>) must be inserted at every 32 contacts</a:t>
            </a:r>
            <a:r>
              <a:rPr lang="en-US" altLang="ja-JP" sz="1800">
                <a:latin typeface="Arial" pitchFamily="34" charset="0"/>
              </a:rPr>
              <a:t>.</a:t>
            </a:r>
          </a:p>
        </p:txBody>
      </p:sp>
      <p:sp>
        <p:nvSpPr>
          <p:cNvPr id="12295" name="Text Box 15"/>
          <p:cNvSpPr txBox="1">
            <a:spLocks noChangeArrowheads="1"/>
          </p:cNvSpPr>
          <p:nvPr/>
        </p:nvSpPr>
        <p:spPr bwMode="auto">
          <a:xfrm>
            <a:off x="1717675" y="5815013"/>
            <a:ext cx="2611438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ja-JP" sz="1800">
                <a:latin typeface="Calibri" pitchFamily="34" charset="0"/>
              </a:rPr>
              <a:t>Max 32 contacts</a:t>
            </a:r>
          </a:p>
          <a:p>
            <a:pPr algn="ctr"/>
            <a:r>
              <a:rPr lang="en-US" altLang="ja-JP" sz="1600">
                <a:latin typeface="Calibri" pitchFamily="34" charset="0"/>
              </a:rPr>
              <a:t>*Not the number of modules</a:t>
            </a:r>
          </a:p>
        </p:txBody>
      </p:sp>
      <p:sp>
        <p:nvSpPr>
          <p:cNvPr id="12296" name="Rectangle 18"/>
          <p:cNvSpPr>
            <a:spLocks noChangeArrowheads="1"/>
          </p:cNvSpPr>
          <p:nvPr/>
        </p:nvSpPr>
        <p:spPr bwMode="auto">
          <a:xfrm>
            <a:off x="1835150" y="3179763"/>
            <a:ext cx="2447925" cy="226695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ja-JP" sz="1600" b="1">
                <a:latin typeface="Calibri" pitchFamily="34" charset="0"/>
              </a:rPr>
              <a:t>WAGO I/O modules</a:t>
            </a:r>
            <a:endParaRPr lang="ja-JP" altLang="en-US" sz="1600" b="1">
              <a:latin typeface="Calibri" pitchFamily="34" charset="0"/>
            </a:endParaRPr>
          </a:p>
        </p:txBody>
      </p:sp>
      <p:sp>
        <p:nvSpPr>
          <p:cNvPr id="12297" name="Rectangle 19"/>
          <p:cNvSpPr>
            <a:spLocks noChangeArrowheads="1"/>
          </p:cNvSpPr>
          <p:nvPr/>
        </p:nvSpPr>
        <p:spPr bwMode="auto">
          <a:xfrm>
            <a:off x="4540250" y="3179763"/>
            <a:ext cx="2466975" cy="226695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>
              <a:latin typeface="Calibri" pitchFamily="34" charset="0"/>
            </a:endParaRPr>
          </a:p>
        </p:txBody>
      </p:sp>
      <p:sp>
        <p:nvSpPr>
          <p:cNvPr id="12298" name="Rectangle 20"/>
          <p:cNvSpPr>
            <a:spLocks noChangeArrowheads="1"/>
          </p:cNvSpPr>
          <p:nvPr/>
        </p:nvSpPr>
        <p:spPr bwMode="auto">
          <a:xfrm rot="10800000">
            <a:off x="7007225" y="3175000"/>
            <a:ext cx="247650" cy="22574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vert="eaVert" wrap="none" anchor="ctr"/>
          <a:lstStyle/>
          <a:p>
            <a:pPr algn="ctr"/>
            <a:r>
              <a:rPr lang="en-US" altLang="ja-JP" sz="1200" b="1">
                <a:latin typeface="Calibri" pitchFamily="34" charset="0"/>
              </a:rPr>
              <a:t>DC24V Power Supply</a:t>
            </a:r>
          </a:p>
        </p:txBody>
      </p:sp>
      <p:sp>
        <p:nvSpPr>
          <p:cNvPr id="12299" name="Rectangle 21"/>
          <p:cNvSpPr>
            <a:spLocks noChangeArrowheads="1"/>
          </p:cNvSpPr>
          <p:nvPr/>
        </p:nvSpPr>
        <p:spPr bwMode="auto">
          <a:xfrm>
            <a:off x="7254875" y="3170238"/>
            <a:ext cx="1238250" cy="226695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>
              <a:latin typeface="Calibri" pitchFamily="34" charset="0"/>
            </a:endParaRPr>
          </a:p>
        </p:txBody>
      </p:sp>
      <p:sp>
        <p:nvSpPr>
          <p:cNvPr id="12300" name="AutoShape 22"/>
          <p:cNvSpPr>
            <a:spLocks/>
          </p:cNvSpPr>
          <p:nvPr/>
        </p:nvSpPr>
        <p:spPr bwMode="auto">
          <a:xfrm rot="5400000">
            <a:off x="5583237" y="4446588"/>
            <a:ext cx="371475" cy="2400300"/>
          </a:xfrm>
          <a:prstGeom prst="rightBrace">
            <a:avLst>
              <a:gd name="adj1" fmla="val 53846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>
              <a:latin typeface="Calibri" pitchFamily="34" charset="0"/>
            </a:endParaRPr>
          </a:p>
        </p:txBody>
      </p:sp>
      <p:sp>
        <p:nvSpPr>
          <p:cNvPr id="12301" name="Line 14"/>
          <p:cNvSpPr>
            <a:spLocks noChangeShapeType="1"/>
          </p:cNvSpPr>
          <p:nvPr/>
        </p:nvSpPr>
        <p:spPr bwMode="auto">
          <a:xfrm>
            <a:off x="1711325" y="3441700"/>
            <a:ext cx="2600325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02" name="Line 25"/>
          <p:cNvSpPr>
            <a:spLocks noChangeShapeType="1"/>
          </p:cNvSpPr>
          <p:nvPr/>
        </p:nvSpPr>
        <p:spPr bwMode="auto">
          <a:xfrm>
            <a:off x="4445000" y="3441700"/>
            <a:ext cx="2524125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03" name="Line 26"/>
          <p:cNvSpPr>
            <a:spLocks noChangeShapeType="1"/>
          </p:cNvSpPr>
          <p:nvPr/>
        </p:nvSpPr>
        <p:spPr bwMode="auto">
          <a:xfrm>
            <a:off x="7159625" y="3422650"/>
            <a:ext cx="133350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04" name="Rectangle 27"/>
          <p:cNvSpPr>
            <a:spLocks noChangeArrowheads="1"/>
          </p:cNvSpPr>
          <p:nvPr/>
        </p:nvSpPr>
        <p:spPr bwMode="auto">
          <a:xfrm>
            <a:off x="4406900" y="2298700"/>
            <a:ext cx="839788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altLang="ja-JP" sz="1600">
                <a:latin typeface="Calibri" pitchFamily="34" charset="0"/>
              </a:rPr>
              <a:t>DC5V</a:t>
            </a:r>
          </a:p>
        </p:txBody>
      </p:sp>
      <p:sp>
        <p:nvSpPr>
          <p:cNvPr id="12305" name="Line 28"/>
          <p:cNvSpPr>
            <a:spLocks noChangeShapeType="1"/>
          </p:cNvSpPr>
          <p:nvPr/>
        </p:nvSpPr>
        <p:spPr bwMode="auto">
          <a:xfrm flipV="1">
            <a:off x="2968625" y="2471738"/>
            <a:ext cx="1438275" cy="879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06" name="Line 29"/>
          <p:cNvSpPr>
            <a:spLocks noChangeShapeType="1"/>
          </p:cNvSpPr>
          <p:nvPr/>
        </p:nvSpPr>
        <p:spPr bwMode="auto">
          <a:xfrm flipH="1" flipV="1">
            <a:off x="4903788" y="2646363"/>
            <a:ext cx="103187" cy="714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07" name="Line 30"/>
          <p:cNvSpPr>
            <a:spLocks noChangeShapeType="1"/>
          </p:cNvSpPr>
          <p:nvPr/>
        </p:nvSpPr>
        <p:spPr bwMode="auto">
          <a:xfrm flipH="1" flipV="1">
            <a:off x="5246688" y="2471738"/>
            <a:ext cx="2541587" cy="879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08" name="AutoShape 32"/>
          <p:cNvSpPr>
            <a:spLocks noChangeArrowheads="1"/>
          </p:cNvSpPr>
          <p:nvPr/>
        </p:nvSpPr>
        <p:spPr bwMode="auto">
          <a:xfrm>
            <a:off x="4692650" y="3902075"/>
            <a:ext cx="2187575" cy="590550"/>
          </a:xfrm>
          <a:prstGeom prst="wedgeRectCallout">
            <a:avLst>
              <a:gd name="adj1" fmla="val 59000"/>
              <a:gd name="adj2" fmla="val 8387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ja-JP" sz="1600" u="sng">
                <a:solidFill>
                  <a:srgbClr val="FF3300"/>
                </a:solidFill>
                <a:latin typeface="Calibri" pitchFamily="34" charset="0"/>
              </a:rPr>
              <a:t>DC24V power supply module(750-613) </a:t>
            </a:r>
          </a:p>
        </p:txBody>
      </p:sp>
      <p:sp>
        <p:nvSpPr>
          <p:cNvPr id="12309" name="AutoShape 33"/>
          <p:cNvSpPr>
            <a:spLocks noChangeArrowheads="1"/>
          </p:cNvSpPr>
          <p:nvPr/>
        </p:nvSpPr>
        <p:spPr bwMode="auto">
          <a:xfrm>
            <a:off x="4692650" y="3902075"/>
            <a:ext cx="2187575" cy="590550"/>
          </a:xfrm>
          <a:prstGeom prst="wedgeRectCallout">
            <a:avLst>
              <a:gd name="adj1" fmla="val -59870"/>
              <a:gd name="adj2" fmla="val 98389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ja-JP" sz="1600" u="sng">
                <a:solidFill>
                  <a:srgbClr val="FF3300"/>
                </a:solidFill>
                <a:latin typeface="Calibri" pitchFamily="34" charset="0"/>
              </a:rPr>
              <a:t>DC24V power supply module(750-613) </a:t>
            </a:r>
          </a:p>
        </p:txBody>
      </p:sp>
      <p:sp>
        <p:nvSpPr>
          <p:cNvPr id="12310" name="Text Box 34"/>
          <p:cNvSpPr txBox="1">
            <a:spLocks noChangeArrowheads="1"/>
          </p:cNvSpPr>
          <p:nvPr/>
        </p:nvSpPr>
        <p:spPr bwMode="auto">
          <a:xfrm>
            <a:off x="4645025" y="5803900"/>
            <a:ext cx="26638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ja-JP" sz="1800">
                <a:latin typeface="Calibri" pitchFamily="34" charset="0"/>
              </a:rPr>
              <a:t>Max 32 contacts</a:t>
            </a:r>
          </a:p>
          <a:p>
            <a:pPr algn="ctr"/>
            <a:r>
              <a:rPr lang="en-US" altLang="ja-JP" sz="1800">
                <a:latin typeface="Calibri" pitchFamily="34" charset="0"/>
              </a:rPr>
              <a:t> </a:t>
            </a:r>
            <a:r>
              <a:rPr lang="en-US" altLang="ja-JP" sz="1600">
                <a:latin typeface="Calibri" pitchFamily="34" charset="0"/>
              </a:rPr>
              <a:t>*Not the number of modules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4" name="Object 101"/>
          <p:cNvGraphicFramePr>
            <a:graphicFrameLocks noChangeAspect="1"/>
          </p:cNvGraphicFramePr>
          <p:nvPr/>
        </p:nvGraphicFramePr>
        <p:xfrm>
          <a:off x="536575" y="2486025"/>
          <a:ext cx="7821613" cy="3024188"/>
        </p:xfrm>
        <a:graphic>
          <a:graphicData uri="http://schemas.openxmlformats.org/presentationml/2006/ole">
            <p:oleObj spid="_x0000_s20482" name="ビットマップ イメージ" r:id="rId3" imgW="8992855" imgH="3476190" progId="PBrush">
              <p:embed/>
            </p:oleObj>
          </a:graphicData>
        </a:graphic>
      </p:graphicFrame>
      <p:sp>
        <p:nvSpPr>
          <p:cNvPr id="13315" name="Rectangle 103"/>
          <p:cNvSpPr>
            <a:spLocks noChangeArrowheads="1"/>
          </p:cNvSpPr>
          <p:nvPr/>
        </p:nvSpPr>
        <p:spPr bwMode="auto">
          <a:xfrm rot="10800000">
            <a:off x="2447925" y="2609850"/>
            <a:ext cx="314325" cy="29051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vert="eaVert" wrap="none" anchor="ctr"/>
          <a:lstStyle/>
          <a:p>
            <a:pPr algn="ctr"/>
            <a:r>
              <a:rPr lang="en-US" altLang="ja-JP" sz="1400" b="1">
                <a:latin typeface="Calibri" pitchFamily="34" charset="0"/>
              </a:rPr>
              <a:t>Di(4ch)</a:t>
            </a:r>
          </a:p>
        </p:txBody>
      </p:sp>
      <p:sp>
        <p:nvSpPr>
          <p:cNvPr id="13316" name="Rectangle 104"/>
          <p:cNvSpPr>
            <a:spLocks noChangeArrowheads="1"/>
          </p:cNvSpPr>
          <p:nvPr/>
        </p:nvSpPr>
        <p:spPr bwMode="auto">
          <a:xfrm rot="10800000">
            <a:off x="2771775" y="2619375"/>
            <a:ext cx="314325" cy="2895600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vert="eaVert" wrap="none" anchor="ctr"/>
          <a:lstStyle/>
          <a:p>
            <a:pPr algn="ctr"/>
            <a:r>
              <a:rPr lang="en-US" altLang="ja-JP" sz="1400" b="1">
                <a:latin typeface="Calibri" pitchFamily="34" charset="0"/>
              </a:rPr>
              <a:t>Ao(2ch)</a:t>
            </a:r>
          </a:p>
        </p:txBody>
      </p:sp>
      <p:sp>
        <p:nvSpPr>
          <p:cNvPr id="13317" name="Rectangle 106"/>
          <p:cNvSpPr>
            <a:spLocks noChangeArrowheads="1"/>
          </p:cNvSpPr>
          <p:nvPr/>
        </p:nvSpPr>
        <p:spPr bwMode="auto">
          <a:xfrm rot="10800000">
            <a:off x="3743325" y="2619375"/>
            <a:ext cx="314325" cy="2895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vert="eaVert" wrap="none" anchor="ctr"/>
          <a:lstStyle/>
          <a:p>
            <a:pPr algn="ctr"/>
            <a:r>
              <a:rPr lang="en-US" altLang="ja-JP" sz="1400" b="1">
                <a:latin typeface="Calibri" pitchFamily="34" charset="0"/>
              </a:rPr>
              <a:t>Do/Ai</a:t>
            </a:r>
          </a:p>
        </p:txBody>
      </p:sp>
      <p:sp>
        <p:nvSpPr>
          <p:cNvPr id="13318" name="Rectangle 107"/>
          <p:cNvSpPr>
            <a:spLocks noChangeArrowheads="1"/>
          </p:cNvSpPr>
          <p:nvPr/>
        </p:nvSpPr>
        <p:spPr bwMode="auto">
          <a:xfrm rot="10800000">
            <a:off x="4067175" y="2619375"/>
            <a:ext cx="314325" cy="2895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vert="eaVert" wrap="none" anchor="ctr"/>
          <a:lstStyle/>
          <a:p>
            <a:pPr algn="ctr"/>
            <a:r>
              <a:rPr lang="en-US" altLang="ja-JP" sz="1400" b="1">
                <a:latin typeface="Calibri" pitchFamily="34" charset="0"/>
              </a:rPr>
              <a:t>Do/Ai</a:t>
            </a:r>
          </a:p>
        </p:txBody>
      </p:sp>
      <p:sp>
        <p:nvSpPr>
          <p:cNvPr id="13319" name="Rectangle 108"/>
          <p:cNvSpPr>
            <a:spLocks noChangeArrowheads="1"/>
          </p:cNvSpPr>
          <p:nvPr/>
        </p:nvSpPr>
        <p:spPr bwMode="auto">
          <a:xfrm rot="10800000">
            <a:off x="3095625" y="2619375"/>
            <a:ext cx="314325" cy="2895600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vert="eaVert" wrap="none" anchor="ctr"/>
          <a:lstStyle/>
          <a:p>
            <a:pPr algn="ctr"/>
            <a:r>
              <a:rPr lang="en-US" altLang="ja-JP" sz="1400" b="1">
                <a:latin typeface="Calibri" pitchFamily="34" charset="0"/>
              </a:rPr>
              <a:t>Ao(2ch)</a:t>
            </a:r>
          </a:p>
        </p:txBody>
      </p:sp>
      <p:sp>
        <p:nvSpPr>
          <p:cNvPr id="13320" name="Rectangle 109"/>
          <p:cNvSpPr>
            <a:spLocks noChangeArrowheads="1"/>
          </p:cNvSpPr>
          <p:nvPr/>
        </p:nvSpPr>
        <p:spPr bwMode="auto">
          <a:xfrm rot="10800000">
            <a:off x="4391025" y="2619375"/>
            <a:ext cx="314325" cy="2895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vert="eaVert" wrap="none" anchor="ctr"/>
          <a:lstStyle/>
          <a:p>
            <a:pPr algn="ctr"/>
            <a:r>
              <a:rPr lang="en-US" altLang="ja-JP" sz="1400" b="1">
                <a:latin typeface="Calibri" pitchFamily="34" charset="0"/>
              </a:rPr>
              <a:t>Do/Ai</a:t>
            </a:r>
          </a:p>
        </p:txBody>
      </p:sp>
      <p:sp>
        <p:nvSpPr>
          <p:cNvPr id="13321" name="Rectangle 110"/>
          <p:cNvSpPr>
            <a:spLocks noChangeArrowheads="1"/>
          </p:cNvSpPr>
          <p:nvPr/>
        </p:nvSpPr>
        <p:spPr bwMode="auto">
          <a:xfrm rot="10800000">
            <a:off x="4714875" y="2628900"/>
            <a:ext cx="314325" cy="288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vert="eaVert" wrap="none" anchor="ctr"/>
          <a:lstStyle/>
          <a:p>
            <a:pPr algn="ctr"/>
            <a:r>
              <a:rPr lang="en-US" altLang="ja-JP" sz="1400" b="1">
                <a:latin typeface="Calibri" pitchFamily="34" charset="0"/>
              </a:rPr>
              <a:t>Do/Ai</a:t>
            </a:r>
          </a:p>
        </p:txBody>
      </p:sp>
      <p:sp>
        <p:nvSpPr>
          <p:cNvPr id="13322" name="Rectangle 111"/>
          <p:cNvSpPr>
            <a:spLocks noChangeArrowheads="1"/>
          </p:cNvSpPr>
          <p:nvPr/>
        </p:nvSpPr>
        <p:spPr bwMode="auto">
          <a:xfrm rot="10800000">
            <a:off x="5038725" y="2628900"/>
            <a:ext cx="314325" cy="288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vert="eaVert" wrap="none" anchor="ctr"/>
          <a:lstStyle/>
          <a:p>
            <a:pPr algn="ctr"/>
            <a:r>
              <a:rPr lang="en-US" altLang="ja-JP" sz="1400" b="1">
                <a:latin typeface="Calibri" pitchFamily="34" charset="0"/>
              </a:rPr>
              <a:t>Do/Ai</a:t>
            </a:r>
          </a:p>
        </p:txBody>
      </p:sp>
      <p:sp>
        <p:nvSpPr>
          <p:cNvPr id="13323" name="Rectangle 112"/>
          <p:cNvSpPr>
            <a:spLocks noChangeArrowheads="1"/>
          </p:cNvSpPr>
          <p:nvPr/>
        </p:nvSpPr>
        <p:spPr bwMode="auto">
          <a:xfrm rot="10800000">
            <a:off x="5676900" y="2628900"/>
            <a:ext cx="314325" cy="288607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vert="eaVert" wrap="none" anchor="ctr"/>
          <a:lstStyle/>
          <a:p>
            <a:pPr algn="ctr"/>
            <a:r>
              <a:rPr lang="en-US" altLang="ja-JP" sz="1400" b="1">
                <a:latin typeface="Calibri" pitchFamily="34" charset="0"/>
              </a:rPr>
              <a:t>DC24V Power Supply</a:t>
            </a:r>
          </a:p>
        </p:txBody>
      </p:sp>
      <p:sp>
        <p:nvSpPr>
          <p:cNvPr id="13324" name="Rectangle 113"/>
          <p:cNvSpPr>
            <a:spLocks noChangeArrowheads="1"/>
          </p:cNvSpPr>
          <p:nvPr/>
        </p:nvSpPr>
        <p:spPr bwMode="auto">
          <a:xfrm rot="10800000">
            <a:off x="6000750" y="2628900"/>
            <a:ext cx="314325" cy="288607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vert="eaVert" wrap="none" anchor="ctr"/>
          <a:lstStyle/>
          <a:p>
            <a:pPr algn="ctr"/>
            <a:r>
              <a:rPr lang="en-US" altLang="ja-JP" sz="1400" b="1">
                <a:latin typeface="Calibri" pitchFamily="34" charset="0"/>
              </a:rPr>
              <a:t>Di(2ch)</a:t>
            </a:r>
          </a:p>
        </p:txBody>
      </p:sp>
      <p:sp>
        <p:nvSpPr>
          <p:cNvPr id="13325" name="Rectangle 114"/>
          <p:cNvSpPr>
            <a:spLocks noChangeArrowheads="1"/>
          </p:cNvSpPr>
          <p:nvPr/>
        </p:nvSpPr>
        <p:spPr bwMode="auto">
          <a:xfrm rot="10800000">
            <a:off x="6324600" y="2628900"/>
            <a:ext cx="314325" cy="288607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vert="eaVert" wrap="none" anchor="ctr"/>
          <a:lstStyle/>
          <a:p>
            <a:pPr algn="ctr"/>
            <a:r>
              <a:rPr lang="en-US" altLang="ja-JP" sz="1400" b="1">
                <a:latin typeface="Calibri" pitchFamily="34" charset="0"/>
              </a:rPr>
              <a:t>Di(2ch)</a:t>
            </a:r>
          </a:p>
        </p:txBody>
      </p:sp>
      <p:sp>
        <p:nvSpPr>
          <p:cNvPr id="13326" name="Rectangle 115"/>
          <p:cNvSpPr>
            <a:spLocks noChangeArrowheads="1"/>
          </p:cNvSpPr>
          <p:nvPr/>
        </p:nvSpPr>
        <p:spPr bwMode="auto">
          <a:xfrm rot="10800000">
            <a:off x="5353050" y="2619375"/>
            <a:ext cx="314325" cy="2895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vert="eaVert" wrap="none" anchor="ctr"/>
          <a:lstStyle/>
          <a:p>
            <a:pPr algn="ctr"/>
            <a:r>
              <a:rPr lang="en-US" altLang="ja-JP" sz="1400" b="1">
                <a:latin typeface="Calibri" pitchFamily="34" charset="0"/>
              </a:rPr>
              <a:t>Do/Ai</a:t>
            </a:r>
          </a:p>
        </p:txBody>
      </p:sp>
      <p:sp>
        <p:nvSpPr>
          <p:cNvPr id="13327" name="Rectangle 117"/>
          <p:cNvSpPr>
            <a:spLocks noChangeArrowheads="1"/>
          </p:cNvSpPr>
          <p:nvPr/>
        </p:nvSpPr>
        <p:spPr bwMode="auto">
          <a:xfrm rot="10800000">
            <a:off x="6972300" y="2619375"/>
            <a:ext cx="314325" cy="2895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vert="eaVert" wrap="none" anchor="ctr"/>
          <a:lstStyle/>
          <a:p>
            <a:pPr algn="ctr"/>
            <a:r>
              <a:rPr lang="en-US" altLang="ja-JP" sz="1400" b="1">
                <a:latin typeface="Calibri" pitchFamily="34" charset="0"/>
              </a:rPr>
              <a:t>Do/Ai</a:t>
            </a:r>
          </a:p>
        </p:txBody>
      </p:sp>
      <p:sp>
        <p:nvSpPr>
          <p:cNvPr id="13328" name="Rectangle 118"/>
          <p:cNvSpPr>
            <a:spLocks noChangeArrowheads="1"/>
          </p:cNvSpPr>
          <p:nvPr/>
        </p:nvSpPr>
        <p:spPr bwMode="auto">
          <a:xfrm rot="10800000">
            <a:off x="7286625" y="2619375"/>
            <a:ext cx="342900" cy="28924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vert="eaVert" wrap="none" anchor="ctr"/>
          <a:lstStyle/>
          <a:p>
            <a:pPr algn="ctr"/>
            <a:r>
              <a:rPr lang="en-US" altLang="ja-JP" sz="1400" b="1">
                <a:latin typeface="Calibri" pitchFamily="34" charset="0"/>
              </a:rPr>
              <a:t>Do/Ai</a:t>
            </a:r>
          </a:p>
        </p:txBody>
      </p:sp>
      <p:sp>
        <p:nvSpPr>
          <p:cNvPr id="13329" name="Rectangle 119"/>
          <p:cNvSpPr>
            <a:spLocks noChangeArrowheads="1"/>
          </p:cNvSpPr>
          <p:nvPr/>
        </p:nvSpPr>
        <p:spPr bwMode="auto">
          <a:xfrm rot="10800000">
            <a:off x="7632700" y="2625725"/>
            <a:ext cx="323850" cy="288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vert="eaVert" wrap="none" anchor="ctr"/>
          <a:lstStyle/>
          <a:p>
            <a:pPr algn="ctr"/>
            <a:r>
              <a:rPr lang="en-US" altLang="ja-JP" sz="1400" b="1">
                <a:latin typeface="Calibri" pitchFamily="34" charset="0"/>
              </a:rPr>
              <a:t>Do/Ai</a:t>
            </a:r>
          </a:p>
        </p:txBody>
      </p:sp>
      <p:sp>
        <p:nvSpPr>
          <p:cNvPr id="13330" name="Rectangle 120"/>
          <p:cNvSpPr>
            <a:spLocks noChangeArrowheads="1"/>
          </p:cNvSpPr>
          <p:nvPr/>
        </p:nvSpPr>
        <p:spPr bwMode="auto">
          <a:xfrm rot="10800000">
            <a:off x="2124075" y="2609850"/>
            <a:ext cx="314325" cy="29051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vert="eaVert" wrap="none" anchor="ctr"/>
          <a:lstStyle/>
          <a:p>
            <a:pPr algn="ctr"/>
            <a:r>
              <a:rPr lang="en-US" altLang="ja-JP" sz="1400" b="1">
                <a:latin typeface="Calibri" pitchFamily="34" charset="0"/>
              </a:rPr>
              <a:t>Di(2ch)</a:t>
            </a:r>
          </a:p>
        </p:txBody>
      </p:sp>
      <p:sp>
        <p:nvSpPr>
          <p:cNvPr id="13331" name="Line 123"/>
          <p:cNvSpPr>
            <a:spLocks noChangeShapeType="1"/>
          </p:cNvSpPr>
          <p:nvPr/>
        </p:nvSpPr>
        <p:spPr bwMode="auto">
          <a:xfrm>
            <a:off x="2076450" y="5153025"/>
            <a:ext cx="13716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32" name="Line 125"/>
          <p:cNvSpPr>
            <a:spLocks noChangeShapeType="1"/>
          </p:cNvSpPr>
          <p:nvPr/>
        </p:nvSpPr>
        <p:spPr bwMode="auto">
          <a:xfrm>
            <a:off x="5838825" y="5133975"/>
            <a:ext cx="790575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33" name="AutoShape 126"/>
          <p:cNvSpPr>
            <a:spLocks noChangeArrowheads="1"/>
          </p:cNvSpPr>
          <p:nvPr/>
        </p:nvSpPr>
        <p:spPr bwMode="auto">
          <a:xfrm>
            <a:off x="4984750" y="5741988"/>
            <a:ext cx="3759200" cy="590550"/>
          </a:xfrm>
          <a:prstGeom prst="wedgeRectCallout">
            <a:avLst>
              <a:gd name="adj1" fmla="val -28718"/>
              <a:gd name="adj2" fmla="val -133333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ja-JP" sz="1600" u="sng">
                <a:solidFill>
                  <a:srgbClr val="FF3300"/>
                </a:solidFill>
                <a:latin typeface="Calibri" pitchFamily="34" charset="0"/>
              </a:rPr>
              <a:t>DC24V power supply module(750-613) </a:t>
            </a:r>
          </a:p>
          <a:p>
            <a:r>
              <a:rPr lang="en-US" altLang="ja-JP" sz="1600" u="sng">
                <a:solidFill>
                  <a:srgbClr val="FF3300"/>
                </a:solidFill>
                <a:latin typeface="Calibri" pitchFamily="34" charset="0"/>
              </a:rPr>
              <a:t>is needed for Di module.</a:t>
            </a:r>
          </a:p>
        </p:txBody>
      </p:sp>
      <p:sp>
        <p:nvSpPr>
          <p:cNvPr id="13334" name="Text Box 128"/>
          <p:cNvSpPr txBox="1">
            <a:spLocks noChangeArrowheads="1"/>
          </p:cNvSpPr>
          <p:nvPr/>
        </p:nvSpPr>
        <p:spPr bwMode="auto">
          <a:xfrm>
            <a:off x="609600" y="914400"/>
            <a:ext cx="7800975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95250" indent="-95250">
              <a:buFontTx/>
              <a:buChar char="•"/>
            </a:pPr>
            <a:r>
              <a:rPr lang="en-US" altLang="ja-JP" sz="1800" dirty="0">
                <a:latin typeface="Calibri" pitchFamily="34" charset="0"/>
              </a:rPr>
              <a:t>Di, </a:t>
            </a:r>
            <a:r>
              <a:rPr lang="en-US" altLang="ja-JP" sz="1800" dirty="0" err="1">
                <a:latin typeface="Calibri" pitchFamily="34" charset="0"/>
              </a:rPr>
              <a:t>Ao</a:t>
            </a:r>
            <a:r>
              <a:rPr lang="en-US" altLang="ja-JP" sz="1800" dirty="0">
                <a:latin typeface="Calibri" pitchFamily="34" charset="0"/>
              </a:rPr>
              <a:t> and Pi module require 24VDC.</a:t>
            </a:r>
            <a:br>
              <a:rPr lang="en-US" altLang="ja-JP" sz="1800" dirty="0">
                <a:latin typeface="Calibri" pitchFamily="34" charset="0"/>
              </a:rPr>
            </a:br>
            <a:r>
              <a:rPr lang="en-US" altLang="ja-JP" sz="1800" dirty="0">
                <a:latin typeface="Calibri" pitchFamily="34" charset="0"/>
              </a:rPr>
              <a:t>Ai and Do don’t require 24VDC,  and cannot pass DC24V to next module. </a:t>
            </a:r>
          </a:p>
          <a:p>
            <a:pPr marL="95250" indent="-95250">
              <a:buFontTx/>
              <a:buChar char="•"/>
            </a:pPr>
            <a:r>
              <a:rPr lang="en-US" altLang="ja-JP" sz="1800" dirty="0">
                <a:latin typeface="Calibri" pitchFamily="34" charset="0"/>
              </a:rPr>
              <a:t>The DC24V power supply module(750-613) must be inserted if the Di or </a:t>
            </a:r>
            <a:r>
              <a:rPr lang="en-US" altLang="ja-JP" sz="1800" dirty="0" err="1">
                <a:latin typeface="Calibri" pitchFamily="34" charset="0"/>
              </a:rPr>
              <a:t>Ao</a:t>
            </a:r>
            <a:r>
              <a:rPr lang="en-US" altLang="ja-JP" sz="1800" dirty="0">
                <a:latin typeface="Calibri" pitchFamily="34" charset="0"/>
              </a:rPr>
              <a:t> module is located at the next to </a:t>
            </a:r>
            <a:r>
              <a:rPr lang="en-US" altLang="ja-JP" sz="1800" dirty="0" err="1">
                <a:latin typeface="Calibri" pitchFamily="34" charset="0"/>
              </a:rPr>
              <a:t>Ai,Do</a:t>
            </a:r>
            <a:r>
              <a:rPr lang="en-US" altLang="ja-JP" sz="1800" dirty="0">
                <a:latin typeface="Calibri" pitchFamily="34" charset="0"/>
              </a:rPr>
              <a:t> module.</a:t>
            </a:r>
          </a:p>
          <a:p>
            <a:pPr marL="95250" indent="-95250">
              <a:buFontTx/>
              <a:buChar char="•"/>
            </a:pPr>
            <a:r>
              <a:rPr lang="en-US" altLang="ja-JP" sz="1800" dirty="0">
                <a:latin typeface="Calibri" pitchFamily="34" charset="0"/>
              </a:rPr>
              <a:t>Pi module cannot be mixed with other modules.</a:t>
            </a:r>
          </a:p>
        </p:txBody>
      </p:sp>
      <p:sp>
        <p:nvSpPr>
          <p:cNvPr id="13335" name="Rectangle 105"/>
          <p:cNvSpPr>
            <a:spLocks noChangeArrowheads="1"/>
          </p:cNvSpPr>
          <p:nvPr/>
        </p:nvSpPr>
        <p:spPr bwMode="auto">
          <a:xfrm rot="10800000">
            <a:off x="3419475" y="2619375"/>
            <a:ext cx="2257425" cy="28956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vert="eaVert" wrap="none" anchor="ctr"/>
          <a:lstStyle/>
          <a:p>
            <a:pPr algn="ctr"/>
            <a:r>
              <a:rPr lang="en-US" altLang="ja-JP" sz="1400" b="1">
                <a:latin typeface="Calibri" pitchFamily="34" charset="0"/>
              </a:rPr>
              <a:t>Do/Ai</a:t>
            </a:r>
          </a:p>
        </p:txBody>
      </p:sp>
      <p:grpSp>
        <p:nvGrpSpPr>
          <p:cNvPr id="2" name="Group 140"/>
          <p:cNvGrpSpPr>
            <a:grpSpLocks/>
          </p:cNvGrpSpPr>
          <p:nvPr/>
        </p:nvGrpSpPr>
        <p:grpSpPr bwMode="auto">
          <a:xfrm>
            <a:off x="3219450" y="4800600"/>
            <a:ext cx="647700" cy="666750"/>
            <a:chOff x="0" y="3174"/>
            <a:chExt cx="408" cy="420"/>
          </a:xfrm>
        </p:grpSpPr>
        <p:sp>
          <p:nvSpPr>
            <p:cNvPr id="13343" name="Line 138"/>
            <p:cNvSpPr>
              <a:spLocks noChangeShapeType="1"/>
            </p:cNvSpPr>
            <p:nvPr/>
          </p:nvSpPr>
          <p:spPr bwMode="auto">
            <a:xfrm>
              <a:off x="0" y="3174"/>
              <a:ext cx="408" cy="408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3344" name="Line 139"/>
            <p:cNvSpPr>
              <a:spLocks noChangeShapeType="1"/>
            </p:cNvSpPr>
            <p:nvPr/>
          </p:nvSpPr>
          <p:spPr bwMode="auto">
            <a:xfrm flipH="1">
              <a:off x="0" y="3186"/>
              <a:ext cx="408" cy="408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337" name="Rectangle 116"/>
          <p:cNvSpPr>
            <a:spLocks noChangeArrowheads="1"/>
          </p:cNvSpPr>
          <p:nvPr/>
        </p:nvSpPr>
        <p:spPr bwMode="auto">
          <a:xfrm rot="10800000">
            <a:off x="6648450" y="2619375"/>
            <a:ext cx="1295400" cy="28956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vert="eaVert" wrap="none" anchor="ctr"/>
          <a:lstStyle/>
          <a:p>
            <a:pPr algn="ctr"/>
            <a:r>
              <a:rPr lang="en-US" altLang="ja-JP" sz="1400" b="1">
                <a:latin typeface="Calibri" pitchFamily="34" charset="0"/>
              </a:rPr>
              <a:t>Do/Ai</a:t>
            </a:r>
          </a:p>
        </p:txBody>
      </p:sp>
      <p:grpSp>
        <p:nvGrpSpPr>
          <p:cNvPr id="3" name="Group 141"/>
          <p:cNvGrpSpPr>
            <a:grpSpLocks/>
          </p:cNvGrpSpPr>
          <p:nvPr/>
        </p:nvGrpSpPr>
        <p:grpSpPr bwMode="auto">
          <a:xfrm>
            <a:off x="6400800" y="4781550"/>
            <a:ext cx="647700" cy="666750"/>
            <a:chOff x="0" y="3174"/>
            <a:chExt cx="408" cy="420"/>
          </a:xfrm>
        </p:grpSpPr>
        <p:sp>
          <p:nvSpPr>
            <p:cNvPr id="13341" name="Line 142"/>
            <p:cNvSpPr>
              <a:spLocks noChangeShapeType="1"/>
            </p:cNvSpPr>
            <p:nvPr/>
          </p:nvSpPr>
          <p:spPr bwMode="auto">
            <a:xfrm>
              <a:off x="0" y="3174"/>
              <a:ext cx="408" cy="408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3342" name="Line 143"/>
            <p:cNvSpPr>
              <a:spLocks noChangeShapeType="1"/>
            </p:cNvSpPr>
            <p:nvPr/>
          </p:nvSpPr>
          <p:spPr bwMode="auto">
            <a:xfrm flipH="1">
              <a:off x="0" y="3186"/>
              <a:ext cx="408" cy="408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339" name="AutoShape 132"/>
          <p:cNvSpPr>
            <a:spLocks noChangeArrowheads="1"/>
          </p:cNvSpPr>
          <p:nvPr/>
        </p:nvSpPr>
        <p:spPr bwMode="auto">
          <a:xfrm>
            <a:off x="2911475" y="5737225"/>
            <a:ext cx="1844675" cy="590550"/>
          </a:xfrm>
          <a:prstGeom prst="wedgeRectCallout">
            <a:avLst>
              <a:gd name="adj1" fmla="val -19190"/>
              <a:gd name="adj2" fmla="val -146236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ja-JP" sz="1600" u="sng">
                <a:solidFill>
                  <a:srgbClr val="FF3300"/>
                </a:solidFill>
                <a:latin typeface="Calibri" pitchFamily="34" charset="0"/>
              </a:rPr>
              <a:t>Ai,Do module can not pass DC24V</a:t>
            </a:r>
            <a:endParaRPr lang="ja-JP" altLang="en-US" sz="1600" u="sng">
              <a:solidFill>
                <a:srgbClr val="FF3300"/>
              </a:solidFill>
              <a:latin typeface="Calibri" pitchFamily="34" charset="0"/>
            </a:endParaRPr>
          </a:p>
        </p:txBody>
      </p:sp>
      <p:sp>
        <p:nvSpPr>
          <p:cNvPr id="13340" name="スライド番号プレースホルダー 1"/>
          <p:cNvSpPr>
            <a:spLocks noGrp="1"/>
          </p:cNvSpPr>
          <p:nvPr>
            <p:ph type="sldNum" sz="quarter" idx="4294967295"/>
          </p:nvPr>
        </p:nvSpPr>
        <p:spPr>
          <a:xfrm>
            <a:off x="7239000" y="6388100"/>
            <a:ext cx="1905000" cy="45720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27C6D2AE-1FF7-4FBB-A604-BD48E7935E3C}" type="slidenum">
              <a:rPr lang="ja-JP" altLang="en-US">
                <a:latin typeface="Times New Roman" pitchFamily="18" charset="0"/>
              </a:rPr>
              <a:pPr/>
              <a:t>28</a:t>
            </a:fld>
            <a:endParaRPr lang="ja-JP" altLang="en-US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5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" y="76200"/>
            <a:ext cx="13716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381000" y="2438400"/>
            <a:ext cx="8164513" cy="1801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ja-JP" altLang="en-US"/>
          </a:p>
        </p:txBody>
      </p:sp>
      <p:graphicFrame>
        <p:nvGraphicFramePr>
          <p:cNvPr id="5" name="Object 6"/>
          <p:cNvGraphicFramePr>
            <a:graphicFrameLocks noChangeAspect="1"/>
          </p:cNvGraphicFramePr>
          <p:nvPr/>
        </p:nvGraphicFramePr>
        <p:xfrm>
          <a:off x="3857625" y="2916238"/>
          <a:ext cx="1096963" cy="915987"/>
        </p:xfrm>
        <a:graphic>
          <a:graphicData uri="http://schemas.openxmlformats.org/presentationml/2006/ole">
            <p:oleObj spid="_x0000_s56322" name="ビットマップ イメージ" r:id="rId4" imgW="5380952" imgH="4525007" progId="Paint.Picture">
              <p:embed/>
            </p:oleObj>
          </a:graphicData>
        </a:graphic>
      </p:graphicFrame>
      <p:sp>
        <p:nvSpPr>
          <p:cNvPr id="6" name="Line 23"/>
          <p:cNvSpPr>
            <a:spLocks noChangeShapeType="1"/>
          </p:cNvSpPr>
          <p:nvPr/>
        </p:nvSpPr>
        <p:spPr bwMode="auto">
          <a:xfrm>
            <a:off x="5305425" y="3579813"/>
            <a:ext cx="904875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7" name="Line 25"/>
          <p:cNvSpPr>
            <a:spLocks noChangeShapeType="1"/>
          </p:cNvSpPr>
          <p:nvPr/>
        </p:nvSpPr>
        <p:spPr bwMode="auto">
          <a:xfrm>
            <a:off x="2863850" y="3608388"/>
            <a:ext cx="769938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8" name="Text Box 29"/>
          <p:cNvSpPr txBox="1">
            <a:spLocks noChangeArrowheads="1"/>
          </p:cNvSpPr>
          <p:nvPr/>
        </p:nvSpPr>
        <p:spPr bwMode="auto">
          <a:xfrm>
            <a:off x="2914650" y="3643313"/>
            <a:ext cx="488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buFontTx/>
              <a:buNone/>
            </a:pPr>
            <a:r>
              <a:rPr lang="en-US" altLang="ja-JP" sz="1800"/>
              <a:t>Off</a:t>
            </a:r>
          </a:p>
        </p:txBody>
      </p:sp>
      <p:sp>
        <p:nvSpPr>
          <p:cNvPr id="9" name="Text Box 30"/>
          <p:cNvSpPr txBox="1">
            <a:spLocks noChangeArrowheads="1"/>
          </p:cNvSpPr>
          <p:nvPr/>
        </p:nvSpPr>
        <p:spPr bwMode="auto">
          <a:xfrm>
            <a:off x="5386388" y="3548063"/>
            <a:ext cx="615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buFontTx/>
              <a:buNone/>
            </a:pPr>
            <a:r>
              <a:rPr lang="en-US" altLang="ja-JP" sz="1800"/>
              <a:t>stop</a:t>
            </a:r>
          </a:p>
        </p:txBody>
      </p:sp>
      <p:pic>
        <p:nvPicPr>
          <p:cNvPr id="10" name="Picture 32" descr="WR389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97000" y="2874963"/>
            <a:ext cx="762000" cy="101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Oval 36"/>
          <p:cNvSpPr>
            <a:spLocks noChangeArrowheads="1"/>
          </p:cNvSpPr>
          <p:nvPr/>
        </p:nvSpPr>
        <p:spPr bwMode="auto">
          <a:xfrm>
            <a:off x="6713538" y="2776538"/>
            <a:ext cx="1128712" cy="1128712"/>
          </a:xfrm>
          <a:prstGeom prst="ellipse">
            <a:avLst/>
          </a:prstGeom>
          <a:noFill/>
          <a:ln w="76200">
            <a:solidFill>
              <a:srgbClr val="99CCFF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ja-JP" altLang="en-US"/>
          </a:p>
        </p:txBody>
      </p:sp>
      <p:graphicFrame>
        <p:nvGraphicFramePr>
          <p:cNvPr id="12" name="Object 33"/>
          <p:cNvGraphicFramePr>
            <a:graphicFrameLocks noChangeAspect="1"/>
          </p:cNvGraphicFramePr>
          <p:nvPr/>
        </p:nvGraphicFramePr>
        <p:xfrm>
          <a:off x="7296150" y="3435350"/>
          <a:ext cx="750888" cy="593725"/>
        </p:xfrm>
        <a:graphic>
          <a:graphicData uri="http://schemas.openxmlformats.org/presentationml/2006/ole">
            <p:oleObj spid="_x0000_s56323" name="Photo Editor 写真" r:id="rId6" imgW="8097380" imgH="5068007" progId="MSPhotoEd.3">
              <p:embed/>
            </p:oleObj>
          </a:graphicData>
        </a:graphic>
      </p:graphicFrame>
      <p:pic>
        <p:nvPicPr>
          <p:cNvPr id="13" name="Picture 34" descr="cassette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303963" y="2916238"/>
            <a:ext cx="927100" cy="55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4" name="Object 35"/>
          <p:cNvGraphicFramePr>
            <a:graphicFrameLocks noChangeAspect="1"/>
          </p:cNvGraphicFramePr>
          <p:nvPr/>
        </p:nvGraphicFramePr>
        <p:xfrm>
          <a:off x="7367588" y="2573338"/>
          <a:ext cx="722312" cy="633412"/>
        </p:xfrm>
        <a:graphic>
          <a:graphicData uri="http://schemas.openxmlformats.org/presentationml/2006/ole">
            <p:oleObj spid="_x0000_s56324" name="Photo Editor 写真" r:id="rId8" imgW="8097380" imgH="8097380" progId="MSPhotoEd.3">
              <p:embed/>
            </p:oleObj>
          </a:graphicData>
        </a:graphic>
      </p:graphicFrame>
      <p:sp>
        <p:nvSpPr>
          <p:cNvPr id="15" name="Text Box 49"/>
          <p:cNvSpPr txBox="1">
            <a:spLocks noChangeArrowheads="1"/>
          </p:cNvSpPr>
          <p:nvPr/>
        </p:nvSpPr>
        <p:spPr bwMode="auto">
          <a:xfrm>
            <a:off x="777875" y="2439988"/>
            <a:ext cx="1377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buFontTx/>
              <a:buNone/>
            </a:pPr>
            <a:r>
              <a:rPr lang="en-US" altLang="ja-JP" sz="1800" b="1"/>
              <a:t>Key switch</a:t>
            </a:r>
            <a:endParaRPr lang="ja-JP" altLang="en-US" b="1"/>
          </a:p>
        </p:txBody>
      </p:sp>
      <p:pic>
        <p:nvPicPr>
          <p:cNvPr id="16" name="Picture 5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249363" y="5018088"/>
            <a:ext cx="750887" cy="51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Rectangle 54"/>
          <p:cNvSpPr>
            <a:spLocks noChangeArrowheads="1"/>
          </p:cNvSpPr>
          <p:nvPr/>
        </p:nvSpPr>
        <p:spPr bwMode="auto">
          <a:xfrm>
            <a:off x="358775" y="4338638"/>
            <a:ext cx="8164513" cy="1857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ja-JP" altLang="en-US"/>
          </a:p>
        </p:txBody>
      </p:sp>
      <p:sp>
        <p:nvSpPr>
          <p:cNvPr id="18" name="Oval 58"/>
          <p:cNvSpPr>
            <a:spLocks noChangeArrowheads="1"/>
          </p:cNvSpPr>
          <p:nvPr/>
        </p:nvSpPr>
        <p:spPr bwMode="auto">
          <a:xfrm>
            <a:off x="6632575" y="4686300"/>
            <a:ext cx="1128713" cy="1128713"/>
          </a:xfrm>
          <a:prstGeom prst="ellipse">
            <a:avLst/>
          </a:prstGeom>
          <a:noFill/>
          <a:ln w="76200">
            <a:solidFill>
              <a:srgbClr val="99CCFF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ja-JP" altLang="en-US"/>
          </a:p>
        </p:txBody>
      </p:sp>
      <p:graphicFrame>
        <p:nvGraphicFramePr>
          <p:cNvPr id="19" name="Object 59"/>
          <p:cNvGraphicFramePr>
            <a:graphicFrameLocks noChangeAspect="1"/>
          </p:cNvGraphicFramePr>
          <p:nvPr/>
        </p:nvGraphicFramePr>
        <p:xfrm>
          <a:off x="7215188" y="5345113"/>
          <a:ext cx="750887" cy="593725"/>
        </p:xfrm>
        <a:graphic>
          <a:graphicData uri="http://schemas.openxmlformats.org/presentationml/2006/ole">
            <p:oleObj spid="_x0000_s56325" name="Photo Editor 写真" r:id="rId10" imgW="8097380" imgH="5068007" progId="MSPhotoEd.3">
              <p:embed/>
            </p:oleObj>
          </a:graphicData>
        </a:graphic>
      </p:graphicFrame>
      <p:pic>
        <p:nvPicPr>
          <p:cNvPr id="20" name="Picture 60" descr="cassette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223000" y="4826000"/>
            <a:ext cx="927100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1" name="Object 61"/>
          <p:cNvGraphicFramePr>
            <a:graphicFrameLocks noChangeAspect="1"/>
          </p:cNvGraphicFramePr>
          <p:nvPr/>
        </p:nvGraphicFramePr>
        <p:xfrm>
          <a:off x="7286625" y="4483100"/>
          <a:ext cx="722313" cy="633413"/>
        </p:xfrm>
        <a:graphic>
          <a:graphicData uri="http://schemas.openxmlformats.org/presentationml/2006/ole">
            <p:oleObj spid="_x0000_s56326" name="Photo Editor 写真" r:id="rId11" imgW="8097380" imgH="8097380" progId="MSPhotoEd.3">
              <p:embed/>
            </p:oleObj>
          </a:graphicData>
        </a:graphic>
      </p:graphicFrame>
      <p:sp>
        <p:nvSpPr>
          <p:cNvPr id="22" name="Text Box 62"/>
          <p:cNvSpPr txBox="1">
            <a:spLocks noChangeArrowheads="1"/>
          </p:cNvSpPr>
          <p:nvPr/>
        </p:nvSpPr>
        <p:spPr bwMode="auto">
          <a:xfrm>
            <a:off x="773113" y="4495800"/>
            <a:ext cx="1746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buFontTx/>
              <a:buNone/>
            </a:pPr>
            <a:r>
              <a:rPr lang="en-US" altLang="ja-JP" sz="1800" b="1"/>
              <a:t>Motion sensor</a:t>
            </a:r>
          </a:p>
        </p:txBody>
      </p:sp>
      <p:sp>
        <p:nvSpPr>
          <p:cNvPr id="23" name="Line 63"/>
          <p:cNvSpPr>
            <a:spLocks noChangeShapeType="1"/>
          </p:cNvSpPr>
          <p:nvPr/>
        </p:nvSpPr>
        <p:spPr bwMode="auto">
          <a:xfrm>
            <a:off x="2446338" y="5229225"/>
            <a:ext cx="747712" cy="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 type="triangle" w="med" len="med"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24" name="Text Box 64"/>
          <p:cNvSpPr txBox="1">
            <a:spLocks noChangeArrowheads="1"/>
          </p:cNvSpPr>
          <p:nvPr/>
        </p:nvSpPr>
        <p:spPr bwMode="auto">
          <a:xfrm>
            <a:off x="2228850" y="5437188"/>
            <a:ext cx="154305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buFontTx/>
              <a:buNone/>
            </a:pPr>
            <a:r>
              <a:rPr lang="en-US" altLang="ja-JP" sz="1400"/>
              <a:t> Off during 10min</a:t>
            </a:r>
          </a:p>
          <a:p>
            <a:pPr algn="l">
              <a:buFontTx/>
              <a:buNone/>
            </a:pPr>
            <a:r>
              <a:rPr lang="en-US" altLang="ja-JP" sz="1400"/>
              <a:t>continuously</a:t>
            </a:r>
          </a:p>
        </p:txBody>
      </p:sp>
      <p:sp>
        <p:nvSpPr>
          <p:cNvPr id="25" name="Line 65"/>
          <p:cNvSpPr>
            <a:spLocks noChangeShapeType="1"/>
          </p:cNvSpPr>
          <p:nvPr/>
        </p:nvSpPr>
        <p:spPr bwMode="auto">
          <a:xfrm>
            <a:off x="5192713" y="5243513"/>
            <a:ext cx="904875" cy="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 type="triangle" w="med" len="med"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26" name="Text Box 66"/>
          <p:cNvSpPr txBox="1">
            <a:spLocks noChangeArrowheads="1"/>
          </p:cNvSpPr>
          <p:nvPr/>
        </p:nvSpPr>
        <p:spPr bwMode="auto">
          <a:xfrm>
            <a:off x="5272088" y="5214938"/>
            <a:ext cx="7270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buFontTx/>
              <a:buNone/>
            </a:pPr>
            <a:r>
              <a:rPr lang="en-US" altLang="ja-JP" sz="1800"/>
              <a:t>stop</a:t>
            </a:r>
          </a:p>
        </p:txBody>
      </p:sp>
      <p:sp>
        <p:nvSpPr>
          <p:cNvPr id="27" name="Line 83"/>
          <p:cNvSpPr>
            <a:spLocks noChangeShapeType="1"/>
          </p:cNvSpPr>
          <p:nvPr/>
        </p:nvSpPr>
        <p:spPr bwMode="auto">
          <a:xfrm>
            <a:off x="2857500" y="3087688"/>
            <a:ext cx="760413" cy="0"/>
          </a:xfrm>
          <a:prstGeom prst="line">
            <a:avLst/>
          </a:prstGeom>
          <a:noFill/>
          <a:ln w="28575">
            <a:solidFill>
              <a:srgbClr val="3366FF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8" name="Text Box 84"/>
          <p:cNvSpPr txBox="1">
            <a:spLocks noChangeArrowheads="1"/>
          </p:cNvSpPr>
          <p:nvPr/>
        </p:nvSpPr>
        <p:spPr bwMode="auto">
          <a:xfrm>
            <a:off x="2935288" y="2724150"/>
            <a:ext cx="488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buFontTx/>
              <a:buNone/>
            </a:pPr>
            <a:r>
              <a:rPr lang="en-US" altLang="ja-JP" sz="1800"/>
              <a:t>On</a:t>
            </a:r>
          </a:p>
        </p:txBody>
      </p:sp>
      <p:sp>
        <p:nvSpPr>
          <p:cNvPr id="29" name="Line 85"/>
          <p:cNvSpPr>
            <a:spLocks noChangeShapeType="1"/>
          </p:cNvSpPr>
          <p:nvPr/>
        </p:nvSpPr>
        <p:spPr bwMode="auto">
          <a:xfrm>
            <a:off x="5318125" y="3078163"/>
            <a:ext cx="904875" cy="0"/>
          </a:xfrm>
          <a:prstGeom prst="line">
            <a:avLst/>
          </a:prstGeom>
          <a:noFill/>
          <a:ln w="28575">
            <a:solidFill>
              <a:srgbClr val="3366FF"/>
            </a:solidFill>
            <a:round/>
            <a:headEnd/>
            <a:tailEnd type="triangle" w="med" len="med"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30" name="Text Box 86"/>
          <p:cNvSpPr txBox="1">
            <a:spLocks noChangeArrowheads="1"/>
          </p:cNvSpPr>
          <p:nvPr/>
        </p:nvSpPr>
        <p:spPr bwMode="auto">
          <a:xfrm>
            <a:off x="5418138" y="2738438"/>
            <a:ext cx="628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buFontTx/>
              <a:buNone/>
            </a:pPr>
            <a:r>
              <a:rPr lang="en-US" altLang="ja-JP" sz="1800"/>
              <a:t>start</a:t>
            </a:r>
          </a:p>
        </p:txBody>
      </p:sp>
      <p:graphicFrame>
        <p:nvGraphicFramePr>
          <p:cNvPr id="31" name="Object 6"/>
          <p:cNvGraphicFramePr>
            <a:graphicFrameLocks noChangeAspect="1"/>
          </p:cNvGraphicFramePr>
          <p:nvPr/>
        </p:nvGraphicFramePr>
        <p:xfrm>
          <a:off x="3867150" y="4789488"/>
          <a:ext cx="1096963" cy="915987"/>
        </p:xfrm>
        <a:graphic>
          <a:graphicData uri="http://schemas.openxmlformats.org/presentationml/2006/ole">
            <p:oleObj spid="_x0000_s56327" name="ビットマップ イメージ" r:id="rId12" imgW="5380952" imgH="4525007" progId="Paint.Picture">
              <p:embed/>
            </p:oleObj>
          </a:graphicData>
        </a:graphic>
      </p:graphicFrame>
      <p:sp>
        <p:nvSpPr>
          <p:cNvPr id="32" name="Rectangle 87"/>
          <p:cNvSpPr>
            <a:spLocks noChangeArrowheads="1"/>
          </p:cNvSpPr>
          <p:nvPr/>
        </p:nvSpPr>
        <p:spPr bwMode="auto">
          <a:xfrm>
            <a:off x="0" y="992188"/>
            <a:ext cx="8963025" cy="1403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 algn="l">
              <a:lnSpc>
                <a:spcPct val="9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altLang="ja-JP" sz="2000" dirty="0" smtClean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INTERLOCKING CONTROL</a:t>
            </a:r>
          </a:p>
          <a:p>
            <a:pPr lvl="1" algn="l">
              <a:lnSpc>
                <a:spcPct val="9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s-AR" altLang="ja-JP" sz="1600" dirty="0" smtClean="0">
                <a:ea typeface="Arial Unicode MS" pitchFamily="34" charset="-128"/>
                <a:cs typeface="Arial Unicode MS" pitchFamily="34" charset="-128"/>
              </a:rPr>
              <a:t>Hasta 500  programas</a:t>
            </a:r>
            <a:endParaRPr lang="en-US" altLang="ja-JP" sz="1600" dirty="0"/>
          </a:p>
          <a:p>
            <a:pPr lvl="1" algn="l">
              <a:lnSpc>
                <a:spcPct val="9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altLang="ja-JP" sz="1600" dirty="0" smtClean="0"/>
              <a:t>No solo </a:t>
            </a:r>
            <a:r>
              <a:rPr lang="en-US" altLang="ja-JP" sz="1600" dirty="0" err="1" smtClean="0"/>
              <a:t>progrmas</a:t>
            </a:r>
            <a:r>
              <a:rPr lang="en-US" altLang="ja-JP" sz="1600" dirty="0" smtClean="0"/>
              <a:t> de </a:t>
            </a:r>
            <a:r>
              <a:rPr lang="en-US" altLang="ja-JP" sz="1600" dirty="0" err="1" smtClean="0"/>
              <a:t>arranque</a:t>
            </a:r>
            <a:r>
              <a:rPr lang="en-US" altLang="ja-JP" sz="1600" dirty="0" smtClean="0"/>
              <a:t> y </a:t>
            </a:r>
            <a:r>
              <a:rPr lang="en-US" altLang="ja-JP" sz="1600" dirty="0" err="1" smtClean="0"/>
              <a:t>apagado</a:t>
            </a:r>
            <a:r>
              <a:rPr lang="en-US" altLang="ja-JP" sz="1600" dirty="0" smtClean="0"/>
              <a:t>. </a:t>
            </a:r>
            <a:endParaRPr lang="en-US" altLang="ja-JP" sz="1600" dirty="0"/>
          </a:p>
          <a:p>
            <a:pPr lvl="1" algn="l">
              <a:lnSpc>
                <a:spcPct val="9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altLang="ja-JP" sz="1600" dirty="0"/>
              <a:t>-Interlocking</a:t>
            </a:r>
            <a:r>
              <a:rPr lang="ja-JP" altLang="en-US" sz="1600"/>
              <a:t> </a:t>
            </a:r>
            <a:r>
              <a:rPr lang="en-US" altLang="ja-JP" sz="1600" dirty="0" smtClean="0"/>
              <a:t>con inputs ANALOGICOS </a:t>
            </a:r>
            <a:r>
              <a:rPr lang="en-US" altLang="ja-JP" sz="1600" dirty="0"/>
              <a:t>,</a:t>
            </a:r>
            <a:r>
              <a:rPr lang="en-US" altLang="ja-JP" sz="1600" dirty="0" err="1" smtClean="0"/>
              <a:t>Errores</a:t>
            </a:r>
            <a:r>
              <a:rPr lang="en-US" altLang="ja-JP" sz="1600" dirty="0" smtClean="0"/>
              <a:t>,  </a:t>
            </a:r>
            <a:r>
              <a:rPr lang="en-US" altLang="ja-JP" sz="1600" dirty="0" err="1" smtClean="0"/>
              <a:t>cambiso</a:t>
            </a:r>
            <a:r>
              <a:rPr lang="en-US" altLang="ja-JP" sz="1600" dirty="0" smtClean="0"/>
              <a:t> de </a:t>
            </a:r>
            <a:r>
              <a:rPr lang="en-US" altLang="ja-JP" sz="1600" dirty="0" err="1" smtClean="0"/>
              <a:t>modo</a:t>
            </a:r>
            <a:r>
              <a:rPr lang="en-US" altLang="ja-JP" sz="1600" dirty="0" smtClean="0"/>
              <a:t>.</a:t>
            </a:r>
            <a:endParaRPr lang="en-US" altLang="ja-JP" sz="16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5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" y="76200"/>
            <a:ext cx="13716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16"/>
          <p:cNvSpPr>
            <a:spLocks noChangeArrowheads="1"/>
          </p:cNvSpPr>
          <p:nvPr/>
        </p:nvSpPr>
        <p:spPr bwMode="auto">
          <a:xfrm>
            <a:off x="428625" y="2479675"/>
            <a:ext cx="8164513" cy="19605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ja-JP" altLang="en-US"/>
          </a:p>
        </p:txBody>
      </p:sp>
      <p:pic>
        <p:nvPicPr>
          <p:cNvPr id="5" name="Picture 18" descr="cassett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54125" y="3151188"/>
            <a:ext cx="927100" cy="55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Object 60"/>
          <p:cNvGraphicFramePr>
            <a:graphicFrameLocks noChangeAspect="1"/>
          </p:cNvGraphicFramePr>
          <p:nvPr/>
        </p:nvGraphicFramePr>
        <p:xfrm>
          <a:off x="1131888" y="2878138"/>
          <a:ext cx="414337" cy="396875"/>
        </p:xfrm>
        <a:graphic>
          <a:graphicData uri="http://schemas.openxmlformats.org/presentationml/2006/ole">
            <p:oleObj spid="_x0000_s57346" name="ビットマップ イメージ" r:id="rId5" imgW="466543" imgH="447856" progId="Paint.Picture">
              <p:embed/>
            </p:oleObj>
          </a:graphicData>
        </a:graphic>
      </p:graphicFrame>
      <p:sp>
        <p:nvSpPr>
          <p:cNvPr id="7" name="Line 20"/>
          <p:cNvSpPr>
            <a:spLocks noChangeShapeType="1"/>
          </p:cNvSpPr>
          <p:nvPr/>
        </p:nvSpPr>
        <p:spPr bwMode="auto">
          <a:xfrm>
            <a:off x="2763838" y="3384550"/>
            <a:ext cx="876300" cy="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 type="triangle" w="med" len="med"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8" name="Text Box 25"/>
          <p:cNvSpPr txBox="1">
            <a:spLocks noChangeArrowheads="1"/>
          </p:cNvSpPr>
          <p:nvPr/>
        </p:nvSpPr>
        <p:spPr bwMode="auto">
          <a:xfrm>
            <a:off x="6408738" y="3686175"/>
            <a:ext cx="18383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buFontTx/>
              <a:buNone/>
            </a:pPr>
            <a:r>
              <a:rPr lang="en-US" altLang="ja-JP" sz="1400"/>
              <a:t>Backup units</a:t>
            </a:r>
          </a:p>
        </p:txBody>
      </p:sp>
      <p:sp>
        <p:nvSpPr>
          <p:cNvPr id="9" name="Line 26"/>
          <p:cNvSpPr>
            <a:spLocks noChangeShapeType="1"/>
          </p:cNvSpPr>
          <p:nvPr/>
        </p:nvSpPr>
        <p:spPr bwMode="auto">
          <a:xfrm>
            <a:off x="5402263" y="3425825"/>
            <a:ext cx="915987" cy="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 type="triangle" w="med" len="med"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0" name="Text Box 27"/>
          <p:cNvSpPr txBox="1">
            <a:spLocks noChangeArrowheads="1"/>
          </p:cNvSpPr>
          <p:nvPr/>
        </p:nvSpPr>
        <p:spPr bwMode="auto">
          <a:xfrm>
            <a:off x="5416550" y="3516313"/>
            <a:ext cx="628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altLang="ja-JP" sz="1800"/>
              <a:t>start</a:t>
            </a:r>
          </a:p>
        </p:txBody>
      </p:sp>
      <p:sp>
        <p:nvSpPr>
          <p:cNvPr id="11" name="Text Box 32"/>
          <p:cNvSpPr txBox="1">
            <a:spLocks noChangeArrowheads="1"/>
          </p:cNvSpPr>
          <p:nvPr/>
        </p:nvSpPr>
        <p:spPr bwMode="auto">
          <a:xfrm>
            <a:off x="2835275" y="3008313"/>
            <a:ext cx="6365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buFontTx/>
              <a:buNone/>
            </a:pPr>
            <a:r>
              <a:rPr lang="en-US" altLang="ja-JP" sz="1600"/>
              <a:t>Error</a:t>
            </a:r>
          </a:p>
        </p:txBody>
      </p:sp>
      <p:sp>
        <p:nvSpPr>
          <p:cNvPr id="12" name="Rectangle 62"/>
          <p:cNvSpPr>
            <a:spLocks noChangeArrowheads="1"/>
          </p:cNvSpPr>
          <p:nvPr/>
        </p:nvSpPr>
        <p:spPr bwMode="auto">
          <a:xfrm>
            <a:off x="460375" y="4602163"/>
            <a:ext cx="8164513" cy="19605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ja-JP" altLang="en-US"/>
          </a:p>
        </p:txBody>
      </p:sp>
      <p:pic>
        <p:nvPicPr>
          <p:cNvPr id="13" name="Picture 6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319213" y="4913313"/>
            <a:ext cx="631825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 Box 64"/>
          <p:cNvSpPr txBox="1">
            <a:spLocks noChangeArrowheads="1"/>
          </p:cNvSpPr>
          <p:nvPr/>
        </p:nvSpPr>
        <p:spPr bwMode="auto">
          <a:xfrm>
            <a:off x="2281238" y="4953000"/>
            <a:ext cx="666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altLang="ja-JP" sz="1800"/>
              <a:t>18</a:t>
            </a:r>
            <a:r>
              <a:rPr lang="ja-JP" altLang="en-US" sz="1800">
                <a:cs typeface="Arial" pitchFamily="34" charset="0"/>
              </a:rPr>
              <a:t>℃</a:t>
            </a:r>
          </a:p>
        </p:txBody>
      </p:sp>
      <p:sp>
        <p:nvSpPr>
          <p:cNvPr id="15" name="Text Box 65"/>
          <p:cNvSpPr txBox="1">
            <a:spLocks noChangeArrowheads="1"/>
          </p:cNvSpPr>
          <p:nvPr/>
        </p:nvSpPr>
        <p:spPr bwMode="auto">
          <a:xfrm>
            <a:off x="2008188" y="4964113"/>
            <a:ext cx="3175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ja-JP" altLang="en-US" sz="1800"/>
              <a:t>&lt;</a:t>
            </a:r>
          </a:p>
        </p:txBody>
      </p:sp>
      <p:sp>
        <p:nvSpPr>
          <p:cNvPr id="16" name="Text Box 66"/>
          <p:cNvSpPr txBox="1">
            <a:spLocks noChangeArrowheads="1"/>
          </p:cNvSpPr>
          <p:nvPr/>
        </p:nvSpPr>
        <p:spPr bwMode="auto">
          <a:xfrm>
            <a:off x="3117850" y="5540375"/>
            <a:ext cx="1176338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buFontTx/>
              <a:buNone/>
            </a:pPr>
            <a:r>
              <a:rPr lang="en-US" altLang="ja-JP" sz="1400"/>
              <a:t>during 30min continuously</a:t>
            </a:r>
          </a:p>
        </p:txBody>
      </p:sp>
      <p:sp>
        <p:nvSpPr>
          <p:cNvPr id="17" name="Line 67"/>
          <p:cNvSpPr>
            <a:spLocks noChangeShapeType="1"/>
          </p:cNvSpPr>
          <p:nvPr/>
        </p:nvSpPr>
        <p:spPr bwMode="auto">
          <a:xfrm>
            <a:off x="3121025" y="5545138"/>
            <a:ext cx="858838" cy="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 type="triangle" w="med" len="med"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8" name="Line 72"/>
          <p:cNvSpPr>
            <a:spLocks noChangeShapeType="1"/>
          </p:cNvSpPr>
          <p:nvPr/>
        </p:nvSpPr>
        <p:spPr bwMode="auto">
          <a:xfrm>
            <a:off x="5465763" y="5556250"/>
            <a:ext cx="1082675" cy="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 type="triangle" w="med" len="med"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9" name="Text Box 73"/>
          <p:cNvSpPr txBox="1">
            <a:spLocks noChangeArrowheads="1"/>
          </p:cNvSpPr>
          <p:nvPr/>
        </p:nvSpPr>
        <p:spPr bwMode="auto">
          <a:xfrm>
            <a:off x="5640388" y="5518150"/>
            <a:ext cx="628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altLang="ja-JP" sz="1800"/>
              <a:t>start</a:t>
            </a:r>
          </a:p>
        </p:txBody>
      </p:sp>
      <p:pic>
        <p:nvPicPr>
          <p:cNvPr id="20" name="Picture 75" descr="cassett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54113" y="5937250"/>
            <a:ext cx="927100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 Box 76"/>
          <p:cNvSpPr txBox="1">
            <a:spLocks noChangeArrowheads="1"/>
          </p:cNvSpPr>
          <p:nvPr/>
        </p:nvSpPr>
        <p:spPr bwMode="auto">
          <a:xfrm>
            <a:off x="2078038" y="6042025"/>
            <a:ext cx="8826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buFontTx/>
              <a:buNone/>
            </a:pPr>
            <a:r>
              <a:rPr lang="en-US" altLang="ja-JP" sz="1600"/>
              <a:t>Heating</a:t>
            </a:r>
          </a:p>
        </p:txBody>
      </p:sp>
      <p:pic>
        <p:nvPicPr>
          <p:cNvPr id="22" name="Picture 82" descr="cassett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77000" y="3114675"/>
            <a:ext cx="927100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Rectangle 88"/>
          <p:cNvSpPr>
            <a:spLocks noChangeArrowheads="1"/>
          </p:cNvSpPr>
          <p:nvPr/>
        </p:nvSpPr>
        <p:spPr bwMode="auto">
          <a:xfrm>
            <a:off x="441325" y="501650"/>
            <a:ext cx="8202613" cy="1857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ja-JP" altLang="en-US"/>
          </a:p>
        </p:txBody>
      </p:sp>
      <p:sp>
        <p:nvSpPr>
          <p:cNvPr id="24" name="Rectangle 107"/>
          <p:cNvSpPr>
            <a:spLocks noChangeArrowheads="1"/>
          </p:cNvSpPr>
          <p:nvPr/>
        </p:nvSpPr>
        <p:spPr bwMode="auto">
          <a:xfrm>
            <a:off x="6738938" y="5405438"/>
            <a:ext cx="1465262" cy="5937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None/>
            </a:pPr>
            <a:r>
              <a:rPr lang="en-US" altLang="ja-JP" sz="1600"/>
              <a:t>Additional heater units </a:t>
            </a:r>
          </a:p>
        </p:txBody>
      </p:sp>
      <p:graphicFrame>
        <p:nvGraphicFramePr>
          <p:cNvPr id="25" name="Object 6"/>
          <p:cNvGraphicFramePr>
            <a:graphicFrameLocks noChangeAspect="1"/>
          </p:cNvGraphicFramePr>
          <p:nvPr/>
        </p:nvGraphicFramePr>
        <p:xfrm>
          <a:off x="3832225" y="2957513"/>
          <a:ext cx="1096963" cy="915987"/>
        </p:xfrm>
        <a:graphic>
          <a:graphicData uri="http://schemas.openxmlformats.org/presentationml/2006/ole">
            <p:oleObj spid="_x0000_s57347" name="ビットマップ イメージ" r:id="rId7" imgW="5380952" imgH="4525007" progId="Paint.Picture">
              <p:embed/>
            </p:oleObj>
          </a:graphicData>
        </a:graphic>
      </p:graphicFrame>
      <p:graphicFrame>
        <p:nvGraphicFramePr>
          <p:cNvPr id="26" name="Object 6"/>
          <p:cNvGraphicFramePr>
            <a:graphicFrameLocks noChangeAspect="1"/>
          </p:cNvGraphicFramePr>
          <p:nvPr/>
        </p:nvGraphicFramePr>
        <p:xfrm>
          <a:off x="4260850" y="5135563"/>
          <a:ext cx="1096963" cy="915987"/>
        </p:xfrm>
        <a:graphic>
          <a:graphicData uri="http://schemas.openxmlformats.org/presentationml/2006/ole">
            <p:oleObj spid="_x0000_s57348" name="ビットマップ イメージ" r:id="rId8" imgW="5380952" imgH="4525007" progId="Paint.Picture">
              <p:embed/>
            </p:oleObj>
          </a:graphicData>
        </a:graphic>
      </p:graphicFrame>
      <p:sp>
        <p:nvSpPr>
          <p:cNvPr id="27" name="Line 89"/>
          <p:cNvSpPr>
            <a:spLocks noChangeShapeType="1"/>
          </p:cNvSpPr>
          <p:nvPr/>
        </p:nvSpPr>
        <p:spPr bwMode="auto">
          <a:xfrm>
            <a:off x="5364163" y="1227137"/>
            <a:ext cx="877887" cy="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 type="triangle" w="med" len="med"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28" name="Line 90"/>
          <p:cNvSpPr>
            <a:spLocks noChangeShapeType="1"/>
          </p:cNvSpPr>
          <p:nvPr/>
        </p:nvSpPr>
        <p:spPr bwMode="auto">
          <a:xfrm>
            <a:off x="2624138" y="1277937"/>
            <a:ext cx="747712" cy="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 type="triangle" w="med" len="med"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graphicFrame>
        <p:nvGraphicFramePr>
          <p:cNvPr id="29" name="Object 91"/>
          <p:cNvGraphicFramePr>
            <a:graphicFrameLocks noChangeAspect="1"/>
          </p:cNvGraphicFramePr>
          <p:nvPr/>
        </p:nvGraphicFramePr>
        <p:xfrm>
          <a:off x="6524625" y="1001712"/>
          <a:ext cx="1019175" cy="504825"/>
        </p:xfrm>
        <a:graphic>
          <a:graphicData uri="http://schemas.openxmlformats.org/presentationml/2006/ole">
            <p:oleObj spid="_x0000_s57349" name="Photo Editor Photo" r:id="rId9" imgW="1019048" imgH="504762" progId="MSPhotoEd.3">
              <p:embed/>
            </p:oleObj>
          </a:graphicData>
        </a:graphic>
      </p:graphicFrame>
      <p:graphicFrame>
        <p:nvGraphicFramePr>
          <p:cNvPr id="30" name="Object 93"/>
          <p:cNvGraphicFramePr>
            <a:graphicFrameLocks noChangeAspect="1"/>
          </p:cNvGraphicFramePr>
          <p:nvPr/>
        </p:nvGraphicFramePr>
        <p:xfrm>
          <a:off x="1223963" y="1111250"/>
          <a:ext cx="731837" cy="744537"/>
        </p:xfrm>
        <a:graphic>
          <a:graphicData uri="http://schemas.openxmlformats.org/presentationml/2006/ole">
            <p:oleObj spid="_x0000_s57350" name="ビットマップ イメージ" r:id="rId10" imgW="1771429" imgH="1800476" progId="Paint.Picture">
              <p:embed/>
            </p:oleObj>
          </a:graphicData>
        </a:graphic>
      </p:graphicFrame>
      <p:sp>
        <p:nvSpPr>
          <p:cNvPr id="31" name="Text Box 94"/>
          <p:cNvSpPr txBox="1">
            <a:spLocks noChangeArrowheads="1"/>
          </p:cNvSpPr>
          <p:nvPr/>
        </p:nvSpPr>
        <p:spPr bwMode="auto">
          <a:xfrm>
            <a:off x="658813" y="628650"/>
            <a:ext cx="15605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buFontTx/>
              <a:buNone/>
            </a:pPr>
            <a:r>
              <a:rPr lang="en-US" altLang="ja-JP" sz="1800" b="1" dirty="0">
                <a:solidFill>
                  <a:srgbClr val="FF0000"/>
                </a:solidFill>
              </a:rPr>
              <a:t>CO2 sensor</a:t>
            </a:r>
            <a:endParaRPr lang="ja-JP" altLang="en-US" sz="1800" b="1">
              <a:solidFill>
                <a:srgbClr val="FF0000"/>
              </a:solidFill>
            </a:endParaRPr>
          </a:p>
        </p:txBody>
      </p:sp>
      <p:sp>
        <p:nvSpPr>
          <p:cNvPr id="32" name="Text Box 100"/>
          <p:cNvSpPr txBox="1">
            <a:spLocks noChangeArrowheads="1"/>
          </p:cNvSpPr>
          <p:nvPr/>
        </p:nvSpPr>
        <p:spPr bwMode="auto">
          <a:xfrm>
            <a:off x="2366963" y="1417637"/>
            <a:ext cx="1214437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altLang="ja-JP" sz="1400"/>
              <a:t> during 30min continuously</a:t>
            </a:r>
            <a:endParaRPr lang="en-US" altLang="ja-JP" sz="1200"/>
          </a:p>
        </p:txBody>
      </p:sp>
      <p:sp>
        <p:nvSpPr>
          <p:cNvPr id="33" name="Text Box 102"/>
          <p:cNvSpPr txBox="1">
            <a:spLocks noChangeArrowheads="1"/>
          </p:cNvSpPr>
          <p:nvPr/>
        </p:nvSpPr>
        <p:spPr bwMode="auto">
          <a:xfrm>
            <a:off x="5270500" y="1436687"/>
            <a:ext cx="105092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altLang="ja-JP" sz="1400"/>
              <a:t>Fan Speed</a:t>
            </a:r>
          </a:p>
          <a:p>
            <a:pPr>
              <a:buFontTx/>
              <a:buNone/>
            </a:pPr>
            <a:r>
              <a:rPr lang="en-US" altLang="ja-JP" sz="1400"/>
              <a:t>Low</a:t>
            </a:r>
          </a:p>
        </p:txBody>
      </p:sp>
      <p:graphicFrame>
        <p:nvGraphicFramePr>
          <p:cNvPr id="34" name="Object 6"/>
          <p:cNvGraphicFramePr>
            <a:graphicFrameLocks noChangeAspect="1"/>
          </p:cNvGraphicFramePr>
          <p:nvPr/>
        </p:nvGraphicFramePr>
        <p:xfrm>
          <a:off x="3886200" y="838200"/>
          <a:ext cx="1096963" cy="915987"/>
        </p:xfrm>
        <a:graphic>
          <a:graphicData uri="http://schemas.openxmlformats.org/presentationml/2006/ole">
            <p:oleObj spid="_x0000_s57351" name="ビットマップ イメージ" r:id="rId11" imgW="5380952" imgH="4525007" progId="Paint.Picture">
              <p:embed/>
            </p:oleObj>
          </a:graphicData>
        </a:graphic>
      </p:graphicFrame>
      <p:sp>
        <p:nvSpPr>
          <p:cNvPr id="35" name="Text Box 50"/>
          <p:cNvSpPr txBox="1">
            <a:spLocks noChangeArrowheads="1"/>
          </p:cNvSpPr>
          <p:nvPr/>
        </p:nvSpPr>
        <p:spPr bwMode="auto">
          <a:xfrm>
            <a:off x="2406650" y="927100"/>
            <a:ext cx="1289050" cy="274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altLang="ja-JP" sz="1200" b="1">
                <a:ea typeface="Arial Unicode MS" pitchFamily="34" charset="-128"/>
                <a:cs typeface="Arial Unicode MS" pitchFamily="34" charset="-128"/>
              </a:rPr>
              <a:t> CO2 &lt; 800ppm</a:t>
            </a:r>
            <a:endParaRPr lang="ja-JP" altLang="en-US" sz="1200" b="1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6" name="Text Box 94"/>
          <p:cNvSpPr txBox="1">
            <a:spLocks noChangeArrowheads="1"/>
          </p:cNvSpPr>
          <p:nvPr/>
        </p:nvSpPr>
        <p:spPr bwMode="auto">
          <a:xfrm>
            <a:off x="709613" y="2538413"/>
            <a:ext cx="9540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buFontTx/>
              <a:buNone/>
            </a:pPr>
            <a:r>
              <a:rPr lang="en-US" altLang="ja-JP" sz="1800" b="1"/>
              <a:t>Error</a:t>
            </a:r>
            <a:endParaRPr lang="ja-JP" altLang="en-US" sz="1800" b="1"/>
          </a:p>
        </p:txBody>
      </p:sp>
      <p:sp>
        <p:nvSpPr>
          <p:cNvPr id="37" name="Text Box 52"/>
          <p:cNvSpPr txBox="1">
            <a:spLocks noChangeArrowheads="1"/>
          </p:cNvSpPr>
          <p:nvPr/>
        </p:nvSpPr>
        <p:spPr bwMode="auto">
          <a:xfrm>
            <a:off x="469900" y="5637213"/>
            <a:ext cx="1936750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altLang="ja-JP" sz="1800" b="1"/>
              <a:t>Operation mode</a:t>
            </a:r>
            <a:endParaRPr lang="ja-JP" altLang="en-US"/>
          </a:p>
        </p:txBody>
      </p:sp>
      <p:sp>
        <p:nvSpPr>
          <p:cNvPr id="38" name="Text Box 53"/>
          <p:cNvSpPr txBox="1">
            <a:spLocks noChangeArrowheads="1"/>
          </p:cNvSpPr>
          <p:nvPr/>
        </p:nvSpPr>
        <p:spPr bwMode="auto">
          <a:xfrm>
            <a:off x="508000" y="4594225"/>
            <a:ext cx="156845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altLang="ja-JP" sz="1800" b="1"/>
              <a:t>Temperature</a:t>
            </a:r>
            <a:endParaRPr lang="ja-JP" altLang="en-US"/>
          </a:p>
        </p:txBody>
      </p:sp>
      <p:sp>
        <p:nvSpPr>
          <p:cNvPr id="39" name="Text Box 54"/>
          <p:cNvSpPr txBox="1">
            <a:spLocks noChangeArrowheads="1"/>
          </p:cNvSpPr>
          <p:nvPr/>
        </p:nvSpPr>
        <p:spPr bwMode="auto">
          <a:xfrm>
            <a:off x="1778000" y="5294313"/>
            <a:ext cx="1184275" cy="274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altLang="ja-JP" sz="1200" b="1"/>
              <a:t>Analog value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RV_0915"/>
          <p:cNvPicPr>
            <a:picLocks noChangeAspect="1" noChangeArrowheads="1"/>
          </p:cNvPicPr>
          <p:nvPr/>
        </p:nvPicPr>
        <p:blipFill>
          <a:blip r:embed="rId2">
            <a:lum bright="6000" contrast="24000"/>
          </a:blip>
          <a:srcRect/>
          <a:stretch>
            <a:fillRect/>
          </a:stretch>
        </p:blipFill>
        <p:spPr bwMode="auto">
          <a:xfrm>
            <a:off x="2286000" y="1219200"/>
            <a:ext cx="6248400" cy="4641850"/>
          </a:xfrm>
          <a:prstGeom prst="rect">
            <a:avLst/>
          </a:prstGeom>
          <a:noFill/>
        </p:spPr>
      </p:pic>
      <p:sp>
        <p:nvSpPr>
          <p:cNvPr id="3" name="Oval 24"/>
          <p:cNvSpPr>
            <a:spLocks noChangeArrowheads="1"/>
          </p:cNvSpPr>
          <p:nvPr/>
        </p:nvSpPr>
        <p:spPr bwMode="auto">
          <a:xfrm>
            <a:off x="7239000" y="2051050"/>
            <a:ext cx="1043354" cy="419100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1427" tIns="45714" rIns="91427" bIns="45714" anchor="ctr"/>
          <a:lstStyle/>
          <a:p>
            <a:endParaRPr lang="en-US"/>
          </a:p>
        </p:txBody>
      </p:sp>
      <p:sp>
        <p:nvSpPr>
          <p:cNvPr id="4" name="Oval 26"/>
          <p:cNvSpPr>
            <a:spLocks noChangeArrowheads="1"/>
          </p:cNvSpPr>
          <p:nvPr/>
        </p:nvSpPr>
        <p:spPr bwMode="auto">
          <a:xfrm>
            <a:off x="7203831" y="2038350"/>
            <a:ext cx="1019908" cy="381000"/>
          </a:xfrm>
          <a:prstGeom prst="ellips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27" tIns="45714" rIns="91427" bIns="45714" anchor="ctr"/>
          <a:lstStyle/>
          <a:p>
            <a:endParaRPr lang="en-US"/>
          </a:p>
        </p:txBody>
      </p:sp>
      <p:sp>
        <p:nvSpPr>
          <p:cNvPr id="5" name="Oval 25"/>
          <p:cNvSpPr>
            <a:spLocks noChangeArrowheads="1"/>
          </p:cNvSpPr>
          <p:nvPr/>
        </p:nvSpPr>
        <p:spPr bwMode="auto">
          <a:xfrm>
            <a:off x="6172200" y="5200650"/>
            <a:ext cx="2203938" cy="482600"/>
          </a:xfrm>
          <a:prstGeom prst="ellips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1427" tIns="45714" rIns="91427" bIns="45714" anchor="ctr"/>
          <a:lstStyle/>
          <a:p>
            <a:endParaRPr lang="en-US"/>
          </a:p>
        </p:txBody>
      </p:sp>
      <p:pic>
        <p:nvPicPr>
          <p:cNvPr id="6" name="Picture 8" descr="PCV0523A_p59_60-00004_2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362200"/>
            <a:ext cx="1559169" cy="844550"/>
          </a:xfrm>
          <a:prstGeom prst="rect">
            <a:avLst/>
          </a:prstGeom>
          <a:noFill/>
        </p:spPr>
      </p:pic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228600" y="1143000"/>
            <a:ext cx="7756525" cy="579438"/>
          </a:xfrm>
          <a:prstGeom prst="rect">
            <a:avLst/>
          </a:prstGeom>
          <a:noFill/>
          <a:ln w="19050">
            <a:noFill/>
            <a:miter lim="800000"/>
            <a:headEnd type="none" w="sm" len="sm"/>
            <a:tailEnd type="none" w="sm" len="sm"/>
          </a:ln>
          <a:effectLst/>
        </p:spPr>
        <p:txBody>
          <a:bodyPr lIns="91427" tIns="45714" rIns="91427" bIns="45714">
            <a:spAutoFit/>
          </a:bodyPr>
          <a:lstStyle/>
          <a:p>
            <a:pPr eaLnBrk="0" hangingPunct="0">
              <a:spcBef>
                <a:spcPct val="0"/>
              </a:spcBef>
            </a:pPr>
            <a:r>
              <a:rPr kumimoji="1" lang="en-US" altLang="ja-JP" sz="3200" dirty="0" smtClean="0">
                <a:solidFill>
                  <a:schemeClr val="tx1"/>
                </a:solidFill>
              </a:rPr>
              <a:t>	 </a:t>
            </a:r>
            <a:r>
              <a:rPr kumimoji="1" lang="en-US" altLang="ja-JP" sz="3200" dirty="0" err="1" smtClean="0">
                <a:solidFill>
                  <a:schemeClr val="tx1"/>
                </a:solidFill>
              </a:rPr>
              <a:t>Cajas</a:t>
            </a:r>
            <a:r>
              <a:rPr kumimoji="1" lang="en-US" altLang="ja-JP" sz="3200" dirty="0" smtClean="0">
                <a:solidFill>
                  <a:schemeClr val="tx1"/>
                </a:solidFill>
              </a:rPr>
              <a:t> VAM /HRV</a:t>
            </a:r>
            <a:endParaRPr kumimoji="1" lang="ja-JP" altLang="en-US" sz="32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5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" y="76200"/>
            <a:ext cx="13716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83"/>
          <p:cNvSpPr>
            <a:spLocks noChangeArrowheads="1"/>
          </p:cNvSpPr>
          <p:nvPr/>
        </p:nvSpPr>
        <p:spPr bwMode="auto">
          <a:xfrm>
            <a:off x="6886575" y="4689475"/>
            <a:ext cx="1138238" cy="795338"/>
          </a:xfrm>
          <a:prstGeom prst="irregularSeal1">
            <a:avLst/>
          </a:prstGeom>
          <a:solidFill>
            <a:srgbClr val="FFFF99"/>
          </a:solidFill>
          <a:ln w="9525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buFontTx/>
              <a:buNone/>
            </a:pPr>
            <a:r>
              <a:rPr lang="en-US" altLang="ja-JP" sz="1600" b="1">
                <a:solidFill>
                  <a:srgbClr val="FF3300"/>
                </a:solidFill>
              </a:rPr>
              <a:t>OFF</a:t>
            </a:r>
          </a:p>
        </p:txBody>
      </p:sp>
      <p:sp>
        <p:nvSpPr>
          <p:cNvPr id="6" name="Rectangle 81"/>
          <p:cNvSpPr>
            <a:spLocks noChangeArrowheads="1"/>
          </p:cNvSpPr>
          <p:nvPr/>
        </p:nvSpPr>
        <p:spPr bwMode="auto">
          <a:xfrm>
            <a:off x="3648075" y="4446588"/>
            <a:ext cx="709613" cy="466725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" name="Rectangle 80"/>
          <p:cNvSpPr>
            <a:spLocks noChangeArrowheads="1"/>
          </p:cNvSpPr>
          <p:nvPr/>
        </p:nvSpPr>
        <p:spPr bwMode="auto">
          <a:xfrm>
            <a:off x="1809750" y="1885950"/>
            <a:ext cx="793750" cy="420688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ja-JP" altLang="en-US"/>
          </a:p>
        </p:txBody>
      </p:sp>
      <p:pic>
        <p:nvPicPr>
          <p:cNvPr id="8" name="Picture 21" descr="C:\Documents and Settings\miyagi\デスクトップ\BRC1A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46513" y="5872163"/>
            <a:ext cx="50006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Line 23"/>
          <p:cNvSpPr>
            <a:spLocks noChangeShapeType="1"/>
          </p:cNvSpPr>
          <p:nvPr/>
        </p:nvSpPr>
        <p:spPr bwMode="auto">
          <a:xfrm flipV="1">
            <a:off x="3184525" y="2127250"/>
            <a:ext cx="0" cy="971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0" name="Line 24"/>
          <p:cNvSpPr>
            <a:spLocks noChangeShapeType="1"/>
          </p:cNvSpPr>
          <p:nvPr/>
        </p:nvSpPr>
        <p:spPr bwMode="auto">
          <a:xfrm>
            <a:off x="3192463" y="2465388"/>
            <a:ext cx="2620962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1" name="Text Box 27"/>
          <p:cNvSpPr>
            <a:spLocks noChangeArrowheads="1"/>
          </p:cNvSpPr>
          <p:nvPr/>
        </p:nvSpPr>
        <p:spPr bwMode="auto">
          <a:xfrm>
            <a:off x="684213" y="4953000"/>
            <a:ext cx="2198687" cy="346075"/>
          </a:xfrm>
          <a:prstGeom prst="wedgeRectCallout">
            <a:avLst>
              <a:gd name="adj1" fmla="val 55125"/>
              <a:gd name="adj2" fmla="val 18806"/>
            </a:avLst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buFontTx/>
              <a:buNone/>
              <a:defRPr/>
            </a:pPr>
            <a:r>
              <a:rPr lang="en-US" altLang="ja-JP" sz="1600" b="1"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pitchFamily="50" charset="-128"/>
              </a:rPr>
              <a:t>Timer Extension [On]</a:t>
            </a:r>
          </a:p>
        </p:txBody>
      </p:sp>
      <p:sp>
        <p:nvSpPr>
          <p:cNvPr id="12" name="Line 29"/>
          <p:cNvSpPr>
            <a:spLocks noChangeShapeType="1"/>
          </p:cNvSpPr>
          <p:nvPr/>
        </p:nvSpPr>
        <p:spPr bwMode="auto">
          <a:xfrm flipV="1">
            <a:off x="2606675" y="2122488"/>
            <a:ext cx="3243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" name="Text Box 30"/>
          <p:cNvSpPr txBox="1">
            <a:spLocks noChangeArrowheads="1"/>
          </p:cNvSpPr>
          <p:nvPr/>
        </p:nvSpPr>
        <p:spPr bwMode="auto">
          <a:xfrm>
            <a:off x="1943100" y="1573213"/>
            <a:ext cx="4889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buFontTx/>
              <a:buNone/>
            </a:pPr>
            <a:r>
              <a:rPr lang="en-US" altLang="ja-JP" sz="1600" b="1"/>
              <a:t>ON</a:t>
            </a:r>
          </a:p>
        </p:txBody>
      </p:sp>
      <p:sp>
        <p:nvSpPr>
          <p:cNvPr id="14" name="AutoShape 31"/>
          <p:cNvSpPr>
            <a:spLocks noChangeArrowheads="1"/>
          </p:cNvSpPr>
          <p:nvPr/>
        </p:nvSpPr>
        <p:spPr bwMode="auto">
          <a:xfrm>
            <a:off x="5929313" y="2182813"/>
            <a:ext cx="1138237" cy="795337"/>
          </a:xfrm>
          <a:prstGeom prst="irregularSeal1">
            <a:avLst/>
          </a:prstGeom>
          <a:solidFill>
            <a:srgbClr val="FFFF99"/>
          </a:solidFill>
          <a:ln w="9525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buFontTx/>
              <a:buNone/>
            </a:pPr>
            <a:r>
              <a:rPr lang="en-US" altLang="ja-JP" sz="1600" b="1">
                <a:solidFill>
                  <a:srgbClr val="FF3300"/>
                </a:solidFill>
              </a:rPr>
              <a:t>OFF</a:t>
            </a:r>
          </a:p>
        </p:txBody>
      </p:sp>
      <p:sp>
        <p:nvSpPr>
          <p:cNvPr id="15" name="Line 34"/>
          <p:cNvSpPr>
            <a:spLocks noChangeShapeType="1"/>
          </p:cNvSpPr>
          <p:nvPr/>
        </p:nvSpPr>
        <p:spPr bwMode="auto">
          <a:xfrm flipV="1">
            <a:off x="4059238" y="4908550"/>
            <a:ext cx="0" cy="8556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6" name="Text Box 38"/>
          <p:cNvSpPr txBox="1">
            <a:spLocks noChangeArrowheads="1"/>
          </p:cNvSpPr>
          <p:nvPr/>
        </p:nvSpPr>
        <p:spPr bwMode="auto">
          <a:xfrm>
            <a:off x="3621088" y="5227638"/>
            <a:ext cx="4889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buFontTx/>
              <a:buNone/>
            </a:pPr>
            <a:r>
              <a:rPr lang="en-US" altLang="ja-JP" sz="1600" b="1"/>
              <a:t>ON</a:t>
            </a:r>
          </a:p>
        </p:txBody>
      </p:sp>
      <p:pic>
        <p:nvPicPr>
          <p:cNvPr id="17" name="Picture 42" descr="cassett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49438" y="1898650"/>
            <a:ext cx="647700" cy="38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44" descr="cassett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30888" y="1941513"/>
            <a:ext cx="647700" cy="38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Line 46"/>
          <p:cNvSpPr>
            <a:spLocks noChangeShapeType="1"/>
          </p:cNvSpPr>
          <p:nvPr/>
        </p:nvSpPr>
        <p:spPr bwMode="auto">
          <a:xfrm>
            <a:off x="5878513" y="2181225"/>
            <a:ext cx="0" cy="931863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 type="triangle" w="med" len="med"/>
            <a:tailEnd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20" name="Text Box 47"/>
          <p:cNvSpPr txBox="1">
            <a:spLocks noChangeArrowheads="1"/>
          </p:cNvSpPr>
          <p:nvPr/>
        </p:nvSpPr>
        <p:spPr bwMode="auto">
          <a:xfrm>
            <a:off x="3484563" y="2482850"/>
            <a:ext cx="2076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altLang="ja-JP" sz="1200" b="1"/>
              <a:t>Duration</a:t>
            </a:r>
          </a:p>
          <a:p>
            <a:pPr>
              <a:buFontTx/>
              <a:buNone/>
            </a:pPr>
            <a:r>
              <a:rPr lang="en-US" altLang="ja-JP" sz="1200" b="1"/>
              <a:t>(30/60/90/120/150/180 min)</a:t>
            </a:r>
            <a:endParaRPr lang="ja-JP" altLang="en-US"/>
          </a:p>
        </p:txBody>
      </p:sp>
      <p:pic>
        <p:nvPicPr>
          <p:cNvPr id="21" name="Picture 48" descr="cassett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35163" y="4446588"/>
            <a:ext cx="647700" cy="38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 Box 49"/>
          <p:cNvSpPr txBox="1">
            <a:spLocks noChangeArrowheads="1"/>
          </p:cNvSpPr>
          <p:nvPr/>
        </p:nvSpPr>
        <p:spPr bwMode="auto">
          <a:xfrm>
            <a:off x="1989138" y="4095750"/>
            <a:ext cx="5905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buFontTx/>
              <a:buNone/>
            </a:pPr>
            <a:r>
              <a:rPr lang="en-US" altLang="ja-JP" sz="1600" b="1"/>
              <a:t>OFF</a:t>
            </a:r>
          </a:p>
        </p:txBody>
      </p:sp>
      <p:sp>
        <p:nvSpPr>
          <p:cNvPr id="23" name="Line 50"/>
          <p:cNvSpPr>
            <a:spLocks noChangeShapeType="1"/>
          </p:cNvSpPr>
          <p:nvPr/>
        </p:nvSpPr>
        <p:spPr bwMode="auto">
          <a:xfrm flipV="1">
            <a:off x="3030538" y="4678363"/>
            <a:ext cx="0" cy="1231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4" name="Line 51"/>
          <p:cNvSpPr>
            <a:spLocks noChangeShapeType="1"/>
          </p:cNvSpPr>
          <p:nvPr/>
        </p:nvSpPr>
        <p:spPr bwMode="auto">
          <a:xfrm flipV="1">
            <a:off x="4445000" y="4694238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25" name="Picture 52" descr="cassett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79825" y="4503738"/>
            <a:ext cx="647700" cy="38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Line 55"/>
          <p:cNvSpPr>
            <a:spLocks noChangeShapeType="1"/>
          </p:cNvSpPr>
          <p:nvPr/>
        </p:nvSpPr>
        <p:spPr bwMode="auto">
          <a:xfrm>
            <a:off x="4105275" y="5210175"/>
            <a:ext cx="2620963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7" name="Text Box 56"/>
          <p:cNvSpPr txBox="1">
            <a:spLocks noChangeArrowheads="1"/>
          </p:cNvSpPr>
          <p:nvPr/>
        </p:nvSpPr>
        <p:spPr bwMode="auto">
          <a:xfrm>
            <a:off x="4275138" y="5256213"/>
            <a:ext cx="2076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altLang="ja-JP" sz="1200" b="1"/>
              <a:t>Duration</a:t>
            </a:r>
          </a:p>
          <a:p>
            <a:pPr>
              <a:buFontTx/>
              <a:buNone/>
            </a:pPr>
            <a:r>
              <a:rPr lang="en-US" altLang="ja-JP" sz="1200" b="1"/>
              <a:t>(30/60/90/120/150/180 min)</a:t>
            </a:r>
            <a:endParaRPr lang="ja-JP" altLang="en-US"/>
          </a:p>
        </p:txBody>
      </p:sp>
      <p:pic>
        <p:nvPicPr>
          <p:cNvPr id="28" name="Picture 45" descr="cassett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24638" y="4465638"/>
            <a:ext cx="647700" cy="38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 Box 63"/>
          <p:cNvSpPr txBox="1">
            <a:spLocks noChangeArrowheads="1"/>
          </p:cNvSpPr>
          <p:nvPr/>
        </p:nvSpPr>
        <p:spPr bwMode="auto">
          <a:xfrm>
            <a:off x="4348163" y="5943600"/>
            <a:ext cx="17351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buFontTx/>
              <a:buNone/>
            </a:pPr>
            <a:r>
              <a:rPr lang="en-US" altLang="ja-JP" sz="1200" b="1"/>
              <a:t>User start indoor unit</a:t>
            </a:r>
          </a:p>
          <a:p>
            <a:pPr algn="l">
              <a:buFontTx/>
              <a:buNone/>
            </a:pPr>
            <a:r>
              <a:rPr lang="en-US" altLang="ja-JP" sz="1200"/>
              <a:t>(R/C,iTM,etc)</a:t>
            </a:r>
          </a:p>
        </p:txBody>
      </p:sp>
      <p:sp>
        <p:nvSpPr>
          <p:cNvPr id="30" name="Rectangle 66"/>
          <p:cNvSpPr>
            <a:spLocks noChangeArrowheads="1"/>
          </p:cNvSpPr>
          <p:nvPr/>
        </p:nvSpPr>
        <p:spPr bwMode="auto">
          <a:xfrm>
            <a:off x="592138" y="1447800"/>
            <a:ext cx="7883525" cy="2435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ja-JP" altLang="en-US"/>
          </a:p>
        </p:txBody>
      </p:sp>
      <p:sp>
        <p:nvSpPr>
          <p:cNvPr id="31" name="Rectangle 67"/>
          <p:cNvSpPr>
            <a:spLocks noChangeArrowheads="1"/>
          </p:cNvSpPr>
          <p:nvPr/>
        </p:nvSpPr>
        <p:spPr bwMode="auto">
          <a:xfrm>
            <a:off x="595313" y="3979863"/>
            <a:ext cx="7883525" cy="27146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ja-JP" altLang="en-US"/>
          </a:p>
        </p:txBody>
      </p:sp>
      <p:sp>
        <p:nvSpPr>
          <p:cNvPr id="32" name="Text Box 68"/>
          <p:cNvSpPr txBox="1">
            <a:spLocks noChangeArrowheads="1"/>
          </p:cNvSpPr>
          <p:nvPr/>
        </p:nvSpPr>
        <p:spPr bwMode="auto">
          <a:xfrm>
            <a:off x="533400" y="914400"/>
            <a:ext cx="4850239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buFontTx/>
              <a:buNone/>
            </a:pPr>
            <a:r>
              <a:rPr lang="en-US" altLang="ja-JP" sz="2000" dirty="0" smtClean="0">
                <a:solidFill>
                  <a:srgbClr val="FF0000"/>
                </a:solidFill>
              </a:rPr>
              <a:t>TIMER Extension</a:t>
            </a:r>
          </a:p>
          <a:p>
            <a:pPr algn="l">
              <a:buFontTx/>
              <a:buNone/>
            </a:pPr>
            <a:r>
              <a:rPr lang="en-US" altLang="ja-JP" sz="1600" dirty="0" smtClean="0"/>
              <a:t>Stop </a:t>
            </a:r>
            <a:r>
              <a:rPr lang="en-US" altLang="ja-JP" sz="1600" dirty="0"/>
              <a:t>indoor units automatically after selected duration.</a:t>
            </a:r>
          </a:p>
          <a:p>
            <a:pPr algn="l">
              <a:buFontTx/>
              <a:buNone/>
            </a:pPr>
            <a:r>
              <a:rPr lang="en-US" altLang="ja-JP" sz="1600" dirty="0"/>
              <a:t>Duration</a:t>
            </a:r>
            <a:r>
              <a:rPr lang="en-US" altLang="ja-JP" sz="1600" dirty="0">
                <a:ea typeface="Arial Unicode MS" pitchFamily="34" charset="-128"/>
                <a:cs typeface="Arial Unicode MS" pitchFamily="34" charset="-128"/>
              </a:rPr>
              <a:t> is selectable from 30, 60, 90, 120, 150, 180Min</a:t>
            </a:r>
          </a:p>
        </p:txBody>
      </p:sp>
      <p:sp>
        <p:nvSpPr>
          <p:cNvPr id="33" name="Line 78"/>
          <p:cNvSpPr>
            <a:spLocks noChangeShapeType="1"/>
          </p:cNvSpPr>
          <p:nvPr/>
        </p:nvSpPr>
        <p:spPr bwMode="auto">
          <a:xfrm>
            <a:off x="6761163" y="4841875"/>
            <a:ext cx="0" cy="931863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 type="triangle" w="med" len="med"/>
            <a:tailEnd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34" name="Line 82"/>
          <p:cNvSpPr>
            <a:spLocks noChangeShapeType="1"/>
          </p:cNvSpPr>
          <p:nvPr/>
        </p:nvSpPr>
        <p:spPr bwMode="auto">
          <a:xfrm>
            <a:off x="2651125" y="4678363"/>
            <a:ext cx="981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35" name="Group 60"/>
          <p:cNvGrpSpPr>
            <a:grpSpLocks/>
          </p:cNvGrpSpPr>
          <p:nvPr/>
        </p:nvGrpSpPr>
        <p:grpSpPr bwMode="auto">
          <a:xfrm>
            <a:off x="2755900" y="2868613"/>
            <a:ext cx="947738" cy="790575"/>
            <a:chOff x="1751" y="1039"/>
            <a:chExt cx="1352" cy="1129"/>
          </a:xfrm>
        </p:grpSpPr>
        <p:graphicFrame>
          <p:nvGraphicFramePr>
            <p:cNvPr id="36" name="Object 6"/>
            <p:cNvGraphicFramePr>
              <a:graphicFrameLocks noChangeAspect="1"/>
            </p:cNvGraphicFramePr>
            <p:nvPr/>
          </p:nvGraphicFramePr>
          <p:xfrm>
            <a:off x="1751" y="1039"/>
            <a:ext cx="1352" cy="1129"/>
          </p:xfrm>
          <a:graphic>
            <a:graphicData uri="http://schemas.openxmlformats.org/presentationml/2006/ole">
              <p:oleObj spid="_x0000_s53250" name="ビットマップ イメージ" r:id="rId6" imgW="5380952" imgH="4525007" progId="Paint.Picture">
                <p:embed/>
              </p:oleObj>
            </a:graphicData>
          </a:graphic>
        </p:graphicFrame>
        <p:graphicFrame>
          <p:nvGraphicFramePr>
            <p:cNvPr id="37" name="Object 134"/>
            <p:cNvGraphicFramePr>
              <a:graphicFrameLocks noChangeAspect="1"/>
            </p:cNvGraphicFramePr>
            <p:nvPr/>
          </p:nvGraphicFramePr>
          <p:xfrm>
            <a:off x="1937" y="1159"/>
            <a:ext cx="973" cy="728"/>
          </p:xfrm>
          <a:graphic>
            <a:graphicData uri="http://schemas.openxmlformats.org/presentationml/2006/ole">
              <p:oleObj spid="_x0000_s53251" name="ビットマップ イメージ" r:id="rId7" imgW="7935433" imgH="5934903" progId="Paint.Picture">
                <p:embed/>
              </p:oleObj>
            </a:graphicData>
          </a:graphic>
        </p:graphicFrame>
      </p:grpSp>
      <p:grpSp>
        <p:nvGrpSpPr>
          <p:cNvPr id="38" name="Group 63"/>
          <p:cNvGrpSpPr>
            <a:grpSpLocks/>
          </p:cNvGrpSpPr>
          <p:nvPr/>
        </p:nvGrpSpPr>
        <p:grpSpPr bwMode="auto">
          <a:xfrm>
            <a:off x="5437188" y="2898775"/>
            <a:ext cx="947737" cy="790575"/>
            <a:chOff x="1751" y="1039"/>
            <a:chExt cx="1352" cy="1129"/>
          </a:xfrm>
        </p:grpSpPr>
        <p:graphicFrame>
          <p:nvGraphicFramePr>
            <p:cNvPr id="39" name="Object 6"/>
            <p:cNvGraphicFramePr>
              <a:graphicFrameLocks noChangeAspect="1"/>
            </p:cNvGraphicFramePr>
            <p:nvPr/>
          </p:nvGraphicFramePr>
          <p:xfrm>
            <a:off x="1751" y="1039"/>
            <a:ext cx="1352" cy="1129"/>
          </p:xfrm>
          <a:graphic>
            <a:graphicData uri="http://schemas.openxmlformats.org/presentationml/2006/ole">
              <p:oleObj spid="_x0000_s53252" name="ビットマップ イメージ" r:id="rId8" imgW="5380952" imgH="4525007" progId="Paint.Picture">
                <p:embed/>
              </p:oleObj>
            </a:graphicData>
          </a:graphic>
        </p:graphicFrame>
        <p:graphicFrame>
          <p:nvGraphicFramePr>
            <p:cNvPr id="40" name="Object 134"/>
            <p:cNvGraphicFramePr>
              <a:graphicFrameLocks noChangeAspect="1"/>
            </p:cNvGraphicFramePr>
            <p:nvPr/>
          </p:nvGraphicFramePr>
          <p:xfrm>
            <a:off x="1937" y="1159"/>
            <a:ext cx="973" cy="728"/>
          </p:xfrm>
          <a:graphic>
            <a:graphicData uri="http://schemas.openxmlformats.org/presentationml/2006/ole">
              <p:oleObj spid="_x0000_s53253" name="ビットマップ イメージ" r:id="rId9" imgW="7935433" imgH="5934903" progId="Paint.Picture">
                <p:embed/>
              </p:oleObj>
            </a:graphicData>
          </a:graphic>
        </p:graphicFrame>
      </p:grpSp>
      <p:grpSp>
        <p:nvGrpSpPr>
          <p:cNvPr id="41" name="Group 66"/>
          <p:cNvGrpSpPr>
            <a:grpSpLocks/>
          </p:cNvGrpSpPr>
          <p:nvPr/>
        </p:nvGrpSpPr>
        <p:grpSpPr bwMode="auto">
          <a:xfrm>
            <a:off x="6430963" y="5630863"/>
            <a:ext cx="947737" cy="790575"/>
            <a:chOff x="1751" y="1039"/>
            <a:chExt cx="1352" cy="1129"/>
          </a:xfrm>
        </p:grpSpPr>
        <p:graphicFrame>
          <p:nvGraphicFramePr>
            <p:cNvPr id="42" name="Object 6"/>
            <p:cNvGraphicFramePr>
              <a:graphicFrameLocks noChangeAspect="1"/>
            </p:cNvGraphicFramePr>
            <p:nvPr/>
          </p:nvGraphicFramePr>
          <p:xfrm>
            <a:off x="1751" y="1039"/>
            <a:ext cx="1352" cy="1129"/>
          </p:xfrm>
          <a:graphic>
            <a:graphicData uri="http://schemas.openxmlformats.org/presentationml/2006/ole">
              <p:oleObj spid="_x0000_s53254" name="ビットマップ イメージ" r:id="rId10" imgW="5380952" imgH="4525007" progId="Paint.Picture">
                <p:embed/>
              </p:oleObj>
            </a:graphicData>
          </a:graphic>
        </p:graphicFrame>
        <p:graphicFrame>
          <p:nvGraphicFramePr>
            <p:cNvPr id="43" name="Object 134"/>
            <p:cNvGraphicFramePr>
              <a:graphicFrameLocks noChangeAspect="1"/>
            </p:cNvGraphicFramePr>
            <p:nvPr/>
          </p:nvGraphicFramePr>
          <p:xfrm>
            <a:off x="1937" y="1159"/>
            <a:ext cx="973" cy="728"/>
          </p:xfrm>
          <a:graphic>
            <a:graphicData uri="http://schemas.openxmlformats.org/presentationml/2006/ole">
              <p:oleObj spid="_x0000_s53255" name="ビットマップ イメージ" r:id="rId11" imgW="7935433" imgH="5934903" progId="Paint.Picture">
                <p:embed/>
              </p:oleObj>
            </a:graphicData>
          </a:graphic>
        </p:graphicFrame>
      </p:grpSp>
      <p:grpSp>
        <p:nvGrpSpPr>
          <p:cNvPr id="44" name="Group 69"/>
          <p:cNvGrpSpPr>
            <a:grpSpLocks/>
          </p:cNvGrpSpPr>
          <p:nvPr/>
        </p:nvGrpSpPr>
        <p:grpSpPr bwMode="auto">
          <a:xfrm>
            <a:off x="2543175" y="5567363"/>
            <a:ext cx="947738" cy="790575"/>
            <a:chOff x="1751" y="1039"/>
            <a:chExt cx="1352" cy="1129"/>
          </a:xfrm>
        </p:grpSpPr>
        <p:graphicFrame>
          <p:nvGraphicFramePr>
            <p:cNvPr id="45" name="Object 6"/>
            <p:cNvGraphicFramePr>
              <a:graphicFrameLocks noChangeAspect="1"/>
            </p:cNvGraphicFramePr>
            <p:nvPr/>
          </p:nvGraphicFramePr>
          <p:xfrm>
            <a:off x="1751" y="1039"/>
            <a:ext cx="1352" cy="1129"/>
          </p:xfrm>
          <a:graphic>
            <a:graphicData uri="http://schemas.openxmlformats.org/presentationml/2006/ole">
              <p:oleObj spid="_x0000_s53256" name="ビットマップ イメージ" r:id="rId12" imgW="5380952" imgH="4525007" progId="Paint.Picture">
                <p:embed/>
              </p:oleObj>
            </a:graphicData>
          </a:graphic>
        </p:graphicFrame>
        <p:graphicFrame>
          <p:nvGraphicFramePr>
            <p:cNvPr id="46" name="Object 134"/>
            <p:cNvGraphicFramePr>
              <a:graphicFrameLocks noChangeAspect="1"/>
            </p:cNvGraphicFramePr>
            <p:nvPr/>
          </p:nvGraphicFramePr>
          <p:xfrm>
            <a:off x="1937" y="1159"/>
            <a:ext cx="973" cy="728"/>
          </p:xfrm>
          <a:graphic>
            <a:graphicData uri="http://schemas.openxmlformats.org/presentationml/2006/ole">
              <p:oleObj spid="_x0000_s53257" name="ビットマップ イメージ" r:id="rId13" imgW="7935433" imgH="5934903" progId="Paint.Picture">
                <p:embed/>
              </p:oleObj>
            </a:graphicData>
          </a:graphic>
        </p:graphicFrame>
      </p:grpSp>
      <p:sp>
        <p:nvSpPr>
          <p:cNvPr id="47" name="Text Box 27"/>
          <p:cNvSpPr>
            <a:spLocks noChangeArrowheads="1"/>
          </p:cNvSpPr>
          <p:nvPr/>
        </p:nvSpPr>
        <p:spPr bwMode="auto">
          <a:xfrm>
            <a:off x="704850" y="2438400"/>
            <a:ext cx="2198688" cy="346075"/>
          </a:xfrm>
          <a:prstGeom prst="wedgeRectCallout">
            <a:avLst>
              <a:gd name="adj1" fmla="val 62273"/>
              <a:gd name="adj2" fmla="val 23394"/>
            </a:avLst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buFontTx/>
              <a:buNone/>
              <a:defRPr/>
            </a:pPr>
            <a:r>
              <a:rPr lang="en-US" altLang="ja-JP" sz="1600" b="1"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pitchFamily="50" charset="-128"/>
              </a:rPr>
              <a:t>Timer Extension [On]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5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" y="76200"/>
            <a:ext cx="13716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1076" name="Object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0" y="76200"/>
            <a:ext cx="2438400" cy="41114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08275" y="4557713"/>
            <a:ext cx="2998788" cy="224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2743200" y="152400"/>
            <a:ext cx="311431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buFontTx/>
              <a:buNone/>
            </a:pPr>
            <a:r>
              <a:rPr lang="en-US" altLang="ja-JP" sz="2000" b="1" dirty="0" err="1" smtClean="0">
                <a:solidFill>
                  <a:srgbClr val="FF0000"/>
                </a:solidFill>
              </a:rPr>
              <a:t>Funsion</a:t>
            </a:r>
            <a:r>
              <a:rPr lang="en-US" altLang="ja-JP" sz="2000" b="1" dirty="0" smtClean="0">
                <a:solidFill>
                  <a:srgbClr val="FF0000"/>
                </a:solidFill>
              </a:rPr>
              <a:t> Setback </a:t>
            </a:r>
            <a:r>
              <a:rPr lang="en-US" altLang="ja-JP" sz="2000" b="1" dirty="0">
                <a:solidFill>
                  <a:srgbClr val="FF0000"/>
                </a:solidFill>
              </a:rPr>
              <a:t>High / Low</a:t>
            </a:r>
          </a:p>
        </p:txBody>
      </p:sp>
      <p:sp>
        <p:nvSpPr>
          <p:cNvPr id="6" name="Line 3"/>
          <p:cNvSpPr>
            <a:spLocks noChangeShapeType="1"/>
          </p:cNvSpPr>
          <p:nvPr/>
        </p:nvSpPr>
        <p:spPr bwMode="auto">
          <a:xfrm>
            <a:off x="584200" y="3570288"/>
            <a:ext cx="1698625" cy="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 flipV="1">
            <a:off x="2286000" y="3181350"/>
            <a:ext cx="0" cy="417513"/>
          </a:xfrm>
          <a:prstGeom prst="line">
            <a:avLst/>
          </a:prstGeom>
          <a:noFill/>
          <a:ln w="38100">
            <a:solidFill>
              <a:srgbClr val="3366FF"/>
            </a:solidFill>
            <a:prstDash val="sysDot"/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>
            <a:off x="244475" y="4195763"/>
            <a:ext cx="81295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361950" y="4256088"/>
            <a:ext cx="5286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buFontTx/>
              <a:buNone/>
            </a:pPr>
            <a:r>
              <a:rPr lang="ja-JP" altLang="en-US" sz="1400"/>
              <a:t>8:00</a:t>
            </a: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1901825" y="4267200"/>
            <a:ext cx="6270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buFontTx/>
              <a:buNone/>
            </a:pPr>
            <a:r>
              <a:rPr lang="ja-JP" altLang="en-US" sz="1400"/>
              <a:t>12:00</a:t>
            </a:r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2278063" y="2655888"/>
            <a:ext cx="0" cy="15509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585788" y="2619375"/>
            <a:ext cx="0" cy="1577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>
            <a:off x="5586413" y="2624138"/>
            <a:ext cx="0" cy="1577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4" name="Line 11"/>
          <p:cNvSpPr>
            <a:spLocks noChangeShapeType="1"/>
          </p:cNvSpPr>
          <p:nvPr/>
        </p:nvSpPr>
        <p:spPr bwMode="auto">
          <a:xfrm>
            <a:off x="3362325" y="2635250"/>
            <a:ext cx="0" cy="1577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5" name="Line 18"/>
          <p:cNvSpPr>
            <a:spLocks noChangeShapeType="1"/>
          </p:cNvSpPr>
          <p:nvPr/>
        </p:nvSpPr>
        <p:spPr bwMode="auto">
          <a:xfrm flipV="1">
            <a:off x="5581650" y="2868613"/>
            <a:ext cx="0" cy="688975"/>
          </a:xfrm>
          <a:prstGeom prst="line">
            <a:avLst/>
          </a:prstGeom>
          <a:noFill/>
          <a:ln w="38100">
            <a:solidFill>
              <a:srgbClr val="3366FF"/>
            </a:solidFill>
            <a:prstDash val="sysDot"/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6" name="Line 19"/>
          <p:cNvSpPr>
            <a:spLocks noChangeShapeType="1"/>
          </p:cNvSpPr>
          <p:nvPr/>
        </p:nvSpPr>
        <p:spPr bwMode="auto">
          <a:xfrm>
            <a:off x="609600" y="2854325"/>
            <a:ext cx="7747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7" name="Text Box 20"/>
          <p:cNvSpPr txBox="1">
            <a:spLocks noChangeArrowheads="1"/>
          </p:cNvSpPr>
          <p:nvPr/>
        </p:nvSpPr>
        <p:spPr bwMode="auto">
          <a:xfrm>
            <a:off x="3135313" y="4260850"/>
            <a:ext cx="6270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buFontTx/>
              <a:buNone/>
            </a:pPr>
            <a:r>
              <a:rPr lang="ja-JP" altLang="en-US" sz="1400"/>
              <a:t>13:00</a:t>
            </a:r>
          </a:p>
        </p:txBody>
      </p:sp>
      <p:sp>
        <p:nvSpPr>
          <p:cNvPr id="18" name="Text Box 21"/>
          <p:cNvSpPr txBox="1">
            <a:spLocks noChangeArrowheads="1"/>
          </p:cNvSpPr>
          <p:nvPr/>
        </p:nvSpPr>
        <p:spPr bwMode="auto">
          <a:xfrm>
            <a:off x="5343525" y="4254500"/>
            <a:ext cx="6270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buFontTx/>
              <a:buNone/>
            </a:pPr>
            <a:r>
              <a:rPr lang="ja-JP" altLang="en-US" sz="1400"/>
              <a:t>18:00</a:t>
            </a:r>
          </a:p>
        </p:txBody>
      </p:sp>
      <p:sp>
        <p:nvSpPr>
          <p:cNvPr id="19" name="Line 24"/>
          <p:cNvSpPr>
            <a:spLocks noChangeShapeType="1"/>
          </p:cNvSpPr>
          <p:nvPr/>
        </p:nvSpPr>
        <p:spPr bwMode="auto">
          <a:xfrm>
            <a:off x="655638" y="3587750"/>
            <a:ext cx="773747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0" name="Line 25"/>
          <p:cNvSpPr>
            <a:spLocks noChangeShapeType="1"/>
          </p:cNvSpPr>
          <p:nvPr/>
        </p:nvSpPr>
        <p:spPr bwMode="auto">
          <a:xfrm>
            <a:off x="600075" y="3892550"/>
            <a:ext cx="778351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1" name="Line 26"/>
          <p:cNvSpPr>
            <a:spLocks noChangeShapeType="1"/>
          </p:cNvSpPr>
          <p:nvPr/>
        </p:nvSpPr>
        <p:spPr bwMode="auto">
          <a:xfrm>
            <a:off x="609600" y="3216275"/>
            <a:ext cx="7754938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22" name="Picture 27" descr="C:\Program Files\Microsoft Office\Clipart\standard\stddir1\BD05503_.WM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68363" y="2076450"/>
            <a:ext cx="62865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8" descr="C:\Program Files\Microsoft Office\Clipart\standard\stddir1\BD05503_.WM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10050" y="2076450"/>
            <a:ext cx="592138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4" name="Object 30"/>
          <p:cNvGraphicFramePr>
            <a:graphicFrameLocks noChangeAspect="1"/>
          </p:cNvGraphicFramePr>
          <p:nvPr/>
        </p:nvGraphicFramePr>
        <p:xfrm>
          <a:off x="6276975" y="2068513"/>
          <a:ext cx="398463" cy="425450"/>
        </p:xfrm>
        <a:graphic>
          <a:graphicData uri="http://schemas.openxmlformats.org/presentationml/2006/ole">
            <p:oleObj spid="_x0000_s54274" name="Photo Editor Photo" r:id="rId7" imgW="1219370" imgH="1305107" progId="MSPhotoEd.3">
              <p:embed/>
            </p:oleObj>
          </a:graphicData>
        </a:graphic>
      </p:graphicFrame>
      <p:sp>
        <p:nvSpPr>
          <p:cNvPr id="25" name="Line 37"/>
          <p:cNvSpPr>
            <a:spLocks noChangeShapeType="1"/>
          </p:cNvSpPr>
          <p:nvPr/>
        </p:nvSpPr>
        <p:spPr bwMode="auto">
          <a:xfrm>
            <a:off x="2293938" y="3201988"/>
            <a:ext cx="1073150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6" name="Line 38"/>
          <p:cNvSpPr>
            <a:spLocks noChangeShapeType="1"/>
          </p:cNvSpPr>
          <p:nvPr/>
        </p:nvSpPr>
        <p:spPr bwMode="auto">
          <a:xfrm>
            <a:off x="5576888" y="2840038"/>
            <a:ext cx="1998662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7" name="Line 39"/>
          <p:cNvSpPr>
            <a:spLocks noChangeShapeType="1"/>
          </p:cNvSpPr>
          <p:nvPr/>
        </p:nvSpPr>
        <p:spPr bwMode="auto">
          <a:xfrm>
            <a:off x="3406775" y="3592513"/>
            <a:ext cx="2192338" cy="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8" name="AutoShape 44"/>
          <p:cNvSpPr>
            <a:spLocks noChangeArrowheads="1"/>
          </p:cNvSpPr>
          <p:nvPr/>
        </p:nvSpPr>
        <p:spPr bwMode="auto">
          <a:xfrm>
            <a:off x="2760663" y="4716463"/>
            <a:ext cx="1052512" cy="536575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ja-JP" altLang="en-US"/>
          </a:p>
        </p:txBody>
      </p:sp>
      <p:sp>
        <p:nvSpPr>
          <p:cNvPr id="29" name="AutoShape 45"/>
          <p:cNvSpPr>
            <a:spLocks noChangeArrowheads="1"/>
          </p:cNvSpPr>
          <p:nvPr/>
        </p:nvSpPr>
        <p:spPr bwMode="auto">
          <a:xfrm>
            <a:off x="4183063" y="4713288"/>
            <a:ext cx="1060450" cy="536575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ja-JP" altLang="en-US"/>
          </a:p>
        </p:txBody>
      </p:sp>
      <p:graphicFrame>
        <p:nvGraphicFramePr>
          <p:cNvPr id="30" name="Object 46"/>
          <p:cNvGraphicFramePr>
            <a:graphicFrameLocks noChangeAspect="1"/>
          </p:cNvGraphicFramePr>
          <p:nvPr/>
        </p:nvGraphicFramePr>
        <p:xfrm>
          <a:off x="2462213" y="2143125"/>
          <a:ext cx="550862" cy="515938"/>
        </p:xfrm>
        <a:graphic>
          <a:graphicData uri="http://schemas.openxmlformats.org/presentationml/2006/ole">
            <p:oleObj spid="_x0000_s54275" name="ビットマップ イメージ" r:id="rId8" imgW="8485714" imgH="7935433" progId="Paint.Picture">
              <p:embed/>
            </p:oleObj>
          </a:graphicData>
        </a:graphic>
      </p:graphicFrame>
      <p:sp>
        <p:nvSpPr>
          <p:cNvPr id="31" name="Text Box 47"/>
          <p:cNvSpPr txBox="1">
            <a:spLocks noChangeArrowheads="1"/>
          </p:cNvSpPr>
          <p:nvPr/>
        </p:nvSpPr>
        <p:spPr bwMode="auto">
          <a:xfrm>
            <a:off x="2967038" y="2320925"/>
            <a:ext cx="64293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buFontTx/>
              <a:buNone/>
            </a:pPr>
            <a:r>
              <a:rPr lang="en-US" altLang="ja-JP" sz="1200" b="1"/>
              <a:t>Lunch</a:t>
            </a:r>
          </a:p>
        </p:txBody>
      </p:sp>
      <p:sp>
        <p:nvSpPr>
          <p:cNvPr id="32" name="AutoShape 49"/>
          <p:cNvSpPr>
            <a:spLocks/>
          </p:cNvSpPr>
          <p:nvPr/>
        </p:nvSpPr>
        <p:spPr bwMode="auto">
          <a:xfrm rot="16200000">
            <a:off x="6288882" y="1046956"/>
            <a:ext cx="608012" cy="1876425"/>
          </a:xfrm>
          <a:prstGeom prst="rightBrace">
            <a:avLst>
              <a:gd name="adj1" fmla="val 27304"/>
              <a:gd name="adj2" fmla="val 47546"/>
            </a:avLst>
          </a:prstGeom>
          <a:noFill/>
          <a:ln w="31750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ja-JP" altLang="en-US"/>
          </a:p>
        </p:txBody>
      </p:sp>
      <p:sp>
        <p:nvSpPr>
          <p:cNvPr id="33" name="Text Box 50"/>
          <p:cNvSpPr txBox="1">
            <a:spLocks noChangeArrowheads="1"/>
          </p:cNvSpPr>
          <p:nvPr/>
        </p:nvSpPr>
        <p:spPr bwMode="auto">
          <a:xfrm>
            <a:off x="1989138" y="1223963"/>
            <a:ext cx="2292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buFontTx/>
              <a:buNone/>
            </a:pPr>
            <a:r>
              <a:rPr lang="en-US" altLang="ja-JP" sz="1800"/>
              <a:t>Setback Low Control</a:t>
            </a:r>
          </a:p>
        </p:txBody>
      </p:sp>
      <p:sp>
        <p:nvSpPr>
          <p:cNvPr id="34" name="Text Box 51"/>
          <p:cNvSpPr txBox="1">
            <a:spLocks noChangeArrowheads="1"/>
          </p:cNvSpPr>
          <p:nvPr/>
        </p:nvSpPr>
        <p:spPr bwMode="auto">
          <a:xfrm>
            <a:off x="5684838" y="1243013"/>
            <a:ext cx="2343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buFontTx/>
              <a:buNone/>
            </a:pPr>
            <a:r>
              <a:rPr lang="en-US" altLang="ja-JP" sz="1800"/>
              <a:t>Setback High Control</a:t>
            </a:r>
          </a:p>
        </p:txBody>
      </p:sp>
      <p:sp>
        <p:nvSpPr>
          <p:cNvPr id="35" name="Text Box 54"/>
          <p:cNvSpPr txBox="1">
            <a:spLocks noChangeArrowheads="1"/>
          </p:cNvSpPr>
          <p:nvPr/>
        </p:nvSpPr>
        <p:spPr bwMode="auto">
          <a:xfrm>
            <a:off x="757238" y="3292475"/>
            <a:ext cx="116046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buFontTx/>
              <a:buNone/>
            </a:pPr>
            <a:r>
              <a:rPr lang="en-US" altLang="ja-JP" sz="1200" b="1"/>
              <a:t>Cool setpoint</a:t>
            </a:r>
          </a:p>
        </p:txBody>
      </p:sp>
      <p:sp>
        <p:nvSpPr>
          <p:cNvPr id="36" name="Text Box 55"/>
          <p:cNvSpPr txBox="1">
            <a:spLocks noChangeArrowheads="1"/>
          </p:cNvSpPr>
          <p:nvPr/>
        </p:nvSpPr>
        <p:spPr bwMode="auto">
          <a:xfrm>
            <a:off x="4035425" y="3324225"/>
            <a:ext cx="116046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buFontTx/>
              <a:buNone/>
            </a:pPr>
            <a:r>
              <a:rPr lang="en-US" altLang="ja-JP" sz="1200" b="1"/>
              <a:t>Cool setpoint</a:t>
            </a:r>
          </a:p>
        </p:txBody>
      </p:sp>
      <p:sp>
        <p:nvSpPr>
          <p:cNvPr id="37" name="Text Box 56"/>
          <p:cNvSpPr txBox="1">
            <a:spLocks noChangeArrowheads="1"/>
          </p:cNvSpPr>
          <p:nvPr/>
        </p:nvSpPr>
        <p:spPr bwMode="auto">
          <a:xfrm>
            <a:off x="2297113" y="3649663"/>
            <a:ext cx="1800225" cy="428625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buFontTx/>
              <a:buNone/>
            </a:pPr>
            <a:r>
              <a:rPr lang="en-US" altLang="ja-JP" sz="1100"/>
              <a:t>Relative Setup Setpoint of </a:t>
            </a:r>
            <a:r>
              <a:rPr lang="en-US" altLang="ja-JP" sz="1100" b="1"/>
              <a:t>Setback</a:t>
            </a:r>
            <a:r>
              <a:rPr lang="ja-JP" altLang="en-US" sz="1100" b="1"/>
              <a:t> </a:t>
            </a:r>
            <a:r>
              <a:rPr lang="en-US" altLang="ja-JP" sz="1100" b="1"/>
              <a:t>Low Control</a:t>
            </a:r>
          </a:p>
        </p:txBody>
      </p:sp>
      <p:sp>
        <p:nvSpPr>
          <p:cNvPr id="38" name="Text Box 57"/>
          <p:cNvSpPr txBox="1">
            <a:spLocks noChangeArrowheads="1"/>
          </p:cNvSpPr>
          <p:nvPr/>
        </p:nvSpPr>
        <p:spPr bwMode="auto">
          <a:xfrm>
            <a:off x="5721350" y="3055938"/>
            <a:ext cx="1817688" cy="428625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buFontTx/>
              <a:buNone/>
            </a:pPr>
            <a:r>
              <a:rPr lang="en-US" altLang="ja-JP" sz="1100"/>
              <a:t>Relative Setup Setpoint of </a:t>
            </a:r>
            <a:r>
              <a:rPr lang="en-US" altLang="ja-JP" sz="1100" b="1"/>
              <a:t>Setback High Control</a:t>
            </a:r>
          </a:p>
        </p:txBody>
      </p:sp>
      <p:sp>
        <p:nvSpPr>
          <p:cNvPr id="39" name="AutoShape 58"/>
          <p:cNvSpPr>
            <a:spLocks/>
          </p:cNvSpPr>
          <p:nvPr/>
        </p:nvSpPr>
        <p:spPr bwMode="auto">
          <a:xfrm rot="16200000">
            <a:off x="2520950" y="1295401"/>
            <a:ext cx="579437" cy="1147762"/>
          </a:xfrm>
          <a:prstGeom prst="rightBrace">
            <a:avLst>
              <a:gd name="adj1" fmla="val 17525"/>
              <a:gd name="adj2" fmla="val 47546"/>
            </a:avLst>
          </a:prstGeom>
          <a:noFill/>
          <a:ln w="31750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ja-JP" altLang="en-US"/>
          </a:p>
        </p:txBody>
      </p:sp>
      <p:sp>
        <p:nvSpPr>
          <p:cNvPr id="40" name="Line 59"/>
          <p:cNvSpPr>
            <a:spLocks noChangeShapeType="1"/>
          </p:cNvSpPr>
          <p:nvPr/>
        </p:nvSpPr>
        <p:spPr bwMode="auto">
          <a:xfrm flipV="1">
            <a:off x="3371850" y="3175000"/>
            <a:ext cx="0" cy="417513"/>
          </a:xfrm>
          <a:prstGeom prst="line">
            <a:avLst/>
          </a:prstGeom>
          <a:noFill/>
          <a:ln w="38100">
            <a:solidFill>
              <a:srgbClr val="3366FF"/>
            </a:solidFill>
            <a:prstDash val="sysDot"/>
            <a:round/>
            <a:headEnd type="triangle" w="med" len="med"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41" name="Line 60"/>
          <p:cNvSpPr>
            <a:spLocks noChangeShapeType="1"/>
          </p:cNvSpPr>
          <p:nvPr/>
        </p:nvSpPr>
        <p:spPr bwMode="auto">
          <a:xfrm>
            <a:off x="7589838" y="2616200"/>
            <a:ext cx="0" cy="1577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42" name="Line 61"/>
          <p:cNvSpPr>
            <a:spLocks noChangeShapeType="1"/>
          </p:cNvSpPr>
          <p:nvPr/>
        </p:nvSpPr>
        <p:spPr bwMode="auto">
          <a:xfrm flipV="1">
            <a:off x="7585075" y="2814638"/>
            <a:ext cx="0" cy="773112"/>
          </a:xfrm>
          <a:prstGeom prst="line">
            <a:avLst/>
          </a:prstGeom>
          <a:noFill/>
          <a:ln w="38100">
            <a:solidFill>
              <a:srgbClr val="3366FF"/>
            </a:solidFill>
            <a:prstDash val="sysDot"/>
            <a:round/>
            <a:headEnd type="triangle" w="med" len="med"/>
            <a:tailEnd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43" name="Line 62"/>
          <p:cNvSpPr>
            <a:spLocks noChangeShapeType="1"/>
          </p:cNvSpPr>
          <p:nvPr/>
        </p:nvSpPr>
        <p:spPr bwMode="auto">
          <a:xfrm>
            <a:off x="7586663" y="3586163"/>
            <a:ext cx="682625" cy="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44" name="Picture 63" descr="C:\Program Files\Microsoft Office\Clipart\standard\stddir1\BD05503_.WM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726363" y="2078038"/>
            <a:ext cx="592137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Text Box 29"/>
          <p:cNvSpPr txBox="1">
            <a:spLocks noChangeArrowheads="1"/>
          </p:cNvSpPr>
          <p:nvPr/>
        </p:nvSpPr>
        <p:spPr bwMode="auto">
          <a:xfrm>
            <a:off x="1379538" y="2546350"/>
            <a:ext cx="771525" cy="2206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39669" tIns="19835" rIns="39669" bIns="19835">
            <a:spAutoFit/>
          </a:bodyPr>
          <a:lstStyle/>
          <a:p>
            <a:pPr algn="l" defTabSz="560388">
              <a:spcBef>
                <a:spcPct val="50000"/>
              </a:spcBef>
              <a:buFontTx/>
              <a:buNone/>
            </a:pPr>
            <a:r>
              <a:rPr lang="en-US" altLang="ja-JP" sz="1200" b="1"/>
              <a:t>Normal</a:t>
            </a:r>
          </a:p>
        </p:txBody>
      </p:sp>
      <p:sp>
        <p:nvSpPr>
          <p:cNvPr id="46" name="Text Box 29"/>
          <p:cNvSpPr txBox="1">
            <a:spLocks noChangeArrowheads="1"/>
          </p:cNvSpPr>
          <p:nvPr/>
        </p:nvSpPr>
        <p:spPr bwMode="auto">
          <a:xfrm>
            <a:off x="4675188" y="2519363"/>
            <a:ext cx="771525" cy="2206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39669" tIns="19835" rIns="39669" bIns="19835">
            <a:spAutoFit/>
          </a:bodyPr>
          <a:lstStyle/>
          <a:p>
            <a:pPr algn="l" defTabSz="560388">
              <a:spcBef>
                <a:spcPct val="50000"/>
              </a:spcBef>
              <a:buFontTx/>
              <a:buNone/>
            </a:pPr>
            <a:r>
              <a:rPr lang="en-US" altLang="ja-JP" sz="1200" b="1"/>
              <a:t>Normal</a:t>
            </a:r>
          </a:p>
        </p:txBody>
      </p:sp>
      <p:sp>
        <p:nvSpPr>
          <p:cNvPr id="47" name="Text Box 69"/>
          <p:cNvSpPr txBox="1">
            <a:spLocks noChangeArrowheads="1"/>
          </p:cNvSpPr>
          <p:nvPr/>
        </p:nvSpPr>
        <p:spPr bwMode="auto">
          <a:xfrm>
            <a:off x="7286625" y="4230688"/>
            <a:ext cx="5286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buFontTx/>
              <a:buNone/>
            </a:pPr>
            <a:r>
              <a:rPr lang="ja-JP" altLang="en-US" sz="1400"/>
              <a:t>8:00</a:t>
            </a:r>
          </a:p>
        </p:txBody>
      </p:sp>
      <p:sp>
        <p:nvSpPr>
          <p:cNvPr id="48" name="Text Box 70"/>
          <p:cNvSpPr txBox="1">
            <a:spLocks noChangeArrowheads="1"/>
          </p:cNvSpPr>
          <p:nvPr/>
        </p:nvSpPr>
        <p:spPr bwMode="auto">
          <a:xfrm>
            <a:off x="304800" y="685800"/>
            <a:ext cx="45561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buFontTx/>
              <a:buNone/>
            </a:pPr>
            <a:r>
              <a:rPr lang="en-US" altLang="ja-JP" sz="1800" dirty="0"/>
              <a:t>2 Types of Setback Control are available.</a:t>
            </a:r>
            <a:r>
              <a:rPr lang="en-US" altLang="ja-JP" dirty="0"/>
              <a:t>  </a:t>
            </a:r>
          </a:p>
        </p:txBody>
      </p:sp>
      <p:sp>
        <p:nvSpPr>
          <p:cNvPr id="49" name="Text Box 74"/>
          <p:cNvSpPr txBox="1">
            <a:spLocks noChangeArrowheads="1"/>
          </p:cNvSpPr>
          <p:nvPr/>
        </p:nvSpPr>
        <p:spPr bwMode="auto">
          <a:xfrm>
            <a:off x="276225" y="1041400"/>
            <a:ext cx="14874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buFontTx/>
              <a:buNone/>
            </a:pPr>
            <a:r>
              <a:rPr lang="en-US" altLang="ja-JP" b="1"/>
              <a:t>Cooling</a:t>
            </a:r>
          </a:p>
        </p:txBody>
      </p:sp>
      <p:sp>
        <p:nvSpPr>
          <p:cNvPr id="50" name="Line 51"/>
          <p:cNvSpPr>
            <a:spLocks noChangeShapeType="1"/>
          </p:cNvSpPr>
          <p:nvPr/>
        </p:nvSpPr>
        <p:spPr bwMode="auto">
          <a:xfrm>
            <a:off x="4364038" y="3948113"/>
            <a:ext cx="1587" cy="708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1" name="Line 53"/>
          <p:cNvSpPr>
            <a:spLocks noChangeShapeType="1"/>
          </p:cNvSpPr>
          <p:nvPr/>
        </p:nvSpPr>
        <p:spPr bwMode="auto">
          <a:xfrm flipH="1">
            <a:off x="6018213" y="3444875"/>
            <a:ext cx="3175" cy="20113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2" name="Line 53"/>
          <p:cNvSpPr>
            <a:spLocks noChangeShapeType="1"/>
          </p:cNvSpPr>
          <p:nvPr/>
        </p:nvSpPr>
        <p:spPr bwMode="auto">
          <a:xfrm>
            <a:off x="4060825" y="3944938"/>
            <a:ext cx="304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3" name="Line 54"/>
          <p:cNvSpPr>
            <a:spLocks noChangeShapeType="1"/>
          </p:cNvSpPr>
          <p:nvPr/>
        </p:nvSpPr>
        <p:spPr bwMode="auto">
          <a:xfrm flipH="1">
            <a:off x="3714750" y="5441950"/>
            <a:ext cx="23145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4" name="Line 55"/>
          <p:cNvSpPr>
            <a:spLocks noChangeShapeType="1"/>
          </p:cNvSpPr>
          <p:nvPr/>
        </p:nvSpPr>
        <p:spPr bwMode="auto">
          <a:xfrm flipV="1">
            <a:off x="3724275" y="5214938"/>
            <a:ext cx="0" cy="2301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5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" y="76200"/>
            <a:ext cx="13716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1076" name="Object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62600" y="0"/>
            <a:ext cx="2438400" cy="41114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4" name="Picture 5" descr="WR389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55738" y="1749425"/>
            <a:ext cx="762000" cy="101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cassette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16675" y="1838325"/>
            <a:ext cx="927100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1165225" y="1331913"/>
            <a:ext cx="1377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buFontTx/>
              <a:buNone/>
            </a:pPr>
            <a:r>
              <a:rPr lang="en-US" altLang="ja-JP" sz="1800" b="1"/>
              <a:t>Key switch</a:t>
            </a:r>
            <a:endParaRPr lang="ja-JP" altLang="en-US" b="1"/>
          </a:p>
        </p:txBody>
      </p:sp>
      <p:sp>
        <p:nvSpPr>
          <p:cNvPr id="7" name="Line 8"/>
          <p:cNvSpPr>
            <a:spLocks noChangeShapeType="1"/>
          </p:cNvSpPr>
          <p:nvPr/>
        </p:nvSpPr>
        <p:spPr bwMode="auto">
          <a:xfrm>
            <a:off x="5172075" y="2398713"/>
            <a:ext cx="108267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8" name="Line 9"/>
          <p:cNvSpPr>
            <a:spLocks noChangeShapeType="1"/>
          </p:cNvSpPr>
          <p:nvPr/>
        </p:nvSpPr>
        <p:spPr bwMode="auto">
          <a:xfrm>
            <a:off x="2422525" y="2390775"/>
            <a:ext cx="11017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2676525" y="2365375"/>
            <a:ext cx="520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buFontTx/>
              <a:buNone/>
            </a:pPr>
            <a:r>
              <a:rPr lang="en-US" altLang="ja-JP" sz="2000"/>
              <a:t>Off</a:t>
            </a: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5149850" y="2495550"/>
            <a:ext cx="2038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buFontTx/>
              <a:buNone/>
            </a:pPr>
            <a:r>
              <a:rPr lang="en-US" altLang="ja-JP" sz="1400"/>
              <a:t>Setback Low/High Start</a:t>
            </a:r>
          </a:p>
        </p:txBody>
      </p:sp>
      <p:sp>
        <p:nvSpPr>
          <p:cNvPr id="11" name="Line 12"/>
          <p:cNvSpPr>
            <a:spLocks noChangeShapeType="1"/>
          </p:cNvSpPr>
          <p:nvPr/>
        </p:nvSpPr>
        <p:spPr bwMode="auto">
          <a:xfrm>
            <a:off x="1604963" y="4598988"/>
            <a:ext cx="1698625" cy="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2" name="Line 13"/>
          <p:cNvSpPr>
            <a:spLocks noChangeShapeType="1"/>
          </p:cNvSpPr>
          <p:nvPr/>
        </p:nvSpPr>
        <p:spPr bwMode="auto">
          <a:xfrm flipV="1">
            <a:off x="3314700" y="4191000"/>
            <a:ext cx="0" cy="400050"/>
          </a:xfrm>
          <a:prstGeom prst="line">
            <a:avLst/>
          </a:prstGeom>
          <a:noFill/>
          <a:ln w="38100">
            <a:solidFill>
              <a:srgbClr val="3366FF"/>
            </a:solidFill>
            <a:prstDash val="sysDot"/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" name="Line 14"/>
          <p:cNvSpPr>
            <a:spLocks noChangeShapeType="1"/>
          </p:cNvSpPr>
          <p:nvPr/>
        </p:nvSpPr>
        <p:spPr bwMode="auto">
          <a:xfrm>
            <a:off x="1255713" y="5224463"/>
            <a:ext cx="6253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4" name="Text Box 16"/>
          <p:cNvSpPr txBox="1">
            <a:spLocks noChangeArrowheads="1"/>
          </p:cNvSpPr>
          <p:nvPr/>
        </p:nvSpPr>
        <p:spPr bwMode="auto">
          <a:xfrm>
            <a:off x="2847975" y="5213350"/>
            <a:ext cx="1319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buFontTx/>
              <a:buNone/>
            </a:pPr>
            <a:r>
              <a:rPr lang="en-US" altLang="ja-JP" sz="1400"/>
              <a:t>Key switch Off</a:t>
            </a:r>
          </a:p>
        </p:txBody>
      </p:sp>
      <p:sp>
        <p:nvSpPr>
          <p:cNvPr id="15" name="Line 17"/>
          <p:cNvSpPr>
            <a:spLocks noChangeShapeType="1"/>
          </p:cNvSpPr>
          <p:nvPr/>
        </p:nvSpPr>
        <p:spPr bwMode="auto">
          <a:xfrm>
            <a:off x="3298825" y="3684588"/>
            <a:ext cx="0" cy="15509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6" name="Line 18"/>
          <p:cNvSpPr>
            <a:spLocks noChangeShapeType="1"/>
          </p:cNvSpPr>
          <p:nvPr/>
        </p:nvSpPr>
        <p:spPr bwMode="auto">
          <a:xfrm>
            <a:off x="1606550" y="3648075"/>
            <a:ext cx="0" cy="1577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7" name="Line 22"/>
          <p:cNvSpPr>
            <a:spLocks noChangeShapeType="1"/>
          </p:cNvSpPr>
          <p:nvPr/>
        </p:nvSpPr>
        <p:spPr bwMode="auto">
          <a:xfrm>
            <a:off x="1620838" y="3873500"/>
            <a:ext cx="58515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8" name="Text Box 25"/>
          <p:cNvSpPr txBox="1">
            <a:spLocks noChangeArrowheads="1"/>
          </p:cNvSpPr>
          <p:nvPr/>
        </p:nvSpPr>
        <p:spPr bwMode="auto">
          <a:xfrm>
            <a:off x="3440113" y="3900488"/>
            <a:ext cx="25892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buFontTx/>
              <a:buNone/>
            </a:pPr>
            <a:r>
              <a:rPr lang="en-US" altLang="ja-JP" sz="1200" b="1"/>
              <a:t>On/Off to keep this temperature</a:t>
            </a:r>
          </a:p>
        </p:txBody>
      </p:sp>
      <p:sp>
        <p:nvSpPr>
          <p:cNvPr id="19" name="Line 27"/>
          <p:cNvSpPr>
            <a:spLocks noChangeShapeType="1"/>
          </p:cNvSpPr>
          <p:nvPr/>
        </p:nvSpPr>
        <p:spPr bwMode="auto">
          <a:xfrm>
            <a:off x="1666875" y="4616450"/>
            <a:ext cx="582295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0" name="Line 28"/>
          <p:cNvSpPr>
            <a:spLocks noChangeShapeType="1"/>
          </p:cNvSpPr>
          <p:nvPr/>
        </p:nvSpPr>
        <p:spPr bwMode="auto">
          <a:xfrm>
            <a:off x="1611313" y="4921250"/>
            <a:ext cx="5916612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1" name="Line 29"/>
          <p:cNvSpPr>
            <a:spLocks noChangeShapeType="1"/>
          </p:cNvSpPr>
          <p:nvPr/>
        </p:nvSpPr>
        <p:spPr bwMode="auto">
          <a:xfrm>
            <a:off x="1620838" y="4225925"/>
            <a:ext cx="58896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2" name="Line 30"/>
          <p:cNvSpPr>
            <a:spLocks noChangeShapeType="1"/>
          </p:cNvSpPr>
          <p:nvPr/>
        </p:nvSpPr>
        <p:spPr bwMode="auto">
          <a:xfrm>
            <a:off x="3314700" y="4202113"/>
            <a:ext cx="1884363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3" name="Line 33"/>
          <p:cNvSpPr>
            <a:spLocks noChangeShapeType="1"/>
          </p:cNvSpPr>
          <p:nvPr/>
        </p:nvSpPr>
        <p:spPr bwMode="auto">
          <a:xfrm>
            <a:off x="3117850" y="2744788"/>
            <a:ext cx="176213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4" name="Line 34"/>
          <p:cNvSpPr>
            <a:spLocks noChangeShapeType="1"/>
          </p:cNvSpPr>
          <p:nvPr/>
        </p:nvSpPr>
        <p:spPr bwMode="auto">
          <a:xfrm>
            <a:off x="2436813" y="1982788"/>
            <a:ext cx="1101725" cy="0"/>
          </a:xfrm>
          <a:prstGeom prst="line">
            <a:avLst/>
          </a:prstGeom>
          <a:noFill/>
          <a:ln w="28575">
            <a:solidFill>
              <a:srgbClr val="3366FF"/>
            </a:solidFill>
            <a:round/>
            <a:headEnd/>
            <a:tailEnd type="triangle" w="med" len="med"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25" name="Text Box 35"/>
          <p:cNvSpPr txBox="1">
            <a:spLocks noChangeArrowheads="1"/>
          </p:cNvSpPr>
          <p:nvPr/>
        </p:nvSpPr>
        <p:spPr bwMode="auto">
          <a:xfrm>
            <a:off x="2716213" y="1636713"/>
            <a:ext cx="5222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buFontTx/>
              <a:buNone/>
            </a:pPr>
            <a:r>
              <a:rPr lang="en-US" altLang="ja-JP" sz="2000"/>
              <a:t>On</a:t>
            </a:r>
          </a:p>
        </p:txBody>
      </p:sp>
      <p:sp>
        <p:nvSpPr>
          <p:cNvPr id="26" name="Text Box 36"/>
          <p:cNvSpPr txBox="1">
            <a:spLocks noChangeArrowheads="1"/>
          </p:cNvSpPr>
          <p:nvPr/>
        </p:nvSpPr>
        <p:spPr bwMode="auto">
          <a:xfrm>
            <a:off x="5141913" y="1660525"/>
            <a:ext cx="12176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buFontTx/>
              <a:buNone/>
            </a:pPr>
            <a:r>
              <a:rPr lang="en-US" altLang="ja-JP" sz="1400"/>
              <a:t>Start(normal)</a:t>
            </a:r>
          </a:p>
        </p:txBody>
      </p:sp>
      <p:sp>
        <p:nvSpPr>
          <p:cNvPr id="27" name="Line 37"/>
          <p:cNvSpPr>
            <a:spLocks noChangeShapeType="1"/>
          </p:cNvSpPr>
          <p:nvPr/>
        </p:nvSpPr>
        <p:spPr bwMode="auto">
          <a:xfrm>
            <a:off x="5145088" y="1985963"/>
            <a:ext cx="1101725" cy="0"/>
          </a:xfrm>
          <a:prstGeom prst="line">
            <a:avLst/>
          </a:prstGeom>
          <a:noFill/>
          <a:ln w="28575">
            <a:solidFill>
              <a:srgbClr val="3366FF"/>
            </a:solidFill>
            <a:round/>
            <a:headEnd/>
            <a:tailEnd type="triangle" w="med" len="med"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28" name="Line 38"/>
          <p:cNvSpPr>
            <a:spLocks noChangeShapeType="1"/>
          </p:cNvSpPr>
          <p:nvPr/>
        </p:nvSpPr>
        <p:spPr bwMode="auto">
          <a:xfrm>
            <a:off x="5265738" y="4621213"/>
            <a:ext cx="1698625" cy="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9" name="Line 39"/>
          <p:cNvSpPr>
            <a:spLocks noChangeShapeType="1"/>
          </p:cNvSpPr>
          <p:nvPr/>
        </p:nvSpPr>
        <p:spPr bwMode="auto">
          <a:xfrm>
            <a:off x="5214938" y="3678238"/>
            <a:ext cx="0" cy="15509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0" name="AutoShape 40"/>
          <p:cNvSpPr>
            <a:spLocks/>
          </p:cNvSpPr>
          <p:nvPr/>
        </p:nvSpPr>
        <p:spPr bwMode="auto">
          <a:xfrm rot="16200000">
            <a:off x="4075113" y="2638425"/>
            <a:ext cx="374650" cy="1838325"/>
          </a:xfrm>
          <a:prstGeom prst="rightBrace">
            <a:avLst>
              <a:gd name="adj1" fmla="val 43411"/>
              <a:gd name="adj2" fmla="val 47546"/>
            </a:avLst>
          </a:prstGeom>
          <a:noFill/>
          <a:ln w="31750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ja-JP" altLang="en-US"/>
          </a:p>
        </p:txBody>
      </p:sp>
      <p:sp>
        <p:nvSpPr>
          <p:cNvPr id="31" name="Text Box 42"/>
          <p:cNvSpPr txBox="1">
            <a:spLocks noChangeArrowheads="1"/>
          </p:cNvSpPr>
          <p:nvPr/>
        </p:nvSpPr>
        <p:spPr bwMode="auto">
          <a:xfrm>
            <a:off x="4641850" y="5205413"/>
            <a:ext cx="1319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buFontTx/>
              <a:buNone/>
            </a:pPr>
            <a:r>
              <a:rPr lang="en-US" altLang="ja-JP" sz="1400"/>
              <a:t>Key switch On</a:t>
            </a:r>
          </a:p>
        </p:txBody>
      </p:sp>
      <p:sp>
        <p:nvSpPr>
          <p:cNvPr id="32" name="Text Box 43"/>
          <p:cNvSpPr txBox="1">
            <a:spLocks noChangeArrowheads="1"/>
          </p:cNvSpPr>
          <p:nvPr/>
        </p:nvSpPr>
        <p:spPr bwMode="auto">
          <a:xfrm>
            <a:off x="1219200" y="304800"/>
            <a:ext cx="391645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buFontTx/>
              <a:buNone/>
            </a:pPr>
            <a:r>
              <a:rPr lang="en-US" altLang="ja-JP" b="1" dirty="0">
                <a:solidFill>
                  <a:srgbClr val="FFFF00"/>
                </a:solidFill>
              </a:rPr>
              <a:t>Setback Control by Interlocking Control</a:t>
            </a:r>
            <a:endParaRPr lang="ja-JP" altLang="en-US" b="1">
              <a:solidFill>
                <a:srgbClr val="FFFF00"/>
              </a:solidFill>
            </a:endParaRPr>
          </a:p>
        </p:txBody>
      </p:sp>
      <p:sp>
        <p:nvSpPr>
          <p:cNvPr id="33" name="Text Box 44"/>
          <p:cNvSpPr txBox="1">
            <a:spLocks noChangeArrowheads="1"/>
          </p:cNvSpPr>
          <p:nvPr/>
        </p:nvSpPr>
        <p:spPr bwMode="auto">
          <a:xfrm>
            <a:off x="1747838" y="4341813"/>
            <a:ext cx="116046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buFontTx/>
              <a:buNone/>
            </a:pPr>
            <a:r>
              <a:rPr lang="en-US" altLang="ja-JP" sz="1200" b="1"/>
              <a:t>Cool setpoint</a:t>
            </a:r>
          </a:p>
        </p:txBody>
      </p:sp>
      <p:sp>
        <p:nvSpPr>
          <p:cNvPr id="34" name="Text Box 45"/>
          <p:cNvSpPr txBox="1">
            <a:spLocks noChangeArrowheads="1"/>
          </p:cNvSpPr>
          <p:nvPr/>
        </p:nvSpPr>
        <p:spPr bwMode="auto">
          <a:xfrm>
            <a:off x="5483225" y="4352925"/>
            <a:ext cx="116046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buFontTx/>
              <a:buNone/>
            </a:pPr>
            <a:r>
              <a:rPr lang="en-US" altLang="ja-JP" sz="1200" b="1"/>
              <a:t>Cool setpoint</a:t>
            </a:r>
          </a:p>
        </p:txBody>
      </p:sp>
      <p:sp>
        <p:nvSpPr>
          <p:cNvPr id="35" name="Line 46"/>
          <p:cNvSpPr>
            <a:spLocks noChangeShapeType="1"/>
          </p:cNvSpPr>
          <p:nvPr/>
        </p:nvSpPr>
        <p:spPr bwMode="auto">
          <a:xfrm>
            <a:off x="6953250" y="3717925"/>
            <a:ext cx="0" cy="1484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6" name="Line 47"/>
          <p:cNvSpPr>
            <a:spLocks noChangeShapeType="1"/>
          </p:cNvSpPr>
          <p:nvPr/>
        </p:nvSpPr>
        <p:spPr bwMode="auto">
          <a:xfrm flipV="1">
            <a:off x="5221288" y="4213225"/>
            <a:ext cx="0" cy="400050"/>
          </a:xfrm>
          <a:prstGeom prst="line">
            <a:avLst/>
          </a:prstGeom>
          <a:noFill/>
          <a:ln w="38100">
            <a:solidFill>
              <a:srgbClr val="3366FF"/>
            </a:solidFill>
            <a:prstDash val="sysDot"/>
            <a:round/>
            <a:headEnd type="triangle" w="med" len="med"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7" name="Text Box 48"/>
          <p:cNvSpPr txBox="1">
            <a:spLocks noChangeArrowheads="1"/>
          </p:cNvSpPr>
          <p:nvPr/>
        </p:nvSpPr>
        <p:spPr bwMode="auto">
          <a:xfrm>
            <a:off x="3441700" y="4262438"/>
            <a:ext cx="1677988" cy="430212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buFontTx/>
              <a:buNone/>
            </a:pPr>
            <a:r>
              <a:rPr lang="en-US" altLang="ja-JP" sz="1100"/>
              <a:t>Relative Setup Setpoint of </a:t>
            </a:r>
            <a:r>
              <a:rPr lang="en-US" altLang="ja-JP" sz="1100" b="1"/>
              <a:t>Setback Low/High</a:t>
            </a:r>
          </a:p>
        </p:txBody>
      </p:sp>
      <p:sp>
        <p:nvSpPr>
          <p:cNvPr id="38" name="Text Box 49"/>
          <p:cNvSpPr txBox="1">
            <a:spLocks noChangeArrowheads="1"/>
          </p:cNvSpPr>
          <p:nvPr/>
        </p:nvSpPr>
        <p:spPr bwMode="auto">
          <a:xfrm>
            <a:off x="1063625" y="4457700"/>
            <a:ext cx="558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buFontTx/>
              <a:buNone/>
            </a:pPr>
            <a:r>
              <a:rPr lang="ja-JP" altLang="en-US" sz="1400"/>
              <a:t>26℃</a:t>
            </a:r>
            <a:endParaRPr lang="en-US" altLang="ja-JP" sz="1400"/>
          </a:p>
        </p:txBody>
      </p:sp>
      <p:sp>
        <p:nvSpPr>
          <p:cNvPr id="39" name="Text Box 50"/>
          <p:cNvSpPr txBox="1">
            <a:spLocks noChangeArrowheads="1"/>
          </p:cNvSpPr>
          <p:nvPr/>
        </p:nvSpPr>
        <p:spPr bwMode="auto">
          <a:xfrm>
            <a:off x="3549650" y="3040063"/>
            <a:ext cx="1446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buFontTx/>
              <a:buNone/>
            </a:pPr>
            <a:r>
              <a:rPr lang="en-US" altLang="ja-JP" sz="1400"/>
              <a:t>Setback Control</a:t>
            </a:r>
            <a:endParaRPr lang="ja-JP" altLang="en-US" sz="1400"/>
          </a:p>
        </p:txBody>
      </p:sp>
      <p:grpSp>
        <p:nvGrpSpPr>
          <p:cNvPr id="40" name="Group 48"/>
          <p:cNvGrpSpPr>
            <a:grpSpLocks/>
          </p:cNvGrpSpPr>
          <p:nvPr/>
        </p:nvGrpSpPr>
        <p:grpSpPr bwMode="auto">
          <a:xfrm>
            <a:off x="3619500" y="1571625"/>
            <a:ext cx="1371600" cy="1144588"/>
            <a:chOff x="1751" y="1039"/>
            <a:chExt cx="1352" cy="1129"/>
          </a:xfrm>
        </p:grpSpPr>
        <p:graphicFrame>
          <p:nvGraphicFramePr>
            <p:cNvPr id="41" name="Object 6"/>
            <p:cNvGraphicFramePr>
              <a:graphicFrameLocks noChangeAspect="1"/>
            </p:cNvGraphicFramePr>
            <p:nvPr/>
          </p:nvGraphicFramePr>
          <p:xfrm>
            <a:off x="1751" y="1039"/>
            <a:ext cx="1352" cy="1129"/>
          </p:xfrm>
          <a:graphic>
            <a:graphicData uri="http://schemas.openxmlformats.org/presentationml/2006/ole">
              <p:oleObj spid="_x0000_s55298" name="ビットマップ イメージ" r:id="rId7" imgW="5380952" imgH="4525007" progId="Paint.Picture">
                <p:embed/>
              </p:oleObj>
            </a:graphicData>
          </a:graphic>
        </p:graphicFrame>
        <p:graphicFrame>
          <p:nvGraphicFramePr>
            <p:cNvPr id="42" name="Object 134"/>
            <p:cNvGraphicFramePr>
              <a:graphicFrameLocks noChangeAspect="1"/>
            </p:cNvGraphicFramePr>
            <p:nvPr/>
          </p:nvGraphicFramePr>
          <p:xfrm>
            <a:off x="1937" y="1159"/>
            <a:ext cx="973" cy="728"/>
          </p:xfrm>
          <a:graphic>
            <a:graphicData uri="http://schemas.openxmlformats.org/presentationml/2006/ole">
              <p:oleObj spid="_x0000_s55299" name="ビットマップ イメージ" r:id="rId8" imgW="7935433" imgH="5934903" progId="Paint.Picture">
                <p:embed/>
              </p:oleObj>
            </a:graphicData>
          </a:graphic>
        </p:graphicFrame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146" name="Rectangle 2"/>
          <p:cNvSpPr>
            <a:spLocks noChangeArrowheads="1"/>
          </p:cNvSpPr>
          <p:nvPr/>
        </p:nvSpPr>
        <p:spPr bwMode="auto">
          <a:xfrm>
            <a:off x="533400" y="2590800"/>
            <a:ext cx="8077200" cy="1384300"/>
          </a:xfrm>
          <a:prstGeom prst="rect">
            <a:avLst/>
          </a:prstGeom>
          <a:gradFill rotWithShape="0">
            <a:gsLst>
              <a:gs pos="0">
                <a:srgbClr val="DDDDDD">
                  <a:gamma/>
                  <a:shade val="46275"/>
                  <a:invGamma/>
                </a:srgbClr>
              </a:gs>
              <a:gs pos="50000">
                <a:srgbClr val="DDDDDD"/>
              </a:gs>
              <a:gs pos="100000">
                <a:srgbClr val="DDDDDD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>
            <a:prstShdw prst="shdw17" dist="17961" dir="13500000">
              <a:srgbClr val="001F3D"/>
            </a:prstShdw>
          </a:effectLst>
          <a:extLst>
            <a:ext uri="{91240B29-F687-4F45-9708-019B960494DF}"/>
          </a:extLst>
        </p:spPr>
        <p:txBody>
          <a:bodyPr anchor="ctr"/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en-US" altLang="ja-JP" sz="3600" dirty="0" err="1" smtClean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AR P丸ゴシック体M"/>
                <a:cs typeface="AR P丸ゴシック体M"/>
              </a:rPr>
              <a:t>Monitoreo</a:t>
            </a:r>
            <a:r>
              <a:rPr lang="en-US" altLang="ja-JP" sz="360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AR P丸ゴシック体M"/>
                <a:cs typeface="AR P丸ゴシック体M"/>
              </a:rPr>
              <a:t> </a:t>
            </a:r>
            <a:r>
              <a:rPr lang="en-US" altLang="ja-JP" sz="3600" dirty="0" err="1" smtClean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AR P丸ゴシック体M"/>
                <a:cs typeface="AR P丸ゴシック体M"/>
              </a:rPr>
              <a:t>Operacion</a:t>
            </a:r>
            <a:r>
              <a:rPr lang="en-US" altLang="ja-JP" sz="360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AR P丸ゴシック体M"/>
                <a:cs typeface="AR P丸ゴシック体M"/>
              </a:rPr>
              <a:t> </a:t>
            </a:r>
            <a:r>
              <a:rPr lang="en-US" altLang="ja-JP" sz="3600" dirty="0" err="1" smtClean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AR P丸ゴシック体M"/>
                <a:cs typeface="AR P丸ゴシック体M"/>
              </a:rPr>
              <a:t>Remoto</a:t>
            </a:r>
            <a:endParaRPr lang="en-US" altLang="ja-JP" sz="320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Narrow" pitchFamily="34" charset="0"/>
              <a:ea typeface="AR P丸ゴシック体M"/>
              <a:cs typeface="AR P丸ゴシック体M"/>
            </a:endParaRPr>
          </a:p>
        </p:txBody>
      </p:sp>
      <p:pic>
        <p:nvPicPr>
          <p:cNvPr id="131075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76200"/>
            <a:ext cx="13716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1076" name="Objec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914400"/>
            <a:ext cx="5715000" cy="9636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19250" y="549275"/>
            <a:ext cx="5867400" cy="5334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ja-JP" sz="3200" b="1" i="1" dirty="0" err="1" smtClean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Monitorieo</a:t>
            </a:r>
            <a:r>
              <a:rPr lang="en-US" altLang="ja-JP" sz="3200" b="1" i="1" dirty="0" smtClean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en-US" altLang="ja-JP" sz="3200" b="1" i="1" dirty="0" err="1" smtClean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Remoto</a:t>
            </a:r>
            <a:r>
              <a:rPr lang="en-US" altLang="ja-JP" sz="3200" b="1" i="1" dirty="0" smtClean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 (1</a:t>
            </a:r>
            <a:r>
              <a:rPr lang="en-US" altLang="ja-JP" sz="3200" i="1" dirty="0" smtClean="0">
                <a:solidFill>
                  <a:schemeClr val="accent2"/>
                </a:solidFill>
                <a:latin typeface="Arial Narrow" pitchFamily="34" charset="0"/>
                <a:cs typeface="Arial" pitchFamily="34" charset="0"/>
              </a:rPr>
              <a:t>)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0" y="3573463"/>
            <a:ext cx="7772400" cy="1981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185738" indent="-185738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ja-JP" sz="2800" smtClean="0">
                <a:ea typeface="ＭＳ Ｐゴシック" pitchFamily="34" charset="-128"/>
                <a:cs typeface="Arial" pitchFamily="34" charset="0"/>
              </a:rPr>
              <a:t>Beneficios:</a:t>
            </a:r>
          </a:p>
          <a:p>
            <a:pPr marL="668338" lvl="1" indent="-292100"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en-US" altLang="ja-JP" sz="2400" smtClean="0">
                <a:ea typeface="ＭＳ Ｐゴシック" pitchFamily="34" charset="-128"/>
                <a:cs typeface="Arial" pitchFamily="34" charset="0"/>
              </a:rPr>
              <a:t>Monitoreo y control de cualquier equipo</a:t>
            </a:r>
          </a:p>
          <a:p>
            <a:pPr marL="668338" lvl="1" indent="-2921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ja-JP" sz="2400" smtClean="0">
                <a:ea typeface="ＭＳ Ｐゴシック" pitchFamily="34" charset="-128"/>
                <a:cs typeface="Arial" pitchFamily="34" charset="0"/>
              </a:rPr>
              <a:t>  conectado a la red TCP/IP instantaneamente</a:t>
            </a:r>
          </a:p>
          <a:p>
            <a:pPr marL="668338" lvl="1" indent="-292100"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en-US" altLang="ja-JP" sz="2400" smtClean="0">
                <a:ea typeface="ＭＳ Ｐゴシック" pitchFamily="34" charset="-128"/>
                <a:cs typeface="Arial" pitchFamily="34" charset="0"/>
              </a:rPr>
              <a:t>Posibilidad de gestion de service remoto</a:t>
            </a:r>
          </a:p>
        </p:txBody>
      </p:sp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684213" y="908050"/>
            <a:ext cx="7772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85738" indent="-185738" algn="ctr" eaLnBrk="0" hangingPunct="0">
              <a:spcBef>
                <a:spcPct val="20000"/>
              </a:spcBef>
              <a:buFont typeface="Wingdings" pitchFamily="2" charset="2"/>
              <a:buNone/>
            </a:pPr>
            <a:r>
              <a:rPr lang="en-US" altLang="ja-JP" sz="2800"/>
              <a:t>Posibilita:</a:t>
            </a:r>
          </a:p>
          <a:p>
            <a:pPr marL="668338" lvl="1" indent="-292100" algn="ctr" eaLnBrk="0" hangingPunct="0">
              <a:spcBef>
                <a:spcPct val="20000"/>
              </a:spcBef>
              <a:buFont typeface="Wingdings" pitchFamily="2" charset="2"/>
              <a:buChar char="ü"/>
            </a:pPr>
            <a:r>
              <a:rPr lang="en-US" altLang="ja-JP" sz="2400"/>
              <a:t>Monitoreo Remoto de cada AC por Oficina </a:t>
            </a:r>
          </a:p>
          <a:p>
            <a:pPr marL="1279525" lvl="2" algn="ctr" eaLnBrk="0" hangingPunct="0">
              <a:spcBef>
                <a:spcPct val="20000"/>
              </a:spcBef>
              <a:buFont typeface="Wingdings" pitchFamily="2" charset="2"/>
              <a:buChar char="Ø"/>
            </a:pPr>
            <a:r>
              <a:rPr lang="en-US" altLang="ja-JP"/>
              <a:t>Estado</a:t>
            </a:r>
          </a:p>
          <a:p>
            <a:pPr marL="1279525" lvl="2" algn="ctr" eaLnBrk="0" hangingPunct="0">
              <a:spcBef>
                <a:spcPct val="20000"/>
              </a:spcBef>
              <a:buFont typeface="Wingdings" pitchFamily="2" charset="2"/>
              <a:buChar char="Ø"/>
            </a:pPr>
            <a:r>
              <a:rPr lang="en-US" altLang="ja-JP"/>
              <a:t>Señal de Mal funcionamiento</a:t>
            </a:r>
          </a:p>
          <a:p>
            <a:pPr marL="668338" lvl="1" indent="-292100" algn="ctr" eaLnBrk="0" hangingPunct="0">
              <a:spcBef>
                <a:spcPct val="20000"/>
              </a:spcBef>
              <a:buFont typeface="Wingdings" pitchFamily="2" charset="2"/>
              <a:buChar char="ü"/>
            </a:pPr>
            <a:r>
              <a:rPr lang="en-US" altLang="ja-JP" sz="2400"/>
              <a:t>Cambio de seteos en cada oficina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/>
      <p:bldP spid="4506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6" name="Picture 12" descr="C:\WINDOWS\ﾃﾞｽｸﾄｯﾌﾟ\G戦\ビル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13113" y="5146675"/>
            <a:ext cx="1028700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7" name="Picture 13" descr="C:\WINDOWS\ﾃﾞｽｸﾄｯﾌﾟ\G戦\ビル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54113" y="4999038"/>
            <a:ext cx="1111250" cy="149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8" name="Picture 20" descr="C:\WINDOWS\ﾃﾞｽｸﾄｯﾌﾟ\G戦\ビル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73738" y="5062538"/>
            <a:ext cx="1028700" cy="138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91"/>
          <p:cNvGrpSpPr>
            <a:grpSpLocks/>
          </p:cNvGrpSpPr>
          <p:nvPr/>
        </p:nvGrpSpPr>
        <p:grpSpPr bwMode="auto">
          <a:xfrm>
            <a:off x="2001838" y="5129213"/>
            <a:ext cx="817562" cy="633412"/>
            <a:chOff x="1751" y="1039"/>
            <a:chExt cx="1352" cy="1129"/>
          </a:xfrm>
        </p:grpSpPr>
        <p:pic>
          <p:nvPicPr>
            <p:cNvPr id="17525" name="Object 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751" y="1039"/>
              <a:ext cx="1352" cy="1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526" name="Object 134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937" y="1159"/>
              <a:ext cx="973" cy="72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</p:grpSp>
      <p:grpSp>
        <p:nvGrpSpPr>
          <p:cNvPr id="3" name="Group 95"/>
          <p:cNvGrpSpPr>
            <a:grpSpLocks/>
          </p:cNvGrpSpPr>
          <p:nvPr/>
        </p:nvGrpSpPr>
        <p:grpSpPr bwMode="auto">
          <a:xfrm>
            <a:off x="3959225" y="5141913"/>
            <a:ext cx="817563" cy="633412"/>
            <a:chOff x="1751" y="1039"/>
            <a:chExt cx="1352" cy="1129"/>
          </a:xfrm>
        </p:grpSpPr>
        <p:pic>
          <p:nvPicPr>
            <p:cNvPr id="17523" name="Object 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751" y="1039"/>
              <a:ext cx="1352" cy="1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524" name="Object 134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937" y="1159"/>
              <a:ext cx="973" cy="72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</p:grpSp>
      <p:grpSp>
        <p:nvGrpSpPr>
          <p:cNvPr id="4" name="Group 99"/>
          <p:cNvGrpSpPr>
            <a:grpSpLocks/>
          </p:cNvGrpSpPr>
          <p:nvPr/>
        </p:nvGrpSpPr>
        <p:grpSpPr bwMode="auto">
          <a:xfrm>
            <a:off x="5519738" y="5086350"/>
            <a:ext cx="817562" cy="633413"/>
            <a:chOff x="1751" y="1039"/>
            <a:chExt cx="1352" cy="1129"/>
          </a:xfrm>
        </p:grpSpPr>
        <p:pic>
          <p:nvPicPr>
            <p:cNvPr id="17521" name="Object 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751" y="1039"/>
              <a:ext cx="1352" cy="1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522" name="Object 134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937" y="1159"/>
              <a:ext cx="973" cy="72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</p:grpSp>
      <p:sp>
        <p:nvSpPr>
          <p:cNvPr id="17422" name="Oval 14"/>
          <p:cNvSpPr>
            <a:spLocks noChangeArrowheads="1"/>
          </p:cNvSpPr>
          <p:nvPr/>
        </p:nvSpPr>
        <p:spPr bwMode="auto">
          <a:xfrm>
            <a:off x="3201988" y="4014788"/>
            <a:ext cx="2335212" cy="65087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endParaRPr lang="ja-JP" altLang="en-US"/>
          </a:p>
        </p:txBody>
      </p:sp>
      <p:cxnSp>
        <p:nvCxnSpPr>
          <p:cNvPr id="17423" name="AutoShape 15"/>
          <p:cNvCxnSpPr>
            <a:cxnSpLocks noChangeShapeType="1"/>
            <a:stCxn id="17422" idx="1"/>
            <a:endCxn id="17422" idx="5"/>
          </p:cNvCxnSpPr>
          <p:nvPr/>
        </p:nvCxnSpPr>
        <p:spPr bwMode="auto">
          <a:xfrm>
            <a:off x="3543300" y="4110038"/>
            <a:ext cx="1652588" cy="46037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24" name="AutoShape 16"/>
          <p:cNvCxnSpPr>
            <a:cxnSpLocks noChangeShapeType="1"/>
            <a:stCxn id="17422" idx="3"/>
            <a:endCxn id="17422" idx="7"/>
          </p:cNvCxnSpPr>
          <p:nvPr/>
        </p:nvCxnSpPr>
        <p:spPr bwMode="auto">
          <a:xfrm flipV="1">
            <a:off x="3543300" y="4110038"/>
            <a:ext cx="1652588" cy="46037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25" name="AutoShape 17"/>
          <p:cNvCxnSpPr>
            <a:cxnSpLocks noChangeShapeType="1"/>
            <a:endCxn id="17422" idx="3"/>
          </p:cNvCxnSpPr>
          <p:nvPr/>
        </p:nvCxnSpPr>
        <p:spPr bwMode="auto">
          <a:xfrm flipV="1">
            <a:off x="2819400" y="4570413"/>
            <a:ext cx="723900" cy="8763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26" name="AutoShape 18"/>
          <p:cNvCxnSpPr>
            <a:cxnSpLocks noChangeShapeType="1"/>
            <a:endCxn id="17422" idx="4"/>
          </p:cNvCxnSpPr>
          <p:nvPr/>
        </p:nvCxnSpPr>
        <p:spPr bwMode="auto">
          <a:xfrm flipV="1">
            <a:off x="4368800" y="4665663"/>
            <a:ext cx="1588" cy="47625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27" name="AutoShape 19"/>
          <p:cNvCxnSpPr>
            <a:cxnSpLocks noChangeShapeType="1"/>
            <a:endCxn id="17422" idx="5"/>
          </p:cNvCxnSpPr>
          <p:nvPr/>
        </p:nvCxnSpPr>
        <p:spPr bwMode="auto">
          <a:xfrm flipH="1" flipV="1">
            <a:off x="5195888" y="4570413"/>
            <a:ext cx="323850" cy="83343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pic>
        <p:nvPicPr>
          <p:cNvPr id="17428" name="Picture 277" descr="C:\WINDOWS\ﾃﾞｽｸﾄｯﾌﾟ\G戦\ビル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1475" y="2020888"/>
            <a:ext cx="1028700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173"/>
          <p:cNvGrpSpPr>
            <a:grpSpLocks/>
          </p:cNvGrpSpPr>
          <p:nvPr/>
        </p:nvGrpSpPr>
        <p:grpSpPr bwMode="auto">
          <a:xfrm>
            <a:off x="2305050" y="2490788"/>
            <a:ext cx="1462088" cy="1062037"/>
            <a:chOff x="2550" y="1954"/>
            <a:chExt cx="801" cy="674"/>
          </a:xfrm>
        </p:grpSpPr>
        <p:sp>
          <p:nvSpPr>
            <p:cNvPr id="17471" name="Freeform 174"/>
            <p:cNvSpPr>
              <a:spLocks/>
            </p:cNvSpPr>
            <p:nvPr/>
          </p:nvSpPr>
          <p:spPr bwMode="auto">
            <a:xfrm>
              <a:off x="2585" y="2436"/>
              <a:ext cx="539" cy="192"/>
            </a:xfrm>
            <a:custGeom>
              <a:avLst/>
              <a:gdLst>
                <a:gd name="T0" fmla="*/ 7 w 539"/>
                <a:gd name="T1" fmla="*/ 43 h 192"/>
                <a:gd name="T2" fmla="*/ 21 w 539"/>
                <a:gd name="T3" fmla="*/ 43 h 192"/>
                <a:gd name="T4" fmla="*/ 35 w 539"/>
                <a:gd name="T5" fmla="*/ 43 h 192"/>
                <a:gd name="T6" fmla="*/ 57 w 539"/>
                <a:gd name="T7" fmla="*/ 43 h 192"/>
                <a:gd name="T8" fmla="*/ 85 w 539"/>
                <a:gd name="T9" fmla="*/ 57 h 192"/>
                <a:gd name="T10" fmla="*/ 85 w 539"/>
                <a:gd name="T11" fmla="*/ 71 h 192"/>
                <a:gd name="T12" fmla="*/ 78 w 539"/>
                <a:gd name="T13" fmla="*/ 85 h 192"/>
                <a:gd name="T14" fmla="*/ 64 w 539"/>
                <a:gd name="T15" fmla="*/ 100 h 192"/>
                <a:gd name="T16" fmla="*/ 71 w 539"/>
                <a:gd name="T17" fmla="*/ 114 h 192"/>
                <a:gd name="T18" fmla="*/ 92 w 539"/>
                <a:gd name="T19" fmla="*/ 128 h 192"/>
                <a:gd name="T20" fmla="*/ 114 w 539"/>
                <a:gd name="T21" fmla="*/ 135 h 192"/>
                <a:gd name="T22" fmla="*/ 128 w 539"/>
                <a:gd name="T23" fmla="*/ 142 h 192"/>
                <a:gd name="T24" fmla="*/ 142 w 539"/>
                <a:gd name="T25" fmla="*/ 149 h 192"/>
                <a:gd name="T26" fmla="*/ 156 w 539"/>
                <a:gd name="T27" fmla="*/ 149 h 192"/>
                <a:gd name="T28" fmla="*/ 170 w 539"/>
                <a:gd name="T29" fmla="*/ 156 h 192"/>
                <a:gd name="T30" fmla="*/ 184 w 539"/>
                <a:gd name="T31" fmla="*/ 163 h 192"/>
                <a:gd name="T32" fmla="*/ 206 w 539"/>
                <a:gd name="T33" fmla="*/ 170 h 192"/>
                <a:gd name="T34" fmla="*/ 227 w 539"/>
                <a:gd name="T35" fmla="*/ 178 h 192"/>
                <a:gd name="T36" fmla="*/ 255 w 539"/>
                <a:gd name="T37" fmla="*/ 185 h 192"/>
                <a:gd name="T38" fmla="*/ 277 w 539"/>
                <a:gd name="T39" fmla="*/ 185 h 192"/>
                <a:gd name="T40" fmla="*/ 305 w 539"/>
                <a:gd name="T41" fmla="*/ 192 h 192"/>
                <a:gd name="T42" fmla="*/ 326 w 539"/>
                <a:gd name="T43" fmla="*/ 192 h 192"/>
                <a:gd name="T44" fmla="*/ 348 w 539"/>
                <a:gd name="T45" fmla="*/ 192 h 192"/>
                <a:gd name="T46" fmla="*/ 362 w 539"/>
                <a:gd name="T47" fmla="*/ 185 h 192"/>
                <a:gd name="T48" fmla="*/ 376 w 539"/>
                <a:gd name="T49" fmla="*/ 185 h 192"/>
                <a:gd name="T50" fmla="*/ 397 w 539"/>
                <a:gd name="T51" fmla="*/ 185 h 192"/>
                <a:gd name="T52" fmla="*/ 419 w 539"/>
                <a:gd name="T53" fmla="*/ 185 h 192"/>
                <a:gd name="T54" fmla="*/ 433 w 539"/>
                <a:gd name="T55" fmla="*/ 185 h 192"/>
                <a:gd name="T56" fmla="*/ 454 w 539"/>
                <a:gd name="T57" fmla="*/ 178 h 192"/>
                <a:gd name="T58" fmla="*/ 468 w 539"/>
                <a:gd name="T59" fmla="*/ 170 h 192"/>
                <a:gd name="T60" fmla="*/ 475 w 539"/>
                <a:gd name="T61" fmla="*/ 156 h 192"/>
                <a:gd name="T62" fmla="*/ 482 w 539"/>
                <a:gd name="T63" fmla="*/ 149 h 192"/>
                <a:gd name="T64" fmla="*/ 497 w 539"/>
                <a:gd name="T65" fmla="*/ 135 h 192"/>
                <a:gd name="T66" fmla="*/ 525 w 539"/>
                <a:gd name="T67" fmla="*/ 128 h 192"/>
                <a:gd name="T68" fmla="*/ 539 w 539"/>
                <a:gd name="T69" fmla="*/ 114 h 192"/>
                <a:gd name="T70" fmla="*/ 518 w 539"/>
                <a:gd name="T71" fmla="*/ 107 h 192"/>
                <a:gd name="T72" fmla="*/ 475 w 539"/>
                <a:gd name="T73" fmla="*/ 93 h 192"/>
                <a:gd name="T74" fmla="*/ 411 w 539"/>
                <a:gd name="T75" fmla="*/ 85 h 192"/>
                <a:gd name="T76" fmla="*/ 348 w 539"/>
                <a:gd name="T77" fmla="*/ 71 h 192"/>
                <a:gd name="T78" fmla="*/ 277 w 539"/>
                <a:gd name="T79" fmla="*/ 50 h 192"/>
                <a:gd name="T80" fmla="*/ 206 w 539"/>
                <a:gd name="T81" fmla="*/ 36 h 192"/>
                <a:gd name="T82" fmla="*/ 135 w 539"/>
                <a:gd name="T83" fmla="*/ 22 h 192"/>
                <a:gd name="T84" fmla="*/ 78 w 539"/>
                <a:gd name="T85" fmla="*/ 15 h 192"/>
                <a:gd name="T86" fmla="*/ 35 w 539"/>
                <a:gd name="T87" fmla="*/ 7 h 192"/>
                <a:gd name="T88" fmla="*/ 7 w 539"/>
                <a:gd name="T89" fmla="*/ 0 h 192"/>
                <a:gd name="T90" fmla="*/ 0 w 539"/>
                <a:gd name="T91" fmla="*/ 0 h 192"/>
                <a:gd name="T92" fmla="*/ 0 w 539"/>
                <a:gd name="T93" fmla="*/ 7 h 192"/>
                <a:gd name="T94" fmla="*/ 7 w 539"/>
                <a:gd name="T95" fmla="*/ 15 h 192"/>
                <a:gd name="T96" fmla="*/ 7 w 539"/>
                <a:gd name="T97" fmla="*/ 29 h 19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539"/>
                <a:gd name="T148" fmla="*/ 0 h 192"/>
                <a:gd name="T149" fmla="*/ 539 w 539"/>
                <a:gd name="T150" fmla="*/ 192 h 19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539" h="192">
                  <a:moveTo>
                    <a:pt x="7" y="36"/>
                  </a:moveTo>
                  <a:lnTo>
                    <a:pt x="7" y="36"/>
                  </a:lnTo>
                  <a:lnTo>
                    <a:pt x="7" y="43"/>
                  </a:lnTo>
                  <a:lnTo>
                    <a:pt x="14" y="43"/>
                  </a:lnTo>
                  <a:lnTo>
                    <a:pt x="21" y="43"/>
                  </a:lnTo>
                  <a:lnTo>
                    <a:pt x="28" y="43"/>
                  </a:lnTo>
                  <a:lnTo>
                    <a:pt x="35" y="43"/>
                  </a:lnTo>
                  <a:lnTo>
                    <a:pt x="43" y="43"/>
                  </a:lnTo>
                  <a:lnTo>
                    <a:pt x="50" y="43"/>
                  </a:lnTo>
                  <a:lnTo>
                    <a:pt x="57" y="43"/>
                  </a:lnTo>
                  <a:lnTo>
                    <a:pt x="71" y="50"/>
                  </a:lnTo>
                  <a:lnTo>
                    <a:pt x="78" y="50"/>
                  </a:lnTo>
                  <a:lnTo>
                    <a:pt x="85" y="57"/>
                  </a:lnTo>
                  <a:lnTo>
                    <a:pt x="85" y="64"/>
                  </a:lnTo>
                  <a:lnTo>
                    <a:pt x="85" y="71"/>
                  </a:lnTo>
                  <a:lnTo>
                    <a:pt x="85" y="78"/>
                  </a:lnTo>
                  <a:lnTo>
                    <a:pt x="78" y="78"/>
                  </a:lnTo>
                  <a:lnTo>
                    <a:pt x="78" y="85"/>
                  </a:lnTo>
                  <a:lnTo>
                    <a:pt x="71" y="85"/>
                  </a:lnTo>
                  <a:lnTo>
                    <a:pt x="71" y="93"/>
                  </a:lnTo>
                  <a:lnTo>
                    <a:pt x="64" y="100"/>
                  </a:lnTo>
                  <a:lnTo>
                    <a:pt x="64" y="107"/>
                  </a:lnTo>
                  <a:lnTo>
                    <a:pt x="71" y="114"/>
                  </a:lnTo>
                  <a:lnTo>
                    <a:pt x="78" y="121"/>
                  </a:lnTo>
                  <a:lnTo>
                    <a:pt x="78" y="128"/>
                  </a:lnTo>
                  <a:lnTo>
                    <a:pt x="92" y="128"/>
                  </a:lnTo>
                  <a:lnTo>
                    <a:pt x="99" y="135"/>
                  </a:lnTo>
                  <a:lnTo>
                    <a:pt x="106" y="135"/>
                  </a:lnTo>
                  <a:lnTo>
                    <a:pt x="114" y="135"/>
                  </a:lnTo>
                  <a:lnTo>
                    <a:pt x="121" y="142"/>
                  </a:lnTo>
                  <a:lnTo>
                    <a:pt x="128" y="142"/>
                  </a:lnTo>
                  <a:lnTo>
                    <a:pt x="135" y="142"/>
                  </a:lnTo>
                  <a:lnTo>
                    <a:pt x="142" y="142"/>
                  </a:lnTo>
                  <a:lnTo>
                    <a:pt x="142" y="149"/>
                  </a:lnTo>
                  <a:lnTo>
                    <a:pt x="149" y="149"/>
                  </a:lnTo>
                  <a:lnTo>
                    <a:pt x="156" y="149"/>
                  </a:lnTo>
                  <a:lnTo>
                    <a:pt x="163" y="156"/>
                  </a:lnTo>
                  <a:lnTo>
                    <a:pt x="170" y="156"/>
                  </a:lnTo>
                  <a:lnTo>
                    <a:pt x="177" y="156"/>
                  </a:lnTo>
                  <a:lnTo>
                    <a:pt x="184" y="163"/>
                  </a:lnTo>
                  <a:lnTo>
                    <a:pt x="199" y="163"/>
                  </a:lnTo>
                  <a:lnTo>
                    <a:pt x="206" y="170"/>
                  </a:lnTo>
                  <a:lnTo>
                    <a:pt x="213" y="170"/>
                  </a:lnTo>
                  <a:lnTo>
                    <a:pt x="220" y="170"/>
                  </a:lnTo>
                  <a:lnTo>
                    <a:pt x="227" y="178"/>
                  </a:lnTo>
                  <a:lnTo>
                    <a:pt x="234" y="178"/>
                  </a:lnTo>
                  <a:lnTo>
                    <a:pt x="248" y="178"/>
                  </a:lnTo>
                  <a:lnTo>
                    <a:pt x="255" y="185"/>
                  </a:lnTo>
                  <a:lnTo>
                    <a:pt x="262" y="185"/>
                  </a:lnTo>
                  <a:lnTo>
                    <a:pt x="270" y="185"/>
                  </a:lnTo>
                  <a:lnTo>
                    <a:pt x="277" y="185"/>
                  </a:lnTo>
                  <a:lnTo>
                    <a:pt x="284" y="185"/>
                  </a:lnTo>
                  <a:lnTo>
                    <a:pt x="291" y="185"/>
                  </a:lnTo>
                  <a:lnTo>
                    <a:pt x="305" y="192"/>
                  </a:lnTo>
                  <a:lnTo>
                    <a:pt x="312" y="192"/>
                  </a:lnTo>
                  <a:lnTo>
                    <a:pt x="319" y="192"/>
                  </a:lnTo>
                  <a:lnTo>
                    <a:pt x="326" y="192"/>
                  </a:lnTo>
                  <a:lnTo>
                    <a:pt x="333" y="192"/>
                  </a:lnTo>
                  <a:lnTo>
                    <a:pt x="340" y="192"/>
                  </a:lnTo>
                  <a:lnTo>
                    <a:pt x="348" y="192"/>
                  </a:lnTo>
                  <a:lnTo>
                    <a:pt x="355" y="192"/>
                  </a:lnTo>
                  <a:lnTo>
                    <a:pt x="362" y="185"/>
                  </a:lnTo>
                  <a:lnTo>
                    <a:pt x="369" y="185"/>
                  </a:lnTo>
                  <a:lnTo>
                    <a:pt x="376" y="185"/>
                  </a:lnTo>
                  <a:lnTo>
                    <a:pt x="383" y="185"/>
                  </a:lnTo>
                  <a:lnTo>
                    <a:pt x="390" y="185"/>
                  </a:lnTo>
                  <a:lnTo>
                    <a:pt x="397" y="185"/>
                  </a:lnTo>
                  <a:lnTo>
                    <a:pt x="404" y="185"/>
                  </a:lnTo>
                  <a:lnTo>
                    <a:pt x="411" y="185"/>
                  </a:lnTo>
                  <a:lnTo>
                    <a:pt x="419" y="185"/>
                  </a:lnTo>
                  <a:lnTo>
                    <a:pt x="426" y="185"/>
                  </a:lnTo>
                  <a:lnTo>
                    <a:pt x="433" y="185"/>
                  </a:lnTo>
                  <a:lnTo>
                    <a:pt x="440" y="185"/>
                  </a:lnTo>
                  <a:lnTo>
                    <a:pt x="447" y="178"/>
                  </a:lnTo>
                  <a:lnTo>
                    <a:pt x="454" y="178"/>
                  </a:lnTo>
                  <a:lnTo>
                    <a:pt x="461" y="178"/>
                  </a:lnTo>
                  <a:lnTo>
                    <a:pt x="468" y="170"/>
                  </a:lnTo>
                  <a:lnTo>
                    <a:pt x="468" y="163"/>
                  </a:lnTo>
                  <a:lnTo>
                    <a:pt x="475" y="163"/>
                  </a:lnTo>
                  <a:lnTo>
                    <a:pt x="475" y="156"/>
                  </a:lnTo>
                  <a:lnTo>
                    <a:pt x="475" y="149"/>
                  </a:lnTo>
                  <a:lnTo>
                    <a:pt x="482" y="149"/>
                  </a:lnTo>
                  <a:lnTo>
                    <a:pt x="489" y="142"/>
                  </a:lnTo>
                  <a:lnTo>
                    <a:pt x="497" y="135"/>
                  </a:lnTo>
                  <a:lnTo>
                    <a:pt x="504" y="135"/>
                  </a:lnTo>
                  <a:lnTo>
                    <a:pt x="511" y="135"/>
                  </a:lnTo>
                  <a:lnTo>
                    <a:pt x="525" y="128"/>
                  </a:lnTo>
                  <a:lnTo>
                    <a:pt x="532" y="128"/>
                  </a:lnTo>
                  <a:lnTo>
                    <a:pt x="539" y="121"/>
                  </a:lnTo>
                  <a:lnTo>
                    <a:pt x="539" y="114"/>
                  </a:lnTo>
                  <a:lnTo>
                    <a:pt x="532" y="114"/>
                  </a:lnTo>
                  <a:lnTo>
                    <a:pt x="525" y="114"/>
                  </a:lnTo>
                  <a:lnTo>
                    <a:pt x="518" y="107"/>
                  </a:lnTo>
                  <a:lnTo>
                    <a:pt x="504" y="107"/>
                  </a:lnTo>
                  <a:lnTo>
                    <a:pt x="489" y="100"/>
                  </a:lnTo>
                  <a:lnTo>
                    <a:pt x="475" y="93"/>
                  </a:lnTo>
                  <a:lnTo>
                    <a:pt x="454" y="93"/>
                  </a:lnTo>
                  <a:lnTo>
                    <a:pt x="433" y="85"/>
                  </a:lnTo>
                  <a:lnTo>
                    <a:pt x="411" y="85"/>
                  </a:lnTo>
                  <a:lnTo>
                    <a:pt x="390" y="78"/>
                  </a:lnTo>
                  <a:lnTo>
                    <a:pt x="369" y="71"/>
                  </a:lnTo>
                  <a:lnTo>
                    <a:pt x="348" y="71"/>
                  </a:lnTo>
                  <a:lnTo>
                    <a:pt x="326" y="64"/>
                  </a:lnTo>
                  <a:lnTo>
                    <a:pt x="298" y="57"/>
                  </a:lnTo>
                  <a:lnTo>
                    <a:pt x="277" y="50"/>
                  </a:lnTo>
                  <a:lnTo>
                    <a:pt x="248" y="50"/>
                  </a:lnTo>
                  <a:lnTo>
                    <a:pt x="227" y="43"/>
                  </a:lnTo>
                  <a:lnTo>
                    <a:pt x="206" y="36"/>
                  </a:lnTo>
                  <a:lnTo>
                    <a:pt x="177" y="36"/>
                  </a:lnTo>
                  <a:lnTo>
                    <a:pt x="156" y="29"/>
                  </a:lnTo>
                  <a:lnTo>
                    <a:pt x="135" y="22"/>
                  </a:lnTo>
                  <a:lnTo>
                    <a:pt x="114" y="22"/>
                  </a:lnTo>
                  <a:lnTo>
                    <a:pt x="99" y="15"/>
                  </a:lnTo>
                  <a:lnTo>
                    <a:pt x="78" y="15"/>
                  </a:lnTo>
                  <a:lnTo>
                    <a:pt x="64" y="7"/>
                  </a:lnTo>
                  <a:lnTo>
                    <a:pt x="43" y="7"/>
                  </a:lnTo>
                  <a:lnTo>
                    <a:pt x="35" y="7"/>
                  </a:lnTo>
                  <a:lnTo>
                    <a:pt x="21" y="0"/>
                  </a:lnTo>
                  <a:lnTo>
                    <a:pt x="14" y="0"/>
                  </a:lnTo>
                  <a:lnTo>
                    <a:pt x="7" y="0"/>
                  </a:lnTo>
                  <a:lnTo>
                    <a:pt x="0" y="0"/>
                  </a:lnTo>
                  <a:lnTo>
                    <a:pt x="0" y="7"/>
                  </a:lnTo>
                  <a:lnTo>
                    <a:pt x="7" y="7"/>
                  </a:lnTo>
                  <a:lnTo>
                    <a:pt x="7" y="15"/>
                  </a:lnTo>
                  <a:lnTo>
                    <a:pt x="7" y="22"/>
                  </a:lnTo>
                  <a:lnTo>
                    <a:pt x="7" y="29"/>
                  </a:lnTo>
                  <a:lnTo>
                    <a:pt x="7" y="36"/>
                  </a:lnTo>
                  <a:close/>
                </a:path>
              </a:pathLst>
            </a:custGeom>
            <a:solidFill>
              <a:srgbClr val="967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7472" name="Freeform 175"/>
            <p:cNvSpPr>
              <a:spLocks/>
            </p:cNvSpPr>
            <p:nvPr/>
          </p:nvSpPr>
          <p:spPr bwMode="auto">
            <a:xfrm>
              <a:off x="2557" y="2408"/>
              <a:ext cx="603" cy="156"/>
            </a:xfrm>
            <a:custGeom>
              <a:avLst/>
              <a:gdLst>
                <a:gd name="T0" fmla="*/ 0 w 603"/>
                <a:gd name="T1" fmla="*/ 0 h 156"/>
                <a:gd name="T2" fmla="*/ 574 w 603"/>
                <a:gd name="T3" fmla="*/ 128 h 156"/>
                <a:gd name="T4" fmla="*/ 574 w 603"/>
                <a:gd name="T5" fmla="*/ 121 h 156"/>
                <a:gd name="T6" fmla="*/ 581 w 603"/>
                <a:gd name="T7" fmla="*/ 121 h 156"/>
                <a:gd name="T8" fmla="*/ 588 w 603"/>
                <a:gd name="T9" fmla="*/ 128 h 156"/>
                <a:gd name="T10" fmla="*/ 588 w 603"/>
                <a:gd name="T11" fmla="*/ 128 h 156"/>
                <a:gd name="T12" fmla="*/ 595 w 603"/>
                <a:gd name="T13" fmla="*/ 128 h 156"/>
                <a:gd name="T14" fmla="*/ 595 w 603"/>
                <a:gd name="T15" fmla="*/ 135 h 156"/>
                <a:gd name="T16" fmla="*/ 603 w 603"/>
                <a:gd name="T17" fmla="*/ 142 h 156"/>
                <a:gd name="T18" fmla="*/ 603 w 603"/>
                <a:gd name="T19" fmla="*/ 142 h 156"/>
                <a:gd name="T20" fmla="*/ 595 w 603"/>
                <a:gd name="T21" fmla="*/ 149 h 156"/>
                <a:gd name="T22" fmla="*/ 595 w 603"/>
                <a:gd name="T23" fmla="*/ 149 h 156"/>
                <a:gd name="T24" fmla="*/ 588 w 603"/>
                <a:gd name="T25" fmla="*/ 156 h 156"/>
                <a:gd name="T26" fmla="*/ 588 w 603"/>
                <a:gd name="T27" fmla="*/ 156 h 156"/>
                <a:gd name="T28" fmla="*/ 581 w 603"/>
                <a:gd name="T29" fmla="*/ 156 h 156"/>
                <a:gd name="T30" fmla="*/ 581 w 603"/>
                <a:gd name="T31" fmla="*/ 156 h 156"/>
                <a:gd name="T32" fmla="*/ 574 w 603"/>
                <a:gd name="T33" fmla="*/ 156 h 156"/>
                <a:gd name="T34" fmla="*/ 574 w 603"/>
                <a:gd name="T35" fmla="*/ 149 h 156"/>
                <a:gd name="T36" fmla="*/ 7 w 603"/>
                <a:gd name="T37" fmla="*/ 35 h 156"/>
                <a:gd name="T38" fmla="*/ 0 w 603"/>
                <a:gd name="T39" fmla="*/ 0 h 15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603"/>
                <a:gd name="T61" fmla="*/ 0 h 156"/>
                <a:gd name="T62" fmla="*/ 603 w 603"/>
                <a:gd name="T63" fmla="*/ 156 h 15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603" h="156">
                  <a:moveTo>
                    <a:pt x="0" y="0"/>
                  </a:moveTo>
                  <a:lnTo>
                    <a:pt x="574" y="128"/>
                  </a:lnTo>
                  <a:lnTo>
                    <a:pt x="574" y="121"/>
                  </a:lnTo>
                  <a:lnTo>
                    <a:pt x="581" y="121"/>
                  </a:lnTo>
                  <a:lnTo>
                    <a:pt x="588" y="128"/>
                  </a:lnTo>
                  <a:lnTo>
                    <a:pt x="595" y="128"/>
                  </a:lnTo>
                  <a:lnTo>
                    <a:pt x="595" y="135"/>
                  </a:lnTo>
                  <a:lnTo>
                    <a:pt x="603" y="142"/>
                  </a:lnTo>
                  <a:lnTo>
                    <a:pt x="595" y="149"/>
                  </a:lnTo>
                  <a:lnTo>
                    <a:pt x="588" y="156"/>
                  </a:lnTo>
                  <a:lnTo>
                    <a:pt x="581" y="156"/>
                  </a:lnTo>
                  <a:lnTo>
                    <a:pt x="574" y="156"/>
                  </a:lnTo>
                  <a:lnTo>
                    <a:pt x="574" y="149"/>
                  </a:lnTo>
                  <a:lnTo>
                    <a:pt x="7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B2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7473" name="Freeform 176"/>
            <p:cNvSpPr>
              <a:spLocks/>
            </p:cNvSpPr>
            <p:nvPr/>
          </p:nvSpPr>
          <p:spPr bwMode="auto">
            <a:xfrm>
              <a:off x="2550" y="2309"/>
              <a:ext cx="801" cy="227"/>
            </a:xfrm>
            <a:custGeom>
              <a:avLst/>
              <a:gdLst>
                <a:gd name="T0" fmla="*/ 418 w 801"/>
                <a:gd name="T1" fmla="*/ 0 h 227"/>
                <a:gd name="T2" fmla="*/ 390 w 801"/>
                <a:gd name="T3" fmla="*/ 0 h 227"/>
                <a:gd name="T4" fmla="*/ 340 w 801"/>
                <a:gd name="T5" fmla="*/ 0 h 227"/>
                <a:gd name="T6" fmla="*/ 283 w 801"/>
                <a:gd name="T7" fmla="*/ 0 h 227"/>
                <a:gd name="T8" fmla="*/ 219 w 801"/>
                <a:gd name="T9" fmla="*/ 0 h 227"/>
                <a:gd name="T10" fmla="*/ 156 w 801"/>
                <a:gd name="T11" fmla="*/ 0 h 227"/>
                <a:gd name="T12" fmla="*/ 106 w 801"/>
                <a:gd name="T13" fmla="*/ 0 h 227"/>
                <a:gd name="T14" fmla="*/ 70 w 801"/>
                <a:gd name="T15" fmla="*/ 0 h 227"/>
                <a:gd name="T16" fmla="*/ 56 w 801"/>
                <a:gd name="T17" fmla="*/ 0 h 227"/>
                <a:gd name="T18" fmla="*/ 56 w 801"/>
                <a:gd name="T19" fmla="*/ 7 h 227"/>
                <a:gd name="T20" fmla="*/ 56 w 801"/>
                <a:gd name="T21" fmla="*/ 14 h 227"/>
                <a:gd name="T22" fmla="*/ 63 w 801"/>
                <a:gd name="T23" fmla="*/ 28 h 227"/>
                <a:gd name="T24" fmla="*/ 56 w 801"/>
                <a:gd name="T25" fmla="*/ 35 h 227"/>
                <a:gd name="T26" fmla="*/ 35 w 801"/>
                <a:gd name="T27" fmla="*/ 35 h 227"/>
                <a:gd name="T28" fmla="*/ 21 w 801"/>
                <a:gd name="T29" fmla="*/ 49 h 227"/>
                <a:gd name="T30" fmla="*/ 21 w 801"/>
                <a:gd name="T31" fmla="*/ 71 h 227"/>
                <a:gd name="T32" fmla="*/ 0 w 801"/>
                <a:gd name="T33" fmla="*/ 85 h 227"/>
                <a:gd name="T34" fmla="*/ 0 w 801"/>
                <a:gd name="T35" fmla="*/ 99 h 227"/>
                <a:gd name="T36" fmla="*/ 21 w 801"/>
                <a:gd name="T37" fmla="*/ 113 h 227"/>
                <a:gd name="T38" fmla="*/ 49 w 801"/>
                <a:gd name="T39" fmla="*/ 113 h 227"/>
                <a:gd name="T40" fmla="*/ 70 w 801"/>
                <a:gd name="T41" fmla="*/ 120 h 227"/>
                <a:gd name="T42" fmla="*/ 92 w 801"/>
                <a:gd name="T43" fmla="*/ 120 h 227"/>
                <a:gd name="T44" fmla="*/ 113 w 801"/>
                <a:gd name="T45" fmla="*/ 127 h 227"/>
                <a:gd name="T46" fmla="*/ 127 w 801"/>
                <a:gd name="T47" fmla="*/ 134 h 227"/>
                <a:gd name="T48" fmla="*/ 149 w 801"/>
                <a:gd name="T49" fmla="*/ 134 h 227"/>
                <a:gd name="T50" fmla="*/ 177 w 801"/>
                <a:gd name="T51" fmla="*/ 142 h 227"/>
                <a:gd name="T52" fmla="*/ 212 w 801"/>
                <a:gd name="T53" fmla="*/ 149 h 227"/>
                <a:gd name="T54" fmla="*/ 241 w 801"/>
                <a:gd name="T55" fmla="*/ 156 h 227"/>
                <a:gd name="T56" fmla="*/ 269 w 801"/>
                <a:gd name="T57" fmla="*/ 163 h 227"/>
                <a:gd name="T58" fmla="*/ 305 w 801"/>
                <a:gd name="T59" fmla="*/ 177 h 227"/>
                <a:gd name="T60" fmla="*/ 340 w 801"/>
                <a:gd name="T61" fmla="*/ 184 h 227"/>
                <a:gd name="T62" fmla="*/ 375 w 801"/>
                <a:gd name="T63" fmla="*/ 191 h 227"/>
                <a:gd name="T64" fmla="*/ 411 w 801"/>
                <a:gd name="T65" fmla="*/ 198 h 227"/>
                <a:gd name="T66" fmla="*/ 439 w 801"/>
                <a:gd name="T67" fmla="*/ 205 h 227"/>
                <a:gd name="T68" fmla="*/ 475 w 801"/>
                <a:gd name="T69" fmla="*/ 205 h 227"/>
                <a:gd name="T70" fmla="*/ 510 w 801"/>
                <a:gd name="T71" fmla="*/ 212 h 227"/>
                <a:gd name="T72" fmla="*/ 546 w 801"/>
                <a:gd name="T73" fmla="*/ 220 h 227"/>
                <a:gd name="T74" fmla="*/ 638 w 801"/>
                <a:gd name="T75" fmla="*/ 212 h 227"/>
                <a:gd name="T76" fmla="*/ 645 w 801"/>
                <a:gd name="T77" fmla="*/ 177 h 227"/>
                <a:gd name="T78" fmla="*/ 673 w 801"/>
                <a:gd name="T79" fmla="*/ 170 h 227"/>
                <a:gd name="T80" fmla="*/ 751 w 801"/>
                <a:gd name="T81" fmla="*/ 177 h 227"/>
                <a:gd name="T82" fmla="*/ 787 w 801"/>
                <a:gd name="T83" fmla="*/ 170 h 227"/>
                <a:gd name="T84" fmla="*/ 801 w 801"/>
                <a:gd name="T85" fmla="*/ 142 h 227"/>
                <a:gd name="T86" fmla="*/ 794 w 801"/>
                <a:gd name="T87" fmla="*/ 134 h 227"/>
                <a:gd name="T88" fmla="*/ 780 w 801"/>
                <a:gd name="T89" fmla="*/ 127 h 227"/>
                <a:gd name="T90" fmla="*/ 744 w 801"/>
                <a:gd name="T91" fmla="*/ 113 h 227"/>
                <a:gd name="T92" fmla="*/ 716 w 801"/>
                <a:gd name="T93" fmla="*/ 106 h 227"/>
                <a:gd name="T94" fmla="*/ 737 w 801"/>
                <a:gd name="T95" fmla="*/ 92 h 227"/>
                <a:gd name="T96" fmla="*/ 759 w 801"/>
                <a:gd name="T97" fmla="*/ 85 h 227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01"/>
                <a:gd name="T148" fmla="*/ 0 h 227"/>
                <a:gd name="T149" fmla="*/ 801 w 801"/>
                <a:gd name="T150" fmla="*/ 227 h 227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801" h="227">
                  <a:moveTo>
                    <a:pt x="759" y="85"/>
                  </a:moveTo>
                  <a:lnTo>
                    <a:pt x="425" y="0"/>
                  </a:lnTo>
                  <a:lnTo>
                    <a:pt x="418" y="0"/>
                  </a:lnTo>
                  <a:lnTo>
                    <a:pt x="411" y="0"/>
                  </a:lnTo>
                  <a:lnTo>
                    <a:pt x="397" y="0"/>
                  </a:lnTo>
                  <a:lnTo>
                    <a:pt x="390" y="0"/>
                  </a:lnTo>
                  <a:lnTo>
                    <a:pt x="383" y="0"/>
                  </a:lnTo>
                  <a:lnTo>
                    <a:pt x="368" y="0"/>
                  </a:lnTo>
                  <a:lnTo>
                    <a:pt x="354" y="0"/>
                  </a:lnTo>
                  <a:lnTo>
                    <a:pt x="340" y="0"/>
                  </a:lnTo>
                  <a:lnTo>
                    <a:pt x="326" y="0"/>
                  </a:lnTo>
                  <a:lnTo>
                    <a:pt x="312" y="0"/>
                  </a:lnTo>
                  <a:lnTo>
                    <a:pt x="297" y="0"/>
                  </a:lnTo>
                  <a:lnTo>
                    <a:pt x="283" y="0"/>
                  </a:lnTo>
                  <a:lnTo>
                    <a:pt x="262" y="0"/>
                  </a:lnTo>
                  <a:lnTo>
                    <a:pt x="248" y="0"/>
                  </a:lnTo>
                  <a:lnTo>
                    <a:pt x="234" y="0"/>
                  </a:lnTo>
                  <a:lnTo>
                    <a:pt x="219" y="0"/>
                  </a:lnTo>
                  <a:lnTo>
                    <a:pt x="198" y="0"/>
                  </a:lnTo>
                  <a:lnTo>
                    <a:pt x="184" y="0"/>
                  </a:lnTo>
                  <a:lnTo>
                    <a:pt x="170" y="0"/>
                  </a:lnTo>
                  <a:lnTo>
                    <a:pt x="156" y="0"/>
                  </a:lnTo>
                  <a:lnTo>
                    <a:pt x="141" y="0"/>
                  </a:lnTo>
                  <a:lnTo>
                    <a:pt x="127" y="0"/>
                  </a:lnTo>
                  <a:lnTo>
                    <a:pt x="113" y="0"/>
                  </a:lnTo>
                  <a:lnTo>
                    <a:pt x="106" y="0"/>
                  </a:lnTo>
                  <a:lnTo>
                    <a:pt x="92" y="0"/>
                  </a:lnTo>
                  <a:lnTo>
                    <a:pt x="85" y="0"/>
                  </a:lnTo>
                  <a:lnTo>
                    <a:pt x="78" y="0"/>
                  </a:lnTo>
                  <a:lnTo>
                    <a:pt x="70" y="0"/>
                  </a:lnTo>
                  <a:lnTo>
                    <a:pt x="63" y="0"/>
                  </a:lnTo>
                  <a:lnTo>
                    <a:pt x="56" y="0"/>
                  </a:lnTo>
                  <a:lnTo>
                    <a:pt x="56" y="7"/>
                  </a:lnTo>
                  <a:lnTo>
                    <a:pt x="56" y="14"/>
                  </a:lnTo>
                  <a:lnTo>
                    <a:pt x="56" y="21"/>
                  </a:lnTo>
                  <a:lnTo>
                    <a:pt x="63" y="28"/>
                  </a:lnTo>
                  <a:lnTo>
                    <a:pt x="70" y="35"/>
                  </a:lnTo>
                  <a:lnTo>
                    <a:pt x="63" y="35"/>
                  </a:lnTo>
                  <a:lnTo>
                    <a:pt x="56" y="35"/>
                  </a:lnTo>
                  <a:lnTo>
                    <a:pt x="49" y="35"/>
                  </a:lnTo>
                  <a:lnTo>
                    <a:pt x="42" y="35"/>
                  </a:lnTo>
                  <a:lnTo>
                    <a:pt x="35" y="35"/>
                  </a:lnTo>
                  <a:lnTo>
                    <a:pt x="28" y="35"/>
                  </a:lnTo>
                  <a:lnTo>
                    <a:pt x="21" y="35"/>
                  </a:lnTo>
                  <a:lnTo>
                    <a:pt x="21" y="49"/>
                  </a:lnTo>
                  <a:lnTo>
                    <a:pt x="28" y="56"/>
                  </a:lnTo>
                  <a:lnTo>
                    <a:pt x="28" y="71"/>
                  </a:lnTo>
                  <a:lnTo>
                    <a:pt x="21" y="71"/>
                  </a:lnTo>
                  <a:lnTo>
                    <a:pt x="14" y="71"/>
                  </a:lnTo>
                  <a:lnTo>
                    <a:pt x="7" y="78"/>
                  </a:lnTo>
                  <a:lnTo>
                    <a:pt x="0" y="85"/>
                  </a:lnTo>
                  <a:lnTo>
                    <a:pt x="0" y="92"/>
                  </a:lnTo>
                  <a:lnTo>
                    <a:pt x="0" y="99"/>
                  </a:lnTo>
                  <a:lnTo>
                    <a:pt x="7" y="106"/>
                  </a:lnTo>
                  <a:lnTo>
                    <a:pt x="14" y="106"/>
                  </a:lnTo>
                  <a:lnTo>
                    <a:pt x="21" y="113"/>
                  </a:lnTo>
                  <a:lnTo>
                    <a:pt x="28" y="113"/>
                  </a:lnTo>
                  <a:lnTo>
                    <a:pt x="35" y="113"/>
                  </a:lnTo>
                  <a:lnTo>
                    <a:pt x="42" y="113"/>
                  </a:lnTo>
                  <a:lnTo>
                    <a:pt x="49" y="113"/>
                  </a:lnTo>
                  <a:lnTo>
                    <a:pt x="56" y="120"/>
                  </a:lnTo>
                  <a:lnTo>
                    <a:pt x="63" y="120"/>
                  </a:lnTo>
                  <a:lnTo>
                    <a:pt x="70" y="120"/>
                  </a:lnTo>
                  <a:lnTo>
                    <a:pt x="78" y="120"/>
                  </a:lnTo>
                  <a:lnTo>
                    <a:pt x="85" y="120"/>
                  </a:lnTo>
                  <a:lnTo>
                    <a:pt x="92" y="120"/>
                  </a:lnTo>
                  <a:lnTo>
                    <a:pt x="99" y="127"/>
                  </a:lnTo>
                  <a:lnTo>
                    <a:pt x="106" y="127"/>
                  </a:lnTo>
                  <a:lnTo>
                    <a:pt x="113" y="127"/>
                  </a:lnTo>
                  <a:lnTo>
                    <a:pt x="120" y="127"/>
                  </a:lnTo>
                  <a:lnTo>
                    <a:pt x="127" y="127"/>
                  </a:lnTo>
                  <a:lnTo>
                    <a:pt x="127" y="134"/>
                  </a:lnTo>
                  <a:lnTo>
                    <a:pt x="134" y="134"/>
                  </a:lnTo>
                  <a:lnTo>
                    <a:pt x="141" y="134"/>
                  </a:lnTo>
                  <a:lnTo>
                    <a:pt x="149" y="134"/>
                  </a:lnTo>
                  <a:lnTo>
                    <a:pt x="156" y="134"/>
                  </a:lnTo>
                  <a:lnTo>
                    <a:pt x="170" y="142"/>
                  </a:lnTo>
                  <a:lnTo>
                    <a:pt x="177" y="142"/>
                  </a:lnTo>
                  <a:lnTo>
                    <a:pt x="184" y="142"/>
                  </a:lnTo>
                  <a:lnTo>
                    <a:pt x="191" y="142"/>
                  </a:lnTo>
                  <a:lnTo>
                    <a:pt x="205" y="142"/>
                  </a:lnTo>
                  <a:lnTo>
                    <a:pt x="212" y="149"/>
                  </a:lnTo>
                  <a:lnTo>
                    <a:pt x="219" y="149"/>
                  </a:lnTo>
                  <a:lnTo>
                    <a:pt x="227" y="149"/>
                  </a:lnTo>
                  <a:lnTo>
                    <a:pt x="234" y="149"/>
                  </a:lnTo>
                  <a:lnTo>
                    <a:pt x="241" y="156"/>
                  </a:lnTo>
                  <a:lnTo>
                    <a:pt x="248" y="156"/>
                  </a:lnTo>
                  <a:lnTo>
                    <a:pt x="255" y="156"/>
                  </a:lnTo>
                  <a:lnTo>
                    <a:pt x="262" y="156"/>
                  </a:lnTo>
                  <a:lnTo>
                    <a:pt x="269" y="163"/>
                  </a:lnTo>
                  <a:lnTo>
                    <a:pt x="276" y="163"/>
                  </a:lnTo>
                  <a:lnTo>
                    <a:pt x="290" y="170"/>
                  </a:lnTo>
                  <a:lnTo>
                    <a:pt x="297" y="170"/>
                  </a:lnTo>
                  <a:lnTo>
                    <a:pt x="305" y="177"/>
                  </a:lnTo>
                  <a:lnTo>
                    <a:pt x="319" y="177"/>
                  </a:lnTo>
                  <a:lnTo>
                    <a:pt x="326" y="177"/>
                  </a:lnTo>
                  <a:lnTo>
                    <a:pt x="333" y="184"/>
                  </a:lnTo>
                  <a:lnTo>
                    <a:pt x="340" y="184"/>
                  </a:lnTo>
                  <a:lnTo>
                    <a:pt x="354" y="184"/>
                  </a:lnTo>
                  <a:lnTo>
                    <a:pt x="361" y="191"/>
                  </a:lnTo>
                  <a:lnTo>
                    <a:pt x="368" y="191"/>
                  </a:lnTo>
                  <a:lnTo>
                    <a:pt x="375" y="191"/>
                  </a:lnTo>
                  <a:lnTo>
                    <a:pt x="383" y="191"/>
                  </a:lnTo>
                  <a:lnTo>
                    <a:pt x="390" y="198"/>
                  </a:lnTo>
                  <a:lnTo>
                    <a:pt x="397" y="198"/>
                  </a:lnTo>
                  <a:lnTo>
                    <a:pt x="411" y="198"/>
                  </a:lnTo>
                  <a:lnTo>
                    <a:pt x="418" y="198"/>
                  </a:lnTo>
                  <a:lnTo>
                    <a:pt x="425" y="198"/>
                  </a:lnTo>
                  <a:lnTo>
                    <a:pt x="432" y="198"/>
                  </a:lnTo>
                  <a:lnTo>
                    <a:pt x="439" y="205"/>
                  </a:lnTo>
                  <a:lnTo>
                    <a:pt x="446" y="205"/>
                  </a:lnTo>
                  <a:lnTo>
                    <a:pt x="454" y="205"/>
                  </a:lnTo>
                  <a:lnTo>
                    <a:pt x="468" y="205"/>
                  </a:lnTo>
                  <a:lnTo>
                    <a:pt x="475" y="205"/>
                  </a:lnTo>
                  <a:lnTo>
                    <a:pt x="482" y="212"/>
                  </a:lnTo>
                  <a:lnTo>
                    <a:pt x="489" y="212"/>
                  </a:lnTo>
                  <a:lnTo>
                    <a:pt x="496" y="212"/>
                  </a:lnTo>
                  <a:lnTo>
                    <a:pt x="510" y="212"/>
                  </a:lnTo>
                  <a:lnTo>
                    <a:pt x="517" y="212"/>
                  </a:lnTo>
                  <a:lnTo>
                    <a:pt x="524" y="220"/>
                  </a:lnTo>
                  <a:lnTo>
                    <a:pt x="532" y="220"/>
                  </a:lnTo>
                  <a:lnTo>
                    <a:pt x="546" y="220"/>
                  </a:lnTo>
                  <a:lnTo>
                    <a:pt x="553" y="220"/>
                  </a:lnTo>
                  <a:lnTo>
                    <a:pt x="567" y="227"/>
                  </a:lnTo>
                  <a:lnTo>
                    <a:pt x="638" y="220"/>
                  </a:lnTo>
                  <a:lnTo>
                    <a:pt x="638" y="212"/>
                  </a:lnTo>
                  <a:lnTo>
                    <a:pt x="638" y="198"/>
                  </a:lnTo>
                  <a:lnTo>
                    <a:pt x="638" y="191"/>
                  </a:lnTo>
                  <a:lnTo>
                    <a:pt x="638" y="184"/>
                  </a:lnTo>
                  <a:lnTo>
                    <a:pt x="645" y="177"/>
                  </a:lnTo>
                  <a:lnTo>
                    <a:pt x="645" y="170"/>
                  </a:lnTo>
                  <a:lnTo>
                    <a:pt x="652" y="170"/>
                  </a:lnTo>
                  <a:lnTo>
                    <a:pt x="659" y="170"/>
                  </a:lnTo>
                  <a:lnTo>
                    <a:pt x="673" y="170"/>
                  </a:lnTo>
                  <a:lnTo>
                    <a:pt x="680" y="170"/>
                  </a:lnTo>
                  <a:lnTo>
                    <a:pt x="688" y="177"/>
                  </a:lnTo>
                  <a:lnTo>
                    <a:pt x="695" y="177"/>
                  </a:lnTo>
                  <a:lnTo>
                    <a:pt x="751" y="177"/>
                  </a:lnTo>
                  <a:lnTo>
                    <a:pt x="759" y="177"/>
                  </a:lnTo>
                  <a:lnTo>
                    <a:pt x="766" y="170"/>
                  </a:lnTo>
                  <a:lnTo>
                    <a:pt x="780" y="170"/>
                  </a:lnTo>
                  <a:lnTo>
                    <a:pt x="787" y="170"/>
                  </a:lnTo>
                  <a:lnTo>
                    <a:pt x="787" y="163"/>
                  </a:lnTo>
                  <a:lnTo>
                    <a:pt x="794" y="156"/>
                  </a:lnTo>
                  <a:lnTo>
                    <a:pt x="794" y="149"/>
                  </a:lnTo>
                  <a:lnTo>
                    <a:pt x="801" y="142"/>
                  </a:lnTo>
                  <a:lnTo>
                    <a:pt x="794" y="134"/>
                  </a:lnTo>
                  <a:lnTo>
                    <a:pt x="787" y="127"/>
                  </a:lnTo>
                  <a:lnTo>
                    <a:pt x="780" y="127"/>
                  </a:lnTo>
                  <a:lnTo>
                    <a:pt x="773" y="120"/>
                  </a:lnTo>
                  <a:lnTo>
                    <a:pt x="766" y="120"/>
                  </a:lnTo>
                  <a:lnTo>
                    <a:pt x="751" y="113"/>
                  </a:lnTo>
                  <a:lnTo>
                    <a:pt x="744" y="113"/>
                  </a:lnTo>
                  <a:lnTo>
                    <a:pt x="737" y="113"/>
                  </a:lnTo>
                  <a:lnTo>
                    <a:pt x="730" y="113"/>
                  </a:lnTo>
                  <a:lnTo>
                    <a:pt x="723" y="106"/>
                  </a:lnTo>
                  <a:lnTo>
                    <a:pt x="716" y="106"/>
                  </a:lnTo>
                  <a:lnTo>
                    <a:pt x="723" y="99"/>
                  </a:lnTo>
                  <a:lnTo>
                    <a:pt x="730" y="99"/>
                  </a:lnTo>
                  <a:lnTo>
                    <a:pt x="737" y="92"/>
                  </a:lnTo>
                  <a:lnTo>
                    <a:pt x="744" y="92"/>
                  </a:lnTo>
                  <a:lnTo>
                    <a:pt x="751" y="92"/>
                  </a:lnTo>
                  <a:lnTo>
                    <a:pt x="751" y="85"/>
                  </a:lnTo>
                  <a:lnTo>
                    <a:pt x="759" y="85"/>
                  </a:lnTo>
                  <a:close/>
                </a:path>
              </a:pathLst>
            </a:custGeom>
            <a:solidFill>
              <a:srgbClr val="A38E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7474" name="Freeform 177"/>
            <p:cNvSpPr>
              <a:spLocks/>
            </p:cNvSpPr>
            <p:nvPr/>
          </p:nvSpPr>
          <p:spPr bwMode="auto">
            <a:xfrm>
              <a:off x="3082" y="2365"/>
              <a:ext cx="21" cy="22"/>
            </a:xfrm>
            <a:custGeom>
              <a:avLst/>
              <a:gdLst>
                <a:gd name="T0" fmla="*/ 21 w 21"/>
                <a:gd name="T1" fmla="*/ 8 h 22"/>
                <a:gd name="T2" fmla="*/ 7 w 21"/>
                <a:gd name="T3" fmla="*/ 0 h 22"/>
                <a:gd name="T4" fmla="*/ 0 w 21"/>
                <a:gd name="T5" fmla="*/ 15 h 22"/>
                <a:gd name="T6" fmla="*/ 21 w 21"/>
                <a:gd name="T7" fmla="*/ 22 h 22"/>
                <a:gd name="T8" fmla="*/ 21 w 21"/>
                <a:gd name="T9" fmla="*/ 8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"/>
                <a:gd name="T16" fmla="*/ 0 h 22"/>
                <a:gd name="T17" fmla="*/ 21 w 21"/>
                <a:gd name="T18" fmla="*/ 22 h 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" h="22">
                  <a:moveTo>
                    <a:pt x="21" y="8"/>
                  </a:moveTo>
                  <a:lnTo>
                    <a:pt x="7" y="0"/>
                  </a:lnTo>
                  <a:lnTo>
                    <a:pt x="0" y="15"/>
                  </a:lnTo>
                  <a:lnTo>
                    <a:pt x="21" y="22"/>
                  </a:lnTo>
                  <a:lnTo>
                    <a:pt x="21" y="8"/>
                  </a:lnTo>
                  <a:close/>
                </a:path>
              </a:pathLst>
            </a:custGeom>
            <a:solidFill>
              <a:srgbClr val="99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7475" name="Freeform 178"/>
            <p:cNvSpPr>
              <a:spLocks/>
            </p:cNvSpPr>
            <p:nvPr/>
          </p:nvSpPr>
          <p:spPr bwMode="auto">
            <a:xfrm>
              <a:off x="3103" y="2380"/>
              <a:ext cx="85" cy="28"/>
            </a:xfrm>
            <a:custGeom>
              <a:avLst/>
              <a:gdLst>
                <a:gd name="T0" fmla="*/ 0 w 85"/>
                <a:gd name="T1" fmla="*/ 0 h 28"/>
                <a:gd name="T2" fmla="*/ 85 w 85"/>
                <a:gd name="T3" fmla="*/ 21 h 28"/>
                <a:gd name="T4" fmla="*/ 78 w 85"/>
                <a:gd name="T5" fmla="*/ 28 h 28"/>
                <a:gd name="T6" fmla="*/ 0 w 85"/>
                <a:gd name="T7" fmla="*/ 14 h 28"/>
                <a:gd name="T8" fmla="*/ 0 w 85"/>
                <a:gd name="T9" fmla="*/ 0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28"/>
                <a:gd name="T17" fmla="*/ 85 w 85"/>
                <a:gd name="T18" fmla="*/ 28 h 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28">
                  <a:moveTo>
                    <a:pt x="0" y="0"/>
                  </a:moveTo>
                  <a:lnTo>
                    <a:pt x="85" y="21"/>
                  </a:lnTo>
                  <a:lnTo>
                    <a:pt x="78" y="28"/>
                  </a:lnTo>
                  <a:lnTo>
                    <a:pt x="0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F0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7476" name="Freeform 179"/>
            <p:cNvSpPr>
              <a:spLocks/>
            </p:cNvSpPr>
            <p:nvPr/>
          </p:nvSpPr>
          <p:spPr bwMode="auto">
            <a:xfrm>
              <a:off x="2968" y="2387"/>
              <a:ext cx="199" cy="99"/>
            </a:xfrm>
            <a:custGeom>
              <a:avLst/>
              <a:gdLst>
                <a:gd name="T0" fmla="*/ 0 w 199"/>
                <a:gd name="T1" fmla="*/ 42 h 99"/>
                <a:gd name="T2" fmla="*/ 92 w 199"/>
                <a:gd name="T3" fmla="*/ 99 h 99"/>
                <a:gd name="T4" fmla="*/ 199 w 199"/>
                <a:gd name="T5" fmla="*/ 49 h 99"/>
                <a:gd name="T6" fmla="*/ 114 w 199"/>
                <a:gd name="T7" fmla="*/ 0 h 99"/>
                <a:gd name="T8" fmla="*/ 0 w 199"/>
                <a:gd name="T9" fmla="*/ 42 h 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9"/>
                <a:gd name="T16" fmla="*/ 0 h 99"/>
                <a:gd name="T17" fmla="*/ 199 w 199"/>
                <a:gd name="T18" fmla="*/ 99 h 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9" h="99">
                  <a:moveTo>
                    <a:pt x="0" y="42"/>
                  </a:moveTo>
                  <a:lnTo>
                    <a:pt x="92" y="99"/>
                  </a:lnTo>
                  <a:lnTo>
                    <a:pt x="199" y="49"/>
                  </a:lnTo>
                  <a:lnTo>
                    <a:pt x="114" y="0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7477" name="Freeform 180"/>
            <p:cNvSpPr>
              <a:spLocks/>
            </p:cNvSpPr>
            <p:nvPr/>
          </p:nvSpPr>
          <p:spPr bwMode="auto">
            <a:xfrm>
              <a:off x="2989" y="2316"/>
              <a:ext cx="93" cy="64"/>
            </a:xfrm>
            <a:custGeom>
              <a:avLst/>
              <a:gdLst>
                <a:gd name="T0" fmla="*/ 36 w 93"/>
                <a:gd name="T1" fmla="*/ 7 h 64"/>
                <a:gd name="T2" fmla="*/ 36 w 93"/>
                <a:gd name="T3" fmla="*/ 0 h 64"/>
                <a:gd name="T4" fmla="*/ 43 w 93"/>
                <a:gd name="T5" fmla="*/ 0 h 64"/>
                <a:gd name="T6" fmla="*/ 43 w 93"/>
                <a:gd name="T7" fmla="*/ 0 h 64"/>
                <a:gd name="T8" fmla="*/ 43 w 93"/>
                <a:gd name="T9" fmla="*/ 0 h 64"/>
                <a:gd name="T10" fmla="*/ 50 w 93"/>
                <a:gd name="T11" fmla="*/ 0 h 64"/>
                <a:gd name="T12" fmla="*/ 50 w 93"/>
                <a:gd name="T13" fmla="*/ 0 h 64"/>
                <a:gd name="T14" fmla="*/ 57 w 93"/>
                <a:gd name="T15" fmla="*/ 7 h 64"/>
                <a:gd name="T16" fmla="*/ 57 w 93"/>
                <a:gd name="T17" fmla="*/ 7 h 64"/>
                <a:gd name="T18" fmla="*/ 57 w 93"/>
                <a:gd name="T19" fmla="*/ 7 h 64"/>
                <a:gd name="T20" fmla="*/ 64 w 93"/>
                <a:gd name="T21" fmla="*/ 14 h 64"/>
                <a:gd name="T22" fmla="*/ 64 w 93"/>
                <a:gd name="T23" fmla="*/ 14 h 64"/>
                <a:gd name="T24" fmla="*/ 71 w 93"/>
                <a:gd name="T25" fmla="*/ 14 h 64"/>
                <a:gd name="T26" fmla="*/ 71 w 93"/>
                <a:gd name="T27" fmla="*/ 14 h 64"/>
                <a:gd name="T28" fmla="*/ 71 w 93"/>
                <a:gd name="T29" fmla="*/ 14 h 64"/>
                <a:gd name="T30" fmla="*/ 78 w 93"/>
                <a:gd name="T31" fmla="*/ 21 h 64"/>
                <a:gd name="T32" fmla="*/ 78 w 93"/>
                <a:gd name="T33" fmla="*/ 21 h 64"/>
                <a:gd name="T34" fmla="*/ 85 w 93"/>
                <a:gd name="T35" fmla="*/ 21 h 64"/>
                <a:gd name="T36" fmla="*/ 85 w 93"/>
                <a:gd name="T37" fmla="*/ 21 h 64"/>
                <a:gd name="T38" fmla="*/ 85 w 93"/>
                <a:gd name="T39" fmla="*/ 21 h 64"/>
                <a:gd name="T40" fmla="*/ 93 w 93"/>
                <a:gd name="T41" fmla="*/ 21 h 64"/>
                <a:gd name="T42" fmla="*/ 93 w 93"/>
                <a:gd name="T43" fmla="*/ 28 h 64"/>
                <a:gd name="T44" fmla="*/ 85 w 93"/>
                <a:gd name="T45" fmla="*/ 35 h 64"/>
                <a:gd name="T46" fmla="*/ 78 w 93"/>
                <a:gd name="T47" fmla="*/ 42 h 64"/>
                <a:gd name="T48" fmla="*/ 71 w 93"/>
                <a:gd name="T49" fmla="*/ 49 h 64"/>
                <a:gd name="T50" fmla="*/ 64 w 93"/>
                <a:gd name="T51" fmla="*/ 57 h 64"/>
                <a:gd name="T52" fmla="*/ 57 w 93"/>
                <a:gd name="T53" fmla="*/ 64 h 64"/>
                <a:gd name="T54" fmla="*/ 43 w 93"/>
                <a:gd name="T55" fmla="*/ 64 h 64"/>
                <a:gd name="T56" fmla="*/ 36 w 93"/>
                <a:gd name="T57" fmla="*/ 64 h 64"/>
                <a:gd name="T58" fmla="*/ 29 w 93"/>
                <a:gd name="T59" fmla="*/ 64 h 64"/>
                <a:gd name="T60" fmla="*/ 29 w 93"/>
                <a:gd name="T61" fmla="*/ 64 h 64"/>
                <a:gd name="T62" fmla="*/ 22 w 93"/>
                <a:gd name="T63" fmla="*/ 64 h 64"/>
                <a:gd name="T64" fmla="*/ 22 w 93"/>
                <a:gd name="T65" fmla="*/ 64 h 64"/>
                <a:gd name="T66" fmla="*/ 22 w 93"/>
                <a:gd name="T67" fmla="*/ 64 h 64"/>
                <a:gd name="T68" fmla="*/ 15 w 93"/>
                <a:gd name="T69" fmla="*/ 64 h 64"/>
                <a:gd name="T70" fmla="*/ 15 w 93"/>
                <a:gd name="T71" fmla="*/ 64 h 64"/>
                <a:gd name="T72" fmla="*/ 7 w 93"/>
                <a:gd name="T73" fmla="*/ 64 h 64"/>
                <a:gd name="T74" fmla="*/ 7 w 93"/>
                <a:gd name="T75" fmla="*/ 57 h 64"/>
                <a:gd name="T76" fmla="*/ 0 w 93"/>
                <a:gd name="T77" fmla="*/ 49 h 64"/>
                <a:gd name="T78" fmla="*/ 0 w 93"/>
                <a:gd name="T79" fmla="*/ 49 h 64"/>
                <a:gd name="T80" fmla="*/ 7 w 93"/>
                <a:gd name="T81" fmla="*/ 42 h 64"/>
                <a:gd name="T82" fmla="*/ 7 w 93"/>
                <a:gd name="T83" fmla="*/ 35 h 64"/>
                <a:gd name="T84" fmla="*/ 15 w 93"/>
                <a:gd name="T85" fmla="*/ 28 h 64"/>
                <a:gd name="T86" fmla="*/ 15 w 93"/>
                <a:gd name="T87" fmla="*/ 21 h 64"/>
                <a:gd name="T88" fmla="*/ 15 w 93"/>
                <a:gd name="T89" fmla="*/ 21 h 64"/>
                <a:gd name="T90" fmla="*/ 15 w 93"/>
                <a:gd name="T91" fmla="*/ 14 h 64"/>
                <a:gd name="T92" fmla="*/ 15 w 93"/>
                <a:gd name="T93" fmla="*/ 14 h 64"/>
                <a:gd name="T94" fmla="*/ 15 w 93"/>
                <a:gd name="T95" fmla="*/ 14 h 64"/>
                <a:gd name="T96" fmla="*/ 22 w 93"/>
                <a:gd name="T97" fmla="*/ 7 h 64"/>
                <a:gd name="T98" fmla="*/ 22 w 93"/>
                <a:gd name="T99" fmla="*/ 7 h 64"/>
                <a:gd name="T100" fmla="*/ 22 w 93"/>
                <a:gd name="T101" fmla="*/ 7 h 64"/>
                <a:gd name="T102" fmla="*/ 22 w 93"/>
                <a:gd name="T103" fmla="*/ 7 h 64"/>
                <a:gd name="T104" fmla="*/ 29 w 93"/>
                <a:gd name="T105" fmla="*/ 0 h 64"/>
                <a:gd name="T106" fmla="*/ 29 w 93"/>
                <a:gd name="T107" fmla="*/ 7 h 64"/>
                <a:gd name="T108" fmla="*/ 29 w 93"/>
                <a:gd name="T109" fmla="*/ 7 h 64"/>
                <a:gd name="T110" fmla="*/ 29 w 93"/>
                <a:gd name="T111" fmla="*/ 7 h 64"/>
                <a:gd name="T112" fmla="*/ 29 w 93"/>
                <a:gd name="T113" fmla="*/ 7 h 64"/>
                <a:gd name="T114" fmla="*/ 29 w 93"/>
                <a:gd name="T115" fmla="*/ 7 h 64"/>
                <a:gd name="T116" fmla="*/ 29 w 93"/>
                <a:gd name="T117" fmla="*/ 7 h 64"/>
                <a:gd name="T118" fmla="*/ 29 w 93"/>
                <a:gd name="T119" fmla="*/ 7 h 64"/>
                <a:gd name="T120" fmla="*/ 36 w 93"/>
                <a:gd name="T121" fmla="*/ 7 h 6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93"/>
                <a:gd name="T184" fmla="*/ 0 h 64"/>
                <a:gd name="T185" fmla="*/ 93 w 93"/>
                <a:gd name="T186" fmla="*/ 64 h 6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93" h="64">
                  <a:moveTo>
                    <a:pt x="36" y="7"/>
                  </a:moveTo>
                  <a:lnTo>
                    <a:pt x="36" y="0"/>
                  </a:lnTo>
                  <a:lnTo>
                    <a:pt x="43" y="0"/>
                  </a:lnTo>
                  <a:lnTo>
                    <a:pt x="50" y="0"/>
                  </a:lnTo>
                  <a:lnTo>
                    <a:pt x="57" y="7"/>
                  </a:lnTo>
                  <a:lnTo>
                    <a:pt x="64" y="14"/>
                  </a:lnTo>
                  <a:lnTo>
                    <a:pt x="71" y="14"/>
                  </a:lnTo>
                  <a:lnTo>
                    <a:pt x="78" y="21"/>
                  </a:lnTo>
                  <a:lnTo>
                    <a:pt x="85" y="21"/>
                  </a:lnTo>
                  <a:lnTo>
                    <a:pt x="93" y="21"/>
                  </a:lnTo>
                  <a:lnTo>
                    <a:pt x="93" y="28"/>
                  </a:lnTo>
                  <a:lnTo>
                    <a:pt x="85" y="35"/>
                  </a:lnTo>
                  <a:lnTo>
                    <a:pt x="78" y="42"/>
                  </a:lnTo>
                  <a:lnTo>
                    <a:pt x="71" y="49"/>
                  </a:lnTo>
                  <a:lnTo>
                    <a:pt x="64" y="57"/>
                  </a:lnTo>
                  <a:lnTo>
                    <a:pt x="57" y="64"/>
                  </a:lnTo>
                  <a:lnTo>
                    <a:pt x="43" y="64"/>
                  </a:lnTo>
                  <a:lnTo>
                    <a:pt x="36" y="64"/>
                  </a:lnTo>
                  <a:lnTo>
                    <a:pt x="29" y="64"/>
                  </a:lnTo>
                  <a:lnTo>
                    <a:pt x="22" y="64"/>
                  </a:lnTo>
                  <a:lnTo>
                    <a:pt x="15" y="64"/>
                  </a:lnTo>
                  <a:lnTo>
                    <a:pt x="7" y="64"/>
                  </a:lnTo>
                  <a:lnTo>
                    <a:pt x="7" y="57"/>
                  </a:lnTo>
                  <a:lnTo>
                    <a:pt x="0" y="49"/>
                  </a:lnTo>
                  <a:lnTo>
                    <a:pt x="7" y="42"/>
                  </a:lnTo>
                  <a:lnTo>
                    <a:pt x="7" y="35"/>
                  </a:lnTo>
                  <a:lnTo>
                    <a:pt x="15" y="28"/>
                  </a:lnTo>
                  <a:lnTo>
                    <a:pt x="15" y="21"/>
                  </a:lnTo>
                  <a:lnTo>
                    <a:pt x="15" y="14"/>
                  </a:lnTo>
                  <a:lnTo>
                    <a:pt x="22" y="7"/>
                  </a:lnTo>
                  <a:lnTo>
                    <a:pt x="29" y="0"/>
                  </a:lnTo>
                  <a:lnTo>
                    <a:pt x="29" y="7"/>
                  </a:lnTo>
                  <a:lnTo>
                    <a:pt x="36" y="7"/>
                  </a:lnTo>
                  <a:close/>
                </a:path>
              </a:pathLst>
            </a:custGeom>
            <a:solidFill>
              <a:srgbClr val="CCD3E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7478" name="Freeform 181"/>
            <p:cNvSpPr>
              <a:spLocks/>
            </p:cNvSpPr>
            <p:nvPr/>
          </p:nvSpPr>
          <p:spPr bwMode="auto">
            <a:xfrm>
              <a:off x="3018" y="1954"/>
              <a:ext cx="99" cy="64"/>
            </a:xfrm>
            <a:custGeom>
              <a:avLst/>
              <a:gdLst>
                <a:gd name="T0" fmla="*/ 7 w 99"/>
                <a:gd name="T1" fmla="*/ 57 h 64"/>
                <a:gd name="T2" fmla="*/ 7 w 99"/>
                <a:gd name="T3" fmla="*/ 57 h 64"/>
                <a:gd name="T4" fmla="*/ 7 w 99"/>
                <a:gd name="T5" fmla="*/ 50 h 64"/>
                <a:gd name="T6" fmla="*/ 7 w 99"/>
                <a:gd name="T7" fmla="*/ 50 h 64"/>
                <a:gd name="T8" fmla="*/ 7 w 99"/>
                <a:gd name="T9" fmla="*/ 43 h 64"/>
                <a:gd name="T10" fmla="*/ 14 w 99"/>
                <a:gd name="T11" fmla="*/ 36 h 64"/>
                <a:gd name="T12" fmla="*/ 14 w 99"/>
                <a:gd name="T13" fmla="*/ 36 h 64"/>
                <a:gd name="T14" fmla="*/ 14 w 99"/>
                <a:gd name="T15" fmla="*/ 36 h 64"/>
                <a:gd name="T16" fmla="*/ 21 w 99"/>
                <a:gd name="T17" fmla="*/ 36 h 64"/>
                <a:gd name="T18" fmla="*/ 21 w 99"/>
                <a:gd name="T19" fmla="*/ 36 h 64"/>
                <a:gd name="T20" fmla="*/ 28 w 99"/>
                <a:gd name="T21" fmla="*/ 36 h 64"/>
                <a:gd name="T22" fmla="*/ 35 w 99"/>
                <a:gd name="T23" fmla="*/ 36 h 64"/>
                <a:gd name="T24" fmla="*/ 42 w 99"/>
                <a:gd name="T25" fmla="*/ 36 h 64"/>
                <a:gd name="T26" fmla="*/ 42 w 99"/>
                <a:gd name="T27" fmla="*/ 36 h 64"/>
                <a:gd name="T28" fmla="*/ 49 w 99"/>
                <a:gd name="T29" fmla="*/ 36 h 64"/>
                <a:gd name="T30" fmla="*/ 56 w 99"/>
                <a:gd name="T31" fmla="*/ 36 h 64"/>
                <a:gd name="T32" fmla="*/ 56 w 99"/>
                <a:gd name="T33" fmla="*/ 36 h 64"/>
                <a:gd name="T34" fmla="*/ 64 w 99"/>
                <a:gd name="T35" fmla="*/ 43 h 64"/>
                <a:gd name="T36" fmla="*/ 71 w 99"/>
                <a:gd name="T37" fmla="*/ 43 h 64"/>
                <a:gd name="T38" fmla="*/ 71 w 99"/>
                <a:gd name="T39" fmla="*/ 43 h 64"/>
                <a:gd name="T40" fmla="*/ 78 w 99"/>
                <a:gd name="T41" fmla="*/ 50 h 64"/>
                <a:gd name="T42" fmla="*/ 78 w 99"/>
                <a:gd name="T43" fmla="*/ 50 h 64"/>
                <a:gd name="T44" fmla="*/ 78 w 99"/>
                <a:gd name="T45" fmla="*/ 57 h 64"/>
                <a:gd name="T46" fmla="*/ 85 w 99"/>
                <a:gd name="T47" fmla="*/ 57 h 64"/>
                <a:gd name="T48" fmla="*/ 85 w 99"/>
                <a:gd name="T49" fmla="*/ 64 h 64"/>
                <a:gd name="T50" fmla="*/ 92 w 99"/>
                <a:gd name="T51" fmla="*/ 57 h 64"/>
                <a:gd name="T52" fmla="*/ 92 w 99"/>
                <a:gd name="T53" fmla="*/ 57 h 64"/>
                <a:gd name="T54" fmla="*/ 92 w 99"/>
                <a:gd name="T55" fmla="*/ 50 h 64"/>
                <a:gd name="T56" fmla="*/ 99 w 99"/>
                <a:gd name="T57" fmla="*/ 50 h 64"/>
                <a:gd name="T58" fmla="*/ 92 w 99"/>
                <a:gd name="T59" fmla="*/ 36 h 64"/>
                <a:gd name="T60" fmla="*/ 92 w 99"/>
                <a:gd name="T61" fmla="*/ 29 h 64"/>
                <a:gd name="T62" fmla="*/ 85 w 99"/>
                <a:gd name="T63" fmla="*/ 22 h 64"/>
                <a:gd name="T64" fmla="*/ 78 w 99"/>
                <a:gd name="T65" fmla="*/ 15 h 64"/>
                <a:gd name="T66" fmla="*/ 71 w 99"/>
                <a:gd name="T67" fmla="*/ 7 h 64"/>
                <a:gd name="T68" fmla="*/ 56 w 99"/>
                <a:gd name="T69" fmla="*/ 0 h 64"/>
                <a:gd name="T70" fmla="*/ 49 w 99"/>
                <a:gd name="T71" fmla="*/ 0 h 64"/>
                <a:gd name="T72" fmla="*/ 35 w 99"/>
                <a:gd name="T73" fmla="*/ 0 h 64"/>
                <a:gd name="T74" fmla="*/ 28 w 99"/>
                <a:gd name="T75" fmla="*/ 0 h 64"/>
                <a:gd name="T76" fmla="*/ 28 w 99"/>
                <a:gd name="T77" fmla="*/ 0 h 64"/>
                <a:gd name="T78" fmla="*/ 28 w 99"/>
                <a:gd name="T79" fmla="*/ 0 h 64"/>
                <a:gd name="T80" fmla="*/ 21 w 99"/>
                <a:gd name="T81" fmla="*/ 0 h 64"/>
                <a:gd name="T82" fmla="*/ 21 w 99"/>
                <a:gd name="T83" fmla="*/ 7 h 64"/>
                <a:gd name="T84" fmla="*/ 14 w 99"/>
                <a:gd name="T85" fmla="*/ 7 h 64"/>
                <a:gd name="T86" fmla="*/ 14 w 99"/>
                <a:gd name="T87" fmla="*/ 7 h 64"/>
                <a:gd name="T88" fmla="*/ 14 w 99"/>
                <a:gd name="T89" fmla="*/ 7 h 64"/>
                <a:gd name="T90" fmla="*/ 7 w 99"/>
                <a:gd name="T91" fmla="*/ 7 h 64"/>
                <a:gd name="T92" fmla="*/ 7 w 99"/>
                <a:gd name="T93" fmla="*/ 15 h 64"/>
                <a:gd name="T94" fmla="*/ 7 w 99"/>
                <a:gd name="T95" fmla="*/ 15 h 64"/>
                <a:gd name="T96" fmla="*/ 0 w 99"/>
                <a:gd name="T97" fmla="*/ 15 h 64"/>
                <a:gd name="T98" fmla="*/ 0 w 99"/>
                <a:gd name="T99" fmla="*/ 15 h 64"/>
                <a:gd name="T100" fmla="*/ 0 w 99"/>
                <a:gd name="T101" fmla="*/ 15 h 64"/>
                <a:gd name="T102" fmla="*/ 0 w 99"/>
                <a:gd name="T103" fmla="*/ 15 h 64"/>
                <a:gd name="T104" fmla="*/ 0 w 99"/>
                <a:gd name="T105" fmla="*/ 22 h 64"/>
                <a:gd name="T106" fmla="*/ 0 w 99"/>
                <a:gd name="T107" fmla="*/ 29 h 64"/>
                <a:gd name="T108" fmla="*/ 0 w 99"/>
                <a:gd name="T109" fmla="*/ 36 h 64"/>
                <a:gd name="T110" fmla="*/ 7 w 99"/>
                <a:gd name="T111" fmla="*/ 50 h 64"/>
                <a:gd name="T112" fmla="*/ 7 w 99"/>
                <a:gd name="T113" fmla="*/ 57 h 64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99"/>
                <a:gd name="T172" fmla="*/ 0 h 64"/>
                <a:gd name="T173" fmla="*/ 99 w 99"/>
                <a:gd name="T174" fmla="*/ 64 h 64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99" h="64">
                  <a:moveTo>
                    <a:pt x="7" y="57"/>
                  </a:moveTo>
                  <a:lnTo>
                    <a:pt x="7" y="57"/>
                  </a:lnTo>
                  <a:lnTo>
                    <a:pt x="7" y="50"/>
                  </a:lnTo>
                  <a:lnTo>
                    <a:pt x="7" y="43"/>
                  </a:lnTo>
                  <a:lnTo>
                    <a:pt x="14" y="36"/>
                  </a:lnTo>
                  <a:lnTo>
                    <a:pt x="21" y="36"/>
                  </a:lnTo>
                  <a:lnTo>
                    <a:pt x="28" y="36"/>
                  </a:lnTo>
                  <a:lnTo>
                    <a:pt x="35" y="36"/>
                  </a:lnTo>
                  <a:lnTo>
                    <a:pt x="42" y="36"/>
                  </a:lnTo>
                  <a:lnTo>
                    <a:pt x="49" y="36"/>
                  </a:lnTo>
                  <a:lnTo>
                    <a:pt x="56" y="36"/>
                  </a:lnTo>
                  <a:lnTo>
                    <a:pt x="64" y="43"/>
                  </a:lnTo>
                  <a:lnTo>
                    <a:pt x="71" y="43"/>
                  </a:lnTo>
                  <a:lnTo>
                    <a:pt x="78" y="50"/>
                  </a:lnTo>
                  <a:lnTo>
                    <a:pt x="78" y="57"/>
                  </a:lnTo>
                  <a:lnTo>
                    <a:pt x="85" y="57"/>
                  </a:lnTo>
                  <a:lnTo>
                    <a:pt x="85" y="64"/>
                  </a:lnTo>
                  <a:lnTo>
                    <a:pt x="92" y="57"/>
                  </a:lnTo>
                  <a:lnTo>
                    <a:pt x="92" y="50"/>
                  </a:lnTo>
                  <a:lnTo>
                    <a:pt x="99" y="50"/>
                  </a:lnTo>
                  <a:lnTo>
                    <a:pt x="92" y="36"/>
                  </a:lnTo>
                  <a:lnTo>
                    <a:pt x="92" y="29"/>
                  </a:lnTo>
                  <a:lnTo>
                    <a:pt x="85" y="22"/>
                  </a:lnTo>
                  <a:lnTo>
                    <a:pt x="78" y="15"/>
                  </a:lnTo>
                  <a:lnTo>
                    <a:pt x="71" y="7"/>
                  </a:lnTo>
                  <a:lnTo>
                    <a:pt x="56" y="0"/>
                  </a:lnTo>
                  <a:lnTo>
                    <a:pt x="49" y="0"/>
                  </a:lnTo>
                  <a:lnTo>
                    <a:pt x="35" y="0"/>
                  </a:lnTo>
                  <a:lnTo>
                    <a:pt x="28" y="0"/>
                  </a:lnTo>
                  <a:lnTo>
                    <a:pt x="21" y="0"/>
                  </a:lnTo>
                  <a:lnTo>
                    <a:pt x="21" y="7"/>
                  </a:lnTo>
                  <a:lnTo>
                    <a:pt x="14" y="7"/>
                  </a:lnTo>
                  <a:lnTo>
                    <a:pt x="7" y="7"/>
                  </a:lnTo>
                  <a:lnTo>
                    <a:pt x="7" y="15"/>
                  </a:lnTo>
                  <a:lnTo>
                    <a:pt x="0" y="15"/>
                  </a:lnTo>
                  <a:lnTo>
                    <a:pt x="0" y="22"/>
                  </a:lnTo>
                  <a:lnTo>
                    <a:pt x="0" y="29"/>
                  </a:lnTo>
                  <a:lnTo>
                    <a:pt x="0" y="36"/>
                  </a:lnTo>
                  <a:lnTo>
                    <a:pt x="7" y="50"/>
                  </a:lnTo>
                  <a:lnTo>
                    <a:pt x="7" y="57"/>
                  </a:lnTo>
                  <a:close/>
                </a:path>
              </a:pathLst>
            </a:custGeom>
            <a:solidFill>
              <a:srgbClr val="702B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7479" name="Freeform 182"/>
            <p:cNvSpPr>
              <a:spLocks/>
            </p:cNvSpPr>
            <p:nvPr/>
          </p:nvSpPr>
          <p:spPr bwMode="auto">
            <a:xfrm>
              <a:off x="2847" y="2089"/>
              <a:ext cx="376" cy="269"/>
            </a:xfrm>
            <a:custGeom>
              <a:avLst/>
              <a:gdLst>
                <a:gd name="T0" fmla="*/ 128 w 376"/>
                <a:gd name="T1" fmla="*/ 35 h 269"/>
                <a:gd name="T2" fmla="*/ 149 w 376"/>
                <a:gd name="T3" fmla="*/ 28 h 269"/>
                <a:gd name="T4" fmla="*/ 178 w 376"/>
                <a:gd name="T5" fmla="*/ 21 h 269"/>
                <a:gd name="T6" fmla="*/ 178 w 376"/>
                <a:gd name="T7" fmla="*/ 14 h 269"/>
                <a:gd name="T8" fmla="*/ 185 w 376"/>
                <a:gd name="T9" fmla="*/ 7 h 269"/>
                <a:gd name="T10" fmla="*/ 192 w 376"/>
                <a:gd name="T11" fmla="*/ 7 h 269"/>
                <a:gd name="T12" fmla="*/ 199 w 376"/>
                <a:gd name="T13" fmla="*/ 14 h 269"/>
                <a:gd name="T14" fmla="*/ 213 w 376"/>
                <a:gd name="T15" fmla="*/ 14 h 269"/>
                <a:gd name="T16" fmla="*/ 227 w 376"/>
                <a:gd name="T17" fmla="*/ 14 h 269"/>
                <a:gd name="T18" fmla="*/ 242 w 376"/>
                <a:gd name="T19" fmla="*/ 7 h 269"/>
                <a:gd name="T20" fmla="*/ 256 w 376"/>
                <a:gd name="T21" fmla="*/ 0 h 269"/>
                <a:gd name="T22" fmla="*/ 270 w 376"/>
                <a:gd name="T23" fmla="*/ 14 h 269"/>
                <a:gd name="T24" fmla="*/ 284 w 376"/>
                <a:gd name="T25" fmla="*/ 21 h 269"/>
                <a:gd name="T26" fmla="*/ 298 w 376"/>
                <a:gd name="T27" fmla="*/ 28 h 269"/>
                <a:gd name="T28" fmla="*/ 313 w 376"/>
                <a:gd name="T29" fmla="*/ 43 h 269"/>
                <a:gd name="T30" fmla="*/ 327 w 376"/>
                <a:gd name="T31" fmla="*/ 50 h 269"/>
                <a:gd name="T32" fmla="*/ 341 w 376"/>
                <a:gd name="T33" fmla="*/ 71 h 269"/>
                <a:gd name="T34" fmla="*/ 348 w 376"/>
                <a:gd name="T35" fmla="*/ 92 h 269"/>
                <a:gd name="T36" fmla="*/ 355 w 376"/>
                <a:gd name="T37" fmla="*/ 121 h 269"/>
                <a:gd name="T38" fmla="*/ 362 w 376"/>
                <a:gd name="T39" fmla="*/ 156 h 269"/>
                <a:gd name="T40" fmla="*/ 369 w 376"/>
                <a:gd name="T41" fmla="*/ 191 h 269"/>
                <a:gd name="T42" fmla="*/ 369 w 376"/>
                <a:gd name="T43" fmla="*/ 227 h 269"/>
                <a:gd name="T44" fmla="*/ 376 w 376"/>
                <a:gd name="T45" fmla="*/ 255 h 269"/>
                <a:gd name="T46" fmla="*/ 355 w 376"/>
                <a:gd name="T47" fmla="*/ 262 h 269"/>
                <a:gd name="T48" fmla="*/ 334 w 376"/>
                <a:gd name="T49" fmla="*/ 269 h 269"/>
                <a:gd name="T50" fmla="*/ 313 w 376"/>
                <a:gd name="T51" fmla="*/ 269 h 269"/>
                <a:gd name="T52" fmla="*/ 291 w 376"/>
                <a:gd name="T53" fmla="*/ 269 h 269"/>
                <a:gd name="T54" fmla="*/ 270 w 376"/>
                <a:gd name="T55" fmla="*/ 269 h 269"/>
                <a:gd name="T56" fmla="*/ 256 w 376"/>
                <a:gd name="T57" fmla="*/ 255 h 269"/>
                <a:gd name="T58" fmla="*/ 249 w 376"/>
                <a:gd name="T59" fmla="*/ 248 h 269"/>
                <a:gd name="T60" fmla="*/ 227 w 376"/>
                <a:gd name="T61" fmla="*/ 241 h 269"/>
                <a:gd name="T62" fmla="*/ 206 w 376"/>
                <a:gd name="T63" fmla="*/ 241 h 269"/>
                <a:gd name="T64" fmla="*/ 192 w 376"/>
                <a:gd name="T65" fmla="*/ 241 h 269"/>
                <a:gd name="T66" fmla="*/ 171 w 376"/>
                <a:gd name="T67" fmla="*/ 234 h 269"/>
                <a:gd name="T68" fmla="*/ 157 w 376"/>
                <a:gd name="T69" fmla="*/ 227 h 269"/>
                <a:gd name="T70" fmla="*/ 142 w 376"/>
                <a:gd name="T71" fmla="*/ 220 h 269"/>
                <a:gd name="T72" fmla="*/ 142 w 376"/>
                <a:gd name="T73" fmla="*/ 206 h 269"/>
                <a:gd name="T74" fmla="*/ 142 w 376"/>
                <a:gd name="T75" fmla="*/ 184 h 269"/>
                <a:gd name="T76" fmla="*/ 135 w 376"/>
                <a:gd name="T77" fmla="*/ 170 h 269"/>
                <a:gd name="T78" fmla="*/ 114 w 376"/>
                <a:gd name="T79" fmla="*/ 163 h 269"/>
                <a:gd name="T80" fmla="*/ 100 w 376"/>
                <a:gd name="T81" fmla="*/ 170 h 269"/>
                <a:gd name="T82" fmla="*/ 78 w 376"/>
                <a:gd name="T83" fmla="*/ 191 h 269"/>
                <a:gd name="T84" fmla="*/ 64 w 376"/>
                <a:gd name="T85" fmla="*/ 206 h 269"/>
                <a:gd name="T86" fmla="*/ 36 w 376"/>
                <a:gd name="T87" fmla="*/ 199 h 269"/>
                <a:gd name="T88" fmla="*/ 22 w 376"/>
                <a:gd name="T89" fmla="*/ 199 h 269"/>
                <a:gd name="T90" fmla="*/ 0 w 376"/>
                <a:gd name="T91" fmla="*/ 199 h 269"/>
                <a:gd name="T92" fmla="*/ 0 w 376"/>
                <a:gd name="T93" fmla="*/ 191 h 269"/>
                <a:gd name="T94" fmla="*/ 8 w 376"/>
                <a:gd name="T95" fmla="*/ 177 h 269"/>
                <a:gd name="T96" fmla="*/ 15 w 376"/>
                <a:gd name="T97" fmla="*/ 170 h 269"/>
                <a:gd name="T98" fmla="*/ 29 w 376"/>
                <a:gd name="T99" fmla="*/ 163 h 269"/>
                <a:gd name="T100" fmla="*/ 43 w 376"/>
                <a:gd name="T101" fmla="*/ 149 h 269"/>
                <a:gd name="T102" fmla="*/ 64 w 376"/>
                <a:gd name="T103" fmla="*/ 121 h 269"/>
                <a:gd name="T104" fmla="*/ 86 w 376"/>
                <a:gd name="T105" fmla="*/ 85 h 269"/>
                <a:gd name="T106" fmla="*/ 107 w 376"/>
                <a:gd name="T107" fmla="*/ 64 h 269"/>
                <a:gd name="T108" fmla="*/ 114 w 376"/>
                <a:gd name="T109" fmla="*/ 50 h 269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376"/>
                <a:gd name="T166" fmla="*/ 0 h 269"/>
                <a:gd name="T167" fmla="*/ 376 w 376"/>
                <a:gd name="T168" fmla="*/ 269 h 269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376" h="269">
                  <a:moveTo>
                    <a:pt x="114" y="50"/>
                  </a:moveTo>
                  <a:lnTo>
                    <a:pt x="121" y="43"/>
                  </a:lnTo>
                  <a:lnTo>
                    <a:pt x="128" y="35"/>
                  </a:lnTo>
                  <a:lnTo>
                    <a:pt x="135" y="35"/>
                  </a:lnTo>
                  <a:lnTo>
                    <a:pt x="142" y="35"/>
                  </a:lnTo>
                  <a:lnTo>
                    <a:pt x="149" y="28"/>
                  </a:lnTo>
                  <a:lnTo>
                    <a:pt x="157" y="28"/>
                  </a:lnTo>
                  <a:lnTo>
                    <a:pt x="171" y="28"/>
                  </a:lnTo>
                  <a:lnTo>
                    <a:pt x="178" y="21"/>
                  </a:lnTo>
                  <a:lnTo>
                    <a:pt x="178" y="14"/>
                  </a:lnTo>
                  <a:lnTo>
                    <a:pt x="185" y="14"/>
                  </a:lnTo>
                  <a:lnTo>
                    <a:pt x="185" y="7"/>
                  </a:lnTo>
                  <a:lnTo>
                    <a:pt x="192" y="7"/>
                  </a:lnTo>
                  <a:lnTo>
                    <a:pt x="199" y="7"/>
                  </a:lnTo>
                  <a:lnTo>
                    <a:pt x="199" y="14"/>
                  </a:lnTo>
                  <a:lnTo>
                    <a:pt x="206" y="14"/>
                  </a:lnTo>
                  <a:lnTo>
                    <a:pt x="213" y="14"/>
                  </a:lnTo>
                  <a:lnTo>
                    <a:pt x="220" y="14"/>
                  </a:lnTo>
                  <a:lnTo>
                    <a:pt x="227" y="14"/>
                  </a:lnTo>
                  <a:lnTo>
                    <a:pt x="235" y="7"/>
                  </a:lnTo>
                  <a:lnTo>
                    <a:pt x="242" y="7"/>
                  </a:lnTo>
                  <a:lnTo>
                    <a:pt x="249" y="0"/>
                  </a:lnTo>
                  <a:lnTo>
                    <a:pt x="256" y="0"/>
                  </a:lnTo>
                  <a:lnTo>
                    <a:pt x="263" y="7"/>
                  </a:lnTo>
                  <a:lnTo>
                    <a:pt x="270" y="14"/>
                  </a:lnTo>
                  <a:lnTo>
                    <a:pt x="277" y="14"/>
                  </a:lnTo>
                  <a:lnTo>
                    <a:pt x="277" y="21"/>
                  </a:lnTo>
                  <a:lnTo>
                    <a:pt x="284" y="21"/>
                  </a:lnTo>
                  <a:lnTo>
                    <a:pt x="291" y="28"/>
                  </a:lnTo>
                  <a:lnTo>
                    <a:pt x="298" y="28"/>
                  </a:lnTo>
                  <a:lnTo>
                    <a:pt x="305" y="35"/>
                  </a:lnTo>
                  <a:lnTo>
                    <a:pt x="313" y="35"/>
                  </a:lnTo>
                  <a:lnTo>
                    <a:pt x="313" y="43"/>
                  </a:lnTo>
                  <a:lnTo>
                    <a:pt x="320" y="43"/>
                  </a:lnTo>
                  <a:lnTo>
                    <a:pt x="327" y="50"/>
                  </a:lnTo>
                  <a:lnTo>
                    <a:pt x="334" y="57"/>
                  </a:lnTo>
                  <a:lnTo>
                    <a:pt x="341" y="64"/>
                  </a:lnTo>
                  <a:lnTo>
                    <a:pt x="341" y="71"/>
                  </a:lnTo>
                  <a:lnTo>
                    <a:pt x="348" y="78"/>
                  </a:lnTo>
                  <a:lnTo>
                    <a:pt x="348" y="85"/>
                  </a:lnTo>
                  <a:lnTo>
                    <a:pt x="348" y="92"/>
                  </a:lnTo>
                  <a:lnTo>
                    <a:pt x="348" y="99"/>
                  </a:lnTo>
                  <a:lnTo>
                    <a:pt x="348" y="106"/>
                  </a:lnTo>
                  <a:lnTo>
                    <a:pt x="355" y="121"/>
                  </a:lnTo>
                  <a:lnTo>
                    <a:pt x="355" y="128"/>
                  </a:lnTo>
                  <a:lnTo>
                    <a:pt x="362" y="142"/>
                  </a:lnTo>
                  <a:lnTo>
                    <a:pt x="362" y="156"/>
                  </a:lnTo>
                  <a:lnTo>
                    <a:pt x="362" y="163"/>
                  </a:lnTo>
                  <a:lnTo>
                    <a:pt x="369" y="177"/>
                  </a:lnTo>
                  <a:lnTo>
                    <a:pt x="369" y="191"/>
                  </a:lnTo>
                  <a:lnTo>
                    <a:pt x="369" y="206"/>
                  </a:lnTo>
                  <a:lnTo>
                    <a:pt x="369" y="220"/>
                  </a:lnTo>
                  <a:lnTo>
                    <a:pt x="369" y="227"/>
                  </a:lnTo>
                  <a:lnTo>
                    <a:pt x="369" y="234"/>
                  </a:lnTo>
                  <a:lnTo>
                    <a:pt x="376" y="241"/>
                  </a:lnTo>
                  <a:lnTo>
                    <a:pt x="376" y="255"/>
                  </a:lnTo>
                  <a:lnTo>
                    <a:pt x="369" y="255"/>
                  </a:lnTo>
                  <a:lnTo>
                    <a:pt x="362" y="255"/>
                  </a:lnTo>
                  <a:lnTo>
                    <a:pt x="355" y="262"/>
                  </a:lnTo>
                  <a:lnTo>
                    <a:pt x="348" y="262"/>
                  </a:lnTo>
                  <a:lnTo>
                    <a:pt x="341" y="262"/>
                  </a:lnTo>
                  <a:lnTo>
                    <a:pt x="334" y="269"/>
                  </a:lnTo>
                  <a:lnTo>
                    <a:pt x="327" y="269"/>
                  </a:lnTo>
                  <a:lnTo>
                    <a:pt x="320" y="269"/>
                  </a:lnTo>
                  <a:lnTo>
                    <a:pt x="313" y="269"/>
                  </a:lnTo>
                  <a:lnTo>
                    <a:pt x="305" y="269"/>
                  </a:lnTo>
                  <a:lnTo>
                    <a:pt x="298" y="269"/>
                  </a:lnTo>
                  <a:lnTo>
                    <a:pt x="291" y="269"/>
                  </a:lnTo>
                  <a:lnTo>
                    <a:pt x="284" y="269"/>
                  </a:lnTo>
                  <a:lnTo>
                    <a:pt x="277" y="269"/>
                  </a:lnTo>
                  <a:lnTo>
                    <a:pt x="270" y="269"/>
                  </a:lnTo>
                  <a:lnTo>
                    <a:pt x="263" y="269"/>
                  </a:lnTo>
                  <a:lnTo>
                    <a:pt x="263" y="262"/>
                  </a:lnTo>
                  <a:lnTo>
                    <a:pt x="256" y="255"/>
                  </a:lnTo>
                  <a:lnTo>
                    <a:pt x="249" y="248"/>
                  </a:lnTo>
                  <a:lnTo>
                    <a:pt x="242" y="248"/>
                  </a:lnTo>
                  <a:lnTo>
                    <a:pt x="235" y="248"/>
                  </a:lnTo>
                  <a:lnTo>
                    <a:pt x="227" y="241"/>
                  </a:lnTo>
                  <a:lnTo>
                    <a:pt x="220" y="241"/>
                  </a:lnTo>
                  <a:lnTo>
                    <a:pt x="213" y="241"/>
                  </a:lnTo>
                  <a:lnTo>
                    <a:pt x="206" y="241"/>
                  </a:lnTo>
                  <a:lnTo>
                    <a:pt x="199" y="241"/>
                  </a:lnTo>
                  <a:lnTo>
                    <a:pt x="192" y="241"/>
                  </a:lnTo>
                  <a:lnTo>
                    <a:pt x="185" y="241"/>
                  </a:lnTo>
                  <a:lnTo>
                    <a:pt x="178" y="234"/>
                  </a:lnTo>
                  <a:lnTo>
                    <a:pt x="171" y="234"/>
                  </a:lnTo>
                  <a:lnTo>
                    <a:pt x="164" y="234"/>
                  </a:lnTo>
                  <a:lnTo>
                    <a:pt x="157" y="234"/>
                  </a:lnTo>
                  <a:lnTo>
                    <a:pt x="157" y="227"/>
                  </a:lnTo>
                  <a:lnTo>
                    <a:pt x="149" y="227"/>
                  </a:lnTo>
                  <a:lnTo>
                    <a:pt x="142" y="227"/>
                  </a:lnTo>
                  <a:lnTo>
                    <a:pt x="142" y="220"/>
                  </a:lnTo>
                  <a:lnTo>
                    <a:pt x="135" y="220"/>
                  </a:lnTo>
                  <a:lnTo>
                    <a:pt x="135" y="213"/>
                  </a:lnTo>
                  <a:lnTo>
                    <a:pt x="142" y="206"/>
                  </a:lnTo>
                  <a:lnTo>
                    <a:pt x="142" y="199"/>
                  </a:lnTo>
                  <a:lnTo>
                    <a:pt x="142" y="184"/>
                  </a:lnTo>
                  <a:lnTo>
                    <a:pt x="142" y="177"/>
                  </a:lnTo>
                  <a:lnTo>
                    <a:pt x="135" y="170"/>
                  </a:lnTo>
                  <a:lnTo>
                    <a:pt x="128" y="170"/>
                  </a:lnTo>
                  <a:lnTo>
                    <a:pt x="121" y="170"/>
                  </a:lnTo>
                  <a:lnTo>
                    <a:pt x="114" y="163"/>
                  </a:lnTo>
                  <a:lnTo>
                    <a:pt x="107" y="163"/>
                  </a:lnTo>
                  <a:lnTo>
                    <a:pt x="100" y="170"/>
                  </a:lnTo>
                  <a:lnTo>
                    <a:pt x="93" y="177"/>
                  </a:lnTo>
                  <a:lnTo>
                    <a:pt x="86" y="184"/>
                  </a:lnTo>
                  <a:lnTo>
                    <a:pt x="78" y="191"/>
                  </a:lnTo>
                  <a:lnTo>
                    <a:pt x="78" y="199"/>
                  </a:lnTo>
                  <a:lnTo>
                    <a:pt x="71" y="199"/>
                  </a:lnTo>
                  <a:lnTo>
                    <a:pt x="64" y="206"/>
                  </a:lnTo>
                  <a:lnTo>
                    <a:pt x="50" y="206"/>
                  </a:lnTo>
                  <a:lnTo>
                    <a:pt x="43" y="199"/>
                  </a:lnTo>
                  <a:lnTo>
                    <a:pt x="36" y="199"/>
                  </a:lnTo>
                  <a:lnTo>
                    <a:pt x="29" y="199"/>
                  </a:lnTo>
                  <a:lnTo>
                    <a:pt x="22" y="199"/>
                  </a:lnTo>
                  <a:lnTo>
                    <a:pt x="15" y="199"/>
                  </a:lnTo>
                  <a:lnTo>
                    <a:pt x="8" y="199"/>
                  </a:lnTo>
                  <a:lnTo>
                    <a:pt x="0" y="199"/>
                  </a:lnTo>
                  <a:lnTo>
                    <a:pt x="0" y="191"/>
                  </a:lnTo>
                  <a:lnTo>
                    <a:pt x="0" y="184"/>
                  </a:lnTo>
                  <a:lnTo>
                    <a:pt x="8" y="184"/>
                  </a:lnTo>
                  <a:lnTo>
                    <a:pt x="8" y="177"/>
                  </a:lnTo>
                  <a:lnTo>
                    <a:pt x="15" y="177"/>
                  </a:lnTo>
                  <a:lnTo>
                    <a:pt x="15" y="170"/>
                  </a:lnTo>
                  <a:lnTo>
                    <a:pt x="22" y="170"/>
                  </a:lnTo>
                  <a:lnTo>
                    <a:pt x="29" y="163"/>
                  </a:lnTo>
                  <a:lnTo>
                    <a:pt x="36" y="163"/>
                  </a:lnTo>
                  <a:lnTo>
                    <a:pt x="36" y="156"/>
                  </a:lnTo>
                  <a:lnTo>
                    <a:pt x="43" y="149"/>
                  </a:lnTo>
                  <a:lnTo>
                    <a:pt x="50" y="135"/>
                  </a:lnTo>
                  <a:lnTo>
                    <a:pt x="57" y="128"/>
                  </a:lnTo>
                  <a:lnTo>
                    <a:pt x="64" y="121"/>
                  </a:lnTo>
                  <a:lnTo>
                    <a:pt x="71" y="106"/>
                  </a:lnTo>
                  <a:lnTo>
                    <a:pt x="78" y="99"/>
                  </a:lnTo>
                  <a:lnTo>
                    <a:pt x="86" y="85"/>
                  </a:lnTo>
                  <a:lnTo>
                    <a:pt x="93" y="78"/>
                  </a:lnTo>
                  <a:lnTo>
                    <a:pt x="100" y="71"/>
                  </a:lnTo>
                  <a:lnTo>
                    <a:pt x="107" y="64"/>
                  </a:lnTo>
                  <a:lnTo>
                    <a:pt x="114" y="57"/>
                  </a:lnTo>
                  <a:lnTo>
                    <a:pt x="114" y="50"/>
                  </a:lnTo>
                  <a:close/>
                </a:path>
              </a:pathLst>
            </a:custGeom>
            <a:solidFill>
              <a:srgbClr val="91A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7480" name="Freeform 183"/>
            <p:cNvSpPr>
              <a:spLocks/>
            </p:cNvSpPr>
            <p:nvPr/>
          </p:nvSpPr>
          <p:spPr bwMode="auto">
            <a:xfrm>
              <a:off x="3032" y="2132"/>
              <a:ext cx="57" cy="177"/>
            </a:xfrm>
            <a:custGeom>
              <a:avLst/>
              <a:gdLst>
                <a:gd name="T0" fmla="*/ 14 w 57"/>
                <a:gd name="T1" fmla="*/ 0 h 177"/>
                <a:gd name="T2" fmla="*/ 21 w 57"/>
                <a:gd name="T3" fmla="*/ 14 h 177"/>
                <a:gd name="T4" fmla="*/ 21 w 57"/>
                <a:gd name="T5" fmla="*/ 21 h 177"/>
                <a:gd name="T6" fmla="*/ 21 w 57"/>
                <a:gd name="T7" fmla="*/ 35 h 177"/>
                <a:gd name="T8" fmla="*/ 21 w 57"/>
                <a:gd name="T9" fmla="*/ 42 h 177"/>
                <a:gd name="T10" fmla="*/ 28 w 57"/>
                <a:gd name="T11" fmla="*/ 35 h 177"/>
                <a:gd name="T12" fmla="*/ 28 w 57"/>
                <a:gd name="T13" fmla="*/ 35 h 177"/>
                <a:gd name="T14" fmla="*/ 35 w 57"/>
                <a:gd name="T15" fmla="*/ 28 h 177"/>
                <a:gd name="T16" fmla="*/ 35 w 57"/>
                <a:gd name="T17" fmla="*/ 28 h 177"/>
                <a:gd name="T18" fmla="*/ 35 w 57"/>
                <a:gd name="T19" fmla="*/ 21 h 177"/>
                <a:gd name="T20" fmla="*/ 42 w 57"/>
                <a:gd name="T21" fmla="*/ 21 h 177"/>
                <a:gd name="T22" fmla="*/ 50 w 57"/>
                <a:gd name="T23" fmla="*/ 14 h 177"/>
                <a:gd name="T24" fmla="*/ 50 w 57"/>
                <a:gd name="T25" fmla="*/ 7 h 177"/>
                <a:gd name="T26" fmla="*/ 57 w 57"/>
                <a:gd name="T27" fmla="*/ 14 h 177"/>
                <a:gd name="T28" fmla="*/ 57 w 57"/>
                <a:gd name="T29" fmla="*/ 14 h 177"/>
                <a:gd name="T30" fmla="*/ 57 w 57"/>
                <a:gd name="T31" fmla="*/ 21 h 177"/>
                <a:gd name="T32" fmla="*/ 57 w 57"/>
                <a:gd name="T33" fmla="*/ 28 h 177"/>
                <a:gd name="T34" fmla="*/ 50 w 57"/>
                <a:gd name="T35" fmla="*/ 42 h 177"/>
                <a:gd name="T36" fmla="*/ 50 w 57"/>
                <a:gd name="T37" fmla="*/ 49 h 177"/>
                <a:gd name="T38" fmla="*/ 42 w 57"/>
                <a:gd name="T39" fmla="*/ 56 h 177"/>
                <a:gd name="T40" fmla="*/ 42 w 57"/>
                <a:gd name="T41" fmla="*/ 63 h 177"/>
                <a:gd name="T42" fmla="*/ 35 w 57"/>
                <a:gd name="T43" fmla="*/ 78 h 177"/>
                <a:gd name="T44" fmla="*/ 35 w 57"/>
                <a:gd name="T45" fmla="*/ 85 h 177"/>
                <a:gd name="T46" fmla="*/ 35 w 57"/>
                <a:gd name="T47" fmla="*/ 148 h 177"/>
                <a:gd name="T48" fmla="*/ 28 w 57"/>
                <a:gd name="T49" fmla="*/ 148 h 177"/>
                <a:gd name="T50" fmla="*/ 21 w 57"/>
                <a:gd name="T51" fmla="*/ 156 h 177"/>
                <a:gd name="T52" fmla="*/ 14 w 57"/>
                <a:gd name="T53" fmla="*/ 156 h 177"/>
                <a:gd name="T54" fmla="*/ 14 w 57"/>
                <a:gd name="T55" fmla="*/ 156 h 177"/>
                <a:gd name="T56" fmla="*/ 7 w 57"/>
                <a:gd name="T57" fmla="*/ 163 h 177"/>
                <a:gd name="T58" fmla="*/ 7 w 57"/>
                <a:gd name="T59" fmla="*/ 170 h 177"/>
                <a:gd name="T60" fmla="*/ 0 w 57"/>
                <a:gd name="T61" fmla="*/ 170 h 177"/>
                <a:gd name="T62" fmla="*/ 0 w 57"/>
                <a:gd name="T63" fmla="*/ 177 h 177"/>
                <a:gd name="T64" fmla="*/ 0 w 57"/>
                <a:gd name="T65" fmla="*/ 141 h 177"/>
                <a:gd name="T66" fmla="*/ 0 w 57"/>
                <a:gd name="T67" fmla="*/ 134 h 177"/>
                <a:gd name="T68" fmla="*/ 7 w 57"/>
                <a:gd name="T69" fmla="*/ 120 h 177"/>
                <a:gd name="T70" fmla="*/ 7 w 57"/>
                <a:gd name="T71" fmla="*/ 113 h 177"/>
                <a:gd name="T72" fmla="*/ 7 w 57"/>
                <a:gd name="T73" fmla="*/ 106 h 177"/>
                <a:gd name="T74" fmla="*/ 14 w 57"/>
                <a:gd name="T75" fmla="*/ 99 h 177"/>
                <a:gd name="T76" fmla="*/ 14 w 57"/>
                <a:gd name="T77" fmla="*/ 92 h 177"/>
                <a:gd name="T78" fmla="*/ 14 w 57"/>
                <a:gd name="T79" fmla="*/ 85 h 177"/>
                <a:gd name="T80" fmla="*/ 14 w 57"/>
                <a:gd name="T81" fmla="*/ 78 h 177"/>
                <a:gd name="T82" fmla="*/ 14 w 57"/>
                <a:gd name="T83" fmla="*/ 70 h 177"/>
                <a:gd name="T84" fmla="*/ 14 w 57"/>
                <a:gd name="T85" fmla="*/ 70 h 177"/>
                <a:gd name="T86" fmla="*/ 14 w 57"/>
                <a:gd name="T87" fmla="*/ 70 h 177"/>
                <a:gd name="T88" fmla="*/ 7 w 57"/>
                <a:gd name="T89" fmla="*/ 70 h 177"/>
                <a:gd name="T90" fmla="*/ 7 w 57"/>
                <a:gd name="T91" fmla="*/ 70 h 177"/>
                <a:gd name="T92" fmla="*/ 7 w 57"/>
                <a:gd name="T93" fmla="*/ 63 h 177"/>
                <a:gd name="T94" fmla="*/ 0 w 57"/>
                <a:gd name="T95" fmla="*/ 63 h 177"/>
                <a:gd name="T96" fmla="*/ 0 w 57"/>
                <a:gd name="T97" fmla="*/ 63 h 177"/>
                <a:gd name="T98" fmla="*/ 0 w 57"/>
                <a:gd name="T99" fmla="*/ 49 h 177"/>
                <a:gd name="T100" fmla="*/ 7 w 57"/>
                <a:gd name="T101" fmla="*/ 42 h 177"/>
                <a:gd name="T102" fmla="*/ 7 w 57"/>
                <a:gd name="T103" fmla="*/ 28 h 177"/>
                <a:gd name="T104" fmla="*/ 7 w 57"/>
                <a:gd name="T105" fmla="*/ 14 h 177"/>
                <a:gd name="T106" fmla="*/ 7 w 57"/>
                <a:gd name="T107" fmla="*/ 14 h 177"/>
                <a:gd name="T108" fmla="*/ 14 w 57"/>
                <a:gd name="T109" fmla="*/ 7 h 177"/>
                <a:gd name="T110" fmla="*/ 14 w 57"/>
                <a:gd name="T111" fmla="*/ 7 h 177"/>
                <a:gd name="T112" fmla="*/ 14 w 57"/>
                <a:gd name="T113" fmla="*/ 0 h 17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57"/>
                <a:gd name="T172" fmla="*/ 0 h 177"/>
                <a:gd name="T173" fmla="*/ 57 w 57"/>
                <a:gd name="T174" fmla="*/ 177 h 17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57" h="177">
                  <a:moveTo>
                    <a:pt x="14" y="0"/>
                  </a:moveTo>
                  <a:lnTo>
                    <a:pt x="21" y="14"/>
                  </a:lnTo>
                  <a:lnTo>
                    <a:pt x="21" y="21"/>
                  </a:lnTo>
                  <a:lnTo>
                    <a:pt x="21" y="35"/>
                  </a:lnTo>
                  <a:lnTo>
                    <a:pt x="21" y="42"/>
                  </a:lnTo>
                  <a:lnTo>
                    <a:pt x="28" y="35"/>
                  </a:lnTo>
                  <a:lnTo>
                    <a:pt x="35" y="28"/>
                  </a:lnTo>
                  <a:lnTo>
                    <a:pt x="35" y="21"/>
                  </a:lnTo>
                  <a:lnTo>
                    <a:pt x="42" y="21"/>
                  </a:lnTo>
                  <a:lnTo>
                    <a:pt x="50" y="14"/>
                  </a:lnTo>
                  <a:lnTo>
                    <a:pt x="50" y="7"/>
                  </a:lnTo>
                  <a:lnTo>
                    <a:pt x="57" y="14"/>
                  </a:lnTo>
                  <a:lnTo>
                    <a:pt x="57" y="21"/>
                  </a:lnTo>
                  <a:lnTo>
                    <a:pt x="57" y="28"/>
                  </a:lnTo>
                  <a:lnTo>
                    <a:pt x="50" y="42"/>
                  </a:lnTo>
                  <a:lnTo>
                    <a:pt x="50" y="49"/>
                  </a:lnTo>
                  <a:lnTo>
                    <a:pt x="42" y="56"/>
                  </a:lnTo>
                  <a:lnTo>
                    <a:pt x="42" y="63"/>
                  </a:lnTo>
                  <a:lnTo>
                    <a:pt x="35" y="78"/>
                  </a:lnTo>
                  <a:lnTo>
                    <a:pt x="35" y="85"/>
                  </a:lnTo>
                  <a:lnTo>
                    <a:pt x="35" y="148"/>
                  </a:lnTo>
                  <a:lnTo>
                    <a:pt x="28" y="148"/>
                  </a:lnTo>
                  <a:lnTo>
                    <a:pt x="21" y="156"/>
                  </a:lnTo>
                  <a:lnTo>
                    <a:pt x="14" y="156"/>
                  </a:lnTo>
                  <a:lnTo>
                    <a:pt x="7" y="163"/>
                  </a:lnTo>
                  <a:lnTo>
                    <a:pt x="7" y="170"/>
                  </a:lnTo>
                  <a:lnTo>
                    <a:pt x="0" y="170"/>
                  </a:lnTo>
                  <a:lnTo>
                    <a:pt x="0" y="177"/>
                  </a:lnTo>
                  <a:lnTo>
                    <a:pt x="0" y="141"/>
                  </a:lnTo>
                  <a:lnTo>
                    <a:pt x="0" y="134"/>
                  </a:lnTo>
                  <a:lnTo>
                    <a:pt x="7" y="120"/>
                  </a:lnTo>
                  <a:lnTo>
                    <a:pt x="7" y="113"/>
                  </a:lnTo>
                  <a:lnTo>
                    <a:pt x="7" y="106"/>
                  </a:lnTo>
                  <a:lnTo>
                    <a:pt x="14" y="99"/>
                  </a:lnTo>
                  <a:lnTo>
                    <a:pt x="14" y="92"/>
                  </a:lnTo>
                  <a:lnTo>
                    <a:pt x="14" y="85"/>
                  </a:lnTo>
                  <a:lnTo>
                    <a:pt x="14" y="78"/>
                  </a:lnTo>
                  <a:lnTo>
                    <a:pt x="14" y="70"/>
                  </a:lnTo>
                  <a:lnTo>
                    <a:pt x="7" y="70"/>
                  </a:lnTo>
                  <a:lnTo>
                    <a:pt x="7" y="63"/>
                  </a:lnTo>
                  <a:lnTo>
                    <a:pt x="0" y="63"/>
                  </a:lnTo>
                  <a:lnTo>
                    <a:pt x="0" y="49"/>
                  </a:lnTo>
                  <a:lnTo>
                    <a:pt x="7" y="42"/>
                  </a:lnTo>
                  <a:lnTo>
                    <a:pt x="7" y="28"/>
                  </a:lnTo>
                  <a:lnTo>
                    <a:pt x="7" y="14"/>
                  </a:lnTo>
                  <a:lnTo>
                    <a:pt x="14" y="7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66007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7481" name="Freeform 184"/>
            <p:cNvSpPr>
              <a:spLocks/>
            </p:cNvSpPr>
            <p:nvPr/>
          </p:nvSpPr>
          <p:spPr bwMode="auto">
            <a:xfrm>
              <a:off x="2918" y="2259"/>
              <a:ext cx="71" cy="50"/>
            </a:xfrm>
            <a:custGeom>
              <a:avLst/>
              <a:gdLst>
                <a:gd name="T0" fmla="*/ 50 w 71"/>
                <a:gd name="T1" fmla="*/ 50 h 50"/>
                <a:gd name="T2" fmla="*/ 57 w 71"/>
                <a:gd name="T3" fmla="*/ 50 h 50"/>
                <a:gd name="T4" fmla="*/ 64 w 71"/>
                <a:gd name="T5" fmla="*/ 43 h 50"/>
                <a:gd name="T6" fmla="*/ 64 w 71"/>
                <a:gd name="T7" fmla="*/ 43 h 50"/>
                <a:gd name="T8" fmla="*/ 71 w 71"/>
                <a:gd name="T9" fmla="*/ 36 h 50"/>
                <a:gd name="T10" fmla="*/ 71 w 71"/>
                <a:gd name="T11" fmla="*/ 29 h 50"/>
                <a:gd name="T12" fmla="*/ 71 w 71"/>
                <a:gd name="T13" fmla="*/ 29 h 50"/>
                <a:gd name="T14" fmla="*/ 71 w 71"/>
                <a:gd name="T15" fmla="*/ 21 h 50"/>
                <a:gd name="T16" fmla="*/ 71 w 71"/>
                <a:gd name="T17" fmla="*/ 14 h 50"/>
                <a:gd name="T18" fmla="*/ 71 w 71"/>
                <a:gd name="T19" fmla="*/ 7 h 50"/>
                <a:gd name="T20" fmla="*/ 71 w 71"/>
                <a:gd name="T21" fmla="*/ 7 h 50"/>
                <a:gd name="T22" fmla="*/ 64 w 71"/>
                <a:gd name="T23" fmla="*/ 7 h 50"/>
                <a:gd name="T24" fmla="*/ 64 w 71"/>
                <a:gd name="T25" fmla="*/ 0 h 50"/>
                <a:gd name="T26" fmla="*/ 57 w 71"/>
                <a:gd name="T27" fmla="*/ 0 h 50"/>
                <a:gd name="T28" fmla="*/ 50 w 71"/>
                <a:gd name="T29" fmla="*/ 0 h 50"/>
                <a:gd name="T30" fmla="*/ 50 w 71"/>
                <a:gd name="T31" fmla="*/ 0 h 50"/>
                <a:gd name="T32" fmla="*/ 43 w 71"/>
                <a:gd name="T33" fmla="*/ 0 h 50"/>
                <a:gd name="T34" fmla="*/ 36 w 71"/>
                <a:gd name="T35" fmla="*/ 0 h 50"/>
                <a:gd name="T36" fmla="*/ 29 w 71"/>
                <a:gd name="T37" fmla="*/ 0 h 50"/>
                <a:gd name="T38" fmla="*/ 22 w 71"/>
                <a:gd name="T39" fmla="*/ 7 h 50"/>
                <a:gd name="T40" fmla="*/ 15 w 71"/>
                <a:gd name="T41" fmla="*/ 7 h 50"/>
                <a:gd name="T42" fmla="*/ 7 w 71"/>
                <a:gd name="T43" fmla="*/ 14 h 50"/>
                <a:gd name="T44" fmla="*/ 0 w 71"/>
                <a:gd name="T45" fmla="*/ 21 h 50"/>
                <a:gd name="T46" fmla="*/ 0 w 71"/>
                <a:gd name="T47" fmla="*/ 29 h 50"/>
                <a:gd name="T48" fmla="*/ 0 w 71"/>
                <a:gd name="T49" fmla="*/ 36 h 50"/>
                <a:gd name="T50" fmla="*/ 7 w 71"/>
                <a:gd name="T51" fmla="*/ 36 h 50"/>
                <a:gd name="T52" fmla="*/ 15 w 71"/>
                <a:gd name="T53" fmla="*/ 36 h 50"/>
                <a:gd name="T54" fmla="*/ 22 w 71"/>
                <a:gd name="T55" fmla="*/ 36 h 50"/>
                <a:gd name="T56" fmla="*/ 29 w 71"/>
                <a:gd name="T57" fmla="*/ 36 h 50"/>
                <a:gd name="T58" fmla="*/ 36 w 71"/>
                <a:gd name="T59" fmla="*/ 36 h 50"/>
                <a:gd name="T60" fmla="*/ 43 w 71"/>
                <a:gd name="T61" fmla="*/ 43 h 50"/>
                <a:gd name="T62" fmla="*/ 50 w 71"/>
                <a:gd name="T63" fmla="*/ 50 h 50"/>
                <a:gd name="T64" fmla="*/ 50 w 71"/>
                <a:gd name="T65" fmla="*/ 50 h 5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71"/>
                <a:gd name="T100" fmla="*/ 0 h 50"/>
                <a:gd name="T101" fmla="*/ 71 w 71"/>
                <a:gd name="T102" fmla="*/ 50 h 5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71" h="50">
                  <a:moveTo>
                    <a:pt x="50" y="50"/>
                  </a:moveTo>
                  <a:lnTo>
                    <a:pt x="57" y="50"/>
                  </a:lnTo>
                  <a:lnTo>
                    <a:pt x="64" y="43"/>
                  </a:lnTo>
                  <a:lnTo>
                    <a:pt x="71" y="36"/>
                  </a:lnTo>
                  <a:lnTo>
                    <a:pt x="71" y="29"/>
                  </a:lnTo>
                  <a:lnTo>
                    <a:pt x="71" y="21"/>
                  </a:lnTo>
                  <a:lnTo>
                    <a:pt x="71" y="14"/>
                  </a:lnTo>
                  <a:lnTo>
                    <a:pt x="71" y="7"/>
                  </a:lnTo>
                  <a:lnTo>
                    <a:pt x="64" y="7"/>
                  </a:lnTo>
                  <a:lnTo>
                    <a:pt x="64" y="0"/>
                  </a:lnTo>
                  <a:lnTo>
                    <a:pt x="57" y="0"/>
                  </a:lnTo>
                  <a:lnTo>
                    <a:pt x="50" y="0"/>
                  </a:lnTo>
                  <a:lnTo>
                    <a:pt x="43" y="0"/>
                  </a:lnTo>
                  <a:lnTo>
                    <a:pt x="36" y="0"/>
                  </a:lnTo>
                  <a:lnTo>
                    <a:pt x="29" y="0"/>
                  </a:lnTo>
                  <a:lnTo>
                    <a:pt x="22" y="7"/>
                  </a:lnTo>
                  <a:lnTo>
                    <a:pt x="15" y="7"/>
                  </a:lnTo>
                  <a:lnTo>
                    <a:pt x="7" y="14"/>
                  </a:lnTo>
                  <a:lnTo>
                    <a:pt x="0" y="21"/>
                  </a:lnTo>
                  <a:lnTo>
                    <a:pt x="0" y="29"/>
                  </a:lnTo>
                  <a:lnTo>
                    <a:pt x="0" y="36"/>
                  </a:lnTo>
                  <a:lnTo>
                    <a:pt x="7" y="36"/>
                  </a:lnTo>
                  <a:lnTo>
                    <a:pt x="15" y="36"/>
                  </a:lnTo>
                  <a:lnTo>
                    <a:pt x="22" y="36"/>
                  </a:lnTo>
                  <a:lnTo>
                    <a:pt x="29" y="36"/>
                  </a:lnTo>
                  <a:lnTo>
                    <a:pt x="36" y="36"/>
                  </a:lnTo>
                  <a:lnTo>
                    <a:pt x="43" y="43"/>
                  </a:lnTo>
                  <a:lnTo>
                    <a:pt x="50" y="50"/>
                  </a:lnTo>
                  <a:close/>
                </a:path>
              </a:pathLst>
            </a:custGeom>
            <a:solidFill>
              <a:srgbClr val="F2BFB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7482" name="Freeform 185"/>
            <p:cNvSpPr>
              <a:spLocks/>
            </p:cNvSpPr>
            <p:nvPr/>
          </p:nvSpPr>
          <p:spPr bwMode="auto">
            <a:xfrm>
              <a:off x="2826" y="2288"/>
              <a:ext cx="135" cy="56"/>
            </a:xfrm>
            <a:custGeom>
              <a:avLst/>
              <a:gdLst>
                <a:gd name="T0" fmla="*/ 36 w 135"/>
                <a:gd name="T1" fmla="*/ 0 h 56"/>
                <a:gd name="T2" fmla="*/ 78 w 135"/>
                <a:gd name="T3" fmla="*/ 0 h 56"/>
                <a:gd name="T4" fmla="*/ 85 w 135"/>
                <a:gd name="T5" fmla="*/ 7 h 56"/>
                <a:gd name="T6" fmla="*/ 92 w 135"/>
                <a:gd name="T7" fmla="*/ 7 h 56"/>
                <a:gd name="T8" fmla="*/ 99 w 135"/>
                <a:gd name="T9" fmla="*/ 7 h 56"/>
                <a:gd name="T10" fmla="*/ 107 w 135"/>
                <a:gd name="T11" fmla="*/ 14 h 56"/>
                <a:gd name="T12" fmla="*/ 114 w 135"/>
                <a:gd name="T13" fmla="*/ 14 h 56"/>
                <a:gd name="T14" fmla="*/ 121 w 135"/>
                <a:gd name="T15" fmla="*/ 14 h 56"/>
                <a:gd name="T16" fmla="*/ 128 w 135"/>
                <a:gd name="T17" fmla="*/ 14 h 56"/>
                <a:gd name="T18" fmla="*/ 135 w 135"/>
                <a:gd name="T19" fmla="*/ 14 h 56"/>
                <a:gd name="T20" fmla="*/ 128 w 135"/>
                <a:gd name="T21" fmla="*/ 21 h 56"/>
                <a:gd name="T22" fmla="*/ 128 w 135"/>
                <a:gd name="T23" fmla="*/ 21 h 56"/>
                <a:gd name="T24" fmla="*/ 121 w 135"/>
                <a:gd name="T25" fmla="*/ 28 h 56"/>
                <a:gd name="T26" fmla="*/ 114 w 135"/>
                <a:gd name="T27" fmla="*/ 28 h 56"/>
                <a:gd name="T28" fmla="*/ 107 w 135"/>
                <a:gd name="T29" fmla="*/ 35 h 56"/>
                <a:gd name="T30" fmla="*/ 99 w 135"/>
                <a:gd name="T31" fmla="*/ 35 h 56"/>
                <a:gd name="T32" fmla="*/ 92 w 135"/>
                <a:gd name="T33" fmla="*/ 35 h 56"/>
                <a:gd name="T34" fmla="*/ 85 w 135"/>
                <a:gd name="T35" fmla="*/ 42 h 56"/>
                <a:gd name="T36" fmla="*/ 78 w 135"/>
                <a:gd name="T37" fmla="*/ 42 h 56"/>
                <a:gd name="T38" fmla="*/ 78 w 135"/>
                <a:gd name="T39" fmla="*/ 42 h 56"/>
                <a:gd name="T40" fmla="*/ 71 w 135"/>
                <a:gd name="T41" fmla="*/ 49 h 56"/>
                <a:gd name="T42" fmla="*/ 71 w 135"/>
                <a:gd name="T43" fmla="*/ 49 h 56"/>
                <a:gd name="T44" fmla="*/ 64 w 135"/>
                <a:gd name="T45" fmla="*/ 49 h 56"/>
                <a:gd name="T46" fmla="*/ 57 w 135"/>
                <a:gd name="T47" fmla="*/ 56 h 56"/>
                <a:gd name="T48" fmla="*/ 57 w 135"/>
                <a:gd name="T49" fmla="*/ 56 h 56"/>
                <a:gd name="T50" fmla="*/ 50 w 135"/>
                <a:gd name="T51" fmla="*/ 56 h 56"/>
                <a:gd name="T52" fmla="*/ 43 w 135"/>
                <a:gd name="T53" fmla="*/ 56 h 56"/>
                <a:gd name="T54" fmla="*/ 36 w 135"/>
                <a:gd name="T55" fmla="*/ 56 h 56"/>
                <a:gd name="T56" fmla="*/ 29 w 135"/>
                <a:gd name="T57" fmla="*/ 56 h 56"/>
                <a:gd name="T58" fmla="*/ 21 w 135"/>
                <a:gd name="T59" fmla="*/ 49 h 56"/>
                <a:gd name="T60" fmla="*/ 14 w 135"/>
                <a:gd name="T61" fmla="*/ 49 h 56"/>
                <a:gd name="T62" fmla="*/ 7 w 135"/>
                <a:gd name="T63" fmla="*/ 49 h 56"/>
                <a:gd name="T64" fmla="*/ 7 w 135"/>
                <a:gd name="T65" fmla="*/ 42 h 56"/>
                <a:gd name="T66" fmla="*/ 0 w 135"/>
                <a:gd name="T67" fmla="*/ 35 h 56"/>
                <a:gd name="T68" fmla="*/ 0 w 135"/>
                <a:gd name="T69" fmla="*/ 28 h 56"/>
                <a:gd name="T70" fmla="*/ 7 w 135"/>
                <a:gd name="T71" fmla="*/ 21 h 56"/>
                <a:gd name="T72" fmla="*/ 7 w 135"/>
                <a:gd name="T73" fmla="*/ 21 h 56"/>
                <a:gd name="T74" fmla="*/ 14 w 135"/>
                <a:gd name="T75" fmla="*/ 14 h 56"/>
                <a:gd name="T76" fmla="*/ 21 w 135"/>
                <a:gd name="T77" fmla="*/ 14 h 56"/>
                <a:gd name="T78" fmla="*/ 29 w 135"/>
                <a:gd name="T79" fmla="*/ 7 h 56"/>
                <a:gd name="T80" fmla="*/ 29 w 135"/>
                <a:gd name="T81" fmla="*/ 7 h 56"/>
                <a:gd name="T82" fmla="*/ 36 w 135"/>
                <a:gd name="T83" fmla="*/ 0 h 5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35"/>
                <a:gd name="T127" fmla="*/ 0 h 56"/>
                <a:gd name="T128" fmla="*/ 135 w 135"/>
                <a:gd name="T129" fmla="*/ 56 h 5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35" h="56">
                  <a:moveTo>
                    <a:pt x="36" y="0"/>
                  </a:moveTo>
                  <a:lnTo>
                    <a:pt x="78" y="0"/>
                  </a:lnTo>
                  <a:lnTo>
                    <a:pt x="85" y="7"/>
                  </a:lnTo>
                  <a:lnTo>
                    <a:pt x="92" y="7"/>
                  </a:lnTo>
                  <a:lnTo>
                    <a:pt x="99" y="7"/>
                  </a:lnTo>
                  <a:lnTo>
                    <a:pt x="107" y="14"/>
                  </a:lnTo>
                  <a:lnTo>
                    <a:pt x="114" y="14"/>
                  </a:lnTo>
                  <a:lnTo>
                    <a:pt x="121" y="14"/>
                  </a:lnTo>
                  <a:lnTo>
                    <a:pt x="128" y="14"/>
                  </a:lnTo>
                  <a:lnTo>
                    <a:pt x="135" y="14"/>
                  </a:lnTo>
                  <a:lnTo>
                    <a:pt x="128" y="21"/>
                  </a:lnTo>
                  <a:lnTo>
                    <a:pt x="121" y="28"/>
                  </a:lnTo>
                  <a:lnTo>
                    <a:pt x="114" y="28"/>
                  </a:lnTo>
                  <a:lnTo>
                    <a:pt x="107" y="35"/>
                  </a:lnTo>
                  <a:lnTo>
                    <a:pt x="99" y="35"/>
                  </a:lnTo>
                  <a:lnTo>
                    <a:pt x="92" y="35"/>
                  </a:lnTo>
                  <a:lnTo>
                    <a:pt x="85" y="42"/>
                  </a:lnTo>
                  <a:lnTo>
                    <a:pt x="78" y="42"/>
                  </a:lnTo>
                  <a:lnTo>
                    <a:pt x="71" y="49"/>
                  </a:lnTo>
                  <a:lnTo>
                    <a:pt x="64" y="49"/>
                  </a:lnTo>
                  <a:lnTo>
                    <a:pt x="57" y="56"/>
                  </a:lnTo>
                  <a:lnTo>
                    <a:pt x="50" y="56"/>
                  </a:lnTo>
                  <a:lnTo>
                    <a:pt x="43" y="56"/>
                  </a:lnTo>
                  <a:lnTo>
                    <a:pt x="36" y="56"/>
                  </a:lnTo>
                  <a:lnTo>
                    <a:pt x="29" y="56"/>
                  </a:lnTo>
                  <a:lnTo>
                    <a:pt x="21" y="49"/>
                  </a:lnTo>
                  <a:lnTo>
                    <a:pt x="14" y="49"/>
                  </a:lnTo>
                  <a:lnTo>
                    <a:pt x="7" y="49"/>
                  </a:lnTo>
                  <a:lnTo>
                    <a:pt x="7" y="42"/>
                  </a:lnTo>
                  <a:lnTo>
                    <a:pt x="0" y="35"/>
                  </a:lnTo>
                  <a:lnTo>
                    <a:pt x="0" y="28"/>
                  </a:lnTo>
                  <a:lnTo>
                    <a:pt x="7" y="21"/>
                  </a:lnTo>
                  <a:lnTo>
                    <a:pt x="14" y="14"/>
                  </a:lnTo>
                  <a:lnTo>
                    <a:pt x="21" y="14"/>
                  </a:lnTo>
                  <a:lnTo>
                    <a:pt x="29" y="7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7483" name="Freeform 186"/>
            <p:cNvSpPr>
              <a:spLocks/>
            </p:cNvSpPr>
            <p:nvPr/>
          </p:nvSpPr>
          <p:spPr bwMode="auto">
            <a:xfrm>
              <a:off x="2649" y="2061"/>
              <a:ext cx="284" cy="127"/>
            </a:xfrm>
            <a:custGeom>
              <a:avLst/>
              <a:gdLst>
                <a:gd name="T0" fmla="*/ 7 w 284"/>
                <a:gd name="T1" fmla="*/ 99 h 127"/>
                <a:gd name="T2" fmla="*/ 14 w 284"/>
                <a:gd name="T3" fmla="*/ 92 h 127"/>
                <a:gd name="T4" fmla="*/ 21 w 284"/>
                <a:gd name="T5" fmla="*/ 78 h 127"/>
                <a:gd name="T6" fmla="*/ 21 w 284"/>
                <a:gd name="T7" fmla="*/ 71 h 127"/>
                <a:gd name="T8" fmla="*/ 21 w 284"/>
                <a:gd name="T9" fmla="*/ 56 h 127"/>
                <a:gd name="T10" fmla="*/ 21 w 284"/>
                <a:gd name="T11" fmla="*/ 49 h 127"/>
                <a:gd name="T12" fmla="*/ 14 w 284"/>
                <a:gd name="T13" fmla="*/ 28 h 127"/>
                <a:gd name="T14" fmla="*/ 14 w 284"/>
                <a:gd name="T15" fmla="*/ 14 h 127"/>
                <a:gd name="T16" fmla="*/ 21 w 284"/>
                <a:gd name="T17" fmla="*/ 0 h 127"/>
                <a:gd name="T18" fmla="*/ 35 w 284"/>
                <a:gd name="T19" fmla="*/ 0 h 127"/>
                <a:gd name="T20" fmla="*/ 50 w 284"/>
                <a:gd name="T21" fmla="*/ 0 h 127"/>
                <a:gd name="T22" fmla="*/ 57 w 284"/>
                <a:gd name="T23" fmla="*/ 0 h 127"/>
                <a:gd name="T24" fmla="*/ 78 w 284"/>
                <a:gd name="T25" fmla="*/ 0 h 127"/>
                <a:gd name="T26" fmla="*/ 92 w 284"/>
                <a:gd name="T27" fmla="*/ 0 h 127"/>
                <a:gd name="T28" fmla="*/ 106 w 284"/>
                <a:gd name="T29" fmla="*/ 0 h 127"/>
                <a:gd name="T30" fmla="*/ 128 w 284"/>
                <a:gd name="T31" fmla="*/ 0 h 127"/>
                <a:gd name="T32" fmla="*/ 142 w 284"/>
                <a:gd name="T33" fmla="*/ 0 h 127"/>
                <a:gd name="T34" fmla="*/ 156 w 284"/>
                <a:gd name="T35" fmla="*/ 7 h 127"/>
                <a:gd name="T36" fmla="*/ 170 w 284"/>
                <a:gd name="T37" fmla="*/ 7 h 127"/>
                <a:gd name="T38" fmla="*/ 191 w 284"/>
                <a:gd name="T39" fmla="*/ 14 h 127"/>
                <a:gd name="T40" fmla="*/ 241 w 284"/>
                <a:gd name="T41" fmla="*/ 14 h 127"/>
                <a:gd name="T42" fmla="*/ 255 w 284"/>
                <a:gd name="T43" fmla="*/ 14 h 127"/>
                <a:gd name="T44" fmla="*/ 262 w 284"/>
                <a:gd name="T45" fmla="*/ 14 h 127"/>
                <a:gd name="T46" fmla="*/ 269 w 284"/>
                <a:gd name="T47" fmla="*/ 14 h 127"/>
                <a:gd name="T48" fmla="*/ 284 w 284"/>
                <a:gd name="T49" fmla="*/ 14 h 127"/>
                <a:gd name="T50" fmla="*/ 276 w 284"/>
                <a:gd name="T51" fmla="*/ 28 h 127"/>
                <a:gd name="T52" fmla="*/ 269 w 284"/>
                <a:gd name="T53" fmla="*/ 35 h 127"/>
                <a:gd name="T54" fmla="*/ 255 w 284"/>
                <a:gd name="T55" fmla="*/ 35 h 127"/>
                <a:gd name="T56" fmla="*/ 241 w 284"/>
                <a:gd name="T57" fmla="*/ 42 h 127"/>
                <a:gd name="T58" fmla="*/ 234 w 284"/>
                <a:gd name="T59" fmla="*/ 42 h 127"/>
                <a:gd name="T60" fmla="*/ 220 w 284"/>
                <a:gd name="T61" fmla="*/ 49 h 127"/>
                <a:gd name="T62" fmla="*/ 206 w 284"/>
                <a:gd name="T63" fmla="*/ 49 h 127"/>
                <a:gd name="T64" fmla="*/ 198 w 284"/>
                <a:gd name="T65" fmla="*/ 56 h 127"/>
                <a:gd name="T66" fmla="*/ 184 w 284"/>
                <a:gd name="T67" fmla="*/ 63 h 127"/>
                <a:gd name="T68" fmla="*/ 170 w 284"/>
                <a:gd name="T69" fmla="*/ 71 h 127"/>
                <a:gd name="T70" fmla="*/ 156 w 284"/>
                <a:gd name="T71" fmla="*/ 85 h 127"/>
                <a:gd name="T72" fmla="*/ 149 w 284"/>
                <a:gd name="T73" fmla="*/ 92 h 127"/>
                <a:gd name="T74" fmla="*/ 142 w 284"/>
                <a:gd name="T75" fmla="*/ 106 h 127"/>
                <a:gd name="T76" fmla="*/ 128 w 284"/>
                <a:gd name="T77" fmla="*/ 113 h 127"/>
                <a:gd name="T78" fmla="*/ 120 w 284"/>
                <a:gd name="T79" fmla="*/ 120 h 127"/>
                <a:gd name="T80" fmla="*/ 106 w 284"/>
                <a:gd name="T81" fmla="*/ 127 h 127"/>
                <a:gd name="T82" fmla="*/ 106 w 284"/>
                <a:gd name="T83" fmla="*/ 127 h 127"/>
                <a:gd name="T84" fmla="*/ 99 w 284"/>
                <a:gd name="T85" fmla="*/ 120 h 127"/>
                <a:gd name="T86" fmla="*/ 92 w 284"/>
                <a:gd name="T87" fmla="*/ 120 h 127"/>
                <a:gd name="T88" fmla="*/ 92 w 284"/>
                <a:gd name="T89" fmla="*/ 120 h 127"/>
                <a:gd name="T90" fmla="*/ 42 w 284"/>
                <a:gd name="T91" fmla="*/ 120 h 127"/>
                <a:gd name="T92" fmla="*/ 28 w 284"/>
                <a:gd name="T93" fmla="*/ 113 h 127"/>
                <a:gd name="T94" fmla="*/ 21 w 284"/>
                <a:gd name="T95" fmla="*/ 113 h 127"/>
                <a:gd name="T96" fmla="*/ 7 w 284"/>
                <a:gd name="T97" fmla="*/ 106 h 127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84"/>
                <a:gd name="T148" fmla="*/ 0 h 127"/>
                <a:gd name="T149" fmla="*/ 284 w 284"/>
                <a:gd name="T150" fmla="*/ 127 h 127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84" h="127">
                  <a:moveTo>
                    <a:pt x="0" y="106"/>
                  </a:moveTo>
                  <a:lnTo>
                    <a:pt x="7" y="99"/>
                  </a:lnTo>
                  <a:lnTo>
                    <a:pt x="14" y="92"/>
                  </a:lnTo>
                  <a:lnTo>
                    <a:pt x="14" y="85"/>
                  </a:lnTo>
                  <a:lnTo>
                    <a:pt x="21" y="78"/>
                  </a:lnTo>
                  <a:lnTo>
                    <a:pt x="21" y="71"/>
                  </a:lnTo>
                  <a:lnTo>
                    <a:pt x="21" y="63"/>
                  </a:lnTo>
                  <a:lnTo>
                    <a:pt x="21" y="56"/>
                  </a:lnTo>
                  <a:lnTo>
                    <a:pt x="21" y="49"/>
                  </a:lnTo>
                  <a:lnTo>
                    <a:pt x="14" y="42"/>
                  </a:lnTo>
                  <a:lnTo>
                    <a:pt x="14" y="28"/>
                  </a:lnTo>
                  <a:lnTo>
                    <a:pt x="14" y="21"/>
                  </a:lnTo>
                  <a:lnTo>
                    <a:pt x="14" y="14"/>
                  </a:lnTo>
                  <a:lnTo>
                    <a:pt x="14" y="0"/>
                  </a:lnTo>
                  <a:lnTo>
                    <a:pt x="21" y="0"/>
                  </a:lnTo>
                  <a:lnTo>
                    <a:pt x="28" y="0"/>
                  </a:lnTo>
                  <a:lnTo>
                    <a:pt x="35" y="0"/>
                  </a:lnTo>
                  <a:lnTo>
                    <a:pt x="42" y="0"/>
                  </a:lnTo>
                  <a:lnTo>
                    <a:pt x="50" y="0"/>
                  </a:lnTo>
                  <a:lnTo>
                    <a:pt x="57" y="0"/>
                  </a:lnTo>
                  <a:lnTo>
                    <a:pt x="64" y="0"/>
                  </a:lnTo>
                  <a:lnTo>
                    <a:pt x="78" y="0"/>
                  </a:lnTo>
                  <a:lnTo>
                    <a:pt x="85" y="0"/>
                  </a:lnTo>
                  <a:lnTo>
                    <a:pt x="92" y="0"/>
                  </a:lnTo>
                  <a:lnTo>
                    <a:pt x="99" y="0"/>
                  </a:lnTo>
                  <a:lnTo>
                    <a:pt x="106" y="0"/>
                  </a:lnTo>
                  <a:lnTo>
                    <a:pt x="120" y="0"/>
                  </a:lnTo>
                  <a:lnTo>
                    <a:pt x="128" y="0"/>
                  </a:lnTo>
                  <a:lnTo>
                    <a:pt x="135" y="0"/>
                  </a:lnTo>
                  <a:lnTo>
                    <a:pt x="142" y="0"/>
                  </a:lnTo>
                  <a:lnTo>
                    <a:pt x="149" y="0"/>
                  </a:lnTo>
                  <a:lnTo>
                    <a:pt x="156" y="7"/>
                  </a:lnTo>
                  <a:lnTo>
                    <a:pt x="163" y="7"/>
                  </a:lnTo>
                  <a:lnTo>
                    <a:pt x="170" y="7"/>
                  </a:lnTo>
                  <a:lnTo>
                    <a:pt x="184" y="7"/>
                  </a:lnTo>
                  <a:lnTo>
                    <a:pt x="191" y="14"/>
                  </a:lnTo>
                  <a:lnTo>
                    <a:pt x="198" y="14"/>
                  </a:lnTo>
                  <a:lnTo>
                    <a:pt x="241" y="14"/>
                  </a:lnTo>
                  <a:lnTo>
                    <a:pt x="248" y="14"/>
                  </a:lnTo>
                  <a:lnTo>
                    <a:pt x="255" y="14"/>
                  </a:lnTo>
                  <a:lnTo>
                    <a:pt x="262" y="14"/>
                  </a:lnTo>
                  <a:lnTo>
                    <a:pt x="269" y="14"/>
                  </a:lnTo>
                  <a:lnTo>
                    <a:pt x="276" y="14"/>
                  </a:lnTo>
                  <a:lnTo>
                    <a:pt x="284" y="14"/>
                  </a:lnTo>
                  <a:lnTo>
                    <a:pt x="284" y="21"/>
                  </a:lnTo>
                  <a:lnTo>
                    <a:pt x="276" y="28"/>
                  </a:lnTo>
                  <a:lnTo>
                    <a:pt x="269" y="28"/>
                  </a:lnTo>
                  <a:lnTo>
                    <a:pt x="269" y="35"/>
                  </a:lnTo>
                  <a:lnTo>
                    <a:pt x="262" y="35"/>
                  </a:lnTo>
                  <a:lnTo>
                    <a:pt x="255" y="35"/>
                  </a:lnTo>
                  <a:lnTo>
                    <a:pt x="248" y="42"/>
                  </a:lnTo>
                  <a:lnTo>
                    <a:pt x="241" y="42"/>
                  </a:lnTo>
                  <a:lnTo>
                    <a:pt x="234" y="42"/>
                  </a:lnTo>
                  <a:lnTo>
                    <a:pt x="227" y="42"/>
                  </a:lnTo>
                  <a:lnTo>
                    <a:pt x="220" y="49"/>
                  </a:lnTo>
                  <a:lnTo>
                    <a:pt x="213" y="49"/>
                  </a:lnTo>
                  <a:lnTo>
                    <a:pt x="206" y="49"/>
                  </a:lnTo>
                  <a:lnTo>
                    <a:pt x="206" y="56"/>
                  </a:lnTo>
                  <a:lnTo>
                    <a:pt x="198" y="56"/>
                  </a:lnTo>
                  <a:lnTo>
                    <a:pt x="191" y="63"/>
                  </a:lnTo>
                  <a:lnTo>
                    <a:pt x="184" y="63"/>
                  </a:lnTo>
                  <a:lnTo>
                    <a:pt x="177" y="71"/>
                  </a:lnTo>
                  <a:lnTo>
                    <a:pt x="170" y="71"/>
                  </a:lnTo>
                  <a:lnTo>
                    <a:pt x="163" y="78"/>
                  </a:lnTo>
                  <a:lnTo>
                    <a:pt x="156" y="85"/>
                  </a:lnTo>
                  <a:lnTo>
                    <a:pt x="149" y="92"/>
                  </a:lnTo>
                  <a:lnTo>
                    <a:pt x="142" y="99"/>
                  </a:lnTo>
                  <a:lnTo>
                    <a:pt x="142" y="106"/>
                  </a:lnTo>
                  <a:lnTo>
                    <a:pt x="135" y="113"/>
                  </a:lnTo>
                  <a:lnTo>
                    <a:pt x="128" y="113"/>
                  </a:lnTo>
                  <a:lnTo>
                    <a:pt x="128" y="120"/>
                  </a:lnTo>
                  <a:lnTo>
                    <a:pt x="120" y="120"/>
                  </a:lnTo>
                  <a:lnTo>
                    <a:pt x="113" y="127"/>
                  </a:lnTo>
                  <a:lnTo>
                    <a:pt x="106" y="127"/>
                  </a:lnTo>
                  <a:lnTo>
                    <a:pt x="99" y="120"/>
                  </a:lnTo>
                  <a:lnTo>
                    <a:pt x="92" y="120"/>
                  </a:lnTo>
                  <a:lnTo>
                    <a:pt x="50" y="120"/>
                  </a:lnTo>
                  <a:lnTo>
                    <a:pt x="42" y="120"/>
                  </a:lnTo>
                  <a:lnTo>
                    <a:pt x="35" y="113"/>
                  </a:lnTo>
                  <a:lnTo>
                    <a:pt x="28" y="113"/>
                  </a:lnTo>
                  <a:lnTo>
                    <a:pt x="21" y="113"/>
                  </a:lnTo>
                  <a:lnTo>
                    <a:pt x="14" y="113"/>
                  </a:lnTo>
                  <a:lnTo>
                    <a:pt x="7" y="106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7484" name="Freeform 187"/>
            <p:cNvSpPr>
              <a:spLocks/>
            </p:cNvSpPr>
            <p:nvPr/>
          </p:nvSpPr>
          <p:spPr bwMode="auto">
            <a:xfrm>
              <a:off x="2663" y="2082"/>
              <a:ext cx="220" cy="35"/>
            </a:xfrm>
            <a:custGeom>
              <a:avLst/>
              <a:gdLst>
                <a:gd name="T0" fmla="*/ 7 w 220"/>
                <a:gd name="T1" fmla="*/ 0 h 35"/>
                <a:gd name="T2" fmla="*/ 78 w 220"/>
                <a:gd name="T3" fmla="*/ 14 h 35"/>
                <a:gd name="T4" fmla="*/ 220 w 220"/>
                <a:gd name="T5" fmla="*/ 14 h 35"/>
                <a:gd name="T6" fmla="*/ 220 w 220"/>
                <a:gd name="T7" fmla="*/ 21 h 35"/>
                <a:gd name="T8" fmla="*/ 213 w 220"/>
                <a:gd name="T9" fmla="*/ 28 h 35"/>
                <a:gd name="T10" fmla="*/ 206 w 220"/>
                <a:gd name="T11" fmla="*/ 28 h 35"/>
                <a:gd name="T12" fmla="*/ 199 w 220"/>
                <a:gd name="T13" fmla="*/ 28 h 35"/>
                <a:gd name="T14" fmla="*/ 192 w 220"/>
                <a:gd name="T15" fmla="*/ 35 h 35"/>
                <a:gd name="T16" fmla="*/ 184 w 220"/>
                <a:gd name="T17" fmla="*/ 35 h 35"/>
                <a:gd name="T18" fmla="*/ 177 w 220"/>
                <a:gd name="T19" fmla="*/ 35 h 35"/>
                <a:gd name="T20" fmla="*/ 170 w 220"/>
                <a:gd name="T21" fmla="*/ 35 h 35"/>
                <a:gd name="T22" fmla="*/ 163 w 220"/>
                <a:gd name="T23" fmla="*/ 35 h 35"/>
                <a:gd name="T24" fmla="*/ 156 w 220"/>
                <a:gd name="T25" fmla="*/ 35 h 35"/>
                <a:gd name="T26" fmla="*/ 156 w 220"/>
                <a:gd name="T27" fmla="*/ 35 h 35"/>
                <a:gd name="T28" fmla="*/ 149 w 220"/>
                <a:gd name="T29" fmla="*/ 35 h 35"/>
                <a:gd name="T30" fmla="*/ 142 w 220"/>
                <a:gd name="T31" fmla="*/ 35 h 35"/>
                <a:gd name="T32" fmla="*/ 135 w 220"/>
                <a:gd name="T33" fmla="*/ 35 h 35"/>
                <a:gd name="T34" fmla="*/ 135 w 220"/>
                <a:gd name="T35" fmla="*/ 35 h 35"/>
                <a:gd name="T36" fmla="*/ 128 w 220"/>
                <a:gd name="T37" fmla="*/ 35 h 35"/>
                <a:gd name="T38" fmla="*/ 121 w 220"/>
                <a:gd name="T39" fmla="*/ 35 h 35"/>
                <a:gd name="T40" fmla="*/ 121 w 220"/>
                <a:gd name="T41" fmla="*/ 28 h 35"/>
                <a:gd name="T42" fmla="*/ 114 w 220"/>
                <a:gd name="T43" fmla="*/ 28 h 35"/>
                <a:gd name="T44" fmla="*/ 106 w 220"/>
                <a:gd name="T45" fmla="*/ 28 h 35"/>
                <a:gd name="T46" fmla="*/ 99 w 220"/>
                <a:gd name="T47" fmla="*/ 28 h 35"/>
                <a:gd name="T48" fmla="*/ 99 w 220"/>
                <a:gd name="T49" fmla="*/ 28 h 35"/>
                <a:gd name="T50" fmla="*/ 92 w 220"/>
                <a:gd name="T51" fmla="*/ 28 h 35"/>
                <a:gd name="T52" fmla="*/ 85 w 220"/>
                <a:gd name="T53" fmla="*/ 28 h 35"/>
                <a:gd name="T54" fmla="*/ 78 w 220"/>
                <a:gd name="T55" fmla="*/ 28 h 35"/>
                <a:gd name="T56" fmla="*/ 71 w 220"/>
                <a:gd name="T57" fmla="*/ 28 h 35"/>
                <a:gd name="T58" fmla="*/ 64 w 220"/>
                <a:gd name="T59" fmla="*/ 28 h 35"/>
                <a:gd name="T60" fmla="*/ 57 w 220"/>
                <a:gd name="T61" fmla="*/ 28 h 35"/>
                <a:gd name="T62" fmla="*/ 50 w 220"/>
                <a:gd name="T63" fmla="*/ 28 h 35"/>
                <a:gd name="T64" fmla="*/ 43 w 220"/>
                <a:gd name="T65" fmla="*/ 28 h 35"/>
                <a:gd name="T66" fmla="*/ 36 w 220"/>
                <a:gd name="T67" fmla="*/ 28 h 35"/>
                <a:gd name="T68" fmla="*/ 28 w 220"/>
                <a:gd name="T69" fmla="*/ 21 h 35"/>
                <a:gd name="T70" fmla="*/ 28 w 220"/>
                <a:gd name="T71" fmla="*/ 21 h 35"/>
                <a:gd name="T72" fmla="*/ 21 w 220"/>
                <a:gd name="T73" fmla="*/ 21 h 35"/>
                <a:gd name="T74" fmla="*/ 14 w 220"/>
                <a:gd name="T75" fmla="*/ 21 h 35"/>
                <a:gd name="T76" fmla="*/ 14 w 220"/>
                <a:gd name="T77" fmla="*/ 21 h 35"/>
                <a:gd name="T78" fmla="*/ 7 w 220"/>
                <a:gd name="T79" fmla="*/ 21 h 35"/>
                <a:gd name="T80" fmla="*/ 7 w 220"/>
                <a:gd name="T81" fmla="*/ 21 h 35"/>
                <a:gd name="T82" fmla="*/ 7 w 220"/>
                <a:gd name="T83" fmla="*/ 21 h 35"/>
                <a:gd name="T84" fmla="*/ 0 w 220"/>
                <a:gd name="T85" fmla="*/ 14 h 35"/>
                <a:gd name="T86" fmla="*/ 7 w 220"/>
                <a:gd name="T87" fmla="*/ 14 h 35"/>
                <a:gd name="T88" fmla="*/ 7 w 220"/>
                <a:gd name="T89" fmla="*/ 7 h 35"/>
                <a:gd name="T90" fmla="*/ 7 w 220"/>
                <a:gd name="T91" fmla="*/ 7 h 35"/>
                <a:gd name="T92" fmla="*/ 7 w 220"/>
                <a:gd name="T93" fmla="*/ 0 h 3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220"/>
                <a:gd name="T142" fmla="*/ 0 h 35"/>
                <a:gd name="T143" fmla="*/ 220 w 220"/>
                <a:gd name="T144" fmla="*/ 35 h 35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220" h="35">
                  <a:moveTo>
                    <a:pt x="7" y="0"/>
                  </a:moveTo>
                  <a:lnTo>
                    <a:pt x="78" y="14"/>
                  </a:lnTo>
                  <a:lnTo>
                    <a:pt x="220" y="14"/>
                  </a:lnTo>
                  <a:lnTo>
                    <a:pt x="220" y="21"/>
                  </a:lnTo>
                  <a:lnTo>
                    <a:pt x="213" y="28"/>
                  </a:lnTo>
                  <a:lnTo>
                    <a:pt x="206" y="28"/>
                  </a:lnTo>
                  <a:lnTo>
                    <a:pt x="199" y="28"/>
                  </a:lnTo>
                  <a:lnTo>
                    <a:pt x="192" y="35"/>
                  </a:lnTo>
                  <a:lnTo>
                    <a:pt x="184" y="35"/>
                  </a:lnTo>
                  <a:lnTo>
                    <a:pt x="177" y="35"/>
                  </a:lnTo>
                  <a:lnTo>
                    <a:pt x="170" y="35"/>
                  </a:lnTo>
                  <a:lnTo>
                    <a:pt x="163" y="35"/>
                  </a:lnTo>
                  <a:lnTo>
                    <a:pt x="156" y="35"/>
                  </a:lnTo>
                  <a:lnTo>
                    <a:pt x="149" y="35"/>
                  </a:lnTo>
                  <a:lnTo>
                    <a:pt x="142" y="35"/>
                  </a:lnTo>
                  <a:lnTo>
                    <a:pt x="135" y="35"/>
                  </a:lnTo>
                  <a:lnTo>
                    <a:pt x="128" y="35"/>
                  </a:lnTo>
                  <a:lnTo>
                    <a:pt x="121" y="35"/>
                  </a:lnTo>
                  <a:lnTo>
                    <a:pt x="121" y="28"/>
                  </a:lnTo>
                  <a:lnTo>
                    <a:pt x="114" y="28"/>
                  </a:lnTo>
                  <a:lnTo>
                    <a:pt x="106" y="28"/>
                  </a:lnTo>
                  <a:lnTo>
                    <a:pt x="99" y="28"/>
                  </a:lnTo>
                  <a:lnTo>
                    <a:pt x="92" y="28"/>
                  </a:lnTo>
                  <a:lnTo>
                    <a:pt x="85" y="28"/>
                  </a:lnTo>
                  <a:lnTo>
                    <a:pt x="78" y="28"/>
                  </a:lnTo>
                  <a:lnTo>
                    <a:pt x="71" y="28"/>
                  </a:lnTo>
                  <a:lnTo>
                    <a:pt x="64" y="28"/>
                  </a:lnTo>
                  <a:lnTo>
                    <a:pt x="57" y="28"/>
                  </a:lnTo>
                  <a:lnTo>
                    <a:pt x="50" y="28"/>
                  </a:lnTo>
                  <a:lnTo>
                    <a:pt x="43" y="28"/>
                  </a:lnTo>
                  <a:lnTo>
                    <a:pt x="36" y="28"/>
                  </a:lnTo>
                  <a:lnTo>
                    <a:pt x="28" y="21"/>
                  </a:lnTo>
                  <a:lnTo>
                    <a:pt x="21" y="21"/>
                  </a:lnTo>
                  <a:lnTo>
                    <a:pt x="14" y="21"/>
                  </a:lnTo>
                  <a:lnTo>
                    <a:pt x="7" y="21"/>
                  </a:lnTo>
                  <a:lnTo>
                    <a:pt x="0" y="14"/>
                  </a:lnTo>
                  <a:lnTo>
                    <a:pt x="7" y="14"/>
                  </a:lnTo>
                  <a:lnTo>
                    <a:pt x="7" y="7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BFD1E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7485" name="Freeform 188"/>
            <p:cNvSpPr>
              <a:spLocks/>
            </p:cNvSpPr>
            <p:nvPr/>
          </p:nvSpPr>
          <p:spPr bwMode="auto">
            <a:xfrm>
              <a:off x="2897" y="2075"/>
              <a:ext cx="50" cy="205"/>
            </a:xfrm>
            <a:custGeom>
              <a:avLst/>
              <a:gdLst>
                <a:gd name="T0" fmla="*/ 50 w 50"/>
                <a:gd name="T1" fmla="*/ 0 h 205"/>
                <a:gd name="T2" fmla="*/ 43 w 50"/>
                <a:gd name="T3" fmla="*/ 0 h 205"/>
                <a:gd name="T4" fmla="*/ 28 w 50"/>
                <a:gd name="T5" fmla="*/ 0 h 205"/>
                <a:gd name="T6" fmla="*/ 21 w 50"/>
                <a:gd name="T7" fmla="*/ 7 h 205"/>
                <a:gd name="T8" fmla="*/ 14 w 50"/>
                <a:gd name="T9" fmla="*/ 7 h 205"/>
                <a:gd name="T10" fmla="*/ 7 w 50"/>
                <a:gd name="T11" fmla="*/ 14 h 205"/>
                <a:gd name="T12" fmla="*/ 0 w 50"/>
                <a:gd name="T13" fmla="*/ 14 h 205"/>
                <a:gd name="T14" fmla="*/ 0 w 50"/>
                <a:gd name="T15" fmla="*/ 21 h 205"/>
                <a:gd name="T16" fmla="*/ 0 w 50"/>
                <a:gd name="T17" fmla="*/ 28 h 205"/>
                <a:gd name="T18" fmla="*/ 0 w 50"/>
                <a:gd name="T19" fmla="*/ 205 h 205"/>
                <a:gd name="T20" fmla="*/ 0 w 50"/>
                <a:gd name="T21" fmla="*/ 205 h 205"/>
                <a:gd name="T22" fmla="*/ 0 w 50"/>
                <a:gd name="T23" fmla="*/ 205 h 205"/>
                <a:gd name="T24" fmla="*/ 7 w 50"/>
                <a:gd name="T25" fmla="*/ 205 h 205"/>
                <a:gd name="T26" fmla="*/ 7 w 50"/>
                <a:gd name="T27" fmla="*/ 205 h 205"/>
                <a:gd name="T28" fmla="*/ 7 w 50"/>
                <a:gd name="T29" fmla="*/ 205 h 205"/>
                <a:gd name="T30" fmla="*/ 14 w 50"/>
                <a:gd name="T31" fmla="*/ 205 h 205"/>
                <a:gd name="T32" fmla="*/ 14 w 50"/>
                <a:gd name="T33" fmla="*/ 205 h 205"/>
                <a:gd name="T34" fmla="*/ 14 w 50"/>
                <a:gd name="T35" fmla="*/ 205 h 205"/>
                <a:gd name="T36" fmla="*/ 21 w 50"/>
                <a:gd name="T37" fmla="*/ 205 h 205"/>
                <a:gd name="T38" fmla="*/ 28 w 50"/>
                <a:gd name="T39" fmla="*/ 205 h 205"/>
                <a:gd name="T40" fmla="*/ 36 w 50"/>
                <a:gd name="T41" fmla="*/ 198 h 205"/>
                <a:gd name="T42" fmla="*/ 36 w 50"/>
                <a:gd name="T43" fmla="*/ 198 h 205"/>
                <a:gd name="T44" fmla="*/ 43 w 50"/>
                <a:gd name="T45" fmla="*/ 191 h 205"/>
                <a:gd name="T46" fmla="*/ 43 w 50"/>
                <a:gd name="T47" fmla="*/ 184 h 205"/>
                <a:gd name="T48" fmla="*/ 43 w 50"/>
                <a:gd name="T49" fmla="*/ 177 h 205"/>
                <a:gd name="T50" fmla="*/ 50 w 50"/>
                <a:gd name="T51" fmla="*/ 177 h 205"/>
                <a:gd name="T52" fmla="*/ 50 w 50"/>
                <a:gd name="T53" fmla="*/ 0 h 205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50"/>
                <a:gd name="T82" fmla="*/ 0 h 205"/>
                <a:gd name="T83" fmla="*/ 50 w 50"/>
                <a:gd name="T84" fmla="*/ 205 h 205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50" h="205">
                  <a:moveTo>
                    <a:pt x="50" y="0"/>
                  </a:moveTo>
                  <a:lnTo>
                    <a:pt x="43" y="0"/>
                  </a:lnTo>
                  <a:lnTo>
                    <a:pt x="28" y="0"/>
                  </a:lnTo>
                  <a:lnTo>
                    <a:pt x="21" y="7"/>
                  </a:lnTo>
                  <a:lnTo>
                    <a:pt x="14" y="7"/>
                  </a:lnTo>
                  <a:lnTo>
                    <a:pt x="7" y="14"/>
                  </a:lnTo>
                  <a:lnTo>
                    <a:pt x="0" y="14"/>
                  </a:lnTo>
                  <a:lnTo>
                    <a:pt x="0" y="21"/>
                  </a:lnTo>
                  <a:lnTo>
                    <a:pt x="0" y="28"/>
                  </a:lnTo>
                  <a:lnTo>
                    <a:pt x="0" y="205"/>
                  </a:lnTo>
                  <a:lnTo>
                    <a:pt x="7" y="205"/>
                  </a:lnTo>
                  <a:lnTo>
                    <a:pt x="14" y="205"/>
                  </a:lnTo>
                  <a:lnTo>
                    <a:pt x="21" y="205"/>
                  </a:lnTo>
                  <a:lnTo>
                    <a:pt x="28" y="205"/>
                  </a:lnTo>
                  <a:lnTo>
                    <a:pt x="36" y="198"/>
                  </a:lnTo>
                  <a:lnTo>
                    <a:pt x="43" y="191"/>
                  </a:lnTo>
                  <a:lnTo>
                    <a:pt x="43" y="184"/>
                  </a:lnTo>
                  <a:lnTo>
                    <a:pt x="43" y="177"/>
                  </a:lnTo>
                  <a:lnTo>
                    <a:pt x="50" y="177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AFC6E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7486" name="Freeform 189"/>
            <p:cNvSpPr>
              <a:spLocks/>
            </p:cNvSpPr>
            <p:nvPr/>
          </p:nvSpPr>
          <p:spPr bwMode="auto">
            <a:xfrm>
              <a:off x="2847" y="2103"/>
              <a:ext cx="50" cy="170"/>
            </a:xfrm>
            <a:custGeom>
              <a:avLst/>
              <a:gdLst>
                <a:gd name="T0" fmla="*/ 43 w 50"/>
                <a:gd name="T1" fmla="*/ 0 h 170"/>
                <a:gd name="T2" fmla="*/ 50 w 50"/>
                <a:gd name="T3" fmla="*/ 14 h 170"/>
                <a:gd name="T4" fmla="*/ 50 w 50"/>
                <a:gd name="T5" fmla="*/ 29 h 170"/>
                <a:gd name="T6" fmla="*/ 50 w 50"/>
                <a:gd name="T7" fmla="*/ 36 h 170"/>
                <a:gd name="T8" fmla="*/ 50 w 50"/>
                <a:gd name="T9" fmla="*/ 50 h 170"/>
                <a:gd name="T10" fmla="*/ 50 w 50"/>
                <a:gd name="T11" fmla="*/ 64 h 170"/>
                <a:gd name="T12" fmla="*/ 50 w 50"/>
                <a:gd name="T13" fmla="*/ 78 h 170"/>
                <a:gd name="T14" fmla="*/ 50 w 50"/>
                <a:gd name="T15" fmla="*/ 92 h 170"/>
                <a:gd name="T16" fmla="*/ 50 w 50"/>
                <a:gd name="T17" fmla="*/ 107 h 170"/>
                <a:gd name="T18" fmla="*/ 50 w 50"/>
                <a:gd name="T19" fmla="*/ 163 h 170"/>
                <a:gd name="T20" fmla="*/ 50 w 50"/>
                <a:gd name="T21" fmla="*/ 170 h 170"/>
                <a:gd name="T22" fmla="*/ 50 w 50"/>
                <a:gd name="T23" fmla="*/ 170 h 170"/>
                <a:gd name="T24" fmla="*/ 43 w 50"/>
                <a:gd name="T25" fmla="*/ 170 h 170"/>
                <a:gd name="T26" fmla="*/ 43 w 50"/>
                <a:gd name="T27" fmla="*/ 170 h 170"/>
                <a:gd name="T28" fmla="*/ 43 w 50"/>
                <a:gd name="T29" fmla="*/ 170 h 170"/>
                <a:gd name="T30" fmla="*/ 36 w 50"/>
                <a:gd name="T31" fmla="*/ 170 h 170"/>
                <a:gd name="T32" fmla="*/ 36 w 50"/>
                <a:gd name="T33" fmla="*/ 170 h 170"/>
                <a:gd name="T34" fmla="*/ 29 w 50"/>
                <a:gd name="T35" fmla="*/ 170 h 170"/>
                <a:gd name="T36" fmla="*/ 29 w 50"/>
                <a:gd name="T37" fmla="*/ 163 h 170"/>
                <a:gd name="T38" fmla="*/ 29 w 50"/>
                <a:gd name="T39" fmla="*/ 163 h 170"/>
                <a:gd name="T40" fmla="*/ 22 w 50"/>
                <a:gd name="T41" fmla="*/ 163 h 170"/>
                <a:gd name="T42" fmla="*/ 22 w 50"/>
                <a:gd name="T43" fmla="*/ 163 h 170"/>
                <a:gd name="T44" fmla="*/ 15 w 50"/>
                <a:gd name="T45" fmla="*/ 142 h 170"/>
                <a:gd name="T46" fmla="*/ 15 w 50"/>
                <a:gd name="T47" fmla="*/ 128 h 170"/>
                <a:gd name="T48" fmla="*/ 15 w 50"/>
                <a:gd name="T49" fmla="*/ 114 h 170"/>
                <a:gd name="T50" fmla="*/ 15 w 50"/>
                <a:gd name="T51" fmla="*/ 92 h 170"/>
                <a:gd name="T52" fmla="*/ 15 w 50"/>
                <a:gd name="T53" fmla="*/ 29 h 170"/>
                <a:gd name="T54" fmla="*/ 15 w 50"/>
                <a:gd name="T55" fmla="*/ 29 h 170"/>
                <a:gd name="T56" fmla="*/ 8 w 50"/>
                <a:gd name="T57" fmla="*/ 21 h 170"/>
                <a:gd name="T58" fmla="*/ 8 w 50"/>
                <a:gd name="T59" fmla="*/ 21 h 170"/>
                <a:gd name="T60" fmla="*/ 8 w 50"/>
                <a:gd name="T61" fmla="*/ 21 h 170"/>
                <a:gd name="T62" fmla="*/ 0 w 50"/>
                <a:gd name="T63" fmla="*/ 14 h 170"/>
                <a:gd name="T64" fmla="*/ 0 w 50"/>
                <a:gd name="T65" fmla="*/ 14 h 170"/>
                <a:gd name="T66" fmla="*/ 0 w 50"/>
                <a:gd name="T67" fmla="*/ 14 h 170"/>
                <a:gd name="T68" fmla="*/ 8 w 50"/>
                <a:gd name="T69" fmla="*/ 7 h 170"/>
                <a:gd name="T70" fmla="*/ 8 w 50"/>
                <a:gd name="T71" fmla="*/ 7 h 170"/>
                <a:gd name="T72" fmla="*/ 15 w 50"/>
                <a:gd name="T73" fmla="*/ 7 h 170"/>
                <a:gd name="T74" fmla="*/ 22 w 50"/>
                <a:gd name="T75" fmla="*/ 0 h 170"/>
                <a:gd name="T76" fmla="*/ 22 w 50"/>
                <a:gd name="T77" fmla="*/ 0 h 170"/>
                <a:gd name="T78" fmla="*/ 29 w 50"/>
                <a:gd name="T79" fmla="*/ 0 h 170"/>
                <a:gd name="T80" fmla="*/ 36 w 50"/>
                <a:gd name="T81" fmla="*/ 0 h 170"/>
                <a:gd name="T82" fmla="*/ 43 w 50"/>
                <a:gd name="T83" fmla="*/ 0 h 170"/>
                <a:gd name="T84" fmla="*/ 43 w 50"/>
                <a:gd name="T85" fmla="*/ 0 h 17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50"/>
                <a:gd name="T130" fmla="*/ 0 h 170"/>
                <a:gd name="T131" fmla="*/ 50 w 50"/>
                <a:gd name="T132" fmla="*/ 170 h 17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50" h="170">
                  <a:moveTo>
                    <a:pt x="43" y="0"/>
                  </a:moveTo>
                  <a:lnTo>
                    <a:pt x="50" y="14"/>
                  </a:lnTo>
                  <a:lnTo>
                    <a:pt x="50" y="29"/>
                  </a:lnTo>
                  <a:lnTo>
                    <a:pt x="50" y="36"/>
                  </a:lnTo>
                  <a:lnTo>
                    <a:pt x="50" y="50"/>
                  </a:lnTo>
                  <a:lnTo>
                    <a:pt x="50" y="64"/>
                  </a:lnTo>
                  <a:lnTo>
                    <a:pt x="50" y="78"/>
                  </a:lnTo>
                  <a:lnTo>
                    <a:pt x="50" y="92"/>
                  </a:lnTo>
                  <a:lnTo>
                    <a:pt x="50" y="107"/>
                  </a:lnTo>
                  <a:lnTo>
                    <a:pt x="50" y="163"/>
                  </a:lnTo>
                  <a:lnTo>
                    <a:pt x="50" y="170"/>
                  </a:lnTo>
                  <a:lnTo>
                    <a:pt x="43" y="170"/>
                  </a:lnTo>
                  <a:lnTo>
                    <a:pt x="36" y="170"/>
                  </a:lnTo>
                  <a:lnTo>
                    <a:pt x="29" y="170"/>
                  </a:lnTo>
                  <a:lnTo>
                    <a:pt x="29" y="163"/>
                  </a:lnTo>
                  <a:lnTo>
                    <a:pt x="22" y="163"/>
                  </a:lnTo>
                  <a:lnTo>
                    <a:pt x="15" y="142"/>
                  </a:lnTo>
                  <a:lnTo>
                    <a:pt x="15" y="128"/>
                  </a:lnTo>
                  <a:lnTo>
                    <a:pt x="15" y="114"/>
                  </a:lnTo>
                  <a:lnTo>
                    <a:pt x="15" y="92"/>
                  </a:lnTo>
                  <a:lnTo>
                    <a:pt x="15" y="29"/>
                  </a:lnTo>
                  <a:lnTo>
                    <a:pt x="8" y="21"/>
                  </a:lnTo>
                  <a:lnTo>
                    <a:pt x="0" y="14"/>
                  </a:lnTo>
                  <a:lnTo>
                    <a:pt x="8" y="7"/>
                  </a:lnTo>
                  <a:lnTo>
                    <a:pt x="15" y="7"/>
                  </a:lnTo>
                  <a:lnTo>
                    <a:pt x="22" y="0"/>
                  </a:lnTo>
                  <a:lnTo>
                    <a:pt x="29" y="0"/>
                  </a:lnTo>
                  <a:lnTo>
                    <a:pt x="36" y="0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93AFD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7487" name="Freeform 190"/>
            <p:cNvSpPr>
              <a:spLocks/>
            </p:cNvSpPr>
            <p:nvPr/>
          </p:nvSpPr>
          <p:spPr bwMode="auto">
            <a:xfrm>
              <a:off x="2762" y="2110"/>
              <a:ext cx="100" cy="163"/>
            </a:xfrm>
            <a:custGeom>
              <a:avLst/>
              <a:gdLst>
                <a:gd name="T0" fmla="*/ 100 w 100"/>
                <a:gd name="T1" fmla="*/ 0 h 163"/>
                <a:gd name="T2" fmla="*/ 100 w 100"/>
                <a:gd name="T3" fmla="*/ 22 h 163"/>
                <a:gd name="T4" fmla="*/ 93 w 100"/>
                <a:gd name="T5" fmla="*/ 43 h 163"/>
                <a:gd name="T6" fmla="*/ 93 w 100"/>
                <a:gd name="T7" fmla="*/ 64 h 163"/>
                <a:gd name="T8" fmla="*/ 100 w 100"/>
                <a:gd name="T9" fmla="*/ 78 h 163"/>
                <a:gd name="T10" fmla="*/ 100 w 100"/>
                <a:gd name="T11" fmla="*/ 100 h 163"/>
                <a:gd name="T12" fmla="*/ 100 w 100"/>
                <a:gd name="T13" fmla="*/ 121 h 163"/>
                <a:gd name="T14" fmla="*/ 100 w 100"/>
                <a:gd name="T15" fmla="*/ 135 h 163"/>
                <a:gd name="T16" fmla="*/ 100 w 100"/>
                <a:gd name="T17" fmla="*/ 163 h 163"/>
                <a:gd name="T18" fmla="*/ 93 w 100"/>
                <a:gd name="T19" fmla="*/ 163 h 163"/>
                <a:gd name="T20" fmla="*/ 85 w 100"/>
                <a:gd name="T21" fmla="*/ 163 h 163"/>
                <a:gd name="T22" fmla="*/ 78 w 100"/>
                <a:gd name="T23" fmla="*/ 163 h 163"/>
                <a:gd name="T24" fmla="*/ 71 w 100"/>
                <a:gd name="T25" fmla="*/ 163 h 163"/>
                <a:gd name="T26" fmla="*/ 64 w 100"/>
                <a:gd name="T27" fmla="*/ 163 h 163"/>
                <a:gd name="T28" fmla="*/ 57 w 100"/>
                <a:gd name="T29" fmla="*/ 163 h 163"/>
                <a:gd name="T30" fmla="*/ 57 w 100"/>
                <a:gd name="T31" fmla="*/ 163 h 163"/>
                <a:gd name="T32" fmla="*/ 50 w 100"/>
                <a:gd name="T33" fmla="*/ 163 h 163"/>
                <a:gd name="T34" fmla="*/ 43 w 100"/>
                <a:gd name="T35" fmla="*/ 163 h 163"/>
                <a:gd name="T36" fmla="*/ 36 w 100"/>
                <a:gd name="T37" fmla="*/ 163 h 163"/>
                <a:gd name="T38" fmla="*/ 36 w 100"/>
                <a:gd name="T39" fmla="*/ 163 h 163"/>
                <a:gd name="T40" fmla="*/ 29 w 100"/>
                <a:gd name="T41" fmla="*/ 163 h 163"/>
                <a:gd name="T42" fmla="*/ 22 w 100"/>
                <a:gd name="T43" fmla="*/ 163 h 163"/>
                <a:gd name="T44" fmla="*/ 15 w 100"/>
                <a:gd name="T45" fmla="*/ 163 h 163"/>
                <a:gd name="T46" fmla="*/ 7 w 100"/>
                <a:gd name="T47" fmla="*/ 163 h 163"/>
                <a:gd name="T48" fmla="*/ 0 w 100"/>
                <a:gd name="T49" fmla="*/ 163 h 163"/>
                <a:gd name="T50" fmla="*/ 0 w 100"/>
                <a:gd name="T51" fmla="*/ 92 h 163"/>
                <a:gd name="T52" fmla="*/ 7 w 100"/>
                <a:gd name="T53" fmla="*/ 78 h 163"/>
                <a:gd name="T54" fmla="*/ 7 w 100"/>
                <a:gd name="T55" fmla="*/ 71 h 163"/>
                <a:gd name="T56" fmla="*/ 15 w 100"/>
                <a:gd name="T57" fmla="*/ 64 h 163"/>
                <a:gd name="T58" fmla="*/ 15 w 100"/>
                <a:gd name="T59" fmla="*/ 57 h 163"/>
                <a:gd name="T60" fmla="*/ 22 w 100"/>
                <a:gd name="T61" fmla="*/ 50 h 163"/>
                <a:gd name="T62" fmla="*/ 29 w 100"/>
                <a:gd name="T63" fmla="*/ 50 h 163"/>
                <a:gd name="T64" fmla="*/ 36 w 100"/>
                <a:gd name="T65" fmla="*/ 43 h 163"/>
                <a:gd name="T66" fmla="*/ 36 w 100"/>
                <a:gd name="T67" fmla="*/ 36 h 163"/>
                <a:gd name="T68" fmla="*/ 43 w 100"/>
                <a:gd name="T69" fmla="*/ 36 h 163"/>
                <a:gd name="T70" fmla="*/ 50 w 100"/>
                <a:gd name="T71" fmla="*/ 29 h 163"/>
                <a:gd name="T72" fmla="*/ 64 w 100"/>
                <a:gd name="T73" fmla="*/ 22 h 163"/>
                <a:gd name="T74" fmla="*/ 71 w 100"/>
                <a:gd name="T75" fmla="*/ 22 h 163"/>
                <a:gd name="T76" fmla="*/ 78 w 100"/>
                <a:gd name="T77" fmla="*/ 14 h 163"/>
                <a:gd name="T78" fmla="*/ 85 w 100"/>
                <a:gd name="T79" fmla="*/ 14 h 163"/>
                <a:gd name="T80" fmla="*/ 93 w 100"/>
                <a:gd name="T81" fmla="*/ 7 h 163"/>
                <a:gd name="T82" fmla="*/ 100 w 100"/>
                <a:gd name="T83" fmla="*/ 0 h 16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00"/>
                <a:gd name="T127" fmla="*/ 0 h 163"/>
                <a:gd name="T128" fmla="*/ 100 w 100"/>
                <a:gd name="T129" fmla="*/ 163 h 16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00" h="163">
                  <a:moveTo>
                    <a:pt x="100" y="0"/>
                  </a:moveTo>
                  <a:lnTo>
                    <a:pt x="100" y="22"/>
                  </a:lnTo>
                  <a:lnTo>
                    <a:pt x="93" y="43"/>
                  </a:lnTo>
                  <a:lnTo>
                    <a:pt x="93" y="64"/>
                  </a:lnTo>
                  <a:lnTo>
                    <a:pt x="100" y="78"/>
                  </a:lnTo>
                  <a:lnTo>
                    <a:pt x="100" y="100"/>
                  </a:lnTo>
                  <a:lnTo>
                    <a:pt x="100" y="121"/>
                  </a:lnTo>
                  <a:lnTo>
                    <a:pt x="100" y="135"/>
                  </a:lnTo>
                  <a:lnTo>
                    <a:pt x="100" y="163"/>
                  </a:lnTo>
                  <a:lnTo>
                    <a:pt x="93" y="163"/>
                  </a:lnTo>
                  <a:lnTo>
                    <a:pt x="85" y="163"/>
                  </a:lnTo>
                  <a:lnTo>
                    <a:pt x="78" y="163"/>
                  </a:lnTo>
                  <a:lnTo>
                    <a:pt x="71" y="163"/>
                  </a:lnTo>
                  <a:lnTo>
                    <a:pt x="64" y="163"/>
                  </a:lnTo>
                  <a:lnTo>
                    <a:pt x="57" y="163"/>
                  </a:lnTo>
                  <a:lnTo>
                    <a:pt x="50" y="163"/>
                  </a:lnTo>
                  <a:lnTo>
                    <a:pt x="43" y="163"/>
                  </a:lnTo>
                  <a:lnTo>
                    <a:pt x="36" y="163"/>
                  </a:lnTo>
                  <a:lnTo>
                    <a:pt x="29" y="163"/>
                  </a:lnTo>
                  <a:lnTo>
                    <a:pt x="22" y="163"/>
                  </a:lnTo>
                  <a:lnTo>
                    <a:pt x="15" y="163"/>
                  </a:lnTo>
                  <a:lnTo>
                    <a:pt x="7" y="163"/>
                  </a:lnTo>
                  <a:lnTo>
                    <a:pt x="0" y="163"/>
                  </a:lnTo>
                  <a:lnTo>
                    <a:pt x="0" y="92"/>
                  </a:lnTo>
                  <a:lnTo>
                    <a:pt x="7" y="78"/>
                  </a:lnTo>
                  <a:lnTo>
                    <a:pt x="7" y="71"/>
                  </a:lnTo>
                  <a:lnTo>
                    <a:pt x="15" y="64"/>
                  </a:lnTo>
                  <a:lnTo>
                    <a:pt x="15" y="57"/>
                  </a:lnTo>
                  <a:lnTo>
                    <a:pt x="22" y="50"/>
                  </a:lnTo>
                  <a:lnTo>
                    <a:pt x="29" y="50"/>
                  </a:lnTo>
                  <a:lnTo>
                    <a:pt x="36" y="43"/>
                  </a:lnTo>
                  <a:lnTo>
                    <a:pt x="36" y="36"/>
                  </a:lnTo>
                  <a:lnTo>
                    <a:pt x="43" y="36"/>
                  </a:lnTo>
                  <a:lnTo>
                    <a:pt x="50" y="29"/>
                  </a:lnTo>
                  <a:lnTo>
                    <a:pt x="64" y="22"/>
                  </a:lnTo>
                  <a:lnTo>
                    <a:pt x="71" y="22"/>
                  </a:lnTo>
                  <a:lnTo>
                    <a:pt x="78" y="14"/>
                  </a:lnTo>
                  <a:lnTo>
                    <a:pt x="85" y="14"/>
                  </a:lnTo>
                  <a:lnTo>
                    <a:pt x="93" y="7"/>
                  </a:lnTo>
                  <a:lnTo>
                    <a:pt x="100" y="0"/>
                  </a:lnTo>
                  <a:close/>
                </a:path>
              </a:pathLst>
            </a:custGeom>
            <a:solidFill>
              <a:srgbClr val="AFC6E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7488" name="Freeform 191"/>
            <p:cNvSpPr>
              <a:spLocks/>
            </p:cNvSpPr>
            <p:nvPr/>
          </p:nvSpPr>
          <p:spPr bwMode="auto">
            <a:xfrm>
              <a:off x="2869" y="2309"/>
              <a:ext cx="99" cy="106"/>
            </a:xfrm>
            <a:custGeom>
              <a:avLst/>
              <a:gdLst>
                <a:gd name="T0" fmla="*/ 0 w 99"/>
                <a:gd name="T1" fmla="*/ 35 h 106"/>
                <a:gd name="T2" fmla="*/ 7 w 99"/>
                <a:gd name="T3" fmla="*/ 28 h 106"/>
                <a:gd name="T4" fmla="*/ 14 w 99"/>
                <a:gd name="T5" fmla="*/ 28 h 106"/>
                <a:gd name="T6" fmla="*/ 21 w 99"/>
                <a:gd name="T7" fmla="*/ 28 h 106"/>
                <a:gd name="T8" fmla="*/ 28 w 99"/>
                <a:gd name="T9" fmla="*/ 28 h 106"/>
                <a:gd name="T10" fmla="*/ 35 w 99"/>
                <a:gd name="T11" fmla="*/ 21 h 106"/>
                <a:gd name="T12" fmla="*/ 35 w 99"/>
                <a:gd name="T13" fmla="*/ 21 h 106"/>
                <a:gd name="T14" fmla="*/ 42 w 99"/>
                <a:gd name="T15" fmla="*/ 21 h 106"/>
                <a:gd name="T16" fmla="*/ 49 w 99"/>
                <a:gd name="T17" fmla="*/ 21 h 106"/>
                <a:gd name="T18" fmla="*/ 56 w 99"/>
                <a:gd name="T19" fmla="*/ 14 h 106"/>
                <a:gd name="T20" fmla="*/ 56 w 99"/>
                <a:gd name="T21" fmla="*/ 14 h 106"/>
                <a:gd name="T22" fmla="*/ 64 w 99"/>
                <a:gd name="T23" fmla="*/ 14 h 106"/>
                <a:gd name="T24" fmla="*/ 71 w 99"/>
                <a:gd name="T25" fmla="*/ 14 h 106"/>
                <a:gd name="T26" fmla="*/ 78 w 99"/>
                <a:gd name="T27" fmla="*/ 7 h 106"/>
                <a:gd name="T28" fmla="*/ 85 w 99"/>
                <a:gd name="T29" fmla="*/ 7 h 106"/>
                <a:gd name="T30" fmla="*/ 85 w 99"/>
                <a:gd name="T31" fmla="*/ 7 h 106"/>
                <a:gd name="T32" fmla="*/ 92 w 99"/>
                <a:gd name="T33" fmla="*/ 0 h 106"/>
                <a:gd name="T34" fmla="*/ 99 w 99"/>
                <a:gd name="T35" fmla="*/ 14 h 106"/>
                <a:gd name="T36" fmla="*/ 99 w 99"/>
                <a:gd name="T37" fmla="*/ 28 h 106"/>
                <a:gd name="T38" fmla="*/ 99 w 99"/>
                <a:gd name="T39" fmla="*/ 35 h 106"/>
                <a:gd name="T40" fmla="*/ 99 w 99"/>
                <a:gd name="T41" fmla="*/ 49 h 106"/>
                <a:gd name="T42" fmla="*/ 99 w 99"/>
                <a:gd name="T43" fmla="*/ 56 h 106"/>
                <a:gd name="T44" fmla="*/ 99 w 99"/>
                <a:gd name="T45" fmla="*/ 64 h 106"/>
                <a:gd name="T46" fmla="*/ 99 w 99"/>
                <a:gd name="T47" fmla="*/ 64 h 106"/>
                <a:gd name="T48" fmla="*/ 92 w 99"/>
                <a:gd name="T49" fmla="*/ 71 h 106"/>
                <a:gd name="T50" fmla="*/ 85 w 99"/>
                <a:gd name="T51" fmla="*/ 71 h 106"/>
                <a:gd name="T52" fmla="*/ 85 w 99"/>
                <a:gd name="T53" fmla="*/ 78 h 106"/>
                <a:gd name="T54" fmla="*/ 78 w 99"/>
                <a:gd name="T55" fmla="*/ 78 h 106"/>
                <a:gd name="T56" fmla="*/ 71 w 99"/>
                <a:gd name="T57" fmla="*/ 78 h 106"/>
                <a:gd name="T58" fmla="*/ 71 w 99"/>
                <a:gd name="T59" fmla="*/ 85 h 106"/>
                <a:gd name="T60" fmla="*/ 64 w 99"/>
                <a:gd name="T61" fmla="*/ 85 h 106"/>
                <a:gd name="T62" fmla="*/ 56 w 99"/>
                <a:gd name="T63" fmla="*/ 85 h 106"/>
                <a:gd name="T64" fmla="*/ 56 w 99"/>
                <a:gd name="T65" fmla="*/ 92 h 106"/>
                <a:gd name="T66" fmla="*/ 49 w 99"/>
                <a:gd name="T67" fmla="*/ 92 h 106"/>
                <a:gd name="T68" fmla="*/ 49 w 99"/>
                <a:gd name="T69" fmla="*/ 92 h 106"/>
                <a:gd name="T70" fmla="*/ 42 w 99"/>
                <a:gd name="T71" fmla="*/ 92 h 106"/>
                <a:gd name="T72" fmla="*/ 35 w 99"/>
                <a:gd name="T73" fmla="*/ 99 h 106"/>
                <a:gd name="T74" fmla="*/ 35 w 99"/>
                <a:gd name="T75" fmla="*/ 99 h 106"/>
                <a:gd name="T76" fmla="*/ 28 w 99"/>
                <a:gd name="T77" fmla="*/ 99 h 106"/>
                <a:gd name="T78" fmla="*/ 28 w 99"/>
                <a:gd name="T79" fmla="*/ 99 h 106"/>
                <a:gd name="T80" fmla="*/ 21 w 99"/>
                <a:gd name="T81" fmla="*/ 99 h 106"/>
                <a:gd name="T82" fmla="*/ 14 w 99"/>
                <a:gd name="T83" fmla="*/ 106 h 106"/>
                <a:gd name="T84" fmla="*/ 14 w 99"/>
                <a:gd name="T85" fmla="*/ 106 h 106"/>
                <a:gd name="T86" fmla="*/ 7 w 99"/>
                <a:gd name="T87" fmla="*/ 106 h 106"/>
                <a:gd name="T88" fmla="*/ 0 w 99"/>
                <a:gd name="T89" fmla="*/ 106 h 106"/>
                <a:gd name="T90" fmla="*/ 0 w 99"/>
                <a:gd name="T91" fmla="*/ 35 h 10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99"/>
                <a:gd name="T139" fmla="*/ 0 h 106"/>
                <a:gd name="T140" fmla="*/ 99 w 99"/>
                <a:gd name="T141" fmla="*/ 106 h 10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99" h="106">
                  <a:moveTo>
                    <a:pt x="0" y="35"/>
                  </a:moveTo>
                  <a:lnTo>
                    <a:pt x="7" y="28"/>
                  </a:lnTo>
                  <a:lnTo>
                    <a:pt x="14" y="28"/>
                  </a:lnTo>
                  <a:lnTo>
                    <a:pt x="21" y="28"/>
                  </a:lnTo>
                  <a:lnTo>
                    <a:pt x="28" y="28"/>
                  </a:lnTo>
                  <a:lnTo>
                    <a:pt x="35" y="21"/>
                  </a:lnTo>
                  <a:lnTo>
                    <a:pt x="42" y="21"/>
                  </a:lnTo>
                  <a:lnTo>
                    <a:pt x="49" y="21"/>
                  </a:lnTo>
                  <a:lnTo>
                    <a:pt x="56" y="14"/>
                  </a:lnTo>
                  <a:lnTo>
                    <a:pt x="64" y="14"/>
                  </a:lnTo>
                  <a:lnTo>
                    <a:pt x="71" y="14"/>
                  </a:lnTo>
                  <a:lnTo>
                    <a:pt x="78" y="7"/>
                  </a:lnTo>
                  <a:lnTo>
                    <a:pt x="85" y="7"/>
                  </a:lnTo>
                  <a:lnTo>
                    <a:pt x="92" y="0"/>
                  </a:lnTo>
                  <a:lnTo>
                    <a:pt x="99" y="14"/>
                  </a:lnTo>
                  <a:lnTo>
                    <a:pt x="99" y="28"/>
                  </a:lnTo>
                  <a:lnTo>
                    <a:pt x="99" y="35"/>
                  </a:lnTo>
                  <a:lnTo>
                    <a:pt x="99" y="49"/>
                  </a:lnTo>
                  <a:lnTo>
                    <a:pt x="99" y="56"/>
                  </a:lnTo>
                  <a:lnTo>
                    <a:pt x="99" y="64"/>
                  </a:lnTo>
                  <a:lnTo>
                    <a:pt x="92" y="71"/>
                  </a:lnTo>
                  <a:lnTo>
                    <a:pt x="85" y="71"/>
                  </a:lnTo>
                  <a:lnTo>
                    <a:pt x="85" y="78"/>
                  </a:lnTo>
                  <a:lnTo>
                    <a:pt x="78" y="78"/>
                  </a:lnTo>
                  <a:lnTo>
                    <a:pt x="71" y="78"/>
                  </a:lnTo>
                  <a:lnTo>
                    <a:pt x="71" y="85"/>
                  </a:lnTo>
                  <a:lnTo>
                    <a:pt x="64" y="85"/>
                  </a:lnTo>
                  <a:lnTo>
                    <a:pt x="56" y="85"/>
                  </a:lnTo>
                  <a:lnTo>
                    <a:pt x="56" y="92"/>
                  </a:lnTo>
                  <a:lnTo>
                    <a:pt x="49" y="92"/>
                  </a:lnTo>
                  <a:lnTo>
                    <a:pt x="42" y="92"/>
                  </a:lnTo>
                  <a:lnTo>
                    <a:pt x="35" y="99"/>
                  </a:lnTo>
                  <a:lnTo>
                    <a:pt x="28" y="99"/>
                  </a:lnTo>
                  <a:lnTo>
                    <a:pt x="21" y="99"/>
                  </a:lnTo>
                  <a:lnTo>
                    <a:pt x="14" y="106"/>
                  </a:lnTo>
                  <a:lnTo>
                    <a:pt x="7" y="106"/>
                  </a:lnTo>
                  <a:lnTo>
                    <a:pt x="0" y="106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AFC6E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7489" name="Freeform 192"/>
            <p:cNvSpPr>
              <a:spLocks/>
            </p:cNvSpPr>
            <p:nvPr/>
          </p:nvSpPr>
          <p:spPr bwMode="auto">
            <a:xfrm>
              <a:off x="2635" y="2266"/>
              <a:ext cx="248" cy="71"/>
            </a:xfrm>
            <a:custGeom>
              <a:avLst/>
              <a:gdLst>
                <a:gd name="T0" fmla="*/ 49 w 248"/>
                <a:gd name="T1" fmla="*/ 0 h 71"/>
                <a:gd name="T2" fmla="*/ 35 w 248"/>
                <a:gd name="T3" fmla="*/ 7 h 71"/>
                <a:gd name="T4" fmla="*/ 21 w 248"/>
                <a:gd name="T5" fmla="*/ 14 h 71"/>
                <a:gd name="T6" fmla="*/ 7 w 248"/>
                <a:gd name="T7" fmla="*/ 22 h 71"/>
                <a:gd name="T8" fmla="*/ 7 w 248"/>
                <a:gd name="T9" fmla="*/ 29 h 71"/>
                <a:gd name="T10" fmla="*/ 21 w 248"/>
                <a:gd name="T11" fmla="*/ 36 h 71"/>
                <a:gd name="T12" fmla="*/ 35 w 248"/>
                <a:gd name="T13" fmla="*/ 43 h 71"/>
                <a:gd name="T14" fmla="*/ 42 w 248"/>
                <a:gd name="T15" fmla="*/ 43 h 71"/>
                <a:gd name="T16" fmla="*/ 56 w 248"/>
                <a:gd name="T17" fmla="*/ 43 h 71"/>
                <a:gd name="T18" fmla="*/ 71 w 248"/>
                <a:gd name="T19" fmla="*/ 43 h 71"/>
                <a:gd name="T20" fmla="*/ 85 w 248"/>
                <a:gd name="T21" fmla="*/ 50 h 71"/>
                <a:gd name="T22" fmla="*/ 99 w 248"/>
                <a:gd name="T23" fmla="*/ 50 h 71"/>
                <a:gd name="T24" fmla="*/ 113 w 248"/>
                <a:gd name="T25" fmla="*/ 50 h 71"/>
                <a:gd name="T26" fmla="*/ 134 w 248"/>
                <a:gd name="T27" fmla="*/ 57 h 71"/>
                <a:gd name="T28" fmla="*/ 149 w 248"/>
                <a:gd name="T29" fmla="*/ 57 h 71"/>
                <a:gd name="T30" fmla="*/ 156 w 248"/>
                <a:gd name="T31" fmla="*/ 57 h 71"/>
                <a:gd name="T32" fmla="*/ 170 w 248"/>
                <a:gd name="T33" fmla="*/ 64 h 71"/>
                <a:gd name="T34" fmla="*/ 184 w 248"/>
                <a:gd name="T35" fmla="*/ 64 h 71"/>
                <a:gd name="T36" fmla="*/ 198 w 248"/>
                <a:gd name="T37" fmla="*/ 71 h 71"/>
                <a:gd name="T38" fmla="*/ 212 w 248"/>
                <a:gd name="T39" fmla="*/ 71 h 71"/>
                <a:gd name="T40" fmla="*/ 220 w 248"/>
                <a:gd name="T41" fmla="*/ 71 h 71"/>
                <a:gd name="T42" fmla="*/ 220 w 248"/>
                <a:gd name="T43" fmla="*/ 64 h 71"/>
                <a:gd name="T44" fmla="*/ 212 w 248"/>
                <a:gd name="T45" fmla="*/ 64 h 71"/>
                <a:gd name="T46" fmla="*/ 205 w 248"/>
                <a:gd name="T47" fmla="*/ 57 h 71"/>
                <a:gd name="T48" fmla="*/ 212 w 248"/>
                <a:gd name="T49" fmla="*/ 50 h 71"/>
                <a:gd name="T50" fmla="*/ 220 w 248"/>
                <a:gd name="T51" fmla="*/ 43 h 71"/>
                <a:gd name="T52" fmla="*/ 234 w 248"/>
                <a:gd name="T53" fmla="*/ 36 h 71"/>
                <a:gd name="T54" fmla="*/ 241 w 248"/>
                <a:gd name="T55" fmla="*/ 29 h 71"/>
                <a:gd name="T56" fmla="*/ 163 w 248"/>
                <a:gd name="T57" fmla="*/ 7 h 71"/>
                <a:gd name="T58" fmla="*/ 156 w 248"/>
                <a:gd name="T59" fmla="*/ 7 h 71"/>
                <a:gd name="T60" fmla="*/ 142 w 248"/>
                <a:gd name="T61" fmla="*/ 7 h 71"/>
                <a:gd name="T62" fmla="*/ 127 w 248"/>
                <a:gd name="T63" fmla="*/ 7 h 71"/>
                <a:gd name="T64" fmla="*/ 113 w 248"/>
                <a:gd name="T65" fmla="*/ 7 h 71"/>
                <a:gd name="T66" fmla="*/ 92 w 248"/>
                <a:gd name="T67" fmla="*/ 7 h 71"/>
                <a:gd name="T68" fmla="*/ 78 w 248"/>
                <a:gd name="T69" fmla="*/ 0 h 71"/>
                <a:gd name="T70" fmla="*/ 71 w 248"/>
                <a:gd name="T71" fmla="*/ 0 h 71"/>
                <a:gd name="T72" fmla="*/ 56 w 248"/>
                <a:gd name="T73" fmla="*/ 0 h 71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8"/>
                <a:gd name="T112" fmla="*/ 0 h 71"/>
                <a:gd name="T113" fmla="*/ 248 w 248"/>
                <a:gd name="T114" fmla="*/ 71 h 71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8" h="71">
                  <a:moveTo>
                    <a:pt x="49" y="0"/>
                  </a:moveTo>
                  <a:lnTo>
                    <a:pt x="49" y="0"/>
                  </a:lnTo>
                  <a:lnTo>
                    <a:pt x="42" y="0"/>
                  </a:lnTo>
                  <a:lnTo>
                    <a:pt x="35" y="7"/>
                  </a:lnTo>
                  <a:lnTo>
                    <a:pt x="28" y="7"/>
                  </a:lnTo>
                  <a:lnTo>
                    <a:pt x="21" y="14"/>
                  </a:lnTo>
                  <a:lnTo>
                    <a:pt x="14" y="14"/>
                  </a:lnTo>
                  <a:lnTo>
                    <a:pt x="7" y="22"/>
                  </a:lnTo>
                  <a:lnTo>
                    <a:pt x="0" y="29"/>
                  </a:lnTo>
                  <a:lnTo>
                    <a:pt x="7" y="29"/>
                  </a:lnTo>
                  <a:lnTo>
                    <a:pt x="14" y="36"/>
                  </a:lnTo>
                  <a:lnTo>
                    <a:pt x="21" y="36"/>
                  </a:lnTo>
                  <a:lnTo>
                    <a:pt x="28" y="36"/>
                  </a:lnTo>
                  <a:lnTo>
                    <a:pt x="35" y="43"/>
                  </a:lnTo>
                  <a:lnTo>
                    <a:pt x="42" y="43"/>
                  </a:lnTo>
                  <a:lnTo>
                    <a:pt x="49" y="43"/>
                  </a:lnTo>
                  <a:lnTo>
                    <a:pt x="56" y="43"/>
                  </a:lnTo>
                  <a:lnTo>
                    <a:pt x="64" y="43"/>
                  </a:lnTo>
                  <a:lnTo>
                    <a:pt x="71" y="43"/>
                  </a:lnTo>
                  <a:lnTo>
                    <a:pt x="78" y="50"/>
                  </a:lnTo>
                  <a:lnTo>
                    <a:pt x="85" y="50"/>
                  </a:lnTo>
                  <a:lnTo>
                    <a:pt x="92" y="50"/>
                  </a:lnTo>
                  <a:lnTo>
                    <a:pt x="99" y="50"/>
                  </a:lnTo>
                  <a:lnTo>
                    <a:pt x="106" y="50"/>
                  </a:lnTo>
                  <a:lnTo>
                    <a:pt x="113" y="50"/>
                  </a:lnTo>
                  <a:lnTo>
                    <a:pt x="127" y="50"/>
                  </a:lnTo>
                  <a:lnTo>
                    <a:pt x="134" y="57"/>
                  </a:lnTo>
                  <a:lnTo>
                    <a:pt x="142" y="57"/>
                  </a:lnTo>
                  <a:lnTo>
                    <a:pt x="149" y="57"/>
                  </a:lnTo>
                  <a:lnTo>
                    <a:pt x="156" y="57"/>
                  </a:lnTo>
                  <a:lnTo>
                    <a:pt x="163" y="64"/>
                  </a:lnTo>
                  <a:lnTo>
                    <a:pt x="170" y="64"/>
                  </a:lnTo>
                  <a:lnTo>
                    <a:pt x="177" y="64"/>
                  </a:lnTo>
                  <a:lnTo>
                    <a:pt x="184" y="64"/>
                  </a:lnTo>
                  <a:lnTo>
                    <a:pt x="191" y="64"/>
                  </a:lnTo>
                  <a:lnTo>
                    <a:pt x="198" y="71"/>
                  </a:lnTo>
                  <a:lnTo>
                    <a:pt x="205" y="71"/>
                  </a:lnTo>
                  <a:lnTo>
                    <a:pt x="212" y="71"/>
                  </a:lnTo>
                  <a:lnTo>
                    <a:pt x="220" y="71"/>
                  </a:lnTo>
                  <a:lnTo>
                    <a:pt x="220" y="64"/>
                  </a:lnTo>
                  <a:lnTo>
                    <a:pt x="212" y="64"/>
                  </a:lnTo>
                  <a:lnTo>
                    <a:pt x="212" y="57"/>
                  </a:lnTo>
                  <a:lnTo>
                    <a:pt x="205" y="57"/>
                  </a:lnTo>
                  <a:lnTo>
                    <a:pt x="212" y="50"/>
                  </a:lnTo>
                  <a:lnTo>
                    <a:pt x="212" y="43"/>
                  </a:lnTo>
                  <a:lnTo>
                    <a:pt x="220" y="43"/>
                  </a:lnTo>
                  <a:lnTo>
                    <a:pt x="227" y="36"/>
                  </a:lnTo>
                  <a:lnTo>
                    <a:pt x="234" y="36"/>
                  </a:lnTo>
                  <a:lnTo>
                    <a:pt x="241" y="36"/>
                  </a:lnTo>
                  <a:lnTo>
                    <a:pt x="241" y="29"/>
                  </a:lnTo>
                  <a:lnTo>
                    <a:pt x="248" y="29"/>
                  </a:lnTo>
                  <a:lnTo>
                    <a:pt x="163" y="7"/>
                  </a:lnTo>
                  <a:lnTo>
                    <a:pt x="156" y="7"/>
                  </a:lnTo>
                  <a:lnTo>
                    <a:pt x="149" y="7"/>
                  </a:lnTo>
                  <a:lnTo>
                    <a:pt x="142" y="7"/>
                  </a:lnTo>
                  <a:lnTo>
                    <a:pt x="134" y="7"/>
                  </a:lnTo>
                  <a:lnTo>
                    <a:pt x="127" y="7"/>
                  </a:lnTo>
                  <a:lnTo>
                    <a:pt x="120" y="7"/>
                  </a:lnTo>
                  <a:lnTo>
                    <a:pt x="113" y="7"/>
                  </a:lnTo>
                  <a:lnTo>
                    <a:pt x="99" y="7"/>
                  </a:lnTo>
                  <a:lnTo>
                    <a:pt x="92" y="7"/>
                  </a:lnTo>
                  <a:lnTo>
                    <a:pt x="85" y="0"/>
                  </a:lnTo>
                  <a:lnTo>
                    <a:pt x="78" y="0"/>
                  </a:lnTo>
                  <a:lnTo>
                    <a:pt x="71" y="0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A0BA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7490" name="Freeform 193"/>
            <p:cNvSpPr>
              <a:spLocks/>
            </p:cNvSpPr>
            <p:nvPr/>
          </p:nvSpPr>
          <p:spPr bwMode="auto">
            <a:xfrm>
              <a:off x="2734" y="2273"/>
              <a:ext cx="121" cy="29"/>
            </a:xfrm>
            <a:custGeom>
              <a:avLst/>
              <a:gdLst>
                <a:gd name="T0" fmla="*/ 0 w 121"/>
                <a:gd name="T1" fmla="*/ 0 h 29"/>
                <a:gd name="T2" fmla="*/ 7 w 121"/>
                <a:gd name="T3" fmla="*/ 7 h 29"/>
                <a:gd name="T4" fmla="*/ 14 w 121"/>
                <a:gd name="T5" fmla="*/ 7 h 29"/>
                <a:gd name="T6" fmla="*/ 21 w 121"/>
                <a:gd name="T7" fmla="*/ 15 h 29"/>
                <a:gd name="T8" fmla="*/ 28 w 121"/>
                <a:gd name="T9" fmla="*/ 15 h 29"/>
                <a:gd name="T10" fmla="*/ 35 w 121"/>
                <a:gd name="T11" fmla="*/ 22 h 29"/>
                <a:gd name="T12" fmla="*/ 43 w 121"/>
                <a:gd name="T13" fmla="*/ 22 h 29"/>
                <a:gd name="T14" fmla="*/ 50 w 121"/>
                <a:gd name="T15" fmla="*/ 22 h 29"/>
                <a:gd name="T16" fmla="*/ 57 w 121"/>
                <a:gd name="T17" fmla="*/ 29 h 29"/>
                <a:gd name="T18" fmla="*/ 99 w 121"/>
                <a:gd name="T19" fmla="*/ 29 h 29"/>
                <a:gd name="T20" fmla="*/ 106 w 121"/>
                <a:gd name="T21" fmla="*/ 22 h 29"/>
                <a:gd name="T22" fmla="*/ 106 w 121"/>
                <a:gd name="T23" fmla="*/ 22 h 29"/>
                <a:gd name="T24" fmla="*/ 113 w 121"/>
                <a:gd name="T25" fmla="*/ 22 h 29"/>
                <a:gd name="T26" fmla="*/ 113 w 121"/>
                <a:gd name="T27" fmla="*/ 15 h 29"/>
                <a:gd name="T28" fmla="*/ 113 w 121"/>
                <a:gd name="T29" fmla="*/ 15 h 29"/>
                <a:gd name="T30" fmla="*/ 121 w 121"/>
                <a:gd name="T31" fmla="*/ 7 h 29"/>
                <a:gd name="T32" fmla="*/ 121 w 121"/>
                <a:gd name="T33" fmla="*/ 7 h 29"/>
                <a:gd name="T34" fmla="*/ 121 w 121"/>
                <a:gd name="T35" fmla="*/ 0 h 29"/>
                <a:gd name="T36" fmla="*/ 0 w 121"/>
                <a:gd name="T37" fmla="*/ 0 h 2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1"/>
                <a:gd name="T58" fmla="*/ 0 h 29"/>
                <a:gd name="T59" fmla="*/ 121 w 121"/>
                <a:gd name="T60" fmla="*/ 29 h 2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1" h="29">
                  <a:moveTo>
                    <a:pt x="0" y="0"/>
                  </a:moveTo>
                  <a:lnTo>
                    <a:pt x="7" y="7"/>
                  </a:lnTo>
                  <a:lnTo>
                    <a:pt x="14" y="7"/>
                  </a:lnTo>
                  <a:lnTo>
                    <a:pt x="21" y="15"/>
                  </a:lnTo>
                  <a:lnTo>
                    <a:pt x="28" y="15"/>
                  </a:lnTo>
                  <a:lnTo>
                    <a:pt x="35" y="22"/>
                  </a:lnTo>
                  <a:lnTo>
                    <a:pt x="43" y="22"/>
                  </a:lnTo>
                  <a:lnTo>
                    <a:pt x="50" y="22"/>
                  </a:lnTo>
                  <a:lnTo>
                    <a:pt x="57" y="29"/>
                  </a:lnTo>
                  <a:lnTo>
                    <a:pt x="99" y="29"/>
                  </a:lnTo>
                  <a:lnTo>
                    <a:pt x="106" y="22"/>
                  </a:lnTo>
                  <a:lnTo>
                    <a:pt x="113" y="22"/>
                  </a:lnTo>
                  <a:lnTo>
                    <a:pt x="113" y="15"/>
                  </a:lnTo>
                  <a:lnTo>
                    <a:pt x="121" y="7"/>
                  </a:lnTo>
                  <a:lnTo>
                    <a:pt x="12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8CC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7491" name="Freeform 194"/>
            <p:cNvSpPr>
              <a:spLocks/>
            </p:cNvSpPr>
            <p:nvPr/>
          </p:nvSpPr>
          <p:spPr bwMode="auto">
            <a:xfrm>
              <a:off x="2649" y="2167"/>
              <a:ext cx="120" cy="106"/>
            </a:xfrm>
            <a:custGeom>
              <a:avLst/>
              <a:gdLst>
                <a:gd name="T0" fmla="*/ 7 w 120"/>
                <a:gd name="T1" fmla="*/ 92 h 106"/>
                <a:gd name="T2" fmla="*/ 0 w 120"/>
                <a:gd name="T3" fmla="*/ 64 h 106"/>
                <a:gd name="T4" fmla="*/ 0 w 120"/>
                <a:gd name="T5" fmla="*/ 7 h 106"/>
                <a:gd name="T6" fmla="*/ 0 w 120"/>
                <a:gd name="T7" fmla="*/ 7 h 106"/>
                <a:gd name="T8" fmla="*/ 7 w 120"/>
                <a:gd name="T9" fmla="*/ 7 h 106"/>
                <a:gd name="T10" fmla="*/ 7 w 120"/>
                <a:gd name="T11" fmla="*/ 7 h 106"/>
                <a:gd name="T12" fmla="*/ 7 w 120"/>
                <a:gd name="T13" fmla="*/ 0 h 106"/>
                <a:gd name="T14" fmla="*/ 14 w 120"/>
                <a:gd name="T15" fmla="*/ 0 h 106"/>
                <a:gd name="T16" fmla="*/ 14 w 120"/>
                <a:gd name="T17" fmla="*/ 0 h 106"/>
                <a:gd name="T18" fmla="*/ 14 w 120"/>
                <a:gd name="T19" fmla="*/ 0 h 106"/>
                <a:gd name="T20" fmla="*/ 21 w 120"/>
                <a:gd name="T21" fmla="*/ 0 h 106"/>
                <a:gd name="T22" fmla="*/ 21 w 120"/>
                <a:gd name="T23" fmla="*/ 0 h 106"/>
                <a:gd name="T24" fmla="*/ 28 w 120"/>
                <a:gd name="T25" fmla="*/ 7 h 106"/>
                <a:gd name="T26" fmla="*/ 35 w 120"/>
                <a:gd name="T27" fmla="*/ 7 h 106"/>
                <a:gd name="T28" fmla="*/ 42 w 120"/>
                <a:gd name="T29" fmla="*/ 7 h 106"/>
                <a:gd name="T30" fmla="*/ 42 w 120"/>
                <a:gd name="T31" fmla="*/ 7 h 106"/>
                <a:gd name="T32" fmla="*/ 50 w 120"/>
                <a:gd name="T33" fmla="*/ 7 h 106"/>
                <a:gd name="T34" fmla="*/ 57 w 120"/>
                <a:gd name="T35" fmla="*/ 7 h 106"/>
                <a:gd name="T36" fmla="*/ 57 w 120"/>
                <a:gd name="T37" fmla="*/ 14 h 106"/>
                <a:gd name="T38" fmla="*/ 64 w 120"/>
                <a:gd name="T39" fmla="*/ 14 h 106"/>
                <a:gd name="T40" fmla="*/ 78 w 120"/>
                <a:gd name="T41" fmla="*/ 14 h 106"/>
                <a:gd name="T42" fmla="*/ 85 w 120"/>
                <a:gd name="T43" fmla="*/ 14 h 106"/>
                <a:gd name="T44" fmla="*/ 85 w 120"/>
                <a:gd name="T45" fmla="*/ 14 h 106"/>
                <a:gd name="T46" fmla="*/ 92 w 120"/>
                <a:gd name="T47" fmla="*/ 14 h 106"/>
                <a:gd name="T48" fmla="*/ 99 w 120"/>
                <a:gd name="T49" fmla="*/ 14 h 106"/>
                <a:gd name="T50" fmla="*/ 106 w 120"/>
                <a:gd name="T51" fmla="*/ 14 h 106"/>
                <a:gd name="T52" fmla="*/ 113 w 120"/>
                <a:gd name="T53" fmla="*/ 14 h 106"/>
                <a:gd name="T54" fmla="*/ 120 w 120"/>
                <a:gd name="T55" fmla="*/ 21 h 106"/>
                <a:gd name="T56" fmla="*/ 120 w 120"/>
                <a:gd name="T57" fmla="*/ 28 h 106"/>
                <a:gd name="T58" fmla="*/ 120 w 120"/>
                <a:gd name="T59" fmla="*/ 43 h 106"/>
                <a:gd name="T60" fmla="*/ 113 w 120"/>
                <a:gd name="T61" fmla="*/ 50 h 106"/>
                <a:gd name="T62" fmla="*/ 113 w 120"/>
                <a:gd name="T63" fmla="*/ 64 h 106"/>
                <a:gd name="T64" fmla="*/ 113 w 120"/>
                <a:gd name="T65" fmla="*/ 78 h 106"/>
                <a:gd name="T66" fmla="*/ 113 w 120"/>
                <a:gd name="T67" fmla="*/ 92 h 106"/>
                <a:gd name="T68" fmla="*/ 113 w 120"/>
                <a:gd name="T69" fmla="*/ 106 h 106"/>
                <a:gd name="T70" fmla="*/ 78 w 120"/>
                <a:gd name="T71" fmla="*/ 106 h 106"/>
                <a:gd name="T72" fmla="*/ 71 w 120"/>
                <a:gd name="T73" fmla="*/ 106 h 106"/>
                <a:gd name="T74" fmla="*/ 64 w 120"/>
                <a:gd name="T75" fmla="*/ 106 h 106"/>
                <a:gd name="T76" fmla="*/ 64 w 120"/>
                <a:gd name="T77" fmla="*/ 106 h 106"/>
                <a:gd name="T78" fmla="*/ 57 w 120"/>
                <a:gd name="T79" fmla="*/ 99 h 106"/>
                <a:gd name="T80" fmla="*/ 57 w 120"/>
                <a:gd name="T81" fmla="*/ 99 h 106"/>
                <a:gd name="T82" fmla="*/ 50 w 120"/>
                <a:gd name="T83" fmla="*/ 99 h 106"/>
                <a:gd name="T84" fmla="*/ 42 w 120"/>
                <a:gd name="T85" fmla="*/ 99 h 106"/>
                <a:gd name="T86" fmla="*/ 42 w 120"/>
                <a:gd name="T87" fmla="*/ 99 h 106"/>
                <a:gd name="T88" fmla="*/ 35 w 120"/>
                <a:gd name="T89" fmla="*/ 99 h 106"/>
                <a:gd name="T90" fmla="*/ 35 w 120"/>
                <a:gd name="T91" fmla="*/ 99 h 106"/>
                <a:gd name="T92" fmla="*/ 28 w 120"/>
                <a:gd name="T93" fmla="*/ 99 h 106"/>
                <a:gd name="T94" fmla="*/ 21 w 120"/>
                <a:gd name="T95" fmla="*/ 99 h 106"/>
                <a:gd name="T96" fmla="*/ 21 w 120"/>
                <a:gd name="T97" fmla="*/ 92 h 106"/>
                <a:gd name="T98" fmla="*/ 14 w 120"/>
                <a:gd name="T99" fmla="*/ 92 h 106"/>
                <a:gd name="T100" fmla="*/ 7 w 120"/>
                <a:gd name="T101" fmla="*/ 92 h 106"/>
                <a:gd name="T102" fmla="*/ 7 w 120"/>
                <a:gd name="T103" fmla="*/ 92 h 10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20"/>
                <a:gd name="T157" fmla="*/ 0 h 106"/>
                <a:gd name="T158" fmla="*/ 120 w 120"/>
                <a:gd name="T159" fmla="*/ 106 h 10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20" h="106">
                  <a:moveTo>
                    <a:pt x="7" y="92"/>
                  </a:moveTo>
                  <a:lnTo>
                    <a:pt x="0" y="64"/>
                  </a:lnTo>
                  <a:lnTo>
                    <a:pt x="0" y="7"/>
                  </a:lnTo>
                  <a:lnTo>
                    <a:pt x="7" y="7"/>
                  </a:lnTo>
                  <a:lnTo>
                    <a:pt x="7" y="0"/>
                  </a:lnTo>
                  <a:lnTo>
                    <a:pt x="14" y="0"/>
                  </a:lnTo>
                  <a:lnTo>
                    <a:pt x="21" y="0"/>
                  </a:lnTo>
                  <a:lnTo>
                    <a:pt x="28" y="7"/>
                  </a:lnTo>
                  <a:lnTo>
                    <a:pt x="35" y="7"/>
                  </a:lnTo>
                  <a:lnTo>
                    <a:pt x="42" y="7"/>
                  </a:lnTo>
                  <a:lnTo>
                    <a:pt x="50" y="7"/>
                  </a:lnTo>
                  <a:lnTo>
                    <a:pt x="57" y="7"/>
                  </a:lnTo>
                  <a:lnTo>
                    <a:pt x="57" y="14"/>
                  </a:lnTo>
                  <a:lnTo>
                    <a:pt x="64" y="14"/>
                  </a:lnTo>
                  <a:lnTo>
                    <a:pt x="78" y="14"/>
                  </a:lnTo>
                  <a:lnTo>
                    <a:pt x="85" y="14"/>
                  </a:lnTo>
                  <a:lnTo>
                    <a:pt x="92" y="14"/>
                  </a:lnTo>
                  <a:lnTo>
                    <a:pt x="99" y="14"/>
                  </a:lnTo>
                  <a:lnTo>
                    <a:pt x="106" y="14"/>
                  </a:lnTo>
                  <a:lnTo>
                    <a:pt x="113" y="14"/>
                  </a:lnTo>
                  <a:lnTo>
                    <a:pt x="120" y="21"/>
                  </a:lnTo>
                  <a:lnTo>
                    <a:pt x="120" y="28"/>
                  </a:lnTo>
                  <a:lnTo>
                    <a:pt x="120" y="43"/>
                  </a:lnTo>
                  <a:lnTo>
                    <a:pt x="113" y="50"/>
                  </a:lnTo>
                  <a:lnTo>
                    <a:pt x="113" y="64"/>
                  </a:lnTo>
                  <a:lnTo>
                    <a:pt x="113" y="78"/>
                  </a:lnTo>
                  <a:lnTo>
                    <a:pt x="113" y="92"/>
                  </a:lnTo>
                  <a:lnTo>
                    <a:pt x="113" y="106"/>
                  </a:lnTo>
                  <a:lnTo>
                    <a:pt x="78" y="106"/>
                  </a:lnTo>
                  <a:lnTo>
                    <a:pt x="71" y="106"/>
                  </a:lnTo>
                  <a:lnTo>
                    <a:pt x="64" y="106"/>
                  </a:lnTo>
                  <a:lnTo>
                    <a:pt x="57" y="99"/>
                  </a:lnTo>
                  <a:lnTo>
                    <a:pt x="50" y="99"/>
                  </a:lnTo>
                  <a:lnTo>
                    <a:pt x="42" y="99"/>
                  </a:lnTo>
                  <a:lnTo>
                    <a:pt x="35" y="99"/>
                  </a:lnTo>
                  <a:lnTo>
                    <a:pt x="28" y="99"/>
                  </a:lnTo>
                  <a:lnTo>
                    <a:pt x="21" y="99"/>
                  </a:lnTo>
                  <a:lnTo>
                    <a:pt x="21" y="92"/>
                  </a:lnTo>
                  <a:lnTo>
                    <a:pt x="14" y="92"/>
                  </a:lnTo>
                  <a:lnTo>
                    <a:pt x="7" y="92"/>
                  </a:lnTo>
                  <a:close/>
                </a:path>
              </a:pathLst>
            </a:custGeom>
            <a:solidFill>
              <a:srgbClr val="82A3D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7492" name="Freeform 195"/>
            <p:cNvSpPr>
              <a:spLocks/>
            </p:cNvSpPr>
            <p:nvPr/>
          </p:nvSpPr>
          <p:spPr bwMode="auto">
            <a:xfrm>
              <a:off x="2628" y="2302"/>
              <a:ext cx="248" cy="113"/>
            </a:xfrm>
            <a:custGeom>
              <a:avLst/>
              <a:gdLst>
                <a:gd name="T0" fmla="*/ 7 w 248"/>
                <a:gd name="T1" fmla="*/ 0 h 113"/>
                <a:gd name="T2" fmla="*/ 14 w 248"/>
                <a:gd name="T3" fmla="*/ 0 h 113"/>
                <a:gd name="T4" fmla="*/ 21 w 248"/>
                <a:gd name="T5" fmla="*/ 0 h 113"/>
                <a:gd name="T6" fmla="*/ 28 w 248"/>
                <a:gd name="T7" fmla="*/ 7 h 113"/>
                <a:gd name="T8" fmla="*/ 28 w 248"/>
                <a:gd name="T9" fmla="*/ 7 h 113"/>
                <a:gd name="T10" fmla="*/ 35 w 248"/>
                <a:gd name="T11" fmla="*/ 7 h 113"/>
                <a:gd name="T12" fmla="*/ 42 w 248"/>
                <a:gd name="T13" fmla="*/ 7 h 113"/>
                <a:gd name="T14" fmla="*/ 49 w 248"/>
                <a:gd name="T15" fmla="*/ 7 h 113"/>
                <a:gd name="T16" fmla="*/ 56 w 248"/>
                <a:gd name="T17" fmla="*/ 7 h 113"/>
                <a:gd name="T18" fmla="*/ 56 w 248"/>
                <a:gd name="T19" fmla="*/ 7 h 113"/>
                <a:gd name="T20" fmla="*/ 63 w 248"/>
                <a:gd name="T21" fmla="*/ 7 h 113"/>
                <a:gd name="T22" fmla="*/ 71 w 248"/>
                <a:gd name="T23" fmla="*/ 7 h 113"/>
                <a:gd name="T24" fmla="*/ 78 w 248"/>
                <a:gd name="T25" fmla="*/ 7 h 113"/>
                <a:gd name="T26" fmla="*/ 85 w 248"/>
                <a:gd name="T27" fmla="*/ 7 h 113"/>
                <a:gd name="T28" fmla="*/ 92 w 248"/>
                <a:gd name="T29" fmla="*/ 7 h 113"/>
                <a:gd name="T30" fmla="*/ 99 w 248"/>
                <a:gd name="T31" fmla="*/ 14 h 113"/>
                <a:gd name="T32" fmla="*/ 106 w 248"/>
                <a:gd name="T33" fmla="*/ 14 h 113"/>
                <a:gd name="T34" fmla="*/ 106 w 248"/>
                <a:gd name="T35" fmla="*/ 14 h 113"/>
                <a:gd name="T36" fmla="*/ 113 w 248"/>
                <a:gd name="T37" fmla="*/ 14 h 113"/>
                <a:gd name="T38" fmla="*/ 113 w 248"/>
                <a:gd name="T39" fmla="*/ 14 h 113"/>
                <a:gd name="T40" fmla="*/ 120 w 248"/>
                <a:gd name="T41" fmla="*/ 14 h 113"/>
                <a:gd name="T42" fmla="*/ 127 w 248"/>
                <a:gd name="T43" fmla="*/ 21 h 113"/>
                <a:gd name="T44" fmla="*/ 127 w 248"/>
                <a:gd name="T45" fmla="*/ 21 h 113"/>
                <a:gd name="T46" fmla="*/ 134 w 248"/>
                <a:gd name="T47" fmla="*/ 21 h 113"/>
                <a:gd name="T48" fmla="*/ 134 w 248"/>
                <a:gd name="T49" fmla="*/ 21 h 113"/>
                <a:gd name="T50" fmla="*/ 149 w 248"/>
                <a:gd name="T51" fmla="*/ 28 h 113"/>
                <a:gd name="T52" fmla="*/ 156 w 248"/>
                <a:gd name="T53" fmla="*/ 28 h 113"/>
                <a:gd name="T54" fmla="*/ 163 w 248"/>
                <a:gd name="T55" fmla="*/ 28 h 113"/>
                <a:gd name="T56" fmla="*/ 170 w 248"/>
                <a:gd name="T57" fmla="*/ 28 h 113"/>
                <a:gd name="T58" fmla="*/ 177 w 248"/>
                <a:gd name="T59" fmla="*/ 35 h 113"/>
                <a:gd name="T60" fmla="*/ 184 w 248"/>
                <a:gd name="T61" fmla="*/ 35 h 113"/>
                <a:gd name="T62" fmla="*/ 184 w 248"/>
                <a:gd name="T63" fmla="*/ 35 h 113"/>
                <a:gd name="T64" fmla="*/ 191 w 248"/>
                <a:gd name="T65" fmla="*/ 35 h 113"/>
                <a:gd name="T66" fmla="*/ 198 w 248"/>
                <a:gd name="T67" fmla="*/ 35 h 113"/>
                <a:gd name="T68" fmla="*/ 205 w 248"/>
                <a:gd name="T69" fmla="*/ 35 h 113"/>
                <a:gd name="T70" fmla="*/ 212 w 248"/>
                <a:gd name="T71" fmla="*/ 35 h 113"/>
                <a:gd name="T72" fmla="*/ 219 w 248"/>
                <a:gd name="T73" fmla="*/ 35 h 113"/>
                <a:gd name="T74" fmla="*/ 227 w 248"/>
                <a:gd name="T75" fmla="*/ 35 h 113"/>
                <a:gd name="T76" fmla="*/ 234 w 248"/>
                <a:gd name="T77" fmla="*/ 35 h 113"/>
                <a:gd name="T78" fmla="*/ 241 w 248"/>
                <a:gd name="T79" fmla="*/ 35 h 113"/>
                <a:gd name="T80" fmla="*/ 248 w 248"/>
                <a:gd name="T81" fmla="*/ 35 h 113"/>
                <a:gd name="T82" fmla="*/ 248 w 248"/>
                <a:gd name="T83" fmla="*/ 56 h 113"/>
                <a:gd name="T84" fmla="*/ 248 w 248"/>
                <a:gd name="T85" fmla="*/ 78 h 113"/>
                <a:gd name="T86" fmla="*/ 248 w 248"/>
                <a:gd name="T87" fmla="*/ 92 h 113"/>
                <a:gd name="T88" fmla="*/ 248 w 248"/>
                <a:gd name="T89" fmla="*/ 113 h 113"/>
                <a:gd name="T90" fmla="*/ 212 w 248"/>
                <a:gd name="T91" fmla="*/ 113 h 113"/>
                <a:gd name="T92" fmla="*/ 0 w 248"/>
                <a:gd name="T93" fmla="*/ 78 h 113"/>
                <a:gd name="T94" fmla="*/ 0 w 248"/>
                <a:gd name="T95" fmla="*/ 7 h 113"/>
                <a:gd name="T96" fmla="*/ 7 w 248"/>
                <a:gd name="T97" fmla="*/ 0 h 11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48"/>
                <a:gd name="T148" fmla="*/ 0 h 113"/>
                <a:gd name="T149" fmla="*/ 248 w 248"/>
                <a:gd name="T150" fmla="*/ 113 h 113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48" h="113">
                  <a:moveTo>
                    <a:pt x="7" y="0"/>
                  </a:moveTo>
                  <a:lnTo>
                    <a:pt x="14" y="0"/>
                  </a:lnTo>
                  <a:lnTo>
                    <a:pt x="21" y="0"/>
                  </a:lnTo>
                  <a:lnTo>
                    <a:pt x="28" y="7"/>
                  </a:lnTo>
                  <a:lnTo>
                    <a:pt x="35" y="7"/>
                  </a:lnTo>
                  <a:lnTo>
                    <a:pt x="42" y="7"/>
                  </a:lnTo>
                  <a:lnTo>
                    <a:pt x="49" y="7"/>
                  </a:lnTo>
                  <a:lnTo>
                    <a:pt x="56" y="7"/>
                  </a:lnTo>
                  <a:lnTo>
                    <a:pt x="63" y="7"/>
                  </a:lnTo>
                  <a:lnTo>
                    <a:pt x="71" y="7"/>
                  </a:lnTo>
                  <a:lnTo>
                    <a:pt x="78" y="7"/>
                  </a:lnTo>
                  <a:lnTo>
                    <a:pt x="85" y="7"/>
                  </a:lnTo>
                  <a:lnTo>
                    <a:pt x="92" y="7"/>
                  </a:lnTo>
                  <a:lnTo>
                    <a:pt x="99" y="14"/>
                  </a:lnTo>
                  <a:lnTo>
                    <a:pt x="106" y="14"/>
                  </a:lnTo>
                  <a:lnTo>
                    <a:pt x="113" y="14"/>
                  </a:lnTo>
                  <a:lnTo>
                    <a:pt x="120" y="14"/>
                  </a:lnTo>
                  <a:lnTo>
                    <a:pt x="127" y="21"/>
                  </a:lnTo>
                  <a:lnTo>
                    <a:pt x="134" y="21"/>
                  </a:lnTo>
                  <a:lnTo>
                    <a:pt x="149" y="28"/>
                  </a:lnTo>
                  <a:lnTo>
                    <a:pt x="156" y="28"/>
                  </a:lnTo>
                  <a:lnTo>
                    <a:pt x="163" y="28"/>
                  </a:lnTo>
                  <a:lnTo>
                    <a:pt x="170" y="28"/>
                  </a:lnTo>
                  <a:lnTo>
                    <a:pt x="177" y="35"/>
                  </a:lnTo>
                  <a:lnTo>
                    <a:pt x="184" y="35"/>
                  </a:lnTo>
                  <a:lnTo>
                    <a:pt x="191" y="35"/>
                  </a:lnTo>
                  <a:lnTo>
                    <a:pt x="198" y="35"/>
                  </a:lnTo>
                  <a:lnTo>
                    <a:pt x="205" y="35"/>
                  </a:lnTo>
                  <a:lnTo>
                    <a:pt x="212" y="35"/>
                  </a:lnTo>
                  <a:lnTo>
                    <a:pt x="219" y="35"/>
                  </a:lnTo>
                  <a:lnTo>
                    <a:pt x="227" y="35"/>
                  </a:lnTo>
                  <a:lnTo>
                    <a:pt x="234" y="35"/>
                  </a:lnTo>
                  <a:lnTo>
                    <a:pt x="241" y="35"/>
                  </a:lnTo>
                  <a:lnTo>
                    <a:pt x="248" y="35"/>
                  </a:lnTo>
                  <a:lnTo>
                    <a:pt x="248" y="56"/>
                  </a:lnTo>
                  <a:lnTo>
                    <a:pt x="248" y="78"/>
                  </a:lnTo>
                  <a:lnTo>
                    <a:pt x="248" y="92"/>
                  </a:lnTo>
                  <a:lnTo>
                    <a:pt x="248" y="113"/>
                  </a:lnTo>
                  <a:lnTo>
                    <a:pt x="212" y="113"/>
                  </a:lnTo>
                  <a:lnTo>
                    <a:pt x="0" y="78"/>
                  </a:lnTo>
                  <a:lnTo>
                    <a:pt x="0" y="7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82A3D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7493" name="Freeform 196"/>
            <p:cNvSpPr>
              <a:spLocks/>
            </p:cNvSpPr>
            <p:nvPr/>
          </p:nvSpPr>
          <p:spPr bwMode="auto">
            <a:xfrm>
              <a:off x="3018" y="2280"/>
              <a:ext cx="92" cy="64"/>
            </a:xfrm>
            <a:custGeom>
              <a:avLst/>
              <a:gdLst>
                <a:gd name="T0" fmla="*/ 71 w 92"/>
                <a:gd name="T1" fmla="*/ 22 h 64"/>
                <a:gd name="T2" fmla="*/ 64 w 92"/>
                <a:gd name="T3" fmla="*/ 22 h 64"/>
                <a:gd name="T4" fmla="*/ 64 w 92"/>
                <a:gd name="T5" fmla="*/ 15 h 64"/>
                <a:gd name="T6" fmla="*/ 56 w 92"/>
                <a:gd name="T7" fmla="*/ 15 h 64"/>
                <a:gd name="T8" fmla="*/ 49 w 92"/>
                <a:gd name="T9" fmla="*/ 8 h 64"/>
                <a:gd name="T10" fmla="*/ 49 w 92"/>
                <a:gd name="T11" fmla="*/ 8 h 64"/>
                <a:gd name="T12" fmla="*/ 42 w 92"/>
                <a:gd name="T13" fmla="*/ 0 h 64"/>
                <a:gd name="T14" fmla="*/ 35 w 92"/>
                <a:gd name="T15" fmla="*/ 0 h 64"/>
                <a:gd name="T16" fmla="*/ 28 w 92"/>
                <a:gd name="T17" fmla="*/ 0 h 64"/>
                <a:gd name="T18" fmla="*/ 28 w 92"/>
                <a:gd name="T19" fmla="*/ 8 h 64"/>
                <a:gd name="T20" fmla="*/ 21 w 92"/>
                <a:gd name="T21" fmla="*/ 15 h 64"/>
                <a:gd name="T22" fmla="*/ 21 w 92"/>
                <a:gd name="T23" fmla="*/ 22 h 64"/>
                <a:gd name="T24" fmla="*/ 14 w 92"/>
                <a:gd name="T25" fmla="*/ 22 h 64"/>
                <a:gd name="T26" fmla="*/ 14 w 92"/>
                <a:gd name="T27" fmla="*/ 29 h 64"/>
                <a:gd name="T28" fmla="*/ 7 w 92"/>
                <a:gd name="T29" fmla="*/ 36 h 64"/>
                <a:gd name="T30" fmla="*/ 7 w 92"/>
                <a:gd name="T31" fmla="*/ 43 h 64"/>
                <a:gd name="T32" fmla="*/ 0 w 92"/>
                <a:gd name="T33" fmla="*/ 50 h 64"/>
                <a:gd name="T34" fmla="*/ 7 w 92"/>
                <a:gd name="T35" fmla="*/ 50 h 64"/>
                <a:gd name="T36" fmla="*/ 7 w 92"/>
                <a:gd name="T37" fmla="*/ 43 h 64"/>
                <a:gd name="T38" fmla="*/ 7 w 92"/>
                <a:gd name="T39" fmla="*/ 43 h 64"/>
                <a:gd name="T40" fmla="*/ 14 w 92"/>
                <a:gd name="T41" fmla="*/ 43 h 64"/>
                <a:gd name="T42" fmla="*/ 14 w 92"/>
                <a:gd name="T43" fmla="*/ 43 h 64"/>
                <a:gd name="T44" fmla="*/ 21 w 92"/>
                <a:gd name="T45" fmla="*/ 43 h 64"/>
                <a:gd name="T46" fmla="*/ 21 w 92"/>
                <a:gd name="T47" fmla="*/ 43 h 64"/>
                <a:gd name="T48" fmla="*/ 28 w 92"/>
                <a:gd name="T49" fmla="*/ 43 h 64"/>
                <a:gd name="T50" fmla="*/ 28 w 92"/>
                <a:gd name="T51" fmla="*/ 43 h 64"/>
                <a:gd name="T52" fmla="*/ 35 w 92"/>
                <a:gd name="T53" fmla="*/ 43 h 64"/>
                <a:gd name="T54" fmla="*/ 35 w 92"/>
                <a:gd name="T55" fmla="*/ 50 h 64"/>
                <a:gd name="T56" fmla="*/ 35 w 92"/>
                <a:gd name="T57" fmla="*/ 50 h 64"/>
                <a:gd name="T58" fmla="*/ 42 w 92"/>
                <a:gd name="T59" fmla="*/ 57 h 64"/>
                <a:gd name="T60" fmla="*/ 42 w 92"/>
                <a:gd name="T61" fmla="*/ 57 h 64"/>
                <a:gd name="T62" fmla="*/ 49 w 92"/>
                <a:gd name="T63" fmla="*/ 64 h 64"/>
                <a:gd name="T64" fmla="*/ 49 w 92"/>
                <a:gd name="T65" fmla="*/ 64 h 64"/>
                <a:gd name="T66" fmla="*/ 56 w 92"/>
                <a:gd name="T67" fmla="*/ 64 h 64"/>
                <a:gd name="T68" fmla="*/ 64 w 92"/>
                <a:gd name="T69" fmla="*/ 64 h 64"/>
                <a:gd name="T70" fmla="*/ 64 w 92"/>
                <a:gd name="T71" fmla="*/ 64 h 64"/>
                <a:gd name="T72" fmla="*/ 71 w 92"/>
                <a:gd name="T73" fmla="*/ 64 h 64"/>
                <a:gd name="T74" fmla="*/ 71 w 92"/>
                <a:gd name="T75" fmla="*/ 57 h 64"/>
                <a:gd name="T76" fmla="*/ 78 w 92"/>
                <a:gd name="T77" fmla="*/ 57 h 64"/>
                <a:gd name="T78" fmla="*/ 78 w 92"/>
                <a:gd name="T79" fmla="*/ 57 h 64"/>
                <a:gd name="T80" fmla="*/ 85 w 92"/>
                <a:gd name="T81" fmla="*/ 57 h 64"/>
                <a:gd name="T82" fmla="*/ 92 w 92"/>
                <a:gd name="T83" fmla="*/ 43 h 64"/>
                <a:gd name="T84" fmla="*/ 71 w 92"/>
                <a:gd name="T85" fmla="*/ 22 h 6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2"/>
                <a:gd name="T130" fmla="*/ 0 h 64"/>
                <a:gd name="T131" fmla="*/ 92 w 92"/>
                <a:gd name="T132" fmla="*/ 64 h 6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2" h="64">
                  <a:moveTo>
                    <a:pt x="71" y="22"/>
                  </a:moveTo>
                  <a:lnTo>
                    <a:pt x="64" y="22"/>
                  </a:lnTo>
                  <a:lnTo>
                    <a:pt x="64" y="15"/>
                  </a:lnTo>
                  <a:lnTo>
                    <a:pt x="56" y="15"/>
                  </a:lnTo>
                  <a:lnTo>
                    <a:pt x="49" y="8"/>
                  </a:lnTo>
                  <a:lnTo>
                    <a:pt x="42" y="0"/>
                  </a:lnTo>
                  <a:lnTo>
                    <a:pt x="35" y="0"/>
                  </a:lnTo>
                  <a:lnTo>
                    <a:pt x="28" y="0"/>
                  </a:lnTo>
                  <a:lnTo>
                    <a:pt x="28" y="8"/>
                  </a:lnTo>
                  <a:lnTo>
                    <a:pt x="21" y="15"/>
                  </a:lnTo>
                  <a:lnTo>
                    <a:pt x="21" y="22"/>
                  </a:lnTo>
                  <a:lnTo>
                    <a:pt x="14" y="22"/>
                  </a:lnTo>
                  <a:lnTo>
                    <a:pt x="14" y="29"/>
                  </a:lnTo>
                  <a:lnTo>
                    <a:pt x="7" y="36"/>
                  </a:lnTo>
                  <a:lnTo>
                    <a:pt x="7" y="43"/>
                  </a:lnTo>
                  <a:lnTo>
                    <a:pt x="0" y="50"/>
                  </a:lnTo>
                  <a:lnTo>
                    <a:pt x="7" y="50"/>
                  </a:lnTo>
                  <a:lnTo>
                    <a:pt x="7" y="43"/>
                  </a:lnTo>
                  <a:lnTo>
                    <a:pt x="14" y="43"/>
                  </a:lnTo>
                  <a:lnTo>
                    <a:pt x="21" y="43"/>
                  </a:lnTo>
                  <a:lnTo>
                    <a:pt x="28" y="43"/>
                  </a:lnTo>
                  <a:lnTo>
                    <a:pt x="35" y="43"/>
                  </a:lnTo>
                  <a:lnTo>
                    <a:pt x="35" y="50"/>
                  </a:lnTo>
                  <a:lnTo>
                    <a:pt x="42" y="57"/>
                  </a:lnTo>
                  <a:lnTo>
                    <a:pt x="49" y="64"/>
                  </a:lnTo>
                  <a:lnTo>
                    <a:pt x="56" y="64"/>
                  </a:lnTo>
                  <a:lnTo>
                    <a:pt x="64" y="64"/>
                  </a:lnTo>
                  <a:lnTo>
                    <a:pt x="71" y="64"/>
                  </a:lnTo>
                  <a:lnTo>
                    <a:pt x="71" y="57"/>
                  </a:lnTo>
                  <a:lnTo>
                    <a:pt x="78" y="57"/>
                  </a:lnTo>
                  <a:lnTo>
                    <a:pt x="85" y="57"/>
                  </a:lnTo>
                  <a:lnTo>
                    <a:pt x="92" y="43"/>
                  </a:lnTo>
                  <a:lnTo>
                    <a:pt x="71" y="22"/>
                  </a:lnTo>
                  <a:close/>
                </a:path>
              </a:pathLst>
            </a:custGeom>
            <a:solidFill>
              <a:srgbClr val="F2BFB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7494" name="Freeform 197"/>
            <p:cNvSpPr>
              <a:spLocks/>
            </p:cNvSpPr>
            <p:nvPr/>
          </p:nvSpPr>
          <p:spPr bwMode="auto">
            <a:xfrm>
              <a:off x="3025" y="1983"/>
              <a:ext cx="85" cy="141"/>
            </a:xfrm>
            <a:custGeom>
              <a:avLst/>
              <a:gdLst>
                <a:gd name="T0" fmla="*/ 0 w 85"/>
                <a:gd name="T1" fmla="*/ 35 h 141"/>
                <a:gd name="T2" fmla="*/ 0 w 85"/>
                <a:gd name="T3" fmla="*/ 42 h 141"/>
                <a:gd name="T4" fmla="*/ 0 w 85"/>
                <a:gd name="T5" fmla="*/ 56 h 141"/>
                <a:gd name="T6" fmla="*/ 0 w 85"/>
                <a:gd name="T7" fmla="*/ 64 h 141"/>
                <a:gd name="T8" fmla="*/ 7 w 85"/>
                <a:gd name="T9" fmla="*/ 71 h 141"/>
                <a:gd name="T10" fmla="*/ 7 w 85"/>
                <a:gd name="T11" fmla="*/ 78 h 141"/>
                <a:gd name="T12" fmla="*/ 14 w 85"/>
                <a:gd name="T13" fmla="*/ 92 h 141"/>
                <a:gd name="T14" fmla="*/ 14 w 85"/>
                <a:gd name="T15" fmla="*/ 99 h 141"/>
                <a:gd name="T16" fmla="*/ 14 w 85"/>
                <a:gd name="T17" fmla="*/ 113 h 141"/>
                <a:gd name="T18" fmla="*/ 14 w 85"/>
                <a:gd name="T19" fmla="*/ 113 h 141"/>
                <a:gd name="T20" fmla="*/ 21 w 85"/>
                <a:gd name="T21" fmla="*/ 120 h 141"/>
                <a:gd name="T22" fmla="*/ 21 w 85"/>
                <a:gd name="T23" fmla="*/ 127 h 141"/>
                <a:gd name="T24" fmla="*/ 21 w 85"/>
                <a:gd name="T25" fmla="*/ 127 h 141"/>
                <a:gd name="T26" fmla="*/ 28 w 85"/>
                <a:gd name="T27" fmla="*/ 127 h 141"/>
                <a:gd name="T28" fmla="*/ 28 w 85"/>
                <a:gd name="T29" fmla="*/ 134 h 141"/>
                <a:gd name="T30" fmla="*/ 35 w 85"/>
                <a:gd name="T31" fmla="*/ 134 h 141"/>
                <a:gd name="T32" fmla="*/ 35 w 85"/>
                <a:gd name="T33" fmla="*/ 141 h 141"/>
                <a:gd name="T34" fmla="*/ 42 w 85"/>
                <a:gd name="T35" fmla="*/ 134 h 141"/>
                <a:gd name="T36" fmla="*/ 49 w 85"/>
                <a:gd name="T37" fmla="*/ 134 h 141"/>
                <a:gd name="T38" fmla="*/ 57 w 85"/>
                <a:gd name="T39" fmla="*/ 127 h 141"/>
                <a:gd name="T40" fmla="*/ 57 w 85"/>
                <a:gd name="T41" fmla="*/ 127 h 141"/>
                <a:gd name="T42" fmla="*/ 64 w 85"/>
                <a:gd name="T43" fmla="*/ 120 h 141"/>
                <a:gd name="T44" fmla="*/ 71 w 85"/>
                <a:gd name="T45" fmla="*/ 113 h 141"/>
                <a:gd name="T46" fmla="*/ 71 w 85"/>
                <a:gd name="T47" fmla="*/ 113 h 141"/>
                <a:gd name="T48" fmla="*/ 78 w 85"/>
                <a:gd name="T49" fmla="*/ 106 h 141"/>
                <a:gd name="T50" fmla="*/ 78 w 85"/>
                <a:gd name="T51" fmla="*/ 99 h 141"/>
                <a:gd name="T52" fmla="*/ 78 w 85"/>
                <a:gd name="T53" fmla="*/ 92 h 141"/>
                <a:gd name="T54" fmla="*/ 78 w 85"/>
                <a:gd name="T55" fmla="*/ 85 h 141"/>
                <a:gd name="T56" fmla="*/ 78 w 85"/>
                <a:gd name="T57" fmla="*/ 78 h 141"/>
                <a:gd name="T58" fmla="*/ 78 w 85"/>
                <a:gd name="T59" fmla="*/ 71 h 141"/>
                <a:gd name="T60" fmla="*/ 78 w 85"/>
                <a:gd name="T61" fmla="*/ 56 h 141"/>
                <a:gd name="T62" fmla="*/ 85 w 85"/>
                <a:gd name="T63" fmla="*/ 49 h 141"/>
                <a:gd name="T64" fmla="*/ 85 w 85"/>
                <a:gd name="T65" fmla="*/ 35 h 141"/>
                <a:gd name="T66" fmla="*/ 85 w 85"/>
                <a:gd name="T67" fmla="*/ 28 h 141"/>
                <a:gd name="T68" fmla="*/ 78 w 85"/>
                <a:gd name="T69" fmla="*/ 21 h 141"/>
                <a:gd name="T70" fmla="*/ 78 w 85"/>
                <a:gd name="T71" fmla="*/ 21 h 141"/>
                <a:gd name="T72" fmla="*/ 71 w 85"/>
                <a:gd name="T73" fmla="*/ 14 h 141"/>
                <a:gd name="T74" fmla="*/ 64 w 85"/>
                <a:gd name="T75" fmla="*/ 14 h 141"/>
                <a:gd name="T76" fmla="*/ 57 w 85"/>
                <a:gd name="T77" fmla="*/ 7 h 141"/>
                <a:gd name="T78" fmla="*/ 42 w 85"/>
                <a:gd name="T79" fmla="*/ 7 h 141"/>
                <a:gd name="T80" fmla="*/ 35 w 85"/>
                <a:gd name="T81" fmla="*/ 7 h 141"/>
                <a:gd name="T82" fmla="*/ 28 w 85"/>
                <a:gd name="T83" fmla="*/ 7 h 141"/>
                <a:gd name="T84" fmla="*/ 28 w 85"/>
                <a:gd name="T85" fmla="*/ 7 h 141"/>
                <a:gd name="T86" fmla="*/ 21 w 85"/>
                <a:gd name="T87" fmla="*/ 7 h 141"/>
                <a:gd name="T88" fmla="*/ 21 w 85"/>
                <a:gd name="T89" fmla="*/ 0 h 141"/>
                <a:gd name="T90" fmla="*/ 14 w 85"/>
                <a:gd name="T91" fmla="*/ 0 h 141"/>
                <a:gd name="T92" fmla="*/ 14 w 85"/>
                <a:gd name="T93" fmla="*/ 0 h 141"/>
                <a:gd name="T94" fmla="*/ 7 w 85"/>
                <a:gd name="T95" fmla="*/ 0 h 141"/>
                <a:gd name="T96" fmla="*/ 7 w 85"/>
                <a:gd name="T97" fmla="*/ 0 h 141"/>
                <a:gd name="T98" fmla="*/ 0 w 85"/>
                <a:gd name="T99" fmla="*/ 7 h 141"/>
                <a:gd name="T100" fmla="*/ 0 w 85"/>
                <a:gd name="T101" fmla="*/ 14 h 141"/>
                <a:gd name="T102" fmla="*/ 0 w 85"/>
                <a:gd name="T103" fmla="*/ 21 h 141"/>
                <a:gd name="T104" fmla="*/ 0 w 85"/>
                <a:gd name="T105" fmla="*/ 35 h 14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85"/>
                <a:gd name="T160" fmla="*/ 0 h 141"/>
                <a:gd name="T161" fmla="*/ 85 w 85"/>
                <a:gd name="T162" fmla="*/ 141 h 14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85" h="141">
                  <a:moveTo>
                    <a:pt x="0" y="35"/>
                  </a:moveTo>
                  <a:lnTo>
                    <a:pt x="0" y="42"/>
                  </a:lnTo>
                  <a:lnTo>
                    <a:pt x="0" y="56"/>
                  </a:lnTo>
                  <a:lnTo>
                    <a:pt x="0" y="64"/>
                  </a:lnTo>
                  <a:lnTo>
                    <a:pt x="7" y="71"/>
                  </a:lnTo>
                  <a:lnTo>
                    <a:pt x="7" y="78"/>
                  </a:lnTo>
                  <a:lnTo>
                    <a:pt x="14" y="92"/>
                  </a:lnTo>
                  <a:lnTo>
                    <a:pt x="14" y="99"/>
                  </a:lnTo>
                  <a:lnTo>
                    <a:pt x="14" y="113"/>
                  </a:lnTo>
                  <a:lnTo>
                    <a:pt x="21" y="120"/>
                  </a:lnTo>
                  <a:lnTo>
                    <a:pt x="21" y="127"/>
                  </a:lnTo>
                  <a:lnTo>
                    <a:pt x="28" y="127"/>
                  </a:lnTo>
                  <a:lnTo>
                    <a:pt x="28" y="134"/>
                  </a:lnTo>
                  <a:lnTo>
                    <a:pt x="35" y="134"/>
                  </a:lnTo>
                  <a:lnTo>
                    <a:pt x="35" y="141"/>
                  </a:lnTo>
                  <a:lnTo>
                    <a:pt x="42" y="134"/>
                  </a:lnTo>
                  <a:lnTo>
                    <a:pt x="49" y="134"/>
                  </a:lnTo>
                  <a:lnTo>
                    <a:pt x="57" y="127"/>
                  </a:lnTo>
                  <a:lnTo>
                    <a:pt x="64" y="120"/>
                  </a:lnTo>
                  <a:lnTo>
                    <a:pt x="71" y="113"/>
                  </a:lnTo>
                  <a:lnTo>
                    <a:pt x="78" y="106"/>
                  </a:lnTo>
                  <a:lnTo>
                    <a:pt x="78" y="99"/>
                  </a:lnTo>
                  <a:lnTo>
                    <a:pt x="78" y="92"/>
                  </a:lnTo>
                  <a:lnTo>
                    <a:pt x="78" y="85"/>
                  </a:lnTo>
                  <a:lnTo>
                    <a:pt x="78" y="78"/>
                  </a:lnTo>
                  <a:lnTo>
                    <a:pt x="78" y="71"/>
                  </a:lnTo>
                  <a:lnTo>
                    <a:pt x="78" y="56"/>
                  </a:lnTo>
                  <a:lnTo>
                    <a:pt x="85" y="49"/>
                  </a:lnTo>
                  <a:lnTo>
                    <a:pt x="85" y="35"/>
                  </a:lnTo>
                  <a:lnTo>
                    <a:pt x="85" y="28"/>
                  </a:lnTo>
                  <a:lnTo>
                    <a:pt x="78" y="21"/>
                  </a:lnTo>
                  <a:lnTo>
                    <a:pt x="71" y="14"/>
                  </a:lnTo>
                  <a:lnTo>
                    <a:pt x="64" y="14"/>
                  </a:lnTo>
                  <a:lnTo>
                    <a:pt x="57" y="7"/>
                  </a:lnTo>
                  <a:lnTo>
                    <a:pt x="42" y="7"/>
                  </a:lnTo>
                  <a:lnTo>
                    <a:pt x="35" y="7"/>
                  </a:lnTo>
                  <a:lnTo>
                    <a:pt x="28" y="7"/>
                  </a:lnTo>
                  <a:lnTo>
                    <a:pt x="21" y="7"/>
                  </a:lnTo>
                  <a:lnTo>
                    <a:pt x="21" y="0"/>
                  </a:lnTo>
                  <a:lnTo>
                    <a:pt x="14" y="0"/>
                  </a:lnTo>
                  <a:lnTo>
                    <a:pt x="7" y="0"/>
                  </a:lnTo>
                  <a:lnTo>
                    <a:pt x="0" y="7"/>
                  </a:lnTo>
                  <a:lnTo>
                    <a:pt x="0" y="14"/>
                  </a:lnTo>
                  <a:lnTo>
                    <a:pt x="0" y="21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2BFB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7495" name="Freeform 198"/>
            <p:cNvSpPr>
              <a:spLocks/>
            </p:cNvSpPr>
            <p:nvPr/>
          </p:nvSpPr>
          <p:spPr bwMode="auto">
            <a:xfrm>
              <a:off x="3011" y="1954"/>
              <a:ext cx="106" cy="78"/>
            </a:xfrm>
            <a:custGeom>
              <a:avLst/>
              <a:gdLst>
                <a:gd name="T0" fmla="*/ 85 w 106"/>
                <a:gd name="T1" fmla="*/ 0 h 78"/>
                <a:gd name="T2" fmla="*/ 92 w 106"/>
                <a:gd name="T3" fmla="*/ 7 h 78"/>
                <a:gd name="T4" fmla="*/ 92 w 106"/>
                <a:gd name="T5" fmla="*/ 7 h 78"/>
                <a:gd name="T6" fmla="*/ 99 w 106"/>
                <a:gd name="T7" fmla="*/ 7 h 78"/>
                <a:gd name="T8" fmla="*/ 99 w 106"/>
                <a:gd name="T9" fmla="*/ 15 h 78"/>
                <a:gd name="T10" fmla="*/ 106 w 106"/>
                <a:gd name="T11" fmla="*/ 15 h 78"/>
                <a:gd name="T12" fmla="*/ 106 w 106"/>
                <a:gd name="T13" fmla="*/ 22 h 78"/>
                <a:gd name="T14" fmla="*/ 106 w 106"/>
                <a:gd name="T15" fmla="*/ 29 h 78"/>
                <a:gd name="T16" fmla="*/ 106 w 106"/>
                <a:gd name="T17" fmla="*/ 29 h 78"/>
                <a:gd name="T18" fmla="*/ 106 w 106"/>
                <a:gd name="T19" fmla="*/ 57 h 78"/>
                <a:gd name="T20" fmla="*/ 99 w 106"/>
                <a:gd name="T21" fmla="*/ 57 h 78"/>
                <a:gd name="T22" fmla="*/ 99 w 106"/>
                <a:gd name="T23" fmla="*/ 57 h 78"/>
                <a:gd name="T24" fmla="*/ 99 w 106"/>
                <a:gd name="T25" fmla="*/ 57 h 78"/>
                <a:gd name="T26" fmla="*/ 92 w 106"/>
                <a:gd name="T27" fmla="*/ 57 h 78"/>
                <a:gd name="T28" fmla="*/ 92 w 106"/>
                <a:gd name="T29" fmla="*/ 50 h 78"/>
                <a:gd name="T30" fmla="*/ 92 w 106"/>
                <a:gd name="T31" fmla="*/ 36 h 78"/>
                <a:gd name="T32" fmla="*/ 92 w 106"/>
                <a:gd name="T33" fmla="*/ 29 h 78"/>
                <a:gd name="T34" fmla="*/ 85 w 106"/>
                <a:gd name="T35" fmla="*/ 15 h 78"/>
                <a:gd name="T36" fmla="*/ 85 w 106"/>
                <a:gd name="T37" fmla="*/ 15 h 78"/>
                <a:gd name="T38" fmla="*/ 85 w 106"/>
                <a:gd name="T39" fmla="*/ 15 h 78"/>
                <a:gd name="T40" fmla="*/ 78 w 106"/>
                <a:gd name="T41" fmla="*/ 15 h 78"/>
                <a:gd name="T42" fmla="*/ 78 w 106"/>
                <a:gd name="T43" fmla="*/ 15 h 78"/>
                <a:gd name="T44" fmla="*/ 71 w 106"/>
                <a:gd name="T45" fmla="*/ 15 h 78"/>
                <a:gd name="T46" fmla="*/ 71 w 106"/>
                <a:gd name="T47" fmla="*/ 15 h 78"/>
                <a:gd name="T48" fmla="*/ 71 w 106"/>
                <a:gd name="T49" fmla="*/ 7 h 78"/>
                <a:gd name="T50" fmla="*/ 71 w 106"/>
                <a:gd name="T51" fmla="*/ 7 h 78"/>
                <a:gd name="T52" fmla="*/ 63 w 106"/>
                <a:gd name="T53" fmla="*/ 7 h 78"/>
                <a:gd name="T54" fmla="*/ 56 w 106"/>
                <a:gd name="T55" fmla="*/ 7 h 78"/>
                <a:gd name="T56" fmla="*/ 49 w 106"/>
                <a:gd name="T57" fmla="*/ 7 h 78"/>
                <a:gd name="T58" fmla="*/ 42 w 106"/>
                <a:gd name="T59" fmla="*/ 7 h 78"/>
                <a:gd name="T60" fmla="*/ 35 w 106"/>
                <a:gd name="T61" fmla="*/ 7 h 78"/>
                <a:gd name="T62" fmla="*/ 28 w 106"/>
                <a:gd name="T63" fmla="*/ 15 h 78"/>
                <a:gd name="T64" fmla="*/ 21 w 106"/>
                <a:gd name="T65" fmla="*/ 15 h 78"/>
                <a:gd name="T66" fmla="*/ 14 w 106"/>
                <a:gd name="T67" fmla="*/ 22 h 78"/>
                <a:gd name="T68" fmla="*/ 14 w 106"/>
                <a:gd name="T69" fmla="*/ 36 h 78"/>
                <a:gd name="T70" fmla="*/ 14 w 106"/>
                <a:gd name="T71" fmla="*/ 50 h 78"/>
                <a:gd name="T72" fmla="*/ 21 w 106"/>
                <a:gd name="T73" fmla="*/ 57 h 78"/>
                <a:gd name="T74" fmla="*/ 21 w 106"/>
                <a:gd name="T75" fmla="*/ 71 h 78"/>
                <a:gd name="T76" fmla="*/ 14 w 106"/>
                <a:gd name="T77" fmla="*/ 78 h 78"/>
                <a:gd name="T78" fmla="*/ 14 w 106"/>
                <a:gd name="T79" fmla="*/ 78 h 78"/>
                <a:gd name="T80" fmla="*/ 14 w 106"/>
                <a:gd name="T81" fmla="*/ 78 h 78"/>
                <a:gd name="T82" fmla="*/ 14 w 106"/>
                <a:gd name="T83" fmla="*/ 78 h 78"/>
                <a:gd name="T84" fmla="*/ 7 w 106"/>
                <a:gd name="T85" fmla="*/ 64 h 78"/>
                <a:gd name="T86" fmla="*/ 7 w 106"/>
                <a:gd name="T87" fmla="*/ 43 h 78"/>
                <a:gd name="T88" fmla="*/ 0 w 106"/>
                <a:gd name="T89" fmla="*/ 29 h 78"/>
                <a:gd name="T90" fmla="*/ 0 w 106"/>
                <a:gd name="T91" fmla="*/ 15 h 78"/>
                <a:gd name="T92" fmla="*/ 7 w 106"/>
                <a:gd name="T93" fmla="*/ 15 h 78"/>
                <a:gd name="T94" fmla="*/ 14 w 106"/>
                <a:gd name="T95" fmla="*/ 7 h 78"/>
                <a:gd name="T96" fmla="*/ 14 w 106"/>
                <a:gd name="T97" fmla="*/ 7 h 78"/>
                <a:gd name="T98" fmla="*/ 21 w 106"/>
                <a:gd name="T99" fmla="*/ 7 h 78"/>
                <a:gd name="T100" fmla="*/ 28 w 106"/>
                <a:gd name="T101" fmla="*/ 0 h 78"/>
                <a:gd name="T102" fmla="*/ 28 w 106"/>
                <a:gd name="T103" fmla="*/ 0 h 78"/>
                <a:gd name="T104" fmla="*/ 35 w 106"/>
                <a:gd name="T105" fmla="*/ 0 h 78"/>
                <a:gd name="T106" fmla="*/ 42 w 106"/>
                <a:gd name="T107" fmla="*/ 0 h 78"/>
                <a:gd name="T108" fmla="*/ 49 w 106"/>
                <a:gd name="T109" fmla="*/ 0 h 78"/>
                <a:gd name="T110" fmla="*/ 49 w 106"/>
                <a:gd name="T111" fmla="*/ 0 h 78"/>
                <a:gd name="T112" fmla="*/ 56 w 106"/>
                <a:gd name="T113" fmla="*/ 0 h 78"/>
                <a:gd name="T114" fmla="*/ 63 w 106"/>
                <a:gd name="T115" fmla="*/ 0 h 78"/>
                <a:gd name="T116" fmla="*/ 71 w 106"/>
                <a:gd name="T117" fmla="*/ 0 h 78"/>
                <a:gd name="T118" fmla="*/ 78 w 106"/>
                <a:gd name="T119" fmla="*/ 0 h 78"/>
                <a:gd name="T120" fmla="*/ 78 w 106"/>
                <a:gd name="T121" fmla="*/ 0 h 78"/>
                <a:gd name="T122" fmla="*/ 85 w 106"/>
                <a:gd name="T123" fmla="*/ 0 h 7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06"/>
                <a:gd name="T187" fmla="*/ 0 h 78"/>
                <a:gd name="T188" fmla="*/ 106 w 106"/>
                <a:gd name="T189" fmla="*/ 78 h 78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06" h="78">
                  <a:moveTo>
                    <a:pt x="85" y="0"/>
                  </a:moveTo>
                  <a:lnTo>
                    <a:pt x="92" y="7"/>
                  </a:lnTo>
                  <a:lnTo>
                    <a:pt x="99" y="7"/>
                  </a:lnTo>
                  <a:lnTo>
                    <a:pt x="99" y="15"/>
                  </a:lnTo>
                  <a:lnTo>
                    <a:pt x="106" y="15"/>
                  </a:lnTo>
                  <a:lnTo>
                    <a:pt x="106" y="22"/>
                  </a:lnTo>
                  <a:lnTo>
                    <a:pt x="106" y="29"/>
                  </a:lnTo>
                  <a:lnTo>
                    <a:pt x="106" y="57"/>
                  </a:lnTo>
                  <a:lnTo>
                    <a:pt x="99" y="57"/>
                  </a:lnTo>
                  <a:lnTo>
                    <a:pt x="92" y="57"/>
                  </a:lnTo>
                  <a:lnTo>
                    <a:pt x="92" y="50"/>
                  </a:lnTo>
                  <a:lnTo>
                    <a:pt x="92" y="36"/>
                  </a:lnTo>
                  <a:lnTo>
                    <a:pt x="92" y="29"/>
                  </a:lnTo>
                  <a:lnTo>
                    <a:pt x="85" y="15"/>
                  </a:lnTo>
                  <a:lnTo>
                    <a:pt x="78" y="15"/>
                  </a:lnTo>
                  <a:lnTo>
                    <a:pt x="71" y="15"/>
                  </a:lnTo>
                  <a:lnTo>
                    <a:pt x="71" y="7"/>
                  </a:lnTo>
                  <a:lnTo>
                    <a:pt x="63" y="7"/>
                  </a:lnTo>
                  <a:lnTo>
                    <a:pt x="56" y="7"/>
                  </a:lnTo>
                  <a:lnTo>
                    <a:pt x="49" y="7"/>
                  </a:lnTo>
                  <a:lnTo>
                    <a:pt x="42" y="7"/>
                  </a:lnTo>
                  <a:lnTo>
                    <a:pt x="35" y="7"/>
                  </a:lnTo>
                  <a:lnTo>
                    <a:pt x="28" y="15"/>
                  </a:lnTo>
                  <a:lnTo>
                    <a:pt x="21" y="15"/>
                  </a:lnTo>
                  <a:lnTo>
                    <a:pt x="14" y="22"/>
                  </a:lnTo>
                  <a:lnTo>
                    <a:pt x="14" y="36"/>
                  </a:lnTo>
                  <a:lnTo>
                    <a:pt x="14" y="50"/>
                  </a:lnTo>
                  <a:lnTo>
                    <a:pt x="21" y="57"/>
                  </a:lnTo>
                  <a:lnTo>
                    <a:pt x="21" y="71"/>
                  </a:lnTo>
                  <a:lnTo>
                    <a:pt x="14" y="78"/>
                  </a:lnTo>
                  <a:lnTo>
                    <a:pt x="7" y="64"/>
                  </a:lnTo>
                  <a:lnTo>
                    <a:pt x="7" y="43"/>
                  </a:lnTo>
                  <a:lnTo>
                    <a:pt x="0" y="29"/>
                  </a:lnTo>
                  <a:lnTo>
                    <a:pt x="0" y="15"/>
                  </a:lnTo>
                  <a:lnTo>
                    <a:pt x="7" y="15"/>
                  </a:lnTo>
                  <a:lnTo>
                    <a:pt x="14" y="7"/>
                  </a:lnTo>
                  <a:lnTo>
                    <a:pt x="21" y="7"/>
                  </a:lnTo>
                  <a:lnTo>
                    <a:pt x="28" y="0"/>
                  </a:lnTo>
                  <a:lnTo>
                    <a:pt x="35" y="0"/>
                  </a:lnTo>
                  <a:lnTo>
                    <a:pt x="42" y="0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3" y="0"/>
                  </a:lnTo>
                  <a:lnTo>
                    <a:pt x="71" y="0"/>
                  </a:lnTo>
                  <a:lnTo>
                    <a:pt x="78" y="0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7496" name="Freeform 199"/>
            <p:cNvSpPr>
              <a:spLocks/>
            </p:cNvSpPr>
            <p:nvPr/>
          </p:nvSpPr>
          <p:spPr bwMode="auto">
            <a:xfrm>
              <a:off x="3032" y="1983"/>
              <a:ext cx="50" cy="14"/>
            </a:xfrm>
            <a:custGeom>
              <a:avLst/>
              <a:gdLst>
                <a:gd name="T0" fmla="*/ 50 w 50"/>
                <a:gd name="T1" fmla="*/ 0 h 14"/>
                <a:gd name="T2" fmla="*/ 50 w 50"/>
                <a:gd name="T3" fmla="*/ 7 h 14"/>
                <a:gd name="T4" fmla="*/ 50 w 50"/>
                <a:gd name="T5" fmla="*/ 7 h 14"/>
                <a:gd name="T6" fmla="*/ 42 w 50"/>
                <a:gd name="T7" fmla="*/ 7 h 14"/>
                <a:gd name="T8" fmla="*/ 42 w 50"/>
                <a:gd name="T9" fmla="*/ 7 h 14"/>
                <a:gd name="T10" fmla="*/ 42 w 50"/>
                <a:gd name="T11" fmla="*/ 14 h 14"/>
                <a:gd name="T12" fmla="*/ 35 w 50"/>
                <a:gd name="T13" fmla="*/ 14 h 14"/>
                <a:gd name="T14" fmla="*/ 35 w 50"/>
                <a:gd name="T15" fmla="*/ 14 h 14"/>
                <a:gd name="T16" fmla="*/ 35 w 50"/>
                <a:gd name="T17" fmla="*/ 14 h 14"/>
                <a:gd name="T18" fmla="*/ 28 w 50"/>
                <a:gd name="T19" fmla="*/ 14 h 14"/>
                <a:gd name="T20" fmla="*/ 21 w 50"/>
                <a:gd name="T21" fmla="*/ 14 h 14"/>
                <a:gd name="T22" fmla="*/ 21 w 50"/>
                <a:gd name="T23" fmla="*/ 14 h 14"/>
                <a:gd name="T24" fmla="*/ 14 w 50"/>
                <a:gd name="T25" fmla="*/ 14 h 14"/>
                <a:gd name="T26" fmla="*/ 7 w 50"/>
                <a:gd name="T27" fmla="*/ 7 h 14"/>
                <a:gd name="T28" fmla="*/ 7 w 50"/>
                <a:gd name="T29" fmla="*/ 7 h 14"/>
                <a:gd name="T30" fmla="*/ 0 w 50"/>
                <a:gd name="T31" fmla="*/ 7 h 14"/>
                <a:gd name="T32" fmla="*/ 0 w 50"/>
                <a:gd name="T33" fmla="*/ 7 h 14"/>
                <a:gd name="T34" fmla="*/ 0 w 50"/>
                <a:gd name="T35" fmla="*/ 0 h 14"/>
                <a:gd name="T36" fmla="*/ 0 w 50"/>
                <a:gd name="T37" fmla="*/ 0 h 14"/>
                <a:gd name="T38" fmla="*/ 7 w 50"/>
                <a:gd name="T39" fmla="*/ 0 h 14"/>
                <a:gd name="T40" fmla="*/ 7 w 50"/>
                <a:gd name="T41" fmla="*/ 0 h 14"/>
                <a:gd name="T42" fmla="*/ 7 w 50"/>
                <a:gd name="T43" fmla="*/ 0 h 14"/>
                <a:gd name="T44" fmla="*/ 14 w 50"/>
                <a:gd name="T45" fmla="*/ 0 h 14"/>
                <a:gd name="T46" fmla="*/ 14 w 50"/>
                <a:gd name="T47" fmla="*/ 0 h 14"/>
                <a:gd name="T48" fmla="*/ 14 w 50"/>
                <a:gd name="T49" fmla="*/ 0 h 14"/>
                <a:gd name="T50" fmla="*/ 14 w 50"/>
                <a:gd name="T51" fmla="*/ 0 h 14"/>
                <a:gd name="T52" fmla="*/ 21 w 50"/>
                <a:gd name="T53" fmla="*/ 0 h 14"/>
                <a:gd name="T54" fmla="*/ 21 w 50"/>
                <a:gd name="T55" fmla="*/ 0 h 14"/>
                <a:gd name="T56" fmla="*/ 21 w 50"/>
                <a:gd name="T57" fmla="*/ 7 h 14"/>
                <a:gd name="T58" fmla="*/ 28 w 50"/>
                <a:gd name="T59" fmla="*/ 7 h 14"/>
                <a:gd name="T60" fmla="*/ 28 w 50"/>
                <a:gd name="T61" fmla="*/ 0 h 14"/>
                <a:gd name="T62" fmla="*/ 35 w 50"/>
                <a:gd name="T63" fmla="*/ 0 h 14"/>
                <a:gd name="T64" fmla="*/ 35 w 50"/>
                <a:gd name="T65" fmla="*/ 0 h 14"/>
                <a:gd name="T66" fmla="*/ 42 w 50"/>
                <a:gd name="T67" fmla="*/ 0 h 14"/>
                <a:gd name="T68" fmla="*/ 42 w 50"/>
                <a:gd name="T69" fmla="*/ 0 h 14"/>
                <a:gd name="T70" fmla="*/ 42 w 50"/>
                <a:gd name="T71" fmla="*/ 0 h 14"/>
                <a:gd name="T72" fmla="*/ 50 w 50"/>
                <a:gd name="T73" fmla="*/ 0 h 1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50"/>
                <a:gd name="T112" fmla="*/ 0 h 14"/>
                <a:gd name="T113" fmla="*/ 50 w 50"/>
                <a:gd name="T114" fmla="*/ 14 h 1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50" h="14">
                  <a:moveTo>
                    <a:pt x="50" y="0"/>
                  </a:moveTo>
                  <a:lnTo>
                    <a:pt x="50" y="7"/>
                  </a:lnTo>
                  <a:lnTo>
                    <a:pt x="42" y="7"/>
                  </a:lnTo>
                  <a:lnTo>
                    <a:pt x="42" y="14"/>
                  </a:lnTo>
                  <a:lnTo>
                    <a:pt x="35" y="14"/>
                  </a:lnTo>
                  <a:lnTo>
                    <a:pt x="28" y="14"/>
                  </a:lnTo>
                  <a:lnTo>
                    <a:pt x="21" y="14"/>
                  </a:lnTo>
                  <a:lnTo>
                    <a:pt x="14" y="14"/>
                  </a:lnTo>
                  <a:lnTo>
                    <a:pt x="7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7" y="0"/>
                  </a:lnTo>
                  <a:lnTo>
                    <a:pt x="14" y="0"/>
                  </a:lnTo>
                  <a:lnTo>
                    <a:pt x="21" y="0"/>
                  </a:lnTo>
                  <a:lnTo>
                    <a:pt x="21" y="7"/>
                  </a:lnTo>
                  <a:lnTo>
                    <a:pt x="28" y="7"/>
                  </a:lnTo>
                  <a:lnTo>
                    <a:pt x="28" y="0"/>
                  </a:lnTo>
                  <a:lnTo>
                    <a:pt x="35" y="0"/>
                  </a:lnTo>
                  <a:lnTo>
                    <a:pt x="42" y="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7497" name="Freeform 200"/>
            <p:cNvSpPr>
              <a:spLocks/>
            </p:cNvSpPr>
            <p:nvPr/>
          </p:nvSpPr>
          <p:spPr bwMode="auto">
            <a:xfrm>
              <a:off x="3032" y="2032"/>
              <a:ext cx="71" cy="64"/>
            </a:xfrm>
            <a:custGeom>
              <a:avLst/>
              <a:gdLst>
                <a:gd name="T0" fmla="*/ 71 w 71"/>
                <a:gd name="T1" fmla="*/ 29 h 64"/>
                <a:gd name="T2" fmla="*/ 64 w 71"/>
                <a:gd name="T3" fmla="*/ 36 h 64"/>
                <a:gd name="T4" fmla="*/ 64 w 71"/>
                <a:gd name="T5" fmla="*/ 43 h 64"/>
                <a:gd name="T6" fmla="*/ 57 w 71"/>
                <a:gd name="T7" fmla="*/ 50 h 64"/>
                <a:gd name="T8" fmla="*/ 50 w 71"/>
                <a:gd name="T9" fmla="*/ 57 h 64"/>
                <a:gd name="T10" fmla="*/ 50 w 71"/>
                <a:gd name="T11" fmla="*/ 57 h 64"/>
                <a:gd name="T12" fmla="*/ 42 w 71"/>
                <a:gd name="T13" fmla="*/ 64 h 64"/>
                <a:gd name="T14" fmla="*/ 35 w 71"/>
                <a:gd name="T15" fmla="*/ 64 h 64"/>
                <a:gd name="T16" fmla="*/ 21 w 71"/>
                <a:gd name="T17" fmla="*/ 64 h 64"/>
                <a:gd name="T18" fmla="*/ 14 w 71"/>
                <a:gd name="T19" fmla="*/ 57 h 64"/>
                <a:gd name="T20" fmla="*/ 14 w 71"/>
                <a:gd name="T21" fmla="*/ 57 h 64"/>
                <a:gd name="T22" fmla="*/ 7 w 71"/>
                <a:gd name="T23" fmla="*/ 50 h 64"/>
                <a:gd name="T24" fmla="*/ 7 w 71"/>
                <a:gd name="T25" fmla="*/ 43 h 64"/>
                <a:gd name="T26" fmla="*/ 0 w 71"/>
                <a:gd name="T27" fmla="*/ 36 h 64"/>
                <a:gd name="T28" fmla="*/ 0 w 71"/>
                <a:gd name="T29" fmla="*/ 29 h 64"/>
                <a:gd name="T30" fmla="*/ 0 w 71"/>
                <a:gd name="T31" fmla="*/ 22 h 64"/>
                <a:gd name="T32" fmla="*/ 0 w 71"/>
                <a:gd name="T33" fmla="*/ 15 h 64"/>
                <a:gd name="T34" fmla="*/ 0 w 71"/>
                <a:gd name="T35" fmla="*/ 15 h 64"/>
                <a:gd name="T36" fmla="*/ 7 w 71"/>
                <a:gd name="T37" fmla="*/ 22 h 64"/>
                <a:gd name="T38" fmla="*/ 14 w 71"/>
                <a:gd name="T39" fmla="*/ 22 h 64"/>
                <a:gd name="T40" fmla="*/ 14 w 71"/>
                <a:gd name="T41" fmla="*/ 29 h 64"/>
                <a:gd name="T42" fmla="*/ 14 w 71"/>
                <a:gd name="T43" fmla="*/ 36 h 64"/>
                <a:gd name="T44" fmla="*/ 21 w 71"/>
                <a:gd name="T45" fmla="*/ 43 h 64"/>
                <a:gd name="T46" fmla="*/ 28 w 71"/>
                <a:gd name="T47" fmla="*/ 50 h 64"/>
                <a:gd name="T48" fmla="*/ 35 w 71"/>
                <a:gd name="T49" fmla="*/ 50 h 64"/>
                <a:gd name="T50" fmla="*/ 35 w 71"/>
                <a:gd name="T51" fmla="*/ 57 h 64"/>
                <a:gd name="T52" fmla="*/ 42 w 71"/>
                <a:gd name="T53" fmla="*/ 57 h 64"/>
                <a:gd name="T54" fmla="*/ 42 w 71"/>
                <a:gd name="T55" fmla="*/ 50 h 64"/>
                <a:gd name="T56" fmla="*/ 50 w 71"/>
                <a:gd name="T57" fmla="*/ 50 h 64"/>
                <a:gd name="T58" fmla="*/ 50 w 71"/>
                <a:gd name="T59" fmla="*/ 43 h 64"/>
                <a:gd name="T60" fmla="*/ 50 w 71"/>
                <a:gd name="T61" fmla="*/ 36 h 64"/>
                <a:gd name="T62" fmla="*/ 57 w 71"/>
                <a:gd name="T63" fmla="*/ 36 h 64"/>
                <a:gd name="T64" fmla="*/ 57 w 71"/>
                <a:gd name="T65" fmla="*/ 29 h 64"/>
                <a:gd name="T66" fmla="*/ 64 w 71"/>
                <a:gd name="T67" fmla="*/ 29 h 64"/>
                <a:gd name="T68" fmla="*/ 64 w 71"/>
                <a:gd name="T69" fmla="*/ 22 h 64"/>
                <a:gd name="T70" fmla="*/ 64 w 71"/>
                <a:gd name="T71" fmla="*/ 15 h 64"/>
                <a:gd name="T72" fmla="*/ 64 w 71"/>
                <a:gd name="T73" fmla="*/ 7 h 64"/>
                <a:gd name="T74" fmla="*/ 64 w 71"/>
                <a:gd name="T75" fmla="*/ 0 h 64"/>
                <a:gd name="T76" fmla="*/ 71 w 71"/>
                <a:gd name="T77" fmla="*/ 0 h 64"/>
                <a:gd name="T78" fmla="*/ 71 w 71"/>
                <a:gd name="T79" fmla="*/ 7 h 64"/>
                <a:gd name="T80" fmla="*/ 71 w 71"/>
                <a:gd name="T81" fmla="*/ 7 h 64"/>
                <a:gd name="T82" fmla="*/ 71 w 71"/>
                <a:gd name="T83" fmla="*/ 15 h 64"/>
                <a:gd name="T84" fmla="*/ 71 w 71"/>
                <a:gd name="T85" fmla="*/ 15 h 64"/>
                <a:gd name="T86" fmla="*/ 71 w 71"/>
                <a:gd name="T87" fmla="*/ 22 h 64"/>
                <a:gd name="T88" fmla="*/ 71 w 71"/>
                <a:gd name="T89" fmla="*/ 29 h 64"/>
                <a:gd name="T90" fmla="*/ 71 w 71"/>
                <a:gd name="T91" fmla="*/ 29 h 6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71"/>
                <a:gd name="T139" fmla="*/ 0 h 64"/>
                <a:gd name="T140" fmla="*/ 71 w 71"/>
                <a:gd name="T141" fmla="*/ 64 h 6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71" h="64">
                  <a:moveTo>
                    <a:pt x="71" y="29"/>
                  </a:moveTo>
                  <a:lnTo>
                    <a:pt x="64" y="36"/>
                  </a:lnTo>
                  <a:lnTo>
                    <a:pt x="64" y="43"/>
                  </a:lnTo>
                  <a:lnTo>
                    <a:pt x="57" y="50"/>
                  </a:lnTo>
                  <a:lnTo>
                    <a:pt x="50" y="57"/>
                  </a:lnTo>
                  <a:lnTo>
                    <a:pt x="42" y="64"/>
                  </a:lnTo>
                  <a:lnTo>
                    <a:pt x="35" y="64"/>
                  </a:lnTo>
                  <a:lnTo>
                    <a:pt x="21" y="64"/>
                  </a:lnTo>
                  <a:lnTo>
                    <a:pt x="14" y="57"/>
                  </a:lnTo>
                  <a:lnTo>
                    <a:pt x="7" y="50"/>
                  </a:lnTo>
                  <a:lnTo>
                    <a:pt x="7" y="43"/>
                  </a:lnTo>
                  <a:lnTo>
                    <a:pt x="0" y="36"/>
                  </a:lnTo>
                  <a:lnTo>
                    <a:pt x="0" y="29"/>
                  </a:lnTo>
                  <a:lnTo>
                    <a:pt x="0" y="22"/>
                  </a:lnTo>
                  <a:lnTo>
                    <a:pt x="0" y="15"/>
                  </a:lnTo>
                  <a:lnTo>
                    <a:pt x="7" y="22"/>
                  </a:lnTo>
                  <a:lnTo>
                    <a:pt x="14" y="22"/>
                  </a:lnTo>
                  <a:lnTo>
                    <a:pt x="14" y="29"/>
                  </a:lnTo>
                  <a:lnTo>
                    <a:pt x="14" y="36"/>
                  </a:lnTo>
                  <a:lnTo>
                    <a:pt x="21" y="43"/>
                  </a:lnTo>
                  <a:lnTo>
                    <a:pt x="28" y="50"/>
                  </a:lnTo>
                  <a:lnTo>
                    <a:pt x="35" y="50"/>
                  </a:lnTo>
                  <a:lnTo>
                    <a:pt x="35" y="57"/>
                  </a:lnTo>
                  <a:lnTo>
                    <a:pt x="42" y="57"/>
                  </a:lnTo>
                  <a:lnTo>
                    <a:pt x="42" y="50"/>
                  </a:lnTo>
                  <a:lnTo>
                    <a:pt x="50" y="50"/>
                  </a:lnTo>
                  <a:lnTo>
                    <a:pt x="50" y="43"/>
                  </a:lnTo>
                  <a:lnTo>
                    <a:pt x="50" y="36"/>
                  </a:lnTo>
                  <a:lnTo>
                    <a:pt x="57" y="36"/>
                  </a:lnTo>
                  <a:lnTo>
                    <a:pt x="57" y="29"/>
                  </a:lnTo>
                  <a:lnTo>
                    <a:pt x="64" y="29"/>
                  </a:lnTo>
                  <a:lnTo>
                    <a:pt x="64" y="22"/>
                  </a:lnTo>
                  <a:lnTo>
                    <a:pt x="64" y="15"/>
                  </a:lnTo>
                  <a:lnTo>
                    <a:pt x="64" y="7"/>
                  </a:lnTo>
                  <a:lnTo>
                    <a:pt x="64" y="0"/>
                  </a:lnTo>
                  <a:lnTo>
                    <a:pt x="71" y="0"/>
                  </a:lnTo>
                  <a:lnTo>
                    <a:pt x="71" y="7"/>
                  </a:lnTo>
                  <a:lnTo>
                    <a:pt x="71" y="15"/>
                  </a:lnTo>
                  <a:lnTo>
                    <a:pt x="71" y="22"/>
                  </a:lnTo>
                  <a:lnTo>
                    <a:pt x="71" y="2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7498" name="Freeform 201"/>
            <p:cNvSpPr>
              <a:spLocks/>
            </p:cNvSpPr>
            <p:nvPr/>
          </p:nvSpPr>
          <p:spPr bwMode="auto">
            <a:xfrm>
              <a:off x="2656" y="2054"/>
              <a:ext cx="220" cy="63"/>
            </a:xfrm>
            <a:custGeom>
              <a:avLst/>
              <a:gdLst>
                <a:gd name="T0" fmla="*/ 121 w 220"/>
                <a:gd name="T1" fmla="*/ 7 h 63"/>
                <a:gd name="T2" fmla="*/ 135 w 220"/>
                <a:gd name="T3" fmla="*/ 7 h 63"/>
                <a:gd name="T4" fmla="*/ 149 w 220"/>
                <a:gd name="T5" fmla="*/ 7 h 63"/>
                <a:gd name="T6" fmla="*/ 163 w 220"/>
                <a:gd name="T7" fmla="*/ 14 h 63"/>
                <a:gd name="T8" fmla="*/ 170 w 220"/>
                <a:gd name="T9" fmla="*/ 14 h 63"/>
                <a:gd name="T10" fmla="*/ 184 w 220"/>
                <a:gd name="T11" fmla="*/ 21 h 63"/>
                <a:gd name="T12" fmla="*/ 199 w 220"/>
                <a:gd name="T13" fmla="*/ 21 h 63"/>
                <a:gd name="T14" fmla="*/ 213 w 220"/>
                <a:gd name="T15" fmla="*/ 21 h 63"/>
                <a:gd name="T16" fmla="*/ 220 w 220"/>
                <a:gd name="T17" fmla="*/ 21 h 63"/>
                <a:gd name="T18" fmla="*/ 220 w 220"/>
                <a:gd name="T19" fmla="*/ 28 h 63"/>
                <a:gd name="T20" fmla="*/ 220 w 220"/>
                <a:gd name="T21" fmla="*/ 28 h 63"/>
                <a:gd name="T22" fmla="*/ 191 w 220"/>
                <a:gd name="T23" fmla="*/ 28 h 63"/>
                <a:gd name="T24" fmla="*/ 170 w 220"/>
                <a:gd name="T25" fmla="*/ 28 h 63"/>
                <a:gd name="T26" fmla="*/ 142 w 220"/>
                <a:gd name="T27" fmla="*/ 21 h 63"/>
                <a:gd name="T28" fmla="*/ 121 w 220"/>
                <a:gd name="T29" fmla="*/ 14 h 63"/>
                <a:gd name="T30" fmla="*/ 92 w 220"/>
                <a:gd name="T31" fmla="*/ 14 h 63"/>
                <a:gd name="T32" fmla="*/ 71 w 220"/>
                <a:gd name="T33" fmla="*/ 14 h 63"/>
                <a:gd name="T34" fmla="*/ 43 w 220"/>
                <a:gd name="T35" fmla="*/ 14 h 63"/>
                <a:gd name="T36" fmla="*/ 21 w 220"/>
                <a:gd name="T37" fmla="*/ 14 h 63"/>
                <a:gd name="T38" fmla="*/ 14 w 220"/>
                <a:gd name="T39" fmla="*/ 42 h 63"/>
                <a:gd name="T40" fmla="*/ 7 w 220"/>
                <a:gd name="T41" fmla="*/ 63 h 63"/>
                <a:gd name="T42" fmla="*/ 0 w 220"/>
                <a:gd name="T43" fmla="*/ 63 h 63"/>
                <a:gd name="T44" fmla="*/ 0 w 220"/>
                <a:gd name="T45" fmla="*/ 56 h 63"/>
                <a:gd name="T46" fmla="*/ 0 w 220"/>
                <a:gd name="T47" fmla="*/ 42 h 63"/>
                <a:gd name="T48" fmla="*/ 0 w 220"/>
                <a:gd name="T49" fmla="*/ 42 h 63"/>
                <a:gd name="T50" fmla="*/ 0 w 220"/>
                <a:gd name="T51" fmla="*/ 35 h 63"/>
                <a:gd name="T52" fmla="*/ 0 w 220"/>
                <a:gd name="T53" fmla="*/ 21 h 63"/>
                <a:gd name="T54" fmla="*/ 0 w 220"/>
                <a:gd name="T55" fmla="*/ 7 h 63"/>
                <a:gd name="T56" fmla="*/ 14 w 220"/>
                <a:gd name="T57" fmla="*/ 0 h 63"/>
                <a:gd name="T58" fmla="*/ 21 w 220"/>
                <a:gd name="T59" fmla="*/ 0 h 63"/>
                <a:gd name="T60" fmla="*/ 35 w 220"/>
                <a:gd name="T61" fmla="*/ 0 h 63"/>
                <a:gd name="T62" fmla="*/ 43 w 220"/>
                <a:gd name="T63" fmla="*/ 0 h 63"/>
                <a:gd name="T64" fmla="*/ 57 w 220"/>
                <a:gd name="T65" fmla="*/ 0 h 63"/>
                <a:gd name="T66" fmla="*/ 64 w 220"/>
                <a:gd name="T67" fmla="*/ 0 h 63"/>
                <a:gd name="T68" fmla="*/ 71 w 220"/>
                <a:gd name="T69" fmla="*/ 0 h 63"/>
                <a:gd name="T70" fmla="*/ 78 w 220"/>
                <a:gd name="T71" fmla="*/ 0 h 63"/>
                <a:gd name="T72" fmla="*/ 92 w 220"/>
                <a:gd name="T73" fmla="*/ 0 h 63"/>
                <a:gd name="T74" fmla="*/ 99 w 220"/>
                <a:gd name="T75" fmla="*/ 0 h 63"/>
                <a:gd name="T76" fmla="*/ 106 w 220"/>
                <a:gd name="T77" fmla="*/ 7 h 63"/>
                <a:gd name="T78" fmla="*/ 113 w 220"/>
                <a:gd name="T79" fmla="*/ 7 h 63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220"/>
                <a:gd name="T121" fmla="*/ 0 h 63"/>
                <a:gd name="T122" fmla="*/ 220 w 220"/>
                <a:gd name="T123" fmla="*/ 63 h 63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220" h="63">
                  <a:moveTo>
                    <a:pt x="113" y="7"/>
                  </a:moveTo>
                  <a:lnTo>
                    <a:pt x="121" y="7"/>
                  </a:lnTo>
                  <a:lnTo>
                    <a:pt x="128" y="7"/>
                  </a:lnTo>
                  <a:lnTo>
                    <a:pt x="135" y="7"/>
                  </a:lnTo>
                  <a:lnTo>
                    <a:pt x="142" y="7"/>
                  </a:lnTo>
                  <a:lnTo>
                    <a:pt x="149" y="7"/>
                  </a:lnTo>
                  <a:lnTo>
                    <a:pt x="156" y="14"/>
                  </a:lnTo>
                  <a:lnTo>
                    <a:pt x="163" y="14"/>
                  </a:lnTo>
                  <a:lnTo>
                    <a:pt x="170" y="14"/>
                  </a:lnTo>
                  <a:lnTo>
                    <a:pt x="177" y="21"/>
                  </a:lnTo>
                  <a:lnTo>
                    <a:pt x="184" y="21"/>
                  </a:lnTo>
                  <a:lnTo>
                    <a:pt x="191" y="21"/>
                  </a:lnTo>
                  <a:lnTo>
                    <a:pt x="199" y="21"/>
                  </a:lnTo>
                  <a:lnTo>
                    <a:pt x="206" y="21"/>
                  </a:lnTo>
                  <a:lnTo>
                    <a:pt x="213" y="21"/>
                  </a:lnTo>
                  <a:lnTo>
                    <a:pt x="220" y="21"/>
                  </a:lnTo>
                  <a:lnTo>
                    <a:pt x="220" y="28"/>
                  </a:lnTo>
                  <a:lnTo>
                    <a:pt x="206" y="28"/>
                  </a:lnTo>
                  <a:lnTo>
                    <a:pt x="191" y="28"/>
                  </a:lnTo>
                  <a:lnTo>
                    <a:pt x="177" y="28"/>
                  </a:lnTo>
                  <a:lnTo>
                    <a:pt x="170" y="28"/>
                  </a:lnTo>
                  <a:lnTo>
                    <a:pt x="156" y="21"/>
                  </a:lnTo>
                  <a:lnTo>
                    <a:pt x="142" y="21"/>
                  </a:lnTo>
                  <a:lnTo>
                    <a:pt x="128" y="21"/>
                  </a:lnTo>
                  <a:lnTo>
                    <a:pt x="121" y="14"/>
                  </a:lnTo>
                  <a:lnTo>
                    <a:pt x="106" y="14"/>
                  </a:lnTo>
                  <a:lnTo>
                    <a:pt x="92" y="14"/>
                  </a:lnTo>
                  <a:lnTo>
                    <a:pt x="78" y="14"/>
                  </a:lnTo>
                  <a:lnTo>
                    <a:pt x="71" y="14"/>
                  </a:lnTo>
                  <a:lnTo>
                    <a:pt x="57" y="14"/>
                  </a:lnTo>
                  <a:lnTo>
                    <a:pt x="43" y="14"/>
                  </a:lnTo>
                  <a:lnTo>
                    <a:pt x="28" y="14"/>
                  </a:lnTo>
                  <a:lnTo>
                    <a:pt x="21" y="14"/>
                  </a:lnTo>
                  <a:lnTo>
                    <a:pt x="14" y="28"/>
                  </a:lnTo>
                  <a:lnTo>
                    <a:pt x="14" y="42"/>
                  </a:lnTo>
                  <a:lnTo>
                    <a:pt x="14" y="56"/>
                  </a:lnTo>
                  <a:lnTo>
                    <a:pt x="7" y="63"/>
                  </a:lnTo>
                  <a:lnTo>
                    <a:pt x="0" y="63"/>
                  </a:lnTo>
                  <a:lnTo>
                    <a:pt x="0" y="56"/>
                  </a:lnTo>
                  <a:lnTo>
                    <a:pt x="0" y="42"/>
                  </a:lnTo>
                  <a:lnTo>
                    <a:pt x="0" y="35"/>
                  </a:lnTo>
                  <a:lnTo>
                    <a:pt x="0" y="28"/>
                  </a:lnTo>
                  <a:lnTo>
                    <a:pt x="0" y="21"/>
                  </a:lnTo>
                  <a:lnTo>
                    <a:pt x="0" y="14"/>
                  </a:lnTo>
                  <a:lnTo>
                    <a:pt x="0" y="7"/>
                  </a:lnTo>
                  <a:lnTo>
                    <a:pt x="7" y="7"/>
                  </a:lnTo>
                  <a:lnTo>
                    <a:pt x="14" y="0"/>
                  </a:lnTo>
                  <a:lnTo>
                    <a:pt x="21" y="0"/>
                  </a:lnTo>
                  <a:lnTo>
                    <a:pt x="28" y="0"/>
                  </a:lnTo>
                  <a:lnTo>
                    <a:pt x="35" y="0"/>
                  </a:lnTo>
                  <a:lnTo>
                    <a:pt x="43" y="0"/>
                  </a:lnTo>
                  <a:lnTo>
                    <a:pt x="50" y="0"/>
                  </a:lnTo>
                  <a:lnTo>
                    <a:pt x="57" y="0"/>
                  </a:lnTo>
                  <a:lnTo>
                    <a:pt x="64" y="0"/>
                  </a:lnTo>
                  <a:lnTo>
                    <a:pt x="71" y="0"/>
                  </a:lnTo>
                  <a:lnTo>
                    <a:pt x="78" y="0"/>
                  </a:lnTo>
                  <a:lnTo>
                    <a:pt x="85" y="0"/>
                  </a:lnTo>
                  <a:lnTo>
                    <a:pt x="92" y="0"/>
                  </a:lnTo>
                  <a:lnTo>
                    <a:pt x="99" y="0"/>
                  </a:lnTo>
                  <a:lnTo>
                    <a:pt x="106" y="7"/>
                  </a:lnTo>
                  <a:lnTo>
                    <a:pt x="113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7499" name="Freeform 202"/>
            <p:cNvSpPr>
              <a:spLocks/>
            </p:cNvSpPr>
            <p:nvPr/>
          </p:nvSpPr>
          <p:spPr bwMode="auto">
            <a:xfrm>
              <a:off x="2869" y="2068"/>
              <a:ext cx="127" cy="347"/>
            </a:xfrm>
            <a:custGeom>
              <a:avLst/>
              <a:gdLst>
                <a:gd name="T0" fmla="*/ 85 w 127"/>
                <a:gd name="T1" fmla="*/ 85 h 347"/>
                <a:gd name="T2" fmla="*/ 85 w 127"/>
                <a:gd name="T3" fmla="*/ 156 h 347"/>
                <a:gd name="T4" fmla="*/ 113 w 127"/>
                <a:gd name="T5" fmla="*/ 113 h 347"/>
                <a:gd name="T6" fmla="*/ 106 w 127"/>
                <a:gd name="T7" fmla="*/ 134 h 347"/>
                <a:gd name="T8" fmla="*/ 99 w 127"/>
                <a:gd name="T9" fmla="*/ 170 h 347"/>
                <a:gd name="T10" fmla="*/ 92 w 127"/>
                <a:gd name="T11" fmla="*/ 184 h 347"/>
                <a:gd name="T12" fmla="*/ 113 w 127"/>
                <a:gd name="T13" fmla="*/ 191 h 347"/>
                <a:gd name="T14" fmla="*/ 127 w 127"/>
                <a:gd name="T15" fmla="*/ 212 h 347"/>
                <a:gd name="T16" fmla="*/ 113 w 127"/>
                <a:gd name="T17" fmla="*/ 248 h 347"/>
                <a:gd name="T18" fmla="*/ 113 w 127"/>
                <a:gd name="T19" fmla="*/ 283 h 347"/>
                <a:gd name="T20" fmla="*/ 99 w 127"/>
                <a:gd name="T21" fmla="*/ 312 h 347"/>
                <a:gd name="T22" fmla="*/ 78 w 127"/>
                <a:gd name="T23" fmla="*/ 326 h 347"/>
                <a:gd name="T24" fmla="*/ 56 w 127"/>
                <a:gd name="T25" fmla="*/ 333 h 347"/>
                <a:gd name="T26" fmla="*/ 35 w 127"/>
                <a:gd name="T27" fmla="*/ 340 h 347"/>
                <a:gd name="T28" fmla="*/ 14 w 127"/>
                <a:gd name="T29" fmla="*/ 347 h 347"/>
                <a:gd name="T30" fmla="*/ 7 w 127"/>
                <a:gd name="T31" fmla="*/ 347 h 347"/>
                <a:gd name="T32" fmla="*/ 14 w 127"/>
                <a:gd name="T33" fmla="*/ 340 h 347"/>
                <a:gd name="T34" fmla="*/ 35 w 127"/>
                <a:gd name="T35" fmla="*/ 326 h 347"/>
                <a:gd name="T36" fmla="*/ 56 w 127"/>
                <a:gd name="T37" fmla="*/ 319 h 347"/>
                <a:gd name="T38" fmla="*/ 78 w 127"/>
                <a:gd name="T39" fmla="*/ 305 h 347"/>
                <a:gd name="T40" fmla="*/ 92 w 127"/>
                <a:gd name="T41" fmla="*/ 283 h 347"/>
                <a:gd name="T42" fmla="*/ 85 w 127"/>
                <a:gd name="T43" fmla="*/ 248 h 347"/>
                <a:gd name="T44" fmla="*/ 56 w 127"/>
                <a:gd name="T45" fmla="*/ 262 h 347"/>
                <a:gd name="T46" fmla="*/ 28 w 127"/>
                <a:gd name="T47" fmla="*/ 269 h 347"/>
                <a:gd name="T48" fmla="*/ 35 w 127"/>
                <a:gd name="T49" fmla="*/ 262 h 347"/>
                <a:gd name="T50" fmla="*/ 64 w 127"/>
                <a:gd name="T51" fmla="*/ 248 h 347"/>
                <a:gd name="T52" fmla="*/ 85 w 127"/>
                <a:gd name="T53" fmla="*/ 241 h 347"/>
                <a:gd name="T54" fmla="*/ 56 w 127"/>
                <a:gd name="T55" fmla="*/ 234 h 347"/>
                <a:gd name="T56" fmla="*/ 7 w 127"/>
                <a:gd name="T57" fmla="*/ 234 h 347"/>
                <a:gd name="T58" fmla="*/ 7 w 127"/>
                <a:gd name="T59" fmla="*/ 220 h 347"/>
                <a:gd name="T60" fmla="*/ 28 w 127"/>
                <a:gd name="T61" fmla="*/ 220 h 347"/>
                <a:gd name="T62" fmla="*/ 49 w 127"/>
                <a:gd name="T63" fmla="*/ 220 h 347"/>
                <a:gd name="T64" fmla="*/ 78 w 127"/>
                <a:gd name="T65" fmla="*/ 227 h 347"/>
                <a:gd name="T66" fmla="*/ 99 w 127"/>
                <a:gd name="T67" fmla="*/ 234 h 347"/>
                <a:gd name="T68" fmla="*/ 106 w 127"/>
                <a:gd name="T69" fmla="*/ 241 h 347"/>
                <a:gd name="T70" fmla="*/ 113 w 127"/>
                <a:gd name="T71" fmla="*/ 205 h 347"/>
                <a:gd name="T72" fmla="*/ 106 w 127"/>
                <a:gd name="T73" fmla="*/ 198 h 347"/>
                <a:gd name="T74" fmla="*/ 92 w 127"/>
                <a:gd name="T75" fmla="*/ 191 h 347"/>
                <a:gd name="T76" fmla="*/ 85 w 127"/>
                <a:gd name="T77" fmla="*/ 198 h 347"/>
                <a:gd name="T78" fmla="*/ 71 w 127"/>
                <a:gd name="T79" fmla="*/ 205 h 347"/>
                <a:gd name="T80" fmla="*/ 49 w 127"/>
                <a:gd name="T81" fmla="*/ 212 h 347"/>
                <a:gd name="T82" fmla="*/ 42 w 127"/>
                <a:gd name="T83" fmla="*/ 205 h 347"/>
                <a:gd name="T84" fmla="*/ 56 w 127"/>
                <a:gd name="T85" fmla="*/ 198 h 347"/>
                <a:gd name="T86" fmla="*/ 64 w 127"/>
                <a:gd name="T87" fmla="*/ 191 h 347"/>
                <a:gd name="T88" fmla="*/ 71 w 127"/>
                <a:gd name="T89" fmla="*/ 127 h 347"/>
                <a:gd name="T90" fmla="*/ 71 w 127"/>
                <a:gd name="T91" fmla="*/ 35 h 347"/>
                <a:gd name="T92" fmla="*/ 56 w 127"/>
                <a:gd name="T93" fmla="*/ 7 h 347"/>
                <a:gd name="T94" fmla="*/ 35 w 127"/>
                <a:gd name="T95" fmla="*/ 7 h 347"/>
                <a:gd name="T96" fmla="*/ 35 w 127"/>
                <a:gd name="T97" fmla="*/ 0 h 347"/>
                <a:gd name="T98" fmla="*/ 56 w 127"/>
                <a:gd name="T99" fmla="*/ 0 h 347"/>
                <a:gd name="T100" fmla="*/ 71 w 127"/>
                <a:gd name="T101" fmla="*/ 0 h 347"/>
                <a:gd name="T102" fmla="*/ 78 w 127"/>
                <a:gd name="T103" fmla="*/ 7 h 34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27"/>
                <a:gd name="T157" fmla="*/ 0 h 347"/>
                <a:gd name="T158" fmla="*/ 127 w 127"/>
                <a:gd name="T159" fmla="*/ 347 h 347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27" h="347">
                  <a:moveTo>
                    <a:pt x="78" y="7"/>
                  </a:moveTo>
                  <a:lnTo>
                    <a:pt x="85" y="35"/>
                  </a:lnTo>
                  <a:lnTo>
                    <a:pt x="85" y="56"/>
                  </a:lnTo>
                  <a:lnTo>
                    <a:pt x="85" y="85"/>
                  </a:lnTo>
                  <a:lnTo>
                    <a:pt x="85" y="113"/>
                  </a:lnTo>
                  <a:lnTo>
                    <a:pt x="85" y="127"/>
                  </a:lnTo>
                  <a:lnTo>
                    <a:pt x="85" y="142"/>
                  </a:lnTo>
                  <a:lnTo>
                    <a:pt x="85" y="156"/>
                  </a:lnTo>
                  <a:lnTo>
                    <a:pt x="85" y="170"/>
                  </a:lnTo>
                  <a:lnTo>
                    <a:pt x="106" y="113"/>
                  </a:lnTo>
                  <a:lnTo>
                    <a:pt x="113" y="113"/>
                  </a:lnTo>
                  <a:lnTo>
                    <a:pt x="113" y="127"/>
                  </a:lnTo>
                  <a:lnTo>
                    <a:pt x="106" y="134"/>
                  </a:lnTo>
                  <a:lnTo>
                    <a:pt x="106" y="142"/>
                  </a:lnTo>
                  <a:lnTo>
                    <a:pt x="106" y="156"/>
                  </a:lnTo>
                  <a:lnTo>
                    <a:pt x="99" y="163"/>
                  </a:lnTo>
                  <a:lnTo>
                    <a:pt x="99" y="170"/>
                  </a:lnTo>
                  <a:lnTo>
                    <a:pt x="92" y="177"/>
                  </a:lnTo>
                  <a:lnTo>
                    <a:pt x="85" y="184"/>
                  </a:lnTo>
                  <a:lnTo>
                    <a:pt x="92" y="184"/>
                  </a:lnTo>
                  <a:lnTo>
                    <a:pt x="99" y="184"/>
                  </a:lnTo>
                  <a:lnTo>
                    <a:pt x="99" y="191"/>
                  </a:lnTo>
                  <a:lnTo>
                    <a:pt x="106" y="191"/>
                  </a:lnTo>
                  <a:lnTo>
                    <a:pt x="113" y="191"/>
                  </a:lnTo>
                  <a:lnTo>
                    <a:pt x="120" y="191"/>
                  </a:lnTo>
                  <a:lnTo>
                    <a:pt x="120" y="198"/>
                  </a:lnTo>
                  <a:lnTo>
                    <a:pt x="127" y="198"/>
                  </a:lnTo>
                  <a:lnTo>
                    <a:pt x="127" y="212"/>
                  </a:lnTo>
                  <a:lnTo>
                    <a:pt x="120" y="220"/>
                  </a:lnTo>
                  <a:lnTo>
                    <a:pt x="120" y="227"/>
                  </a:lnTo>
                  <a:lnTo>
                    <a:pt x="120" y="241"/>
                  </a:lnTo>
                  <a:lnTo>
                    <a:pt x="113" y="248"/>
                  </a:lnTo>
                  <a:lnTo>
                    <a:pt x="106" y="255"/>
                  </a:lnTo>
                  <a:lnTo>
                    <a:pt x="106" y="262"/>
                  </a:lnTo>
                  <a:lnTo>
                    <a:pt x="106" y="276"/>
                  </a:lnTo>
                  <a:lnTo>
                    <a:pt x="113" y="283"/>
                  </a:lnTo>
                  <a:lnTo>
                    <a:pt x="113" y="290"/>
                  </a:lnTo>
                  <a:lnTo>
                    <a:pt x="106" y="305"/>
                  </a:lnTo>
                  <a:lnTo>
                    <a:pt x="106" y="312"/>
                  </a:lnTo>
                  <a:lnTo>
                    <a:pt x="99" y="312"/>
                  </a:lnTo>
                  <a:lnTo>
                    <a:pt x="99" y="319"/>
                  </a:lnTo>
                  <a:lnTo>
                    <a:pt x="92" y="319"/>
                  </a:lnTo>
                  <a:lnTo>
                    <a:pt x="85" y="319"/>
                  </a:lnTo>
                  <a:lnTo>
                    <a:pt x="78" y="326"/>
                  </a:lnTo>
                  <a:lnTo>
                    <a:pt x="71" y="326"/>
                  </a:lnTo>
                  <a:lnTo>
                    <a:pt x="71" y="333"/>
                  </a:lnTo>
                  <a:lnTo>
                    <a:pt x="64" y="333"/>
                  </a:lnTo>
                  <a:lnTo>
                    <a:pt x="56" y="333"/>
                  </a:lnTo>
                  <a:lnTo>
                    <a:pt x="49" y="340"/>
                  </a:lnTo>
                  <a:lnTo>
                    <a:pt x="42" y="340"/>
                  </a:lnTo>
                  <a:lnTo>
                    <a:pt x="35" y="340"/>
                  </a:lnTo>
                  <a:lnTo>
                    <a:pt x="28" y="347"/>
                  </a:lnTo>
                  <a:lnTo>
                    <a:pt x="21" y="347"/>
                  </a:lnTo>
                  <a:lnTo>
                    <a:pt x="14" y="347"/>
                  </a:lnTo>
                  <a:lnTo>
                    <a:pt x="7" y="347"/>
                  </a:lnTo>
                  <a:lnTo>
                    <a:pt x="7" y="340"/>
                  </a:lnTo>
                  <a:lnTo>
                    <a:pt x="14" y="340"/>
                  </a:lnTo>
                  <a:lnTo>
                    <a:pt x="21" y="333"/>
                  </a:lnTo>
                  <a:lnTo>
                    <a:pt x="28" y="333"/>
                  </a:lnTo>
                  <a:lnTo>
                    <a:pt x="35" y="333"/>
                  </a:lnTo>
                  <a:lnTo>
                    <a:pt x="35" y="326"/>
                  </a:lnTo>
                  <a:lnTo>
                    <a:pt x="42" y="326"/>
                  </a:lnTo>
                  <a:lnTo>
                    <a:pt x="49" y="319"/>
                  </a:lnTo>
                  <a:lnTo>
                    <a:pt x="56" y="319"/>
                  </a:lnTo>
                  <a:lnTo>
                    <a:pt x="64" y="312"/>
                  </a:lnTo>
                  <a:lnTo>
                    <a:pt x="71" y="312"/>
                  </a:lnTo>
                  <a:lnTo>
                    <a:pt x="78" y="305"/>
                  </a:lnTo>
                  <a:lnTo>
                    <a:pt x="85" y="297"/>
                  </a:lnTo>
                  <a:lnTo>
                    <a:pt x="92" y="297"/>
                  </a:lnTo>
                  <a:lnTo>
                    <a:pt x="99" y="297"/>
                  </a:lnTo>
                  <a:lnTo>
                    <a:pt x="92" y="283"/>
                  </a:lnTo>
                  <a:lnTo>
                    <a:pt x="99" y="269"/>
                  </a:lnTo>
                  <a:lnTo>
                    <a:pt x="99" y="262"/>
                  </a:lnTo>
                  <a:lnTo>
                    <a:pt x="92" y="248"/>
                  </a:lnTo>
                  <a:lnTo>
                    <a:pt x="85" y="248"/>
                  </a:lnTo>
                  <a:lnTo>
                    <a:pt x="78" y="255"/>
                  </a:lnTo>
                  <a:lnTo>
                    <a:pt x="71" y="255"/>
                  </a:lnTo>
                  <a:lnTo>
                    <a:pt x="64" y="262"/>
                  </a:lnTo>
                  <a:lnTo>
                    <a:pt x="56" y="262"/>
                  </a:lnTo>
                  <a:lnTo>
                    <a:pt x="49" y="269"/>
                  </a:lnTo>
                  <a:lnTo>
                    <a:pt x="42" y="269"/>
                  </a:lnTo>
                  <a:lnTo>
                    <a:pt x="35" y="269"/>
                  </a:lnTo>
                  <a:lnTo>
                    <a:pt x="28" y="269"/>
                  </a:lnTo>
                  <a:lnTo>
                    <a:pt x="28" y="262"/>
                  </a:lnTo>
                  <a:lnTo>
                    <a:pt x="35" y="262"/>
                  </a:lnTo>
                  <a:lnTo>
                    <a:pt x="42" y="255"/>
                  </a:lnTo>
                  <a:lnTo>
                    <a:pt x="49" y="255"/>
                  </a:lnTo>
                  <a:lnTo>
                    <a:pt x="56" y="248"/>
                  </a:lnTo>
                  <a:lnTo>
                    <a:pt x="64" y="248"/>
                  </a:lnTo>
                  <a:lnTo>
                    <a:pt x="71" y="248"/>
                  </a:lnTo>
                  <a:lnTo>
                    <a:pt x="78" y="241"/>
                  </a:lnTo>
                  <a:lnTo>
                    <a:pt x="85" y="241"/>
                  </a:lnTo>
                  <a:lnTo>
                    <a:pt x="78" y="234"/>
                  </a:lnTo>
                  <a:lnTo>
                    <a:pt x="71" y="234"/>
                  </a:lnTo>
                  <a:lnTo>
                    <a:pt x="64" y="234"/>
                  </a:lnTo>
                  <a:lnTo>
                    <a:pt x="56" y="234"/>
                  </a:lnTo>
                  <a:lnTo>
                    <a:pt x="49" y="234"/>
                  </a:lnTo>
                  <a:lnTo>
                    <a:pt x="42" y="234"/>
                  </a:lnTo>
                  <a:lnTo>
                    <a:pt x="7" y="234"/>
                  </a:lnTo>
                  <a:lnTo>
                    <a:pt x="0" y="227"/>
                  </a:lnTo>
                  <a:lnTo>
                    <a:pt x="7" y="220"/>
                  </a:lnTo>
                  <a:lnTo>
                    <a:pt x="14" y="220"/>
                  </a:lnTo>
                  <a:lnTo>
                    <a:pt x="21" y="220"/>
                  </a:lnTo>
                  <a:lnTo>
                    <a:pt x="28" y="220"/>
                  </a:lnTo>
                  <a:lnTo>
                    <a:pt x="35" y="220"/>
                  </a:lnTo>
                  <a:lnTo>
                    <a:pt x="42" y="220"/>
                  </a:lnTo>
                  <a:lnTo>
                    <a:pt x="49" y="220"/>
                  </a:lnTo>
                  <a:lnTo>
                    <a:pt x="56" y="220"/>
                  </a:lnTo>
                  <a:lnTo>
                    <a:pt x="64" y="227"/>
                  </a:lnTo>
                  <a:lnTo>
                    <a:pt x="71" y="227"/>
                  </a:lnTo>
                  <a:lnTo>
                    <a:pt x="78" y="227"/>
                  </a:lnTo>
                  <a:lnTo>
                    <a:pt x="85" y="227"/>
                  </a:lnTo>
                  <a:lnTo>
                    <a:pt x="92" y="227"/>
                  </a:lnTo>
                  <a:lnTo>
                    <a:pt x="99" y="234"/>
                  </a:lnTo>
                  <a:lnTo>
                    <a:pt x="99" y="241"/>
                  </a:lnTo>
                  <a:lnTo>
                    <a:pt x="106" y="241"/>
                  </a:lnTo>
                  <a:lnTo>
                    <a:pt x="106" y="234"/>
                  </a:lnTo>
                  <a:lnTo>
                    <a:pt x="113" y="220"/>
                  </a:lnTo>
                  <a:lnTo>
                    <a:pt x="113" y="212"/>
                  </a:lnTo>
                  <a:lnTo>
                    <a:pt x="113" y="205"/>
                  </a:lnTo>
                  <a:lnTo>
                    <a:pt x="113" y="198"/>
                  </a:lnTo>
                  <a:lnTo>
                    <a:pt x="106" y="198"/>
                  </a:lnTo>
                  <a:lnTo>
                    <a:pt x="99" y="198"/>
                  </a:lnTo>
                  <a:lnTo>
                    <a:pt x="99" y="191"/>
                  </a:lnTo>
                  <a:lnTo>
                    <a:pt x="92" y="191"/>
                  </a:lnTo>
                  <a:lnTo>
                    <a:pt x="85" y="198"/>
                  </a:lnTo>
                  <a:lnTo>
                    <a:pt x="78" y="205"/>
                  </a:lnTo>
                  <a:lnTo>
                    <a:pt x="71" y="205"/>
                  </a:lnTo>
                  <a:lnTo>
                    <a:pt x="64" y="212"/>
                  </a:lnTo>
                  <a:lnTo>
                    <a:pt x="56" y="212"/>
                  </a:lnTo>
                  <a:lnTo>
                    <a:pt x="49" y="212"/>
                  </a:lnTo>
                  <a:lnTo>
                    <a:pt x="42" y="212"/>
                  </a:lnTo>
                  <a:lnTo>
                    <a:pt x="42" y="205"/>
                  </a:lnTo>
                  <a:lnTo>
                    <a:pt x="49" y="198"/>
                  </a:lnTo>
                  <a:lnTo>
                    <a:pt x="56" y="198"/>
                  </a:lnTo>
                  <a:lnTo>
                    <a:pt x="64" y="191"/>
                  </a:lnTo>
                  <a:lnTo>
                    <a:pt x="71" y="191"/>
                  </a:lnTo>
                  <a:lnTo>
                    <a:pt x="71" y="170"/>
                  </a:lnTo>
                  <a:lnTo>
                    <a:pt x="71" y="149"/>
                  </a:lnTo>
                  <a:lnTo>
                    <a:pt x="71" y="127"/>
                  </a:lnTo>
                  <a:lnTo>
                    <a:pt x="71" y="99"/>
                  </a:lnTo>
                  <a:lnTo>
                    <a:pt x="71" y="78"/>
                  </a:lnTo>
                  <a:lnTo>
                    <a:pt x="71" y="56"/>
                  </a:lnTo>
                  <a:lnTo>
                    <a:pt x="71" y="35"/>
                  </a:lnTo>
                  <a:lnTo>
                    <a:pt x="71" y="14"/>
                  </a:lnTo>
                  <a:lnTo>
                    <a:pt x="64" y="7"/>
                  </a:lnTo>
                  <a:lnTo>
                    <a:pt x="56" y="7"/>
                  </a:lnTo>
                  <a:lnTo>
                    <a:pt x="49" y="7"/>
                  </a:lnTo>
                  <a:lnTo>
                    <a:pt x="42" y="7"/>
                  </a:lnTo>
                  <a:lnTo>
                    <a:pt x="35" y="7"/>
                  </a:lnTo>
                  <a:lnTo>
                    <a:pt x="28" y="7"/>
                  </a:lnTo>
                  <a:lnTo>
                    <a:pt x="35" y="7"/>
                  </a:lnTo>
                  <a:lnTo>
                    <a:pt x="35" y="0"/>
                  </a:lnTo>
                  <a:lnTo>
                    <a:pt x="42" y="0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4" y="0"/>
                  </a:lnTo>
                  <a:lnTo>
                    <a:pt x="71" y="0"/>
                  </a:lnTo>
                  <a:lnTo>
                    <a:pt x="78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7500" name="Freeform 203"/>
            <p:cNvSpPr>
              <a:spLocks/>
            </p:cNvSpPr>
            <p:nvPr/>
          </p:nvSpPr>
          <p:spPr bwMode="auto">
            <a:xfrm>
              <a:off x="3032" y="2082"/>
              <a:ext cx="85" cy="184"/>
            </a:xfrm>
            <a:custGeom>
              <a:avLst/>
              <a:gdLst>
                <a:gd name="T0" fmla="*/ 85 w 85"/>
                <a:gd name="T1" fmla="*/ 21 h 184"/>
                <a:gd name="T2" fmla="*/ 85 w 85"/>
                <a:gd name="T3" fmla="*/ 35 h 184"/>
                <a:gd name="T4" fmla="*/ 78 w 85"/>
                <a:gd name="T5" fmla="*/ 50 h 184"/>
                <a:gd name="T6" fmla="*/ 71 w 85"/>
                <a:gd name="T7" fmla="*/ 64 h 184"/>
                <a:gd name="T8" fmla="*/ 57 w 85"/>
                <a:gd name="T9" fmla="*/ 78 h 184"/>
                <a:gd name="T10" fmla="*/ 50 w 85"/>
                <a:gd name="T11" fmla="*/ 99 h 184"/>
                <a:gd name="T12" fmla="*/ 42 w 85"/>
                <a:gd name="T13" fmla="*/ 128 h 184"/>
                <a:gd name="T14" fmla="*/ 35 w 85"/>
                <a:gd name="T15" fmla="*/ 156 h 184"/>
                <a:gd name="T16" fmla="*/ 35 w 85"/>
                <a:gd name="T17" fmla="*/ 184 h 184"/>
                <a:gd name="T18" fmla="*/ 28 w 85"/>
                <a:gd name="T19" fmla="*/ 177 h 184"/>
                <a:gd name="T20" fmla="*/ 28 w 85"/>
                <a:gd name="T21" fmla="*/ 149 h 184"/>
                <a:gd name="T22" fmla="*/ 28 w 85"/>
                <a:gd name="T23" fmla="*/ 135 h 184"/>
                <a:gd name="T24" fmla="*/ 28 w 85"/>
                <a:gd name="T25" fmla="*/ 135 h 184"/>
                <a:gd name="T26" fmla="*/ 21 w 85"/>
                <a:gd name="T27" fmla="*/ 135 h 184"/>
                <a:gd name="T28" fmla="*/ 14 w 85"/>
                <a:gd name="T29" fmla="*/ 135 h 184"/>
                <a:gd name="T30" fmla="*/ 7 w 85"/>
                <a:gd name="T31" fmla="*/ 128 h 184"/>
                <a:gd name="T32" fmla="*/ 7 w 85"/>
                <a:gd name="T33" fmla="*/ 128 h 184"/>
                <a:gd name="T34" fmla="*/ 0 w 85"/>
                <a:gd name="T35" fmla="*/ 113 h 184"/>
                <a:gd name="T36" fmla="*/ 7 w 85"/>
                <a:gd name="T37" fmla="*/ 92 h 184"/>
                <a:gd name="T38" fmla="*/ 14 w 85"/>
                <a:gd name="T39" fmla="*/ 85 h 184"/>
                <a:gd name="T40" fmla="*/ 14 w 85"/>
                <a:gd name="T41" fmla="*/ 99 h 184"/>
                <a:gd name="T42" fmla="*/ 14 w 85"/>
                <a:gd name="T43" fmla="*/ 106 h 184"/>
                <a:gd name="T44" fmla="*/ 14 w 85"/>
                <a:gd name="T45" fmla="*/ 113 h 184"/>
                <a:gd name="T46" fmla="*/ 14 w 85"/>
                <a:gd name="T47" fmla="*/ 120 h 184"/>
                <a:gd name="T48" fmla="*/ 21 w 85"/>
                <a:gd name="T49" fmla="*/ 120 h 184"/>
                <a:gd name="T50" fmla="*/ 21 w 85"/>
                <a:gd name="T51" fmla="*/ 128 h 184"/>
                <a:gd name="T52" fmla="*/ 28 w 85"/>
                <a:gd name="T53" fmla="*/ 120 h 184"/>
                <a:gd name="T54" fmla="*/ 35 w 85"/>
                <a:gd name="T55" fmla="*/ 113 h 184"/>
                <a:gd name="T56" fmla="*/ 35 w 85"/>
                <a:gd name="T57" fmla="*/ 99 h 184"/>
                <a:gd name="T58" fmla="*/ 42 w 85"/>
                <a:gd name="T59" fmla="*/ 85 h 184"/>
                <a:gd name="T60" fmla="*/ 42 w 85"/>
                <a:gd name="T61" fmla="*/ 71 h 184"/>
                <a:gd name="T62" fmla="*/ 50 w 85"/>
                <a:gd name="T63" fmla="*/ 64 h 184"/>
                <a:gd name="T64" fmla="*/ 42 w 85"/>
                <a:gd name="T65" fmla="*/ 57 h 184"/>
                <a:gd name="T66" fmla="*/ 35 w 85"/>
                <a:gd name="T67" fmla="*/ 50 h 184"/>
                <a:gd name="T68" fmla="*/ 35 w 85"/>
                <a:gd name="T69" fmla="*/ 42 h 184"/>
                <a:gd name="T70" fmla="*/ 35 w 85"/>
                <a:gd name="T71" fmla="*/ 42 h 184"/>
                <a:gd name="T72" fmla="*/ 35 w 85"/>
                <a:gd name="T73" fmla="*/ 42 h 184"/>
                <a:gd name="T74" fmla="*/ 42 w 85"/>
                <a:gd name="T75" fmla="*/ 42 h 184"/>
                <a:gd name="T76" fmla="*/ 50 w 85"/>
                <a:gd name="T77" fmla="*/ 50 h 184"/>
                <a:gd name="T78" fmla="*/ 50 w 85"/>
                <a:gd name="T79" fmla="*/ 57 h 184"/>
                <a:gd name="T80" fmla="*/ 57 w 85"/>
                <a:gd name="T81" fmla="*/ 57 h 184"/>
                <a:gd name="T82" fmla="*/ 64 w 85"/>
                <a:gd name="T83" fmla="*/ 57 h 184"/>
                <a:gd name="T84" fmla="*/ 64 w 85"/>
                <a:gd name="T85" fmla="*/ 50 h 184"/>
                <a:gd name="T86" fmla="*/ 71 w 85"/>
                <a:gd name="T87" fmla="*/ 42 h 184"/>
                <a:gd name="T88" fmla="*/ 71 w 85"/>
                <a:gd name="T89" fmla="*/ 35 h 184"/>
                <a:gd name="T90" fmla="*/ 71 w 85"/>
                <a:gd name="T91" fmla="*/ 28 h 184"/>
                <a:gd name="T92" fmla="*/ 71 w 85"/>
                <a:gd name="T93" fmla="*/ 28 h 184"/>
                <a:gd name="T94" fmla="*/ 71 w 85"/>
                <a:gd name="T95" fmla="*/ 28 h 184"/>
                <a:gd name="T96" fmla="*/ 71 w 85"/>
                <a:gd name="T97" fmla="*/ 14 h 184"/>
                <a:gd name="T98" fmla="*/ 71 w 85"/>
                <a:gd name="T99" fmla="*/ 7 h 184"/>
                <a:gd name="T100" fmla="*/ 71 w 85"/>
                <a:gd name="T101" fmla="*/ 0 h 184"/>
                <a:gd name="T102" fmla="*/ 85 w 85"/>
                <a:gd name="T103" fmla="*/ 14 h 18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85"/>
                <a:gd name="T157" fmla="*/ 0 h 184"/>
                <a:gd name="T158" fmla="*/ 85 w 85"/>
                <a:gd name="T159" fmla="*/ 184 h 184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85" h="184">
                  <a:moveTo>
                    <a:pt x="85" y="14"/>
                  </a:moveTo>
                  <a:lnTo>
                    <a:pt x="85" y="21"/>
                  </a:lnTo>
                  <a:lnTo>
                    <a:pt x="85" y="28"/>
                  </a:lnTo>
                  <a:lnTo>
                    <a:pt x="85" y="35"/>
                  </a:lnTo>
                  <a:lnTo>
                    <a:pt x="78" y="42"/>
                  </a:lnTo>
                  <a:lnTo>
                    <a:pt x="78" y="50"/>
                  </a:lnTo>
                  <a:lnTo>
                    <a:pt x="71" y="57"/>
                  </a:lnTo>
                  <a:lnTo>
                    <a:pt x="71" y="64"/>
                  </a:lnTo>
                  <a:lnTo>
                    <a:pt x="64" y="71"/>
                  </a:lnTo>
                  <a:lnTo>
                    <a:pt x="57" y="78"/>
                  </a:lnTo>
                  <a:lnTo>
                    <a:pt x="50" y="85"/>
                  </a:lnTo>
                  <a:lnTo>
                    <a:pt x="50" y="99"/>
                  </a:lnTo>
                  <a:lnTo>
                    <a:pt x="42" y="113"/>
                  </a:lnTo>
                  <a:lnTo>
                    <a:pt x="42" y="128"/>
                  </a:lnTo>
                  <a:lnTo>
                    <a:pt x="42" y="142"/>
                  </a:lnTo>
                  <a:lnTo>
                    <a:pt x="35" y="156"/>
                  </a:lnTo>
                  <a:lnTo>
                    <a:pt x="35" y="170"/>
                  </a:lnTo>
                  <a:lnTo>
                    <a:pt x="35" y="184"/>
                  </a:lnTo>
                  <a:lnTo>
                    <a:pt x="28" y="184"/>
                  </a:lnTo>
                  <a:lnTo>
                    <a:pt x="28" y="177"/>
                  </a:lnTo>
                  <a:lnTo>
                    <a:pt x="28" y="163"/>
                  </a:lnTo>
                  <a:lnTo>
                    <a:pt x="28" y="149"/>
                  </a:lnTo>
                  <a:lnTo>
                    <a:pt x="28" y="135"/>
                  </a:lnTo>
                  <a:lnTo>
                    <a:pt x="21" y="135"/>
                  </a:lnTo>
                  <a:lnTo>
                    <a:pt x="14" y="135"/>
                  </a:lnTo>
                  <a:lnTo>
                    <a:pt x="14" y="128"/>
                  </a:lnTo>
                  <a:lnTo>
                    <a:pt x="7" y="128"/>
                  </a:lnTo>
                  <a:lnTo>
                    <a:pt x="0" y="120"/>
                  </a:lnTo>
                  <a:lnTo>
                    <a:pt x="0" y="113"/>
                  </a:lnTo>
                  <a:lnTo>
                    <a:pt x="7" y="106"/>
                  </a:lnTo>
                  <a:lnTo>
                    <a:pt x="7" y="92"/>
                  </a:lnTo>
                  <a:lnTo>
                    <a:pt x="7" y="85"/>
                  </a:lnTo>
                  <a:lnTo>
                    <a:pt x="14" y="85"/>
                  </a:lnTo>
                  <a:lnTo>
                    <a:pt x="14" y="92"/>
                  </a:lnTo>
                  <a:lnTo>
                    <a:pt x="14" y="99"/>
                  </a:lnTo>
                  <a:lnTo>
                    <a:pt x="14" y="106"/>
                  </a:lnTo>
                  <a:lnTo>
                    <a:pt x="14" y="113"/>
                  </a:lnTo>
                  <a:lnTo>
                    <a:pt x="14" y="120"/>
                  </a:lnTo>
                  <a:lnTo>
                    <a:pt x="21" y="120"/>
                  </a:lnTo>
                  <a:lnTo>
                    <a:pt x="21" y="128"/>
                  </a:lnTo>
                  <a:lnTo>
                    <a:pt x="28" y="128"/>
                  </a:lnTo>
                  <a:lnTo>
                    <a:pt x="28" y="120"/>
                  </a:lnTo>
                  <a:lnTo>
                    <a:pt x="35" y="113"/>
                  </a:lnTo>
                  <a:lnTo>
                    <a:pt x="35" y="106"/>
                  </a:lnTo>
                  <a:lnTo>
                    <a:pt x="35" y="99"/>
                  </a:lnTo>
                  <a:lnTo>
                    <a:pt x="42" y="92"/>
                  </a:lnTo>
                  <a:lnTo>
                    <a:pt x="42" y="85"/>
                  </a:lnTo>
                  <a:lnTo>
                    <a:pt x="42" y="78"/>
                  </a:lnTo>
                  <a:lnTo>
                    <a:pt x="42" y="71"/>
                  </a:lnTo>
                  <a:lnTo>
                    <a:pt x="50" y="64"/>
                  </a:lnTo>
                  <a:lnTo>
                    <a:pt x="42" y="57"/>
                  </a:lnTo>
                  <a:lnTo>
                    <a:pt x="35" y="50"/>
                  </a:lnTo>
                  <a:lnTo>
                    <a:pt x="35" y="42"/>
                  </a:lnTo>
                  <a:lnTo>
                    <a:pt x="28" y="42"/>
                  </a:lnTo>
                  <a:lnTo>
                    <a:pt x="35" y="42"/>
                  </a:lnTo>
                  <a:lnTo>
                    <a:pt x="42" y="42"/>
                  </a:lnTo>
                  <a:lnTo>
                    <a:pt x="50" y="50"/>
                  </a:lnTo>
                  <a:lnTo>
                    <a:pt x="50" y="57"/>
                  </a:lnTo>
                  <a:lnTo>
                    <a:pt x="57" y="57"/>
                  </a:lnTo>
                  <a:lnTo>
                    <a:pt x="57" y="64"/>
                  </a:lnTo>
                  <a:lnTo>
                    <a:pt x="64" y="57"/>
                  </a:lnTo>
                  <a:lnTo>
                    <a:pt x="64" y="50"/>
                  </a:lnTo>
                  <a:lnTo>
                    <a:pt x="71" y="42"/>
                  </a:lnTo>
                  <a:lnTo>
                    <a:pt x="71" y="35"/>
                  </a:lnTo>
                  <a:lnTo>
                    <a:pt x="78" y="28"/>
                  </a:lnTo>
                  <a:lnTo>
                    <a:pt x="71" y="28"/>
                  </a:lnTo>
                  <a:lnTo>
                    <a:pt x="71" y="21"/>
                  </a:lnTo>
                  <a:lnTo>
                    <a:pt x="71" y="14"/>
                  </a:lnTo>
                  <a:lnTo>
                    <a:pt x="71" y="7"/>
                  </a:lnTo>
                  <a:lnTo>
                    <a:pt x="71" y="0"/>
                  </a:lnTo>
                  <a:lnTo>
                    <a:pt x="78" y="0"/>
                  </a:lnTo>
                  <a:lnTo>
                    <a:pt x="85" y="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7501" name="Freeform 204"/>
            <p:cNvSpPr>
              <a:spLocks/>
            </p:cNvSpPr>
            <p:nvPr/>
          </p:nvSpPr>
          <p:spPr bwMode="auto">
            <a:xfrm>
              <a:off x="3025" y="2096"/>
              <a:ext cx="28" cy="57"/>
            </a:xfrm>
            <a:custGeom>
              <a:avLst/>
              <a:gdLst>
                <a:gd name="T0" fmla="*/ 14 w 28"/>
                <a:gd name="T1" fmla="*/ 36 h 57"/>
                <a:gd name="T2" fmla="*/ 14 w 28"/>
                <a:gd name="T3" fmla="*/ 36 h 57"/>
                <a:gd name="T4" fmla="*/ 14 w 28"/>
                <a:gd name="T5" fmla="*/ 36 h 57"/>
                <a:gd name="T6" fmla="*/ 14 w 28"/>
                <a:gd name="T7" fmla="*/ 36 h 57"/>
                <a:gd name="T8" fmla="*/ 21 w 28"/>
                <a:gd name="T9" fmla="*/ 36 h 57"/>
                <a:gd name="T10" fmla="*/ 21 w 28"/>
                <a:gd name="T11" fmla="*/ 36 h 57"/>
                <a:gd name="T12" fmla="*/ 21 w 28"/>
                <a:gd name="T13" fmla="*/ 28 h 57"/>
                <a:gd name="T14" fmla="*/ 21 w 28"/>
                <a:gd name="T15" fmla="*/ 28 h 57"/>
                <a:gd name="T16" fmla="*/ 28 w 28"/>
                <a:gd name="T17" fmla="*/ 28 h 57"/>
                <a:gd name="T18" fmla="*/ 28 w 28"/>
                <a:gd name="T19" fmla="*/ 28 h 57"/>
                <a:gd name="T20" fmla="*/ 28 w 28"/>
                <a:gd name="T21" fmla="*/ 28 h 57"/>
                <a:gd name="T22" fmla="*/ 28 w 28"/>
                <a:gd name="T23" fmla="*/ 36 h 57"/>
                <a:gd name="T24" fmla="*/ 28 w 28"/>
                <a:gd name="T25" fmla="*/ 36 h 57"/>
                <a:gd name="T26" fmla="*/ 28 w 28"/>
                <a:gd name="T27" fmla="*/ 36 h 57"/>
                <a:gd name="T28" fmla="*/ 28 w 28"/>
                <a:gd name="T29" fmla="*/ 43 h 57"/>
                <a:gd name="T30" fmla="*/ 21 w 28"/>
                <a:gd name="T31" fmla="*/ 43 h 57"/>
                <a:gd name="T32" fmla="*/ 21 w 28"/>
                <a:gd name="T33" fmla="*/ 43 h 57"/>
                <a:gd name="T34" fmla="*/ 21 w 28"/>
                <a:gd name="T35" fmla="*/ 50 h 57"/>
                <a:gd name="T36" fmla="*/ 21 w 28"/>
                <a:gd name="T37" fmla="*/ 50 h 57"/>
                <a:gd name="T38" fmla="*/ 21 w 28"/>
                <a:gd name="T39" fmla="*/ 50 h 57"/>
                <a:gd name="T40" fmla="*/ 21 w 28"/>
                <a:gd name="T41" fmla="*/ 57 h 57"/>
                <a:gd name="T42" fmla="*/ 14 w 28"/>
                <a:gd name="T43" fmla="*/ 57 h 57"/>
                <a:gd name="T44" fmla="*/ 14 w 28"/>
                <a:gd name="T45" fmla="*/ 57 h 57"/>
                <a:gd name="T46" fmla="*/ 14 w 28"/>
                <a:gd name="T47" fmla="*/ 57 h 57"/>
                <a:gd name="T48" fmla="*/ 7 w 28"/>
                <a:gd name="T49" fmla="*/ 57 h 57"/>
                <a:gd name="T50" fmla="*/ 7 w 28"/>
                <a:gd name="T51" fmla="*/ 50 h 57"/>
                <a:gd name="T52" fmla="*/ 0 w 28"/>
                <a:gd name="T53" fmla="*/ 43 h 57"/>
                <a:gd name="T54" fmla="*/ 0 w 28"/>
                <a:gd name="T55" fmla="*/ 36 h 57"/>
                <a:gd name="T56" fmla="*/ 0 w 28"/>
                <a:gd name="T57" fmla="*/ 28 h 57"/>
                <a:gd name="T58" fmla="*/ 0 w 28"/>
                <a:gd name="T59" fmla="*/ 21 h 57"/>
                <a:gd name="T60" fmla="*/ 0 w 28"/>
                <a:gd name="T61" fmla="*/ 14 h 57"/>
                <a:gd name="T62" fmla="*/ 0 w 28"/>
                <a:gd name="T63" fmla="*/ 7 h 57"/>
                <a:gd name="T64" fmla="*/ 7 w 28"/>
                <a:gd name="T65" fmla="*/ 0 h 57"/>
                <a:gd name="T66" fmla="*/ 7 w 28"/>
                <a:gd name="T67" fmla="*/ 7 h 57"/>
                <a:gd name="T68" fmla="*/ 7 w 28"/>
                <a:gd name="T69" fmla="*/ 7 h 57"/>
                <a:gd name="T70" fmla="*/ 7 w 28"/>
                <a:gd name="T71" fmla="*/ 14 h 57"/>
                <a:gd name="T72" fmla="*/ 7 w 28"/>
                <a:gd name="T73" fmla="*/ 14 h 57"/>
                <a:gd name="T74" fmla="*/ 7 w 28"/>
                <a:gd name="T75" fmla="*/ 21 h 57"/>
                <a:gd name="T76" fmla="*/ 7 w 28"/>
                <a:gd name="T77" fmla="*/ 28 h 57"/>
                <a:gd name="T78" fmla="*/ 7 w 28"/>
                <a:gd name="T79" fmla="*/ 28 h 57"/>
                <a:gd name="T80" fmla="*/ 14 w 28"/>
                <a:gd name="T81" fmla="*/ 36 h 5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8"/>
                <a:gd name="T124" fmla="*/ 0 h 57"/>
                <a:gd name="T125" fmla="*/ 28 w 28"/>
                <a:gd name="T126" fmla="*/ 57 h 57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8" h="57">
                  <a:moveTo>
                    <a:pt x="14" y="36"/>
                  </a:moveTo>
                  <a:lnTo>
                    <a:pt x="14" y="36"/>
                  </a:lnTo>
                  <a:lnTo>
                    <a:pt x="21" y="36"/>
                  </a:lnTo>
                  <a:lnTo>
                    <a:pt x="21" y="28"/>
                  </a:lnTo>
                  <a:lnTo>
                    <a:pt x="28" y="28"/>
                  </a:lnTo>
                  <a:lnTo>
                    <a:pt x="28" y="36"/>
                  </a:lnTo>
                  <a:lnTo>
                    <a:pt x="28" y="43"/>
                  </a:lnTo>
                  <a:lnTo>
                    <a:pt x="21" y="43"/>
                  </a:lnTo>
                  <a:lnTo>
                    <a:pt x="21" y="50"/>
                  </a:lnTo>
                  <a:lnTo>
                    <a:pt x="21" y="57"/>
                  </a:lnTo>
                  <a:lnTo>
                    <a:pt x="14" y="57"/>
                  </a:lnTo>
                  <a:lnTo>
                    <a:pt x="7" y="57"/>
                  </a:lnTo>
                  <a:lnTo>
                    <a:pt x="7" y="50"/>
                  </a:lnTo>
                  <a:lnTo>
                    <a:pt x="0" y="43"/>
                  </a:lnTo>
                  <a:lnTo>
                    <a:pt x="0" y="36"/>
                  </a:lnTo>
                  <a:lnTo>
                    <a:pt x="0" y="28"/>
                  </a:lnTo>
                  <a:lnTo>
                    <a:pt x="0" y="21"/>
                  </a:lnTo>
                  <a:lnTo>
                    <a:pt x="0" y="14"/>
                  </a:lnTo>
                  <a:lnTo>
                    <a:pt x="0" y="7"/>
                  </a:lnTo>
                  <a:lnTo>
                    <a:pt x="7" y="0"/>
                  </a:lnTo>
                  <a:lnTo>
                    <a:pt x="7" y="7"/>
                  </a:lnTo>
                  <a:lnTo>
                    <a:pt x="7" y="14"/>
                  </a:lnTo>
                  <a:lnTo>
                    <a:pt x="7" y="21"/>
                  </a:lnTo>
                  <a:lnTo>
                    <a:pt x="7" y="28"/>
                  </a:lnTo>
                  <a:lnTo>
                    <a:pt x="14" y="3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7502" name="Freeform 205"/>
            <p:cNvSpPr>
              <a:spLocks/>
            </p:cNvSpPr>
            <p:nvPr/>
          </p:nvSpPr>
          <p:spPr bwMode="auto">
            <a:xfrm>
              <a:off x="2890" y="2103"/>
              <a:ext cx="14" cy="170"/>
            </a:xfrm>
            <a:custGeom>
              <a:avLst/>
              <a:gdLst>
                <a:gd name="T0" fmla="*/ 7 w 14"/>
                <a:gd name="T1" fmla="*/ 14 h 170"/>
                <a:gd name="T2" fmla="*/ 14 w 14"/>
                <a:gd name="T3" fmla="*/ 57 h 170"/>
                <a:gd name="T4" fmla="*/ 14 w 14"/>
                <a:gd name="T5" fmla="*/ 92 h 170"/>
                <a:gd name="T6" fmla="*/ 14 w 14"/>
                <a:gd name="T7" fmla="*/ 135 h 170"/>
                <a:gd name="T8" fmla="*/ 14 w 14"/>
                <a:gd name="T9" fmla="*/ 170 h 170"/>
                <a:gd name="T10" fmla="*/ 14 w 14"/>
                <a:gd name="T11" fmla="*/ 170 h 170"/>
                <a:gd name="T12" fmla="*/ 7 w 14"/>
                <a:gd name="T13" fmla="*/ 170 h 170"/>
                <a:gd name="T14" fmla="*/ 7 w 14"/>
                <a:gd name="T15" fmla="*/ 170 h 170"/>
                <a:gd name="T16" fmla="*/ 7 w 14"/>
                <a:gd name="T17" fmla="*/ 170 h 170"/>
                <a:gd name="T18" fmla="*/ 7 w 14"/>
                <a:gd name="T19" fmla="*/ 128 h 170"/>
                <a:gd name="T20" fmla="*/ 7 w 14"/>
                <a:gd name="T21" fmla="*/ 85 h 170"/>
                <a:gd name="T22" fmla="*/ 0 w 14"/>
                <a:gd name="T23" fmla="*/ 43 h 170"/>
                <a:gd name="T24" fmla="*/ 0 w 14"/>
                <a:gd name="T25" fmla="*/ 0 h 170"/>
                <a:gd name="T26" fmla="*/ 0 w 14"/>
                <a:gd name="T27" fmla="*/ 0 h 170"/>
                <a:gd name="T28" fmla="*/ 7 w 14"/>
                <a:gd name="T29" fmla="*/ 0 h 170"/>
                <a:gd name="T30" fmla="*/ 7 w 14"/>
                <a:gd name="T31" fmla="*/ 7 h 170"/>
                <a:gd name="T32" fmla="*/ 7 w 14"/>
                <a:gd name="T33" fmla="*/ 14 h 170"/>
                <a:gd name="T34" fmla="*/ 7 w 14"/>
                <a:gd name="T35" fmla="*/ 14 h 17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4"/>
                <a:gd name="T55" fmla="*/ 0 h 170"/>
                <a:gd name="T56" fmla="*/ 14 w 14"/>
                <a:gd name="T57" fmla="*/ 170 h 17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4" h="170">
                  <a:moveTo>
                    <a:pt x="7" y="14"/>
                  </a:moveTo>
                  <a:lnTo>
                    <a:pt x="14" y="57"/>
                  </a:lnTo>
                  <a:lnTo>
                    <a:pt x="14" y="92"/>
                  </a:lnTo>
                  <a:lnTo>
                    <a:pt x="14" y="135"/>
                  </a:lnTo>
                  <a:lnTo>
                    <a:pt x="14" y="170"/>
                  </a:lnTo>
                  <a:lnTo>
                    <a:pt x="7" y="170"/>
                  </a:lnTo>
                  <a:lnTo>
                    <a:pt x="7" y="128"/>
                  </a:lnTo>
                  <a:lnTo>
                    <a:pt x="7" y="85"/>
                  </a:lnTo>
                  <a:lnTo>
                    <a:pt x="0" y="43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7" y="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7503" name="Freeform 206"/>
            <p:cNvSpPr>
              <a:spLocks/>
            </p:cNvSpPr>
            <p:nvPr/>
          </p:nvSpPr>
          <p:spPr bwMode="auto">
            <a:xfrm>
              <a:off x="2954" y="2103"/>
              <a:ext cx="57" cy="50"/>
            </a:xfrm>
            <a:custGeom>
              <a:avLst/>
              <a:gdLst>
                <a:gd name="T0" fmla="*/ 57 w 57"/>
                <a:gd name="T1" fmla="*/ 21 h 50"/>
                <a:gd name="T2" fmla="*/ 57 w 57"/>
                <a:gd name="T3" fmla="*/ 21 h 50"/>
                <a:gd name="T4" fmla="*/ 57 w 57"/>
                <a:gd name="T5" fmla="*/ 21 h 50"/>
                <a:gd name="T6" fmla="*/ 57 w 57"/>
                <a:gd name="T7" fmla="*/ 29 h 50"/>
                <a:gd name="T8" fmla="*/ 50 w 57"/>
                <a:gd name="T9" fmla="*/ 29 h 50"/>
                <a:gd name="T10" fmla="*/ 42 w 57"/>
                <a:gd name="T11" fmla="*/ 29 h 50"/>
                <a:gd name="T12" fmla="*/ 35 w 57"/>
                <a:gd name="T13" fmla="*/ 29 h 50"/>
                <a:gd name="T14" fmla="*/ 35 w 57"/>
                <a:gd name="T15" fmla="*/ 29 h 50"/>
                <a:gd name="T16" fmla="*/ 28 w 57"/>
                <a:gd name="T17" fmla="*/ 36 h 50"/>
                <a:gd name="T18" fmla="*/ 21 w 57"/>
                <a:gd name="T19" fmla="*/ 36 h 50"/>
                <a:gd name="T20" fmla="*/ 21 w 57"/>
                <a:gd name="T21" fmla="*/ 43 h 50"/>
                <a:gd name="T22" fmla="*/ 14 w 57"/>
                <a:gd name="T23" fmla="*/ 50 h 50"/>
                <a:gd name="T24" fmla="*/ 7 w 57"/>
                <a:gd name="T25" fmla="*/ 50 h 50"/>
                <a:gd name="T26" fmla="*/ 7 w 57"/>
                <a:gd name="T27" fmla="*/ 50 h 50"/>
                <a:gd name="T28" fmla="*/ 0 w 57"/>
                <a:gd name="T29" fmla="*/ 50 h 50"/>
                <a:gd name="T30" fmla="*/ 0 w 57"/>
                <a:gd name="T31" fmla="*/ 50 h 50"/>
                <a:gd name="T32" fmla="*/ 0 w 57"/>
                <a:gd name="T33" fmla="*/ 43 h 50"/>
                <a:gd name="T34" fmla="*/ 7 w 57"/>
                <a:gd name="T35" fmla="*/ 36 h 50"/>
                <a:gd name="T36" fmla="*/ 14 w 57"/>
                <a:gd name="T37" fmla="*/ 29 h 50"/>
                <a:gd name="T38" fmla="*/ 14 w 57"/>
                <a:gd name="T39" fmla="*/ 21 h 50"/>
                <a:gd name="T40" fmla="*/ 21 w 57"/>
                <a:gd name="T41" fmla="*/ 14 h 50"/>
                <a:gd name="T42" fmla="*/ 28 w 57"/>
                <a:gd name="T43" fmla="*/ 14 h 50"/>
                <a:gd name="T44" fmla="*/ 35 w 57"/>
                <a:gd name="T45" fmla="*/ 7 h 50"/>
                <a:gd name="T46" fmla="*/ 42 w 57"/>
                <a:gd name="T47" fmla="*/ 7 h 50"/>
                <a:gd name="T48" fmla="*/ 57 w 57"/>
                <a:gd name="T49" fmla="*/ 0 h 50"/>
                <a:gd name="T50" fmla="*/ 57 w 57"/>
                <a:gd name="T51" fmla="*/ 7 h 50"/>
                <a:gd name="T52" fmla="*/ 57 w 57"/>
                <a:gd name="T53" fmla="*/ 7 h 50"/>
                <a:gd name="T54" fmla="*/ 57 w 57"/>
                <a:gd name="T55" fmla="*/ 14 h 50"/>
                <a:gd name="T56" fmla="*/ 57 w 57"/>
                <a:gd name="T57" fmla="*/ 21 h 5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57"/>
                <a:gd name="T88" fmla="*/ 0 h 50"/>
                <a:gd name="T89" fmla="*/ 57 w 57"/>
                <a:gd name="T90" fmla="*/ 50 h 50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57" h="50">
                  <a:moveTo>
                    <a:pt x="57" y="21"/>
                  </a:moveTo>
                  <a:lnTo>
                    <a:pt x="57" y="21"/>
                  </a:lnTo>
                  <a:lnTo>
                    <a:pt x="57" y="29"/>
                  </a:lnTo>
                  <a:lnTo>
                    <a:pt x="50" y="29"/>
                  </a:lnTo>
                  <a:lnTo>
                    <a:pt x="42" y="29"/>
                  </a:lnTo>
                  <a:lnTo>
                    <a:pt x="35" y="29"/>
                  </a:lnTo>
                  <a:lnTo>
                    <a:pt x="28" y="36"/>
                  </a:lnTo>
                  <a:lnTo>
                    <a:pt x="21" y="36"/>
                  </a:lnTo>
                  <a:lnTo>
                    <a:pt x="21" y="43"/>
                  </a:lnTo>
                  <a:lnTo>
                    <a:pt x="14" y="50"/>
                  </a:lnTo>
                  <a:lnTo>
                    <a:pt x="7" y="50"/>
                  </a:lnTo>
                  <a:lnTo>
                    <a:pt x="0" y="50"/>
                  </a:lnTo>
                  <a:lnTo>
                    <a:pt x="0" y="43"/>
                  </a:lnTo>
                  <a:lnTo>
                    <a:pt x="7" y="36"/>
                  </a:lnTo>
                  <a:lnTo>
                    <a:pt x="14" y="29"/>
                  </a:lnTo>
                  <a:lnTo>
                    <a:pt x="14" y="21"/>
                  </a:lnTo>
                  <a:lnTo>
                    <a:pt x="21" y="14"/>
                  </a:lnTo>
                  <a:lnTo>
                    <a:pt x="28" y="14"/>
                  </a:lnTo>
                  <a:lnTo>
                    <a:pt x="35" y="7"/>
                  </a:lnTo>
                  <a:lnTo>
                    <a:pt x="42" y="7"/>
                  </a:lnTo>
                  <a:lnTo>
                    <a:pt x="57" y="0"/>
                  </a:lnTo>
                  <a:lnTo>
                    <a:pt x="57" y="7"/>
                  </a:lnTo>
                  <a:lnTo>
                    <a:pt x="57" y="14"/>
                  </a:lnTo>
                  <a:lnTo>
                    <a:pt x="57" y="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7504" name="Freeform 207"/>
            <p:cNvSpPr>
              <a:spLocks/>
            </p:cNvSpPr>
            <p:nvPr/>
          </p:nvSpPr>
          <p:spPr bwMode="auto">
            <a:xfrm>
              <a:off x="3011" y="2103"/>
              <a:ext cx="227" cy="262"/>
            </a:xfrm>
            <a:custGeom>
              <a:avLst/>
              <a:gdLst>
                <a:gd name="T0" fmla="*/ 184 w 227"/>
                <a:gd name="T1" fmla="*/ 64 h 262"/>
                <a:gd name="T2" fmla="*/ 205 w 227"/>
                <a:gd name="T3" fmla="*/ 107 h 262"/>
                <a:gd name="T4" fmla="*/ 212 w 227"/>
                <a:gd name="T5" fmla="*/ 149 h 262"/>
                <a:gd name="T6" fmla="*/ 219 w 227"/>
                <a:gd name="T7" fmla="*/ 192 h 262"/>
                <a:gd name="T8" fmla="*/ 219 w 227"/>
                <a:gd name="T9" fmla="*/ 220 h 262"/>
                <a:gd name="T10" fmla="*/ 219 w 227"/>
                <a:gd name="T11" fmla="*/ 234 h 262"/>
                <a:gd name="T12" fmla="*/ 205 w 227"/>
                <a:gd name="T13" fmla="*/ 248 h 262"/>
                <a:gd name="T14" fmla="*/ 170 w 227"/>
                <a:gd name="T15" fmla="*/ 255 h 262"/>
                <a:gd name="T16" fmla="*/ 149 w 227"/>
                <a:gd name="T17" fmla="*/ 255 h 262"/>
                <a:gd name="T18" fmla="*/ 134 w 227"/>
                <a:gd name="T19" fmla="*/ 255 h 262"/>
                <a:gd name="T20" fmla="*/ 113 w 227"/>
                <a:gd name="T21" fmla="*/ 262 h 262"/>
                <a:gd name="T22" fmla="*/ 99 w 227"/>
                <a:gd name="T23" fmla="*/ 262 h 262"/>
                <a:gd name="T24" fmla="*/ 85 w 227"/>
                <a:gd name="T25" fmla="*/ 255 h 262"/>
                <a:gd name="T26" fmla="*/ 92 w 227"/>
                <a:gd name="T27" fmla="*/ 241 h 262"/>
                <a:gd name="T28" fmla="*/ 85 w 227"/>
                <a:gd name="T29" fmla="*/ 213 h 262"/>
                <a:gd name="T30" fmla="*/ 71 w 227"/>
                <a:gd name="T31" fmla="*/ 199 h 262"/>
                <a:gd name="T32" fmla="*/ 56 w 227"/>
                <a:gd name="T33" fmla="*/ 185 h 262"/>
                <a:gd name="T34" fmla="*/ 35 w 227"/>
                <a:gd name="T35" fmla="*/ 192 h 262"/>
                <a:gd name="T36" fmla="*/ 21 w 227"/>
                <a:gd name="T37" fmla="*/ 213 h 262"/>
                <a:gd name="T38" fmla="*/ 21 w 227"/>
                <a:gd name="T39" fmla="*/ 220 h 262"/>
                <a:gd name="T40" fmla="*/ 28 w 227"/>
                <a:gd name="T41" fmla="*/ 213 h 262"/>
                <a:gd name="T42" fmla="*/ 42 w 227"/>
                <a:gd name="T43" fmla="*/ 220 h 262"/>
                <a:gd name="T44" fmla="*/ 42 w 227"/>
                <a:gd name="T45" fmla="*/ 227 h 262"/>
                <a:gd name="T46" fmla="*/ 56 w 227"/>
                <a:gd name="T47" fmla="*/ 234 h 262"/>
                <a:gd name="T48" fmla="*/ 71 w 227"/>
                <a:gd name="T49" fmla="*/ 227 h 262"/>
                <a:gd name="T50" fmla="*/ 78 w 227"/>
                <a:gd name="T51" fmla="*/ 227 h 262"/>
                <a:gd name="T52" fmla="*/ 78 w 227"/>
                <a:gd name="T53" fmla="*/ 234 h 262"/>
                <a:gd name="T54" fmla="*/ 63 w 227"/>
                <a:gd name="T55" fmla="*/ 241 h 262"/>
                <a:gd name="T56" fmla="*/ 49 w 227"/>
                <a:gd name="T57" fmla="*/ 241 h 262"/>
                <a:gd name="T58" fmla="*/ 35 w 227"/>
                <a:gd name="T59" fmla="*/ 234 h 262"/>
                <a:gd name="T60" fmla="*/ 28 w 227"/>
                <a:gd name="T61" fmla="*/ 227 h 262"/>
                <a:gd name="T62" fmla="*/ 14 w 227"/>
                <a:gd name="T63" fmla="*/ 234 h 262"/>
                <a:gd name="T64" fmla="*/ 0 w 227"/>
                <a:gd name="T65" fmla="*/ 227 h 262"/>
                <a:gd name="T66" fmla="*/ 7 w 227"/>
                <a:gd name="T67" fmla="*/ 213 h 262"/>
                <a:gd name="T68" fmla="*/ 21 w 227"/>
                <a:gd name="T69" fmla="*/ 199 h 262"/>
                <a:gd name="T70" fmla="*/ 35 w 227"/>
                <a:gd name="T71" fmla="*/ 177 h 262"/>
                <a:gd name="T72" fmla="*/ 56 w 227"/>
                <a:gd name="T73" fmla="*/ 177 h 262"/>
                <a:gd name="T74" fmla="*/ 71 w 227"/>
                <a:gd name="T75" fmla="*/ 192 h 262"/>
                <a:gd name="T76" fmla="*/ 78 w 227"/>
                <a:gd name="T77" fmla="*/ 192 h 262"/>
                <a:gd name="T78" fmla="*/ 99 w 227"/>
                <a:gd name="T79" fmla="*/ 185 h 262"/>
                <a:gd name="T80" fmla="*/ 127 w 227"/>
                <a:gd name="T81" fmla="*/ 185 h 262"/>
                <a:gd name="T82" fmla="*/ 149 w 227"/>
                <a:gd name="T83" fmla="*/ 177 h 262"/>
                <a:gd name="T84" fmla="*/ 163 w 227"/>
                <a:gd name="T85" fmla="*/ 177 h 262"/>
                <a:gd name="T86" fmla="*/ 170 w 227"/>
                <a:gd name="T87" fmla="*/ 192 h 262"/>
                <a:gd name="T88" fmla="*/ 163 w 227"/>
                <a:gd name="T89" fmla="*/ 192 h 262"/>
                <a:gd name="T90" fmla="*/ 149 w 227"/>
                <a:gd name="T91" fmla="*/ 185 h 262"/>
                <a:gd name="T92" fmla="*/ 134 w 227"/>
                <a:gd name="T93" fmla="*/ 199 h 262"/>
                <a:gd name="T94" fmla="*/ 106 w 227"/>
                <a:gd name="T95" fmla="*/ 192 h 262"/>
                <a:gd name="T96" fmla="*/ 106 w 227"/>
                <a:gd name="T97" fmla="*/ 220 h 262"/>
                <a:gd name="T98" fmla="*/ 113 w 227"/>
                <a:gd name="T99" fmla="*/ 255 h 262"/>
                <a:gd name="T100" fmla="*/ 134 w 227"/>
                <a:gd name="T101" fmla="*/ 248 h 262"/>
                <a:gd name="T102" fmla="*/ 163 w 227"/>
                <a:gd name="T103" fmla="*/ 248 h 262"/>
                <a:gd name="T104" fmla="*/ 191 w 227"/>
                <a:gd name="T105" fmla="*/ 241 h 262"/>
                <a:gd name="T106" fmla="*/ 212 w 227"/>
                <a:gd name="T107" fmla="*/ 234 h 262"/>
                <a:gd name="T108" fmla="*/ 191 w 227"/>
                <a:gd name="T109" fmla="*/ 156 h 262"/>
                <a:gd name="T110" fmla="*/ 177 w 227"/>
                <a:gd name="T111" fmla="*/ 85 h 262"/>
                <a:gd name="T112" fmla="*/ 177 w 227"/>
                <a:gd name="T113" fmla="*/ 78 h 262"/>
                <a:gd name="T114" fmla="*/ 170 w 227"/>
                <a:gd name="T115" fmla="*/ 64 h 262"/>
                <a:gd name="T116" fmla="*/ 163 w 227"/>
                <a:gd name="T117" fmla="*/ 50 h 262"/>
                <a:gd name="T118" fmla="*/ 134 w 227"/>
                <a:gd name="T119" fmla="*/ 29 h 262"/>
                <a:gd name="T120" fmla="*/ 113 w 227"/>
                <a:gd name="T121" fmla="*/ 7 h 262"/>
                <a:gd name="T122" fmla="*/ 120 w 227"/>
                <a:gd name="T123" fmla="*/ 7 h 26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27"/>
                <a:gd name="T187" fmla="*/ 0 h 262"/>
                <a:gd name="T188" fmla="*/ 227 w 227"/>
                <a:gd name="T189" fmla="*/ 262 h 26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27" h="262">
                  <a:moveTo>
                    <a:pt x="156" y="29"/>
                  </a:moveTo>
                  <a:lnTo>
                    <a:pt x="177" y="43"/>
                  </a:lnTo>
                  <a:lnTo>
                    <a:pt x="177" y="50"/>
                  </a:lnTo>
                  <a:lnTo>
                    <a:pt x="184" y="64"/>
                  </a:lnTo>
                  <a:lnTo>
                    <a:pt x="184" y="71"/>
                  </a:lnTo>
                  <a:lnTo>
                    <a:pt x="191" y="85"/>
                  </a:lnTo>
                  <a:lnTo>
                    <a:pt x="198" y="92"/>
                  </a:lnTo>
                  <a:lnTo>
                    <a:pt x="205" y="107"/>
                  </a:lnTo>
                  <a:lnTo>
                    <a:pt x="205" y="114"/>
                  </a:lnTo>
                  <a:lnTo>
                    <a:pt x="205" y="128"/>
                  </a:lnTo>
                  <a:lnTo>
                    <a:pt x="212" y="135"/>
                  </a:lnTo>
                  <a:lnTo>
                    <a:pt x="212" y="149"/>
                  </a:lnTo>
                  <a:lnTo>
                    <a:pt x="212" y="156"/>
                  </a:lnTo>
                  <a:lnTo>
                    <a:pt x="219" y="170"/>
                  </a:lnTo>
                  <a:lnTo>
                    <a:pt x="219" y="177"/>
                  </a:lnTo>
                  <a:lnTo>
                    <a:pt x="219" y="192"/>
                  </a:lnTo>
                  <a:lnTo>
                    <a:pt x="219" y="199"/>
                  </a:lnTo>
                  <a:lnTo>
                    <a:pt x="227" y="213"/>
                  </a:lnTo>
                  <a:lnTo>
                    <a:pt x="219" y="213"/>
                  </a:lnTo>
                  <a:lnTo>
                    <a:pt x="219" y="220"/>
                  </a:lnTo>
                  <a:lnTo>
                    <a:pt x="219" y="227"/>
                  </a:lnTo>
                  <a:lnTo>
                    <a:pt x="219" y="234"/>
                  </a:lnTo>
                  <a:lnTo>
                    <a:pt x="219" y="241"/>
                  </a:lnTo>
                  <a:lnTo>
                    <a:pt x="212" y="248"/>
                  </a:lnTo>
                  <a:lnTo>
                    <a:pt x="205" y="248"/>
                  </a:lnTo>
                  <a:lnTo>
                    <a:pt x="198" y="248"/>
                  </a:lnTo>
                  <a:lnTo>
                    <a:pt x="184" y="248"/>
                  </a:lnTo>
                  <a:lnTo>
                    <a:pt x="177" y="255"/>
                  </a:lnTo>
                  <a:lnTo>
                    <a:pt x="170" y="255"/>
                  </a:lnTo>
                  <a:lnTo>
                    <a:pt x="163" y="255"/>
                  </a:lnTo>
                  <a:lnTo>
                    <a:pt x="156" y="255"/>
                  </a:lnTo>
                  <a:lnTo>
                    <a:pt x="149" y="255"/>
                  </a:lnTo>
                  <a:lnTo>
                    <a:pt x="141" y="255"/>
                  </a:lnTo>
                  <a:lnTo>
                    <a:pt x="134" y="255"/>
                  </a:lnTo>
                  <a:lnTo>
                    <a:pt x="127" y="255"/>
                  </a:lnTo>
                  <a:lnTo>
                    <a:pt x="120" y="262"/>
                  </a:lnTo>
                  <a:lnTo>
                    <a:pt x="113" y="262"/>
                  </a:lnTo>
                  <a:lnTo>
                    <a:pt x="106" y="262"/>
                  </a:lnTo>
                  <a:lnTo>
                    <a:pt x="99" y="262"/>
                  </a:lnTo>
                  <a:lnTo>
                    <a:pt x="92" y="262"/>
                  </a:lnTo>
                  <a:lnTo>
                    <a:pt x="92" y="255"/>
                  </a:lnTo>
                  <a:lnTo>
                    <a:pt x="85" y="255"/>
                  </a:lnTo>
                  <a:lnTo>
                    <a:pt x="85" y="248"/>
                  </a:lnTo>
                  <a:lnTo>
                    <a:pt x="92" y="241"/>
                  </a:lnTo>
                  <a:lnTo>
                    <a:pt x="92" y="234"/>
                  </a:lnTo>
                  <a:lnTo>
                    <a:pt x="92" y="227"/>
                  </a:lnTo>
                  <a:lnTo>
                    <a:pt x="85" y="220"/>
                  </a:lnTo>
                  <a:lnTo>
                    <a:pt x="85" y="213"/>
                  </a:lnTo>
                  <a:lnTo>
                    <a:pt x="85" y="206"/>
                  </a:lnTo>
                  <a:lnTo>
                    <a:pt x="78" y="206"/>
                  </a:lnTo>
                  <a:lnTo>
                    <a:pt x="71" y="199"/>
                  </a:lnTo>
                  <a:lnTo>
                    <a:pt x="63" y="192"/>
                  </a:lnTo>
                  <a:lnTo>
                    <a:pt x="56" y="192"/>
                  </a:lnTo>
                  <a:lnTo>
                    <a:pt x="56" y="185"/>
                  </a:lnTo>
                  <a:lnTo>
                    <a:pt x="49" y="185"/>
                  </a:lnTo>
                  <a:lnTo>
                    <a:pt x="42" y="185"/>
                  </a:lnTo>
                  <a:lnTo>
                    <a:pt x="35" y="192"/>
                  </a:lnTo>
                  <a:lnTo>
                    <a:pt x="28" y="199"/>
                  </a:lnTo>
                  <a:lnTo>
                    <a:pt x="21" y="206"/>
                  </a:lnTo>
                  <a:lnTo>
                    <a:pt x="21" y="213"/>
                  </a:lnTo>
                  <a:lnTo>
                    <a:pt x="14" y="220"/>
                  </a:lnTo>
                  <a:lnTo>
                    <a:pt x="21" y="220"/>
                  </a:lnTo>
                  <a:lnTo>
                    <a:pt x="28" y="213"/>
                  </a:lnTo>
                  <a:lnTo>
                    <a:pt x="35" y="213"/>
                  </a:lnTo>
                  <a:lnTo>
                    <a:pt x="42" y="213"/>
                  </a:lnTo>
                  <a:lnTo>
                    <a:pt x="42" y="220"/>
                  </a:lnTo>
                  <a:lnTo>
                    <a:pt x="42" y="227"/>
                  </a:lnTo>
                  <a:lnTo>
                    <a:pt x="49" y="227"/>
                  </a:lnTo>
                  <a:lnTo>
                    <a:pt x="49" y="234"/>
                  </a:lnTo>
                  <a:lnTo>
                    <a:pt x="56" y="234"/>
                  </a:lnTo>
                  <a:lnTo>
                    <a:pt x="63" y="227"/>
                  </a:lnTo>
                  <a:lnTo>
                    <a:pt x="71" y="227"/>
                  </a:lnTo>
                  <a:lnTo>
                    <a:pt x="71" y="220"/>
                  </a:lnTo>
                  <a:lnTo>
                    <a:pt x="78" y="220"/>
                  </a:lnTo>
                  <a:lnTo>
                    <a:pt x="78" y="227"/>
                  </a:lnTo>
                  <a:lnTo>
                    <a:pt x="78" y="234"/>
                  </a:lnTo>
                  <a:lnTo>
                    <a:pt x="71" y="241"/>
                  </a:lnTo>
                  <a:lnTo>
                    <a:pt x="63" y="241"/>
                  </a:lnTo>
                  <a:lnTo>
                    <a:pt x="56" y="241"/>
                  </a:lnTo>
                  <a:lnTo>
                    <a:pt x="56" y="248"/>
                  </a:lnTo>
                  <a:lnTo>
                    <a:pt x="49" y="248"/>
                  </a:lnTo>
                  <a:lnTo>
                    <a:pt x="49" y="241"/>
                  </a:lnTo>
                  <a:lnTo>
                    <a:pt x="42" y="241"/>
                  </a:lnTo>
                  <a:lnTo>
                    <a:pt x="35" y="234"/>
                  </a:lnTo>
                  <a:lnTo>
                    <a:pt x="35" y="227"/>
                  </a:lnTo>
                  <a:lnTo>
                    <a:pt x="28" y="220"/>
                  </a:lnTo>
                  <a:lnTo>
                    <a:pt x="28" y="227"/>
                  </a:lnTo>
                  <a:lnTo>
                    <a:pt x="21" y="234"/>
                  </a:lnTo>
                  <a:lnTo>
                    <a:pt x="14" y="234"/>
                  </a:lnTo>
                  <a:lnTo>
                    <a:pt x="7" y="234"/>
                  </a:lnTo>
                  <a:lnTo>
                    <a:pt x="0" y="227"/>
                  </a:lnTo>
                  <a:lnTo>
                    <a:pt x="0" y="220"/>
                  </a:lnTo>
                  <a:lnTo>
                    <a:pt x="7" y="220"/>
                  </a:lnTo>
                  <a:lnTo>
                    <a:pt x="7" y="213"/>
                  </a:lnTo>
                  <a:lnTo>
                    <a:pt x="7" y="206"/>
                  </a:lnTo>
                  <a:lnTo>
                    <a:pt x="14" y="206"/>
                  </a:lnTo>
                  <a:lnTo>
                    <a:pt x="14" y="199"/>
                  </a:lnTo>
                  <a:lnTo>
                    <a:pt x="21" y="199"/>
                  </a:lnTo>
                  <a:lnTo>
                    <a:pt x="21" y="192"/>
                  </a:lnTo>
                  <a:lnTo>
                    <a:pt x="28" y="185"/>
                  </a:lnTo>
                  <a:lnTo>
                    <a:pt x="35" y="177"/>
                  </a:lnTo>
                  <a:lnTo>
                    <a:pt x="42" y="177"/>
                  </a:lnTo>
                  <a:lnTo>
                    <a:pt x="49" y="177"/>
                  </a:lnTo>
                  <a:lnTo>
                    <a:pt x="56" y="177"/>
                  </a:lnTo>
                  <a:lnTo>
                    <a:pt x="63" y="185"/>
                  </a:lnTo>
                  <a:lnTo>
                    <a:pt x="71" y="192"/>
                  </a:lnTo>
                  <a:lnTo>
                    <a:pt x="71" y="199"/>
                  </a:lnTo>
                  <a:lnTo>
                    <a:pt x="78" y="192"/>
                  </a:lnTo>
                  <a:lnTo>
                    <a:pt x="78" y="185"/>
                  </a:lnTo>
                  <a:lnTo>
                    <a:pt x="85" y="185"/>
                  </a:lnTo>
                  <a:lnTo>
                    <a:pt x="92" y="185"/>
                  </a:lnTo>
                  <a:lnTo>
                    <a:pt x="99" y="185"/>
                  </a:lnTo>
                  <a:lnTo>
                    <a:pt x="106" y="185"/>
                  </a:lnTo>
                  <a:lnTo>
                    <a:pt x="113" y="185"/>
                  </a:lnTo>
                  <a:lnTo>
                    <a:pt x="120" y="185"/>
                  </a:lnTo>
                  <a:lnTo>
                    <a:pt x="127" y="185"/>
                  </a:lnTo>
                  <a:lnTo>
                    <a:pt x="134" y="185"/>
                  </a:lnTo>
                  <a:lnTo>
                    <a:pt x="134" y="177"/>
                  </a:lnTo>
                  <a:lnTo>
                    <a:pt x="141" y="177"/>
                  </a:lnTo>
                  <a:lnTo>
                    <a:pt x="149" y="177"/>
                  </a:lnTo>
                  <a:lnTo>
                    <a:pt x="156" y="177"/>
                  </a:lnTo>
                  <a:lnTo>
                    <a:pt x="163" y="177"/>
                  </a:lnTo>
                  <a:lnTo>
                    <a:pt x="170" y="185"/>
                  </a:lnTo>
                  <a:lnTo>
                    <a:pt x="177" y="185"/>
                  </a:lnTo>
                  <a:lnTo>
                    <a:pt x="177" y="192"/>
                  </a:lnTo>
                  <a:lnTo>
                    <a:pt x="170" y="192"/>
                  </a:lnTo>
                  <a:lnTo>
                    <a:pt x="163" y="192"/>
                  </a:lnTo>
                  <a:lnTo>
                    <a:pt x="156" y="192"/>
                  </a:lnTo>
                  <a:lnTo>
                    <a:pt x="156" y="185"/>
                  </a:lnTo>
                  <a:lnTo>
                    <a:pt x="149" y="185"/>
                  </a:lnTo>
                  <a:lnTo>
                    <a:pt x="141" y="185"/>
                  </a:lnTo>
                  <a:lnTo>
                    <a:pt x="141" y="192"/>
                  </a:lnTo>
                  <a:lnTo>
                    <a:pt x="134" y="199"/>
                  </a:lnTo>
                  <a:lnTo>
                    <a:pt x="127" y="199"/>
                  </a:lnTo>
                  <a:lnTo>
                    <a:pt x="120" y="199"/>
                  </a:lnTo>
                  <a:lnTo>
                    <a:pt x="113" y="192"/>
                  </a:lnTo>
                  <a:lnTo>
                    <a:pt x="106" y="192"/>
                  </a:lnTo>
                  <a:lnTo>
                    <a:pt x="99" y="192"/>
                  </a:lnTo>
                  <a:lnTo>
                    <a:pt x="92" y="192"/>
                  </a:lnTo>
                  <a:lnTo>
                    <a:pt x="99" y="206"/>
                  </a:lnTo>
                  <a:lnTo>
                    <a:pt x="106" y="220"/>
                  </a:lnTo>
                  <a:lnTo>
                    <a:pt x="106" y="234"/>
                  </a:lnTo>
                  <a:lnTo>
                    <a:pt x="99" y="248"/>
                  </a:lnTo>
                  <a:lnTo>
                    <a:pt x="106" y="255"/>
                  </a:lnTo>
                  <a:lnTo>
                    <a:pt x="113" y="255"/>
                  </a:lnTo>
                  <a:lnTo>
                    <a:pt x="120" y="255"/>
                  </a:lnTo>
                  <a:lnTo>
                    <a:pt x="127" y="255"/>
                  </a:lnTo>
                  <a:lnTo>
                    <a:pt x="134" y="248"/>
                  </a:lnTo>
                  <a:lnTo>
                    <a:pt x="141" y="248"/>
                  </a:lnTo>
                  <a:lnTo>
                    <a:pt x="149" y="248"/>
                  </a:lnTo>
                  <a:lnTo>
                    <a:pt x="156" y="248"/>
                  </a:lnTo>
                  <a:lnTo>
                    <a:pt x="163" y="248"/>
                  </a:lnTo>
                  <a:lnTo>
                    <a:pt x="170" y="248"/>
                  </a:lnTo>
                  <a:lnTo>
                    <a:pt x="177" y="241"/>
                  </a:lnTo>
                  <a:lnTo>
                    <a:pt x="184" y="241"/>
                  </a:lnTo>
                  <a:lnTo>
                    <a:pt x="191" y="241"/>
                  </a:lnTo>
                  <a:lnTo>
                    <a:pt x="198" y="241"/>
                  </a:lnTo>
                  <a:lnTo>
                    <a:pt x="205" y="241"/>
                  </a:lnTo>
                  <a:lnTo>
                    <a:pt x="205" y="234"/>
                  </a:lnTo>
                  <a:lnTo>
                    <a:pt x="212" y="234"/>
                  </a:lnTo>
                  <a:lnTo>
                    <a:pt x="205" y="213"/>
                  </a:lnTo>
                  <a:lnTo>
                    <a:pt x="205" y="192"/>
                  </a:lnTo>
                  <a:lnTo>
                    <a:pt x="198" y="177"/>
                  </a:lnTo>
                  <a:lnTo>
                    <a:pt x="191" y="156"/>
                  </a:lnTo>
                  <a:lnTo>
                    <a:pt x="191" y="142"/>
                  </a:lnTo>
                  <a:lnTo>
                    <a:pt x="184" y="121"/>
                  </a:lnTo>
                  <a:lnTo>
                    <a:pt x="177" y="107"/>
                  </a:lnTo>
                  <a:lnTo>
                    <a:pt x="177" y="85"/>
                  </a:lnTo>
                  <a:lnTo>
                    <a:pt x="184" y="78"/>
                  </a:lnTo>
                  <a:lnTo>
                    <a:pt x="177" y="78"/>
                  </a:lnTo>
                  <a:lnTo>
                    <a:pt x="177" y="71"/>
                  </a:lnTo>
                  <a:lnTo>
                    <a:pt x="170" y="71"/>
                  </a:lnTo>
                  <a:lnTo>
                    <a:pt x="170" y="64"/>
                  </a:lnTo>
                  <a:lnTo>
                    <a:pt x="170" y="57"/>
                  </a:lnTo>
                  <a:lnTo>
                    <a:pt x="163" y="57"/>
                  </a:lnTo>
                  <a:lnTo>
                    <a:pt x="163" y="50"/>
                  </a:lnTo>
                  <a:lnTo>
                    <a:pt x="156" y="43"/>
                  </a:lnTo>
                  <a:lnTo>
                    <a:pt x="149" y="36"/>
                  </a:lnTo>
                  <a:lnTo>
                    <a:pt x="141" y="36"/>
                  </a:lnTo>
                  <a:lnTo>
                    <a:pt x="134" y="29"/>
                  </a:lnTo>
                  <a:lnTo>
                    <a:pt x="127" y="21"/>
                  </a:lnTo>
                  <a:lnTo>
                    <a:pt x="120" y="21"/>
                  </a:lnTo>
                  <a:lnTo>
                    <a:pt x="113" y="14"/>
                  </a:lnTo>
                  <a:lnTo>
                    <a:pt x="113" y="7"/>
                  </a:lnTo>
                  <a:lnTo>
                    <a:pt x="113" y="0"/>
                  </a:lnTo>
                  <a:lnTo>
                    <a:pt x="120" y="0"/>
                  </a:lnTo>
                  <a:lnTo>
                    <a:pt x="120" y="7"/>
                  </a:lnTo>
                  <a:lnTo>
                    <a:pt x="156" y="2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7505" name="Freeform 208"/>
            <p:cNvSpPr>
              <a:spLocks/>
            </p:cNvSpPr>
            <p:nvPr/>
          </p:nvSpPr>
          <p:spPr bwMode="auto">
            <a:xfrm>
              <a:off x="2755" y="2110"/>
              <a:ext cx="100" cy="149"/>
            </a:xfrm>
            <a:custGeom>
              <a:avLst/>
              <a:gdLst>
                <a:gd name="T0" fmla="*/ 100 w 100"/>
                <a:gd name="T1" fmla="*/ 7 h 149"/>
                <a:gd name="T2" fmla="*/ 92 w 100"/>
                <a:gd name="T3" fmla="*/ 7 h 149"/>
                <a:gd name="T4" fmla="*/ 85 w 100"/>
                <a:gd name="T5" fmla="*/ 14 h 149"/>
                <a:gd name="T6" fmla="*/ 85 w 100"/>
                <a:gd name="T7" fmla="*/ 22 h 149"/>
                <a:gd name="T8" fmla="*/ 78 w 100"/>
                <a:gd name="T9" fmla="*/ 22 h 149"/>
                <a:gd name="T10" fmla="*/ 71 w 100"/>
                <a:gd name="T11" fmla="*/ 29 h 149"/>
                <a:gd name="T12" fmla="*/ 71 w 100"/>
                <a:gd name="T13" fmla="*/ 29 h 149"/>
                <a:gd name="T14" fmla="*/ 64 w 100"/>
                <a:gd name="T15" fmla="*/ 36 h 149"/>
                <a:gd name="T16" fmla="*/ 64 w 100"/>
                <a:gd name="T17" fmla="*/ 36 h 149"/>
                <a:gd name="T18" fmla="*/ 57 w 100"/>
                <a:gd name="T19" fmla="*/ 43 h 149"/>
                <a:gd name="T20" fmla="*/ 50 w 100"/>
                <a:gd name="T21" fmla="*/ 43 h 149"/>
                <a:gd name="T22" fmla="*/ 50 w 100"/>
                <a:gd name="T23" fmla="*/ 50 h 149"/>
                <a:gd name="T24" fmla="*/ 43 w 100"/>
                <a:gd name="T25" fmla="*/ 57 h 149"/>
                <a:gd name="T26" fmla="*/ 36 w 100"/>
                <a:gd name="T27" fmla="*/ 57 h 149"/>
                <a:gd name="T28" fmla="*/ 36 w 100"/>
                <a:gd name="T29" fmla="*/ 64 h 149"/>
                <a:gd name="T30" fmla="*/ 29 w 100"/>
                <a:gd name="T31" fmla="*/ 64 h 149"/>
                <a:gd name="T32" fmla="*/ 22 w 100"/>
                <a:gd name="T33" fmla="*/ 71 h 149"/>
                <a:gd name="T34" fmla="*/ 22 w 100"/>
                <a:gd name="T35" fmla="*/ 78 h 149"/>
                <a:gd name="T36" fmla="*/ 22 w 100"/>
                <a:gd name="T37" fmla="*/ 85 h 149"/>
                <a:gd name="T38" fmla="*/ 22 w 100"/>
                <a:gd name="T39" fmla="*/ 100 h 149"/>
                <a:gd name="T40" fmla="*/ 22 w 100"/>
                <a:gd name="T41" fmla="*/ 107 h 149"/>
                <a:gd name="T42" fmla="*/ 22 w 100"/>
                <a:gd name="T43" fmla="*/ 114 h 149"/>
                <a:gd name="T44" fmla="*/ 22 w 100"/>
                <a:gd name="T45" fmla="*/ 128 h 149"/>
                <a:gd name="T46" fmla="*/ 22 w 100"/>
                <a:gd name="T47" fmla="*/ 135 h 149"/>
                <a:gd name="T48" fmla="*/ 14 w 100"/>
                <a:gd name="T49" fmla="*/ 149 h 149"/>
                <a:gd name="T50" fmla="*/ 14 w 100"/>
                <a:gd name="T51" fmla="*/ 149 h 149"/>
                <a:gd name="T52" fmla="*/ 14 w 100"/>
                <a:gd name="T53" fmla="*/ 149 h 149"/>
                <a:gd name="T54" fmla="*/ 7 w 100"/>
                <a:gd name="T55" fmla="*/ 149 h 149"/>
                <a:gd name="T56" fmla="*/ 7 w 100"/>
                <a:gd name="T57" fmla="*/ 149 h 149"/>
                <a:gd name="T58" fmla="*/ 7 w 100"/>
                <a:gd name="T59" fmla="*/ 149 h 149"/>
                <a:gd name="T60" fmla="*/ 7 w 100"/>
                <a:gd name="T61" fmla="*/ 142 h 149"/>
                <a:gd name="T62" fmla="*/ 7 w 100"/>
                <a:gd name="T63" fmla="*/ 135 h 149"/>
                <a:gd name="T64" fmla="*/ 0 w 100"/>
                <a:gd name="T65" fmla="*/ 135 h 149"/>
                <a:gd name="T66" fmla="*/ 7 w 100"/>
                <a:gd name="T67" fmla="*/ 128 h 149"/>
                <a:gd name="T68" fmla="*/ 7 w 100"/>
                <a:gd name="T69" fmla="*/ 121 h 149"/>
                <a:gd name="T70" fmla="*/ 7 w 100"/>
                <a:gd name="T71" fmla="*/ 107 h 149"/>
                <a:gd name="T72" fmla="*/ 7 w 100"/>
                <a:gd name="T73" fmla="*/ 100 h 149"/>
                <a:gd name="T74" fmla="*/ 7 w 100"/>
                <a:gd name="T75" fmla="*/ 92 h 149"/>
                <a:gd name="T76" fmla="*/ 7 w 100"/>
                <a:gd name="T77" fmla="*/ 78 h 149"/>
                <a:gd name="T78" fmla="*/ 7 w 100"/>
                <a:gd name="T79" fmla="*/ 71 h 149"/>
                <a:gd name="T80" fmla="*/ 14 w 100"/>
                <a:gd name="T81" fmla="*/ 64 h 149"/>
                <a:gd name="T82" fmla="*/ 14 w 100"/>
                <a:gd name="T83" fmla="*/ 57 h 149"/>
                <a:gd name="T84" fmla="*/ 22 w 100"/>
                <a:gd name="T85" fmla="*/ 57 h 149"/>
                <a:gd name="T86" fmla="*/ 29 w 100"/>
                <a:gd name="T87" fmla="*/ 50 h 149"/>
                <a:gd name="T88" fmla="*/ 36 w 100"/>
                <a:gd name="T89" fmla="*/ 50 h 149"/>
                <a:gd name="T90" fmla="*/ 36 w 100"/>
                <a:gd name="T91" fmla="*/ 43 h 149"/>
                <a:gd name="T92" fmla="*/ 43 w 100"/>
                <a:gd name="T93" fmla="*/ 36 h 149"/>
                <a:gd name="T94" fmla="*/ 50 w 100"/>
                <a:gd name="T95" fmla="*/ 36 h 149"/>
                <a:gd name="T96" fmla="*/ 50 w 100"/>
                <a:gd name="T97" fmla="*/ 29 h 149"/>
                <a:gd name="T98" fmla="*/ 57 w 100"/>
                <a:gd name="T99" fmla="*/ 29 h 149"/>
                <a:gd name="T100" fmla="*/ 64 w 100"/>
                <a:gd name="T101" fmla="*/ 22 h 149"/>
                <a:gd name="T102" fmla="*/ 71 w 100"/>
                <a:gd name="T103" fmla="*/ 14 h 149"/>
                <a:gd name="T104" fmla="*/ 71 w 100"/>
                <a:gd name="T105" fmla="*/ 14 h 149"/>
                <a:gd name="T106" fmla="*/ 78 w 100"/>
                <a:gd name="T107" fmla="*/ 7 h 149"/>
                <a:gd name="T108" fmla="*/ 85 w 100"/>
                <a:gd name="T109" fmla="*/ 7 h 149"/>
                <a:gd name="T110" fmla="*/ 85 w 100"/>
                <a:gd name="T111" fmla="*/ 0 h 149"/>
                <a:gd name="T112" fmla="*/ 92 w 100"/>
                <a:gd name="T113" fmla="*/ 0 h 149"/>
                <a:gd name="T114" fmla="*/ 92 w 100"/>
                <a:gd name="T115" fmla="*/ 0 h 149"/>
                <a:gd name="T116" fmla="*/ 100 w 100"/>
                <a:gd name="T117" fmla="*/ 0 h 149"/>
                <a:gd name="T118" fmla="*/ 100 w 100"/>
                <a:gd name="T119" fmla="*/ 0 h 149"/>
                <a:gd name="T120" fmla="*/ 100 w 100"/>
                <a:gd name="T121" fmla="*/ 7 h 14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00"/>
                <a:gd name="T184" fmla="*/ 0 h 149"/>
                <a:gd name="T185" fmla="*/ 100 w 100"/>
                <a:gd name="T186" fmla="*/ 149 h 149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00" h="149">
                  <a:moveTo>
                    <a:pt x="100" y="7"/>
                  </a:moveTo>
                  <a:lnTo>
                    <a:pt x="92" y="7"/>
                  </a:lnTo>
                  <a:lnTo>
                    <a:pt x="85" y="14"/>
                  </a:lnTo>
                  <a:lnTo>
                    <a:pt x="85" y="22"/>
                  </a:lnTo>
                  <a:lnTo>
                    <a:pt x="78" y="22"/>
                  </a:lnTo>
                  <a:lnTo>
                    <a:pt x="71" y="29"/>
                  </a:lnTo>
                  <a:lnTo>
                    <a:pt x="64" y="36"/>
                  </a:lnTo>
                  <a:lnTo>
                    <a:pt x="57" y="43"/>
                  </a:lnTo>
                  <a:lnTo>
                    <a:pt x="50" y="43"/>
                  </a:lnTo>
                  <a:lnTo>
                    <a:pt x="50" y="50"/>
                  </a:lnTo>
                  <a:lnTo>
                    <a:pt x="43" y="57"/>
                  </a:lnTo>
                  <a:lnTo>
                    <a:pt x="36" y="57"/>
                  </a:lnTo>
                  <a:lnTo>
                    <a:pt x="36" y="64"/>
                  </a:lnTo>
                  <a:lnTo>
                    <a:pt x="29" y="64"/>
                  </a:lnTo>
                  <a:lnTo>
                    <a:pt x="22" y="71"/>
                  </a:lnTo>
                  <a:lnTo>
                    <a:pt x="22" y="78"/>
                  </a:lnTo>
                  <a:lnTo>
                    <a:pt x="22" y="85"/>
                  </a:lnTo>
                  <a:lnTo>
                    <a:pt x="22" y="100"/>
                  </a:lnTo>
                  <a:lnTo>
                    <a:pt x="22" y="107"/>
                  </a:lnTo>
                  <a:lnTo>
                    <a:pt x="22" y="114"/>
                  </a:lnTo>
                  <a:lnTo>
                    <a:pt x="22" y="128"/>
                  </a:lnTo>
                  <a:lnTo>
                    <a:pt x="22" y="135"/>
                  </a:lnTo>
                  <a:lnTo>
                    <a:pt x="14" y="149"/>
                  </a:lnTo>
                  <a:lnTo>
                    <a:pt x="7" y="149"/>
                  </a:lnTo>
                  <a:lnTo>
                    <a:pt x="7" y="142"/>
                  </a:lnTo>
                  <a:lnTo>
                    <a:pt x="7" y="135"/>
                  </a:lnTo>
                  <a:lnTo>
                    <a:pt x="0" y="135"/>
                  </a:lnTo>
                  <a:lnTo>
                    <a:pt x="7" y="128"/>
                  </a:lnTo>
                  <a:lnTo>
                    <a:pt x="7" y="121"/>
                  </a:lnTo>
                  <a:lnTo>
                    <a:pt x="7" y="107"/>
                  </a:lnTo>
                  <a:lnTo>
                    <a:pt x="7" y="100"/>
                  </a:lnTo>
                  <a:lnTo>
                    <a:pt x="7" y="92"/>
                  </a:lnTo>
                  <a:lnTo>
                    <a:pt x="7" y="78"/>
                  </a:lnTo>
                  <a:lnTo>
                    <a:pt x="7" y="71"/>
                  </a:lnTo>
                  <a:lnTo>
                    <a:pt x="14" y="64"/>
                  </a:lnTo>
                  <a:lnTo>
                    <a:pt x="14" y="57"/>
                  </a:lnTo>
                  <a:lnTo>
                    <a:pt x="22" y="57"/>
                  </a:lnTo>
                  <a:lnTo>
                    <a:pt x="29" y="50"/>
                  </a:lnTo>
                  <a:lnTo>
                    <a:pt x="36" y="50"/>
                  </a:lnTo>
                  <a:lnTo>
                    <a:pt x="36" y="43"/>
                  </a:lnTo>
                  <a:lnTo>
                    <a:pt x="43" y="36"/>
                  </a:lnTo>
                  <a:lnTo>
                    <a:pt x="50" y="36"/>
                  </a:lnTo>
                  <a:lnTo>
                    <a:pt x="50" y="29"/>
                  </a:lnTo>
                  <a:lnTo>
                    <a:pt x="57" y="29"/>
                  </a:lnTo>
                  <a:lnTo>
                    <a:pt x="64" y="22"/>
                  </a:lnTo>
                  <a:lnTo>
                    <a:pt x="71" y="14"/>
                  </a:lnTo>
                  <a:lnTo>
                    <a:pt x="78" y="7"/>
                  </a:lnTo>
                  <a:lnTo>
                    <a:pt x="85" y="7"/>
                  </a:lnTo>
                  <a:lnTo>
                    <a:pt x="85" y="0"/>
                  </a:lnTo>
                  <a:lnTo>
                    <a:pt x="92" y="0"/>
                  </a:lnTo>
                  <a:lnTo>
                    <a:pt x="100" y="0"/>
                  </a:lnTo>
                  <a:lnTo>
                    <a:pt x="100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7506" name="Freeform 209"/>
            <p:cNvSpPr>
              <a:spLocks/>
            </p:cNvSpPr>
            <p:nvPr/>
          </p:nvSpPr>
          <p:spPr bwMode="auto">
            <a:xfrm>
              <a:off x="2642" y="2110"/>
              <a:ext cx="92" cy="149"/>
            </a:xfrm>
            <a:custGeom>
              <a:avLst/>
              <a:gdLst>
                <a:gd name="T0" fmla="*/ 42 w 92"/>
                <a:gd name="T1" fmla="*/ 0 h 149"/>
                <a:gd name="T2" fmla="*/ 42 w 92"/>
                <a:gd name="T3" fmla="*/ 0 h 149"/>
                <a:gd name="T4" fmla="*/ 42 w 92"/>
                <a:gd name="T5" fmla="*/ 7 h 149"/>
                <a:gd name="T6" fmla="*/ 42 w 92"/>
                <a:gd name="T7" fmla="*/ 22 h 149"/>
                <a:gd name="T8" fmla="*/ 35 w 92"/>
                <a:gd name="T9" fmla="*/ 36 h 149"/>
                <a:gd name="T10" fmla="*/ 28 w 92"/>
                <a:gd name="T11" fmla="*/ 43 h 149"/>
                <a:gd name="T12" fmla="*/ 28 w 92"/>
                <a:gd name="T13" fmla="*/ 57 h 149"/>
                <a:gd name="T14" fmla="*/ 35 w 92"/>
                <a:gd name="T15" fmla="*/ 57 h 149"/>
                <a:gd name="T16" fmla="*/ 42 w 92"/>
                <a:gd name="T17" fmla="*/ 57 h 149"/>
                <a:gd name="T18" fmla="*/ 49 w 92"/>
                <a:gd name="T19" fmla="*/ 57 h 149"/>
                <a:gd name="T20" fmla="*/ 64 w 92"/>
                <a:gd name="T21" fmla="*/ 64 h 149"/>
                <a:gd name="T22" fmla="*/ 71 w 92"/>
                <a:gd name="T23" fmla="*/ 64 h 149"/>
                <a:gd name="T24" fmla="*/ 78 w 92"/>
                <a:gd name="T25" fmla="*/ 64 h 149"/>
                <a:gd name="T26" fmla="*/ 85 w 92"/>
                <a:gd name="T27" fmla="*/ 64 h 149"/>
                <a:gd name="T28" fmla="*/ 92 w 92"/>
                <a:gd name="T29" fmla="*/ 71 h 149"/>
                <a:gd name="T30" fmla="*/ 85 w 92"/>
                <a:gd name="T31" fmla="*/ 71 h 149"/>
                <a:gd name="T32" fmla="*/ 78 w 92"/>
                <a:gd name="T33" fmla="*/ 71 h 149"/>
                <a:gd name="T34" fmla="*/ 71 w 92"/>
                <a:gd name="T35" fmla="*/ 71 h 149"/>
                <a:gd name="T36" fmla="*/ 57 w 92"/>
                <a:gd name="T37" fmla="*/ 71 h 149"/>
                <a:gd name="T38" fmla="*/ 42 w 92"/>
                <a:gd name="T39" fmla="*/ 64 h 149"/>
                <a:gd name="T40" fmla="*/ 28 w 92"/>
                <a:gd name="T41" fmla="*/ 64 h 149"/>
                <a:gd name="T42" fmla="*/ 14 w 92"/>
                <a:gd name="T43" fmla="*/ 71 h 149"/>
                <a:gd name="T44" fmla="*/ 21 w 92"/>
                <a:gd name="T45" fmla="*/ 142 h 149"/>
                <a:gd name="T46" fmla="*/ 14 w 92"/>
                <a:gd name="T47" fmla="*/ 149 h 149"/>
                <a:gd name="T48" fmla="*/ 14 w 92"/>
                <a:gd name="T49" fmla="*/ 149 h 149"/>
                <a:gd name="T50" fmla="*/ 0 w 92"/>
                <a:gd name="T51" fmla="*/ 128 h 149"/>
                <a:gd name="T52" fmla="*/ 0 w 92"/>
                <a:gd name="T53" fmla="*/ 107 h 149"/>
                <a:gd name="T54" fmla="*/ 0 w 92"/>
                <a:gd name="T55" fmla="*/ 85 h 149"/>
                <a:gd name="T56" fmla="*/ 0 w 92"/>
                <a:gd name="T57" fmla="*/ 64 h 149"/>
                <a:gd name="T58" fmla="*/ 14 w 92"/>
                <a:gd name="T59" fmla="*/ 50 h 149"/>
                <a:gd name="T60" fmla="*/ 21 w 92"/>
                <a:gd name="T61" fmla="*/ 36 h 149"/>
                <a:gd name="T62" fmla="*/ 28 w 92"/>
                <a:gd name="T63" fmla="*/ 14 h 149"/>
                <a:gd name="T64" fmla="*/ 35 w 92"/>
                <a:gd name="T65" fmla="*/ 0 h 149"/>
                <a:gd name="T66" fmla="*/ 42 w 92"/>
                <a:gd name="T67" fmla="*/ 0 h 14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92"/>
                <a:gd name="T103" fmla="*/ 0 h 149"/>
                <a:gd name="T104" fmla="*/ 92 w 92"/>
                <a:gd name="T105" fmla="*/ 149 h 149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92" h="149">
                  <a:moveTo>
                    <a:pt x="42" y="0"/>
                  </a:moveTo>
                  <a:lnTo>
                    <a:pt x="42" y="0"/>
                  </a:lnTo>
                  <a:lnTo>
                    <a:pt x="49" y="0"/>
                  </a:lnTo>
                  <a:lnTo>
                    <a:pt x="42" y="7"/>
                  </a:lnTo>
                  <a:lnTo>
                    <a:pt x="42" y="14"/>
                  </a:lnTo>
                  <a:lnTo>
                    <a:pt x="42" y="22"/>
                  </a:lnTo>
                  <a:lnTo>
                    <a:pt x="35" y="29"/>
                  </a:lnTo>
                  <a:lnTo>
                    <a:pt x="35" y="36"/>
                  </a:lnTo>
                  <a:lnTo>
                    <a:pt x="28" y="43"/>
                  </a:lnTo>
                  <a:lnTo>
                    <a:pt x="21" y="50"/>
                  </a:lnTo>
                  <a:lnTo>
                    <a:pt x="28" y="57"/>
                  </a:lnTo>
                  <a:lnTo>
                    <a:pt x="35" y="57"/>
                  </a:lnTo>
                  <a:lnTo>
                    <a:pt x="42" y="57"/>
                  </a:lnTo>
                  <a:lnTo>
                    <a:pt x="49" y="57"/>
                  </a:lnTo>
                  <a:lnTo>
                    <a:pt x="57" y="57"/>
                  </a:lnTo>
                  <a:lnTo>
                    <a:pt x="64" y="64"/>
                  </a:lnTo>
                  <a:lnTo>
                    <a:pt x="71" y="64"/>
                  </a:lnTo>
                  <a:lnTo>
                    <a:pt x="78" y="64"/>
                  </a:lnTo>
                  <a:lnTo>
                    <a:pt x="85" y="64"/>
                  </a:lnTo>
                  <a:lnTo>
                    <a:pt x="92" y="71"/>
                  </a:lnTo>
                  <a:lnTo>
                    <a:pt x="85" y="71"/>
                  </a:lnTo>
                  <a:lnTo>
                    <a:pt x="78" y="71"/>
                  </a:lnTo>
                  <a:lnTo>
                    <a:pt x="71" y="71"/>
                  </a:lnTo>
                  <a:lnTo>
                    <a:pt x="64" y="71"/>
                  </a:lnTo>
                  <a:lnTo>
                    <a:pt x="57" y="71"/>
                  </a:lnTo>
                  <a:lnTo>
                    <a:pt x="49" y="71"/>
                  </a:lnTo>
                  <a:lnTo>
                    <a:pt x="42" y="64"/>
                  </a:lnTo>
                  <a:lnTo>
                    <a:pt x="35" y="64"/>
                  </a:lnTo>
                  <a:lnTo>
                    <a:pt x="28" y="64"/>
                  </a:lnTo>
                  <a:lnTo>
                    <a:pt x="21" y="64"/>
                  </a:lnTo>
                  <a:lnTo>
                    <a:pt x="14" y="71"/>
                  </a:lnTo>
                  <a:lnTo>
                    <a:pt x="21" y="142"/>
                  </a:lnTo>
                  <a:lnTo>
                    <a:pt x="14" y="149"/>
                  </a:lnTo>
                  <a:lnTo>
                    <a:pt x="7" y="135"/>
                  </a:lnTo>
                  <a:lnTo>
                    <a:pt x="0" y="128"/>
                  </a:lnTo>
                  <a:lnTo>
                    <a:pt x="0" y="114"/>
                  </a:lnTo>
                  <a:lnTo>
                    <a:pt x="0" y="107"/>
                  </a:lnTo>
                  <a:lnTo>
                    <a:pt x="0" y="92"/>
                  </a:lnTo>
                  <a:lnTo>
                    <a:pt x="0" y="85"/>
                  </a:lnTo>
                  <a:lnTo>
                    <a:pt x="0" y="71"/>
                  </a:lnTo>
                  <a:lnTo>
                    <a:pt x="0" y="64"/>
                  </a:lnTo>
                  <a:lnTo>
                    <a:pt x="7" y="57"/>
                  </a:lnTo>
                  <a:lnTo>
                    <a:pt x="14" y="50"/>
                  </a:lnTo>
                  <a:lnTo>
                    <a:pt x="14" y="43"/>
                  </a:lnTo>
                  <a:lnTo>
                    <a:pt x="21" y="36"/>
                  </a:lnTo>
                  <a:lnTo>
                    <a:pt x="21" y="29"/>
                  </a:lnTo>
                  <a:lnTo>
                    <a:pt x="28" y="14"/>
                  </a:lnTo>
                  <a:lnTo>
                    <a:pt x="35" y="7"/>
                  </a:lnTo>
                  <a:lnTo>
                    <a:pt x="35" y="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7507" name="Freeform 210"/>
            <p:cNvSpPr>
              <a:spLocks/>
            </p:cNvSpPr>
            <p:nvPr/>
          </p:nvSpPr>
          <p:spPr bwMode="auto">
            <a:xfrm>
              <a:off x="2769" y="2139"/>
              <a:ext cx="107" cy="141"/>
            </a:xfrm>
            <a:custGeom>
              <a:avLst/>
              <a:gdLst>
                <a:gd name="T0" fmla="*/ 100 w 107"/>
                <a:gd name="T1" fmla="*/ 7 h 141"/>
                <a:gd name="T2" fmla="*/ 100 w 107"/>
                <a:gd name="T3" fmla="*/ 35 h 141"/>
                <a:gd name="T4" fmla="*/ 100 w 107"/>
                <a:gd name="T5" fmla="*/ 63 h 141"/>
                <a:gd name="T6" fmla="*/ 107 w 107"/>
                <a:gd name="T7" fmla="*/ 92 h 141"/>
                <a:gd name="T8" fmla="*/ 107 w 107"/>
                <a:gd name="T9" fmla="*/ 120 h 141"/>
                <a:gd name="T10" fmla="*/ 107 w 107"/>
                <a:gd name="T11" fmla="*/ 120 h 141"/>
                <a:gd name="T12" fmla="*/ 100 w 107"/>
                <a:gd name="T13" fmla="*/ 127 h 141"/>
                <a:gd name="T14" fmla="*/ 100 w 107"/>
                <a:gd name="T15" fmla="*/ 134 h 141"/>
                <a:gd name="T16" fmla="*/ 100 w 107"/>
                <a:gd name="T17" fmla="*/ 134 h 141"/>
                <a:gd name="T18" fmla="*/ 93 w 107"/>
                <a:gd name="T19" fmla="*/ 134 h 141"/>
                <a:gd name="T20" fmla="*/ 86 w 107"/>
                <a:gd name="T21" fmla="*/ 141 h 141"/>
                <a:gd name="T22" fmla="*/ 78 w 107"/>
                <a:gd name="T23" fmla="*/ 141 h 141"/>
                <a:gd name="T24" fmla="*/ 78 w 107"/>
                <a:gd name="T25" fmla="*/ 141 h 141"/>
                <a:gd name="T26" fmla="*/ 71 w 107"/>
                <a:gd name="T27" fmla="*/ 141 h 141"/>
                <a:gd name="T28" fmla="*/ 64 w 107"/>
                <a:gd name="T29" fmla="*/ 141 h 141"/>
                <a:gd name="T30" fmla="*/ 57 w 107"/>
                <a:gd name="T31" fmla="*/ 141 h 141"/>
                <a:gd name="T32" fmla="*/ 50 w 107"/>
                <a:gd name="T33" fmla="*/ 141 h 141"/>
                <a:gd name="T34" fmla="*/ 43 w 107"/>
                <a:gd name="T35" fmla="*/ 141 h 141"/>
                <a:gd name="T36" fmla="*/ 43 w 107"/>
                <a:gd name="T37" fmla="*/ 141 h 141"/>
                <a:gd name="T38" fmla="*/ 36 w 107"/>
                <a:gd name="T39" fmla="*/ 141 h 141"/>
                <a:gd name="T40" fmla="*/ 29 w 107"/>
                <a:gd name="T41" fmla="*/ 141 h 141"/>
                <a:gd name="T42" fmla="*/ 22 w 107"/>
                <a:gd name="T43" fmla="*/ 141 h 141"/>
                <a:gd name="T44" fmla="*/ 15 w 107"/>
                <a:gd name="T45" fmla="*/ 141 h 141"/>
                <a:gd name="T46" fmla="*/ 15 w 107"/>
                <a:gd name="T47" fmla="*/ 141 h 141"/>
                <a:gd name="T48" fmla="*/ 8 w 107"/>
                <a:gd name="T49" fmla="*/ 141 h 141"/>
                <a:gd name="T50" fmla="*/ 8 w 107"/>
                <a:gd name="T51" fmla="*/ 141 h 141"/>
                <a:gd name="T52" fmla="*/ 0 w 107"/>
                <a:gd name="T53" fmla="*/ 141 h 141"/>
                <a:gd name="T54" fmla="*/ 0 w 107"/>
                <a:gd name="T55" fmla="*/ 134 h 141"/>
                <a:gd name="T56" fmla="*/ 0 w 107"/>
                <a:gd name="T57" fmla="*/ 134 h 141"/>
                <a:gd name="T58" fmla="*/ 0 w 107"/>
                <a:gd name="T59" fmla="*/ 134 h 141"/>
                <a:gd name="T60" fmla="*/ 0 w 107"/>
                <a:gd name="T61" fmla="*/ 134 h 141"/>
                <a:gd name="T62" fmla="*/ 0 w 107"/>
                <a:gd name="T63" fmla="*/ 134 h 141"/>
                <a:gd name="T64" fmla="*/ 0 w 107"/>
                <a:gd name="T65" fmla="*/ 127 h 141"/>
                <a:gd name="T66" fmla="*/ 0 w 107"/>
                <a:gd name="T67" fmla="*/ 127 h 141"/>
                <a:gd name="T68" fmla="*/ 8 w 107"/>
                <a:gd name="T69" fmla="*/ 127 h 141"/>
                <a:gd name="T70" fmla="*/ 15 w 107"/>
                <a:gd name="T71" fmla="*/ 127 h 141"/>
                <a:gd name="T72" fmla="*/ 22 w 107"/>
                <a:gd name="T73" fmla="*/ 134 h 141"/>
                <a:gd name="T74" fmla="*/ 22 w 107"/>
                <a:gd name="T75" fmla="*/ 134 h 141"/>
                <a:gd name="T76" fmla="*/ 29 w 107"/>
                <a:gd name="T77" fmla="*/ 134 h 141"/>
                <a:gd name="T78" fmla="*/ 36 w 107"/>
                <a:gd name="T79" fmla="*/ 134 h 141"/>
                <a:gd name="T80" fmla="*/ 43 w 107"/>
                <a:gd name="T81" fmla="*/ 127 h 141"/>
                <a:gd name="T82" fmla="*/ 50 w 107"/>
                <a:gd name="T83" fmla="*/ 127 h 141"/>
                <a:gd name="T84" fmla="*/ 50 w 107"/>
                <a:gd name="T85" fmla="*/ 127 h 141"/>
                <a:gd name="T86" fmla="*/ 57 w 107"/>
                <a:gd name="T87" fmla="*/ 127 h 141"/>
                <a:gd name="T88" fmla="*/ 64 w 107"/>
                <a:gd name="T89" fmla="*/ 127 h 141"/>
                <a:gd name="T90" fmla="*/ 64 w 107"/>
                <a:gd name="T91" fmla="*/ 127 h 141"/>
                <a:gd name="T92" fmla="*/ 71 w 107"/>
                <a:gd name="T93" fmla="*/ 127 h 141"/>
                <a:gd name="T94" fmla="*/ 78 w 107"/>
                <a:gd name="T95" fmla="*/ 120 h 141"/>
                <a:gd name="T96" fmla="*/ 78 w 107"/>
                <a:gd name="T97" fmla="*/ 120 h 141"/>
                <a:gd name="T98" fmla="*/ 86 w 107"/>
                <a:gd name="T99" fmla="*/ 113 h 141"/>
                <a:gd name="T100" fmla="*/ 86 w 107"/>
                <a:gd name="T101" fmla="*/ 85 h 141"/>
                <a:gd name="T102" fmla="*/ 93 w 107"/>
                <a:gd name="T103" fmla="*/ 56 h 141"/>
                <a:gd name="T104" fmla="*/ 93 w 107"/>
                <a:gd name="T105" fmla="*/ 28 h 141"/>
                <a:gd name="T106" fmla="*/ 86 w 107"/>
                <a:gd name="T107" fmla="*/ 0 h 141"/>
                <a:gd name="T108" fmla="*/ 93 w 107"/>
                <a:gd name="T109" fmla="*/ 0 h 141"/>
                <a:gd name="T110" fmla="*/ 93 w 107"/>
                <a:gd name="T111" fmla="*/ 0 h 141"/>
                <a:gd name="T112" fmla="*/ 93 w 107"/>
                <a:gd name="T113" fmla="*/ 0 h 141"/>
                <a:gd name="T114" fmla="*/ 93 w 107"/>
                <a:gd name="T115" fmla="*/ 7 h 141"/>
                <a:gd name="T116" fmla="*/ 100 w 107"/>
                <a:gd name="T117" fmla="*/ 7 h 14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07"/>
                <a:gd name="T178" fmla="*/ 0 h 141"/>
                <a:gd name="T179" fmla="*/ 107 w 107"/>
                <a:gd name="T180" fmla="*/ 141 h 141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07" h="141">
                  <a:moveTo>
                    <a:pt x="100" y="7"/>
                  </a:moveTo>
                  <a:lnTo>
                    <a:pt x="100" y="35"/>
                  </a:lnTo>
                  <a:lnTo>
                    <a:pt x="100" y="63"/>
                  </a:lnTo>
                  <a:lnTo>
                    <a:pt x="107" y="92"/>
                  </a:lnTo>
                  <a:lnTo>
                    <a:pt x="107" y="120"/>
                  </a:lnTo>
                  <a:lnTo>
                    <a:pt x="100" y="127"/>
                  </a:lnTo>
                  <a:lnTo>
                    <a:pt x="100" y="134"/>
                  </a:lnTo>
                  <a:lnTo>
                    <a:pt x="93" y="134"/>
                  </a:lnTo>
                  <a:lnTo>
                    <a:pt x="86" y="141"/>
                  </a:lnTo>
                  <a:lnTo>
                    <a:pt x="78" y="141"/>
                  </a:lnTo>
                  <a:lnTo>
                    <a:pt x="71" y="141"/>
                  </a:lnTo>
                  <a:lnTo>
                    <a:pt x="64" y="141"/>
                  </a:lnTo>
                  <a:lnTo>
                    <a:pt x="57" y="141"/>
                  </a:lnTo>
                  <a:lnTo>
                    <a:pt x="50" y="141"/>
                  </a:lnTo>
                  <a:lnTo>
                    <a:pt x="43" y="141"/>
                  </a:lnTo>
                  <a:lnTo>
                    <a:pt x="36" y="141"/>
                  </a:lnTo>
                  <a:lnTo>
                    <a:pt x="29" y="141"/>
                  </a:lnTo>
                  <a:lnTo>
                    <a:pt x="22" y="141"/>
                  </a:lnTo>
                  <a:lnTo>
                    <a:pt x="15" y="141"/>
                  </a:lnTo>
                  <a:lnTo>
                    <a:pt x="8" y="141"/>
                  </a:lnTo>
                  <a:lnTo>
                    <a:pt x="0" y="141"/>
                  </a:lnTo>
                  <a:lnTo>
                    <a:pt x="0" y="134"/>
                  </a:lnTo>
                  <a:lnTo>
                    <a:pt x="0" y="127"/>
                  </a:lnTo>
                  <a:lnTo>
                    <a:pt x="8" y="127"/>
                  </a:lnTo>
                  <a:lnTo>
                    <a:pt x="15" y="127"/>
                  </a:lnTo>
                  <a:lnTo>
                    <a:pt x="22" y="134"/>
                  </a:lnTo>
                  <a:lnTo>
                    <a:pt x="29" y="134"/>
                  </a:lnTo>
                  <a:lnTo>
                    <a:pt x="36" y="134"/>
                  </a:lnTo>
                  <a:lnTo>
                    <a:pt x="43" y="127"/>
                  </a:lnTo>
                  <a:lnTo>
                    <a:pt x="50" y="127"/>
                  </a:lnTo>
                  <a:lnTo>
                    <a:pt x="57" y="127"/>
                  </a:lnTo>
                  <a:lnTo>
                    <a:pt x="64" y="127"/>
                  </a:lnTo>
                  <a:lnTo>
                    <a:pt x="71" y="127"/>
                  </a:lnTo>
                  <a:lnTo>
                    <a:pt x="78" y="120"/>
                  </a:lnTo>
                  <a:lnTo>
                    <a:pt x="86" y="113"/>
                  </a:lnTo>
                  <a:lnTo>
                    <a:pt x="86" y="85"/>
                  </a:lnTo>
                  <a:lnTo>
                    <a:pt x="93" y="56"/>
                  </a:lnTo>
                  <a:lnTo>
                    <a:pt x="93" y="28"/>
                  </a:lnTo>
                  <a:lnTo>
                    <a:pt x="86" y="0"/>
                  </a:lnTo>
                  <a:lnTo>
                    <a:pt x="93" y="0"/>
                  </a:lnTo>
                  <a:lnTo>
                    <a:pt x="93" y="7"/>
                  </a:lnTo>
                  <a:lnTo>
                    <a:pt x="100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7508" name="Freeform 211"/>
            <p:cNvSpPr>
              <a:spLocks/>
            </p:cNvSpPr>
            <p:nvPr/>
          </p:nvSpPr>
          <p:spPr bwMode="auto">
            <a:xfrm>
              <a:off x="3046" y="2153"/>
              <a:ext cx="14" cy="28"/>
            </a:xfrm>
            <a:custGeom>
              <a:avLst/>
              <a:gdLst>
                <a:gd name="T0" fmla="*/ 14 w 14"/>
                <a:gd name="T1" fmla="*/ 28 h 28"/>
                <a:gd name="T2" fmla="*/ 7 w 14"/>
                <a:gd name="T3" fmla="*/ 28 h 28"/>
                <a:gd name="T4" fmla="*/ 7 w 14"/>
                <a:gd name="T5" fmla="*/ 21 h 28"/>
                <a:gd name="T6" fmla="*/ 7 w 14"/>
                <a:gd name="T7" fmla="*/ 21 h 28"/>
                <a:gd name="T8" fmla="*/ 0 w 14"/>
                <a:gd name="T9" fmla="*/ 14 h 28"/>
                <a:gd name="T10" fmla="*/ 0 w 14"/>
                <a:gd name="T11" fmla="*/ 7 h 28"/>
                <a:gd name="T12" fmla="*/ 0 w 14"/>
                <a:gd name="T13" fmla="*/ 7 h 28"/>
                <a:gd name="T14" fmla="*/ 0 w 14"/>
                <a:gd name="T15" fmla="*/ 7 h 28"/>
                <a:gd name="T16" fmla="*/ 7 w 14"/>
                <a:gd name="T17" fmla="*/ 0 h 28"/>
                <a:gd name="T18" fmla="*/ 7 w 14"/>
                <a:gd name="T19" fmla="*/ 0 h 28"/>
                <a:gd name="T20" fmla="*/ 7 w 14"/>
                <a:gd name="T21" fmla="*/ 7 h 28"/>
                <a:gd name="T22" fmla="*/ 14 w 14"/>
                <a:gd name="T23" fmla="*/ 7 h 28"/>
                <a:gd name="T24" fmla="*/ 14 w 14"/>
                <a:gd name="T25" fmla="*/ 14 h 28"/>
                <a:gd name="T26" fmla="*/ 14 w 14"/>
                <a:gd name="T27" fmla="*/ 21 h 28"/>
                <a:gd name="T28" fmla="*/ 14 w 14"/>
                <a:gd name="T29" fmla="*/ 28 h 2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4"/>
                <a:gd name="T46" fmla="*/ 0 h 28"/>
                <a:gd name="T47" fmla="*/ 14 w 14"/>
                <a:gd name="T48" fmla="*/ 28 h 2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4" h="28">
                  <a:moveTo>
                    <a:pt x="14" y="28"/>
                  </a:moveTo>
                  <a:lnTo>
                    <a:pt x="7" y="28"/>
                  </a:lnTo>
                  <a:lnTo>
                    <a:pt x="7" y="21"/>
                  </a:lnTo>
                  <a:lnTo>
                    <a:pt x="0" y="14"/>
                  </a:lnTo>
                  <a:lnTo>
                    <a:pt x="0" y="7"/>
                  </a:lnTo>
                  <a:lnTo>
                    <a:pt x="7" y="0"/>
                  </a:lnTo>
                  <a:lnTo>
                    <a:pt x="7" y="7"/>
                  </a:lnTo>
                  <a:lnTo>
                    <a:pt x="14" y="7"/>
                  </a:lnTo>
                  <a:lnTo>
                    <a:pt x="14" y="14"/>
                  </a:lnTo>
                  <a:lnTo>
                    <a:pt x="14" y="21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7509" name="Freeform 212"/>
            <p:cNvSpPr>
              <a:spLocks/>
            </p:cNvSpPr>
            <p:nvPr/>
          </p:nvSpPr>
          <p:spPr bwMode="auto">
            <a:xfrm>
              <a:off x="3032" y="2224"/>
              <a:ext cx="21" cy="56"/>
            </a:xfrm>
            <a:custGeom>
              <a:avLst/>
              <a:gdLst>
                <a:gd name="T0" fmla="*/ 21 w 21"/>
                <a:gd name="T1" fmla="*/ 7 h 56"/>
                <a:gd name="T2" fmla="*/ 7 w 21"/>
                <a:gd name="T3" fmla="*/ 49 h 56"/>
                <a:gd name="T4" fmla="*/ 7 w 21"/>
                <a:gd name="T5" fmla="*/ 49 h 56"/>
                <a:gd name="T6" fmla="*/ 7 w 21"/>
                <a:gd name="T7" fmla="*/ 49 h 56"/>
                <a:gd name="T8" fmla="*/ 0 w 21"/>
                <a:gd name="T9" fmla="*/ 56 h 56"/>
                <a:gd name="T10" fmla="*/ 0 w 21"/>
                <a:gd name="T11" fmla="*/ 56 h 56"/>
                <a:gd name="T12" fmla="*/ 0 w 21"/>
                <a:gd name="T13" fmla="*/ 49 h 56"/>
                <a:gd name="T14" fmla="*/ 0 w 21"/>
                <a:gd name="T15" fmla="*/ 42 h 56"/>
                <a:gd name="T16" fmla="*/ 0 w 21"/>
                <a:gd name="T17" fmla="*/ 35 h 56"/>
                <a:gd name="T18" fmla="*/ 0 w 21"/>
                <a:gd name="T19" fmla="*/ 28 h 56"/>
                <a:gd name="T20" fmla="*/ 0 w 21"/>
                <a:gd name="T21" fmla="*/ 28 h 56"/>
                <a:gd name="T22" fmla="*/ 7 w 21"/>
                <a:gd name="T23" fmla="*/ 21 h 56"/>
                <a:gd name="T24" fmla="*/ 7 w 21"/>
                <a:gd name="T25" fmla="*/ 14 h 56"/>
                <a:gd name="T26" fmla="*/ 7 w 21"/>
                <a:gd name="T27" fmla="*/ 7 h 56"/>
                <a:gd name="T28" fmla="*/ 14 w 21"/>
                <a:gd name="T29" fmla="*/ 0 h 56"/>
                <a:gd name="T30" fmla="*/ 14 w 21"/>
                <a:gd name="T31" fmla="*/ 0 h 56"/>
                <a:gd name="T32" fmla="*/ 14 w 21"/>
                <a:gd name="T33" fmla="*/ 0 h 56"/>
                <a:gd name="T34" fmla="*/ 21 w 21"/>
                <a:gd name="T35" fmla="*/ 7 h 56"/>
                <a:gd name="T36" fmla="*/ 21 w 21"/>
                <a:gd name="T37" fmla="*/ 7 h 5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"/>
                <a:gd name="T58" fmla="*/ 0 h 56"/>
                <a:gd name="T59" fmla="*/ 21 w 21"/>
                <a:gd name="T60" fmla="*/ 56 h 5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" h="56">
                  <a:moveTo>
                    <a:pt x="21" y="7"/>
                  </a:moveTo>
                  <a:lnTo>
                    <a:pt x="7" y="49"/>
                  </a:lnTo>
                  <a:lnTo>
                    <a:pt x="0" y="56"/>
                  </a:lnTo>
                  <a:lnTo>
                    <a:pt x="0" y="49"/>
                  </a:lnTo>
                  <a:lnTo>
                    <a:pt x="0" y="42"/>
                  </a:lnTo>
                  <a:lnTo>
                    <a:pt x="0" y="35"/>
                  </a:lnTo>
                  <a:lnTo>
                    <a:pt x="0" y="28"/>
                  </a:lnTo>
                  <a:lnTo>
                    <a:pt x="7" y="21"/>
                  </a:lnTo>
                  <a:lnTo>
                    <a:pt x="7" y="14"/>
                  </a:lnTo>
                  <a:lnTo>
                    <a:pt x="7" y="7"/>
                  </a:lnTo>
                  <a:lnTo>
                    <a:pt x="14" y="0"/>
                  </a:lnTo>
                  <a:lnTo>
                    <a:pt x="21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7510" name="Freeform 213"/>
            <p:cNvSpPr>
              <a:spLocks/>
            </p:cNvSpPr>
            <p:nvPr/>
          </p:nvSpPr>
          <p:spPr bwMode="auto">
            <a:xfrm>
              <a:off x="2670" y="2259"/>
              <a:ext cx="78" cy="21"/>
            </a:xfrm>
            <a:custGeom>
              <a:avLst/>
              <a:gdLst>
                <a:gd name="T0" fmla="*/ 78 w 78"/>
                <a:gd name="T1" fmla="*/ 14 h 21"/>
                <a:gd name="T2" fmla="*/ 78 w 78"/>
                <a:gd name="T3" fmla="*/ 14 h 21"/>
                <a:gd name="T4" fmla="*/ 78 w 78"/>
                <a:gd name="T5" fmla="*/ 21 h 21"/>
                <a:gd name="T6" fmla="*/ 78 w 78"/>
                <a:gd name="T7" fmla="*/ 21 h 21"/>
                <a:gd name="T8" fmla="*/ 71 w 78"/>
                <a:gd name="T9" fmla="*/ 21 h 21"/>
                <a:gd name="T10" fmla="*/ 71 w 78"/>
                <a:gd name="T11" fmla="*/ 21 h 21"/>
                <a:gd name="T12" fmla="*/ 64 w 78"/>
                <a:gd name="T13" fmla="*/ 21 h 21"/>
                <a:gd name="T14" fmla="*/ 64 w 78"/>
                <a:gd name="T15" fmla="*/ 21 h 21"/>
                <a:gd name="T16" fmla="*/ 57 w 78"/>
                <a:gd name="T17" fmla="*/ 21 h 21"/>
                <a:gd name="T18" fmla="*/ 50 w 78"/>
                <a:gd name="T19" fmla="*/ 21 h 21"/>
                <a:gd name="T20" fmla="*/ 43 w 78"/>
                <a:gd name="T21" fmla="*/ 21 h 21"/>
                <a:gd name="T22" fmla="*/ 36 w 78"/>
                <a:gd name="T23" fmla="*/ 21 h 21"/>
                <a:gd name="T24" fmla="*/ 29 w 78"/>
                <a:gd name="T25" fmla="*/ 14 h 21"/>
                <a:gd name="T26" fmla="*/ 21 w 78"/>
                <a:gd name="T27" fmla="*/ 14 h 21"/>
                <a:gd name="T28" fmla="*/ 14 w 78"/>
                <a:gd name="T29" fmla="*/ 14 h 21"/>
                <a:gd name="T30" fmla="*/ 7 w 78"/>
                <a:gd name="T31" fmla="*/ 7 h 21"/>
                <a:gd name="T32" fmla="*/ 0 w 78"/>
                <a:gd name="T33" fmla="*/ 7 h 21"/>
                <a:gd name="T34" fmla="*/ 0 w 78"/>
                <a:gd name="T35" fmla="*/ 0 h 21"/>
                <a:gd name="T36" fmla="*/ 0 w 78"/>
                <a:gd name="T37" fmla="*/ 0 h 21"/>
                <a:gd name="T38" fmla="*/ 0 w 78"/>
                <a:gd name="T39" fmla="*/ 0 h 21"/>
                <a:gd name="T40" fmla="*/ 7 w 78"/>
                <a:gd name="T41" fmla="*/ 0 h 21"/>
                <a:gd name="T42" fmla="*/ 14 w 78"/>
                <a:gd name="T43" fmla="*/ 0 h 21"/>
                <a:gd name="T44" fmla="*/ 14 w 78"/>
                <a:gd name="T45" fmla="*/ 0 h 21"/>
                <a:gd name="T46" fmla="*/ 21 w 78"/>
                <a:gd name="T47" fmla="*/ 0 h 21"/>
                <a:gd name="T48" fmla="*/ 29 w 78"/>
                <a:gd name="T49" fmla="*/ 0 h 21"/>
                <a:gd name="T50" fmla="*/ 29 w 78"/>
                <a:gd name="T51" fmla="*/ 0 h 21"/>
                <a:gd name="T52" fmla="*/ 36 w 78"/>
                <a:gd name="T53" fmla="*/ 7 h 21"/>
                <a:gd name="T54" fmla="*/ 43 w 78"/>
                <a:gd name="T55" fmla="*/ 7 h 21"/>
                <a:gd name="T56" fmla="*/ 43 w 78"/>
                <a:gd name="T57" fmla="*/ 7 h 21"/>
                <a:gd name="T58" fmla="*/ 50 w 78"/>
                <a:gd name="T59" fmla="*/ 7 h 21"/>
                <a:gd name="T60" fmla="*/ 57 w 78"/>
                <a:gd name="T61" fmla="*/ 7 h 21"/>
                <a:gd name="T62" fmla="*/ 64 w 78"/>
                <a:gd name="T63" fmla="*/ 7 h 21"/>
                <a:gd name="T64" fmla="*/ 64 w 78"/>
                <a:gd name="T65" fmla="*/ 7 h 21"/>
                <a:gd name="T66" fmla="*/ 71 w 78"/>
                <a:gd name="T67" fmla="*/ 7 h 21"/>
                <a:gd name="T68" fmla="*/ 78 w 78"/>
                <a:gd name="T69" fmla="*/ 7 h 21"/>
                <a:gd name="T70" fmla="*/ 78 w 78"/>
                <a:gd name="T71" fmla="*/ 14 h 2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78"/>
                <a:gd name="T109" fmla="*/ 0 h 21"/>
                <a:gd name="T110" fmla="*/ 78 w 78"/>
                <a:gd name="T111" fmla="*/ 21 h 21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78" h="21">
                  <a:moveTo>
                    <a:pt x="78" y="14"/>
                  </a:moveTo>
                  <a:lnTo>
                    <a:pt x="78" y="14"/>
                  </a:lnTo>
                  <a:lnTo>
                    <a:pt x="78" y="21"/>
                  </a:lnTo>
                  <a:lnTo>
                    <a:pt x="71" y="21"/>
                  </a:lnTo>
                  <a:lnTo>
                    <a:pt x="64" y="21"/>
                  </a:lnTo>
                  <a:lnTo>
                    <a:pt x="57" y="21"/>
                  </a:lnTo>
                  <a:lnTo>
                    <a:pt x="50" y="21"/>
                  </a:lnTo>
                  <a:lnTo>
                    <a:pt x="43" y="21"/>
                  </a:lnTo>
                  <a:lnTo>
                    <a:pt x="36" y="21"/>
                  </a:lnTo>
                  <a:lnTo>
                    <a:pt x="29" y="14"/>
                  </a:lnTo>
                  <a:lnTo>
                    <a:pt x="21" y="14"/>
                  </a:lnTo>
                  <a:lnTo>
                    <a:pt x="14" y="14"/>
                  </a:lnTo>
                  <a:lnTo>
                    <a:pt x="7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7" y="0"/>
                  </a:lnTo>
                  <a:lnTo>
                    <a:pt x="14" y="0"/>
                  </a:lnTo>
                  <a:lnTo>
                    <a:pt x="21" y="0"/>
                  </a:lnTo>
                  <a:lnTo>
                    <a:pt x="29" y="0"/>
                  </a:lnTo>
                  <a:lnTo>
                    <a:pt x="36" y="7"/>
                  </a:lnTo>
                  <a:lnTo>
                    <a:pt x="43" y="7"/>
                  </a:lnTo>
                  <a:lnTo>
                    <a:pt x="50" y="7"/>
                  </a:lnTo>
                  <a:lnTo>
                    <a:pt x="57" y="7"/>
                  </a:lnTo>
                  <a:lnTo>
                    <a:pt x="64" y="7"/>
                  </a:lnTo>
                  <a:lnTo>
                    <a:pt x="71" y="7"/>
                  </a:lnTo>
                  <a:lnTo>
                    <a:pt x="78" y="7"/>
                  </a:lnTo>
                  <a:lnTo>
                    <a:pt x="78" y="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7511" name="Freeform 214"/>
            <p:cNvSpPr>
              <a:spLocks/>
            </p:cNvSpPr>
            <p:nvPr/>
          </p:nvSpPr>
          <p:spPr bwMode="auto">
            <a:xfrm>
              <a:off x="2620" y="2280"/>
              <a:ext cx="263" cy="93"/>
            </a:xfrm>
            <a:custGeom>
              <a:avLst/>
              <a:gdLst>
                <a:gd name="T0" fmla="*/ 43 w 263"/>
                <a:gd name="T1" fmla="*/ 8 h 93"/>
                <a:gd name="T2" fmla="*/ 36 w 263"/>
                <a:gd name="T3" fmla="*/ 8 h 93"/>
                <a:gd name="T4" fmla="*/ 29 w 263"/>
                <a:gd name="T5" fmla="*/ 15 h 93"/>
                <a:gd name="T6" fmla="*/ 29 w 263"/>
                <a:gd name="T7" fmla="*/ 15 h 93"/>
                <a:gd name="T8" fmla="*/ 43 w 263"/>
                <a:gd name="T9" fmla="*/ 22 h 93"/>
                <a:gd name="T10" fmla="*/ 57 w 263"/>
                <a:gd name="T11" fmla="*/ 22 h 93"/>
                <a:gd name="T12" fmla="*/ 71 w 263"/>
                <a:gd name="T13" fmla="*/ 22 h 93"/>
                <a:gd name="T14" fmla="*/ 86 w 263"/>
                <a:gd name="T15" fmla="*/ 29 h 93"/>
                <a:gd name="T16" fmla="*/ 100 w 263"/>
                <a:gd name="T17" fmla="*/ 29 h 93"/>
                <a:gd name="T18" fmla="*/ 114 w 263"/>
                <a:gd name="T19" fmla="*/ 29 h 93"/>
                <a:gd name="T20" fmla="*/ 128 w 263"/>
                <a:gd name="T21" fmla="*/ 36 h 93"/>
                <a:gd name="T22" fmla="*/ 142 w 263"/>
                <a:gd name="T23" fmla="*/ 36 h 93"/>
                <a:gd name="T24" fmla="*/ 157 w 263"/>
                <a:gd name="T25" fmla="*/ 36 h 93"/>
                <a:gd name="T26" fmla="*/ 171 w 263"/>
                <a:gd name="T27" fmla="*/ 43 h 93"/>
                <a:gd name="T28" fmla="*/ 185 w 263"/>
                <a:gd name="T29" fmla="*/ 43 h 93"/>
                <a:gd name="T30" fmla="*/ 199 w 263"/>
                <a:gd name="T31" fmla="*/ 43 h 93"/>
                <a:gd name="T32" fmla="*/ 213 w 263"/>
                <a:gd name="T33" fmla="*/ 43 h 93"/>
                <a:gd name="T34" fmla="*/ 227 w 263"/>
                <a:gd name="T35" fmla="*/ 50 h 93"/>
                <a:gd name="T36" fmla="*/ 242 w 263"/>
                <a:gd name="T37" fmla="*/ 50 h 93"/>
                <a:gd name="T38" fmla="*/ 256 w 263"/>
                <a:gd name="T39" fmla="*/ 50 h 93"/>
                <a:gd name="T40" fmla="*/ 263 w 263"/>
                <a:gd name="T41" fmla="*/ 57 h 93"/>
                <a:gd name="T42" fmla="*/ 256 w 263"/>
                <a:gd name="T43" fmla="*/ 64 h 93"/>
                <a:gd name="T44" fmla="*/ 242 w 263"/>
                <a:gd name="T45" fmla="*/ 64 h 93"/>
                <a:gd name="T46" fmla="*/ 220 w 263"/>
                <a:gd name="T47" fmla="*/ 64 h 93"/>
                <a:gd name="T48" fmla="*/ 199 w 263"/>
                <a:gd name="T49" fmla="*/ 57 h 93"/>
                <a:gd name="T50" fmla="*/ 178 w 263"/>
                <a:gd name="T51" fmla="*/ 57 h 93"/>
                <a:gd name="T52" fmla="*/ 157 w 263"/>
                <a:gd name="T53" fmla="*/ 50 h 93"/>
                <a:gd name="T54" fmla="*/ 135 w 263"/>
                <a:gd name="T55" fmla="*/ 50 h 93"/>
                <a:gd name="T56" fmla="*/ 114 w 263"/>
                <a:gd name="T57" fmla="*/ 43 h 93"/>
                <a:gd name="T58" fmla="*/ 86 w 263"/>
                <a:gd name="T59" fmla="*/ 43 h 93"/>
                <a:gd name="T60" fmla="*/ 71 w 263"/>
                <a:gd name="T61" fmla="*/ 36 h 93"/>
                <a:gd name="T62" fmla="*/ 57 w 263"/>
                <a:gd name="T63" fmla="*/ 36 h 93"/>
                <a:gd name="T64" fmla="*/ 36 w 263"/>
                <a:gd name="T65" fmla="*/ 29 h 93"/>
                <a:gd name="T66" fmla="*/ 22 w 263"/>
                <a:gd name="T67" fmla="*/ 29 h 93"/>
                <a:gd name="T68" fmla="*/ 15 w 263"/>
                <a:gd name="T69" fmla="*/ 43 h 93"/>
                <a:gd name="T70" fmla="*/ 15 w 263"/>
                <a:gd name="T71" fmla="*/ 78 h 93"/>
                <a:gd name="T72" fmla="*/ 8 w 263"/>
                <a:gd name="T73" fmla="*/ 93 h 93"/>
                <a:gd name="T74" fmla="*/ 0 w 263"/>
                <a:gd name="T75" fmla="*/ 85 h 93"/>
                <a:gd name="T76" fmla="*/ 0 w 263"/>
                <a:gd name="T77" fmla="*/ 64 h 93"/>
                <a:gd name="T78" fmla="*/ 0 w 263"/>
                <a:gd name="T79" fmla="*/ 29 h 93"/>
                <a:gd name="T80" fmla="*/ 8 w 263"/>
                <a:gd name="T81" fmla="*/ 8 h 93"/>
                <a:gd name="T82" fmla="*/ 22 w 263"/>
                <a:gd name="T83" fmla="*/ 0 h 93"/>
                <a:gd name="T84" fmla="*/ 29 w 263"/>
                <a:gd name="T85" fmla="*/ 0 h 93"/>
                <a:gd name="T86" fmla="*/ 36 w 263"/>
                <a:gd name="T87" fmla="*/ 0 h 93"/>
                <a:gd name="T88" fmla="*/ 43 w 263"/>
                <a:gd name="T89" fmla="*/ 0 h 93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63"/>
                <a:gd name="T136" fmla="*/ 0 h 93"/>
                <a:gd name="T137" fmla="*/ 263 w 263"/>
                <a:gd name="T138" fmla="*/ 93 h 93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63" h="93">
                  <a:moveTo>
                    <a:pt x="43" y="0"/>
                  </a:moveTo>
                  <a:lnTo>
                    <a:pt x="43" y="8"/>
                  </a:lnTo>
                  <a:lnTo>
                    <a:pt x="36" y="8"/>
                  </a:lnTo>
                  <a:lnTo>
                    <a:pt x="29" y="8"/>
                  </a:lnTo>
                  <a:lnTo>
                    <a:pt x="29" y="15"/>
                  </a:lnTo>
                  <a:lnTo>
                    <a:pt x="36" y="22"/>
                  </a:lnTo>
                  <a:lnTo>
                    <a:pt x="43" y="22"/>
                  </a:lnTo>
                  <a:lnTo>
                    <a:pt x="50" y="22"/>
                  </a:lnTo>
                  <a:lnTo>
                    <a:pt x="57" y="22"/>
                  </a:lnTo>
                  <a:lnTo>
                    <a:pt x="64" y="22"/>
                  </a:lnTo>
                  <a:lnTo>
                    <a:pt x="71" y="22"/>
                  </a:lnTo>
                  <a:lnTo>
                    <a:pt x="79" y="29"/>
                  </a:lnTo>
                  <a:lnTo>
                    <a:pt x="86" y="29"/>
                  </a:lnTo>
                  <a:lnTo>
                    <a:pt x="93" y="29"/>
                  </a:lnTo>
                  <a:lnTo>
                    <a:pt x="100" y="29"/>
                  </a:lnTo>
                  <a:lnTo>
                    <a:pt x="107" y="29"/>
                  </a:lnTo>
                  <a:lnTo>
                    <a:pt x="114" y="29"/>
                  </a:lnTo>
                  <a:lnTo>
                    <a:pt x="121" y="36"/>
                  </a:lnTo>
                  <a:lnTo>
                    <a:pt x="128" y="36"/>
                  </a:lnTo>
                  <a:lnTo>
                    <a:pt x="135" y="36"/>
                  </a:lnTo>
                  <a:lnTo>
                    <a:pt x="142" y="36"/>
                  </a:lnTo>
                  <a:lnTo>
                    <a:pt x="149" y="36"/>
                  </a:lnTo>
                  <a:lnTo>
                    <a:pt x="157" y="36"/>
                  </a:lnTo>
                  <a:lnTo>
                    <a:pt x="164" y="36"/>
                  </a:lnTo>
                  <a:lnTo>
                    <a:pt x="171" y="43"/>
                  </a:lnTo>
                  <a:lnTo>
                    <a:pt x="178" y="43"/>
                  </a:lnTo>
                  <a:lnTo>
                    <a:pt x="185" y="43"/>
                  </a:lnTo>
                  <a:lnTo>
                    <a:pt x="192" y="43"/>
                  </a:lnTo>
                  <a:lnTo>
                    <a:pt x="199" y="43"/>
                  </a:lnTo>
                  <a:lnTo>
                    <a:pt x="206" y="43"/>
                  </a:lnTo>
                  <a:lnTo>
                    <a:pt x="213" y="43"/>
                  </a:lnTo>
                  <a:lnTo>
                    <a:pt x="220" y="43"/>
                  </a:lnTo>
                  <a:lnTo>
                    <a:pt x="227" y="50"/>
                  </a:lnTo>
                  <a:lnTo>
                    <a:pt x="235" y="50"/>
                  </a:lnTo>
                  <a:lnTo>
                    <a:pt x="242" y="50"/>
                  </a:lnTo>
                  <a:lnTo>
                    <a:pt x="249" y="50"/>
                  </a:lnTo>
                  <a:lnTo>
                    <a:pt x="256" y="50"/>
                  </a:lnTo>
                  <a:lnTo>
                    <a:pt x="256" y="57"/>
                  </a:lnTo>
                  <a:lnTo>
                    <a:pt x="263" y="57"/>
                  </a:lnTo>
                  <a:lnTo>
                    <a:pt x="256" y="64"/>
                  </a:lnTo>
                  <a:lnTo>
                    <a:pt x="256" y="71"/>
                  </a:lnTo>
                  <a:lnTo>
                    <a:pt x="242" y="64"/>
                  </a:lnTo>
                  <a:lnTo>
                    <a:pt x="235" y="64"/>
                  </a:lnTo>
                  <a:lnTo>
                    <a:pt x="220" y="64"/>
                  </a:lnTo>
                  <a:lnTo>
                    <a:pt x="213" y="64"/>
                  </a:lnTo>
                  <a:lnTo>
                    <a:pt x="199" y="57"/>
                  </a:lnTo>
                  <a:lnTo>
                    <a:pt x="185" y="57"/>
                  </a:lnTo>
                  <a:lnTo>
                    <a:pt x="178" y="57"/>
                  </a:lnTo>
                  <a:lnTo>
                    <a:pt x="164" y="57"/>
                  </a:lnTo>
                  <a:lnTo>
                    <a:pt x="157" y="50"/>
                  </a:lnTo>
                  <a:lnTo>
                    <a:pt x="142" y="50"/>
                  </a:lnTo>
                  <a:lnTo>
                    <a:pt x="135" y="50"/>
                  </a:lnTo>
                  <a:lnTo>
                    <a:pt x="121" y="43"/>
                  </a:lnTo>
                  <a:lnTo>
                    <a:pt x="114" y="43"/>
                  </a:lnTo>
                  <a:lnTo>
                    <a:pt x="100" y="43"/>
                  </a:lnTo>
                  <a:lnTo>
                    <a:pt x="86" y="43"/>
                  </a:lnTo>
                  <a:lnTo>
                    <a:pt x="79" y="43"/>
                  </a:lnTo>
                  <a:lnTo>
                    <a:pt x="71" y="36"/>
                  </a:lnTo>
                  <a:lnTo>
                    <a:pt x="64" y="36"/>
                  </a:lnTo>
                  <a:lnTo>
                    <a:pt x="57" y="36"/>
                  </a:lnTo>
                  <a:lnTo>
                    <a:pt x="50" y="36"/>
                  </a:lnTo>
                  <a:lnTo>
                    <a:pt x="36" y="29"/>
                  </a:lnTo>
                  <a:lnTo>
                    <a:pt x="29" y="29"/>
                  </a:lnTo>
                  <a:lnTo>
                    <a:pt x="22" y="29"/>
                  </a:lnTo>
                  <a:lnTo>
                    <a:pt x="15" y="29"/>
                  </a:lnTo>
                  <a:lnTo>
                    <a:pt x="15" y="43"/>
                  </a:lnTo>
                  <a:lnTo>
                    <a:pt x="15" y="57"/>
                  </a:lnTo>
                  <a:lnTo>
                    <a:pt x="15" y="78"/>
                  </a:lnTo>
                  <a:lnTo>
                    <a:pt x="8" y="93"/>
                  </a:lnTo>
                  <a:lnTo>
                    <a:pt x="0" y="93"/>
                  </a:lnTo>
                  <a:lnTo>
                    <a:pt x="0" y="85"/>
                  </a:lnTo>
                  <a:lnTo>
                    <a:pt x="0" y="78"/>
                  </a:lnTo>
                  <a:lnTo>
                    <a:pt x="0" y="64"/>
                  </a:lnTo>
                  <a:lnTo>
                    <a:pt x="0" y="43"/>
                  </a:lnTo>
                  <a:lnTo>
                    <a:pt x="0" y="29"/>
                  </a:lnTo>
                  <a:lnTo>
                    <a:pt x="8" y="8"/>
                  </a:lnTo>
                  <a:lnTo>
                    <a:pt x="15" y="8"/>
                  </a:lnTo>
                  <a:lnTo>
                    <a:pt x="22" y="0"/>
                  </a:lnTo>
                  <a:lnTo>
                    <a:pt x="29" y="0"/>
                  </a:lnTo>
                  <a:lnTo>
                    <a:pt x="36" y="0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7512" name="Freeform 215"/>
            <p:cNvSpPr>
              <a:spLocks/>
            </p:cNvSpPr>
            <p:nvPr/>
          </p:nvSpPr>
          <p:spPr bwMode="auto">
            <a:xfrm>
              <a:off x="2748" y="2288"/>
              <a:ext cx="99" cy="21"/>
            </a:xfrm>
            <a:custGeom>
              <a:avLst/>
              <a:gdLst>
                <a:gd name="T0" fmla="*/ 92 w 99"/>
                <a:gd name="T1" fmla="*/ 0 h 21"/>
                <a:gd name="T2" fmla="*/ 99 w 99"/>
                <a:gd name="T3" fmla="*/ 0 h 21"/>
                <a:gd name="T4" fmla="*/ 99 w 99"/>
                <a:gd name="T5" fmla="*/ 7 h 21"/>
                <a:gd name="T6" fmla="*/ 99 w 99"/>
                <a:gd name="T7" fmla="*/ 7 h 21"/>
                <a:gd name="T8" fmla="*/ 99 w 99"/>
                <a:gd name="T9" fmla="*/ 7 h 21"/>
                <a:gd name="T10" fmla="*/ 99 w 99"/>
                <a:gd name="T11" fmla="*/ 14 h 21"/>
                <a:gd name="T12" fmla="*/ 92 w 99"/>
                <a:gd name="T13" fmla="*/ 14 h 21"/>
                <a:gd name="T14" fmla="*/ 85 w 99"/>
                <a:gd name="T15" fmla="*/ 14 h 21"/>
                <a:gd name="T16" fmla="*/ 78 w 99"/>
                <a:gd name="T17" fmla="*/ 21 h 21"/>
                <a:gd name="T18" fmla="*/ 78 w 99"/>
                <a:gd name="T19" fmla="*/ 21 h 21"/>
                <a:gd name="T20" fmla="*/ 71 w 99"/>
                <a:gd name="T21" fmla="*/ 21 h 21"/>
                <a:gd name="T22" fmla="*/ 64 w 99"/>
                <a:gd name="T23" fmla="*/ 21 h 21"/>
                <a:gd name="T24" fmla="*/ 57 w 99"/>
                <a:gd name="T25" fmla="*/ 21 h 21"/>
                <a:gd name="T26" fmla="*/ 50 w 99"/>
                <a:gd name="T27" fmla="*/ 21 h 21"/>
                <a:gd name="T28" fmla="*/ 50 w 99"/>
                <a:gd name="T29" fmla="*/ 21 h 21"/>
                <a:gd name="T30" fmla="*/ 43 w 99"/>
                <a:gd name="T31" fmla="*/ 21 h 21"/>
                <a:gd name="T32" fmla="*/ 36 w 99"/>
                <a:gd name="T33" fmla="*/ 21 h 21"/>
                <a:gd name="T34" fmla="*/ 29 w 99"/>
                <a:gd name="T35" fmla="*/ 21 h 21"/>
                <a:gd name="T36" fmla="*/ 21 w 99"/>
                <a:gd name="T37" fmla="*/ 21 h 21"/>
                <a:gd name="T38" fmla="*/ 14 w 99"/>
                <a:gd name="T39" fmla="*/ 14 h 21"/>
                <a:gd name="T40" fmla="*/ 14 w 99"/>
                <a:gd name="T41" fmla="*/ 14 h 21"/>
                <a:gd name="T42" fmla="*/ 7 w 99"/>
                <a:gd name="T43" fmla="*/ 14 h 21"/>
                <a:gd name="T44" fmla="*/ 7 w 99"/>
                <a:gd name="T45" fmla="*/ 7 h 21"/>
                <a:gd name="T46" fmla="*/ 7 w 99"/>
                <a:gd name="T47" fmla="*/ 7 h 21"/>
                <a:gd name="T48" fmla="*/ 0 w 99"/>
                <a:gd name="T49" fmla="*/ 7 h 21"/>
                <a:gd name="T50" fmla="*/ 0 w 99"/>
                <a:gd name="T51" fmla="*/ 0 h 21"/>
                <a:gd name="T52" fmla="*/ 0 w 99"/>
                <a:gd name="T53" fmla="*/ 0 h 21"/>
                <a:gd name="T54" fmla="*/ 7 w 99"/>
                <a:gd name="T55" fmla="*/ 0 h 21"/>
                <a:gd name="T56" fmla="*/ 7 w 99"/>
                <a:gd name="T57" fmla="*/ 0 h 21"/>
                <a:gd name="T58" fmla="*/ 7 w 99"/>
                <a:gd name="T59" fmla="*/ 0 h 21"/>
                <a:gd name="T60" fmla="*/ 14 w 99"/>
                <a:gd name="T61" fmla="*/ 0 h 21"/>
                <a:gd name="T62" fmla="*/ 14 w 99"/>
                <a:gd name="T63" fmla="*/ 0 h 21"/>
                <a:gd name="T64" fmla="*/ 14 w 99"/>
                <a:gd name="T65" fmla="*/ 0 h 21"/>
                <a:gd name="T66" fmla="*/ 14 w 99"/>
                <a:gd name="T67" fmla="*/ 0 h 21"/>
                <a:gd name="T68" fmla="*/ 21 w 99"/>
                <a:gd name="T69" fmla="*/ 7 h 21"/>
                <a:gd name="T70" fmla="*/ 29 w 99"/>
                <a:gd name="T71" fmla="*/ 7 h 21"/>
                <a:gd name="T72" fmla="*/ 29 w 99"/>
                <a:gd name="T73" fmla="*/ 7 h 21"/>
                <a:gd name="T74" fmla="*/ 36 w 99"/>
                <a:gd name="T75" fmla="*/ 7 h 21"/>
                <a:gd name="T76" fmla="*/ 43 w 99"/>
                <a:gd name="T77" fmla="*/ 7 h 21"/>
                <a:gd name="T78" fmla="*/ 43 w 99"/>
                <a:gd name="T79" fmla="*/ 7 h 21"/>
                <a:gd name="T80" fmla="*/ 50 w 99"/>
                <a:gd name="T81" fmla="*/ 7 h 21"/>
                <a:gd name="T82" fmla="*/ 57 w 99"/>
                <a:gd name="T83" fmla="*/ 7 h 21"/>
                <a:gd name="T84" fmla="*/ 64 w 99"/>
                <a:gd name="T85" fmla="*/ 7 h 21"/>
                <a:gd name="T86" fmla="*/ 64 w 99"/>
                <a:gd name="T87" fmla="*/ 7 h 21"/>
                <a:gd name="T88" fmla="*/ 71 w 99"/>
                <a:gd name="T89" fmla="*/ 7 h 21"/>
                <a:gd name="T90" fmla="*/ 78 w 99"/>
                <a:gd name="T91" fmla="*/ 7 h 21"/>
                <a:gd name="T92" fmla="*/ 78 w 99"/>
                <a:gd name="T93" fmla="*/ 7 h 21"/>
                <a:gd name="T94" fmla="*/ 85 w 99"/>
                <a:gd name="T95" fmla="*/ 7 h 21"/>
                <a:gd name="T96" fmla="*/ 92 w 99"/>
                <a:gd name="T97" fmla="*/ 7 h 21"/>
                <a:gd name="T98" fmla="*/ 92 w 99"/>
                <a:gd name="T99" fmla="*/ 0 h 2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99"/>
                <a:gd name="T151" fmla="*/ 0 h 21"/>
                <a:gd name="T152" fmla="*/ 99 w 99"/>
                <a:gd name="T153" fmla="*/ 21 h 2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99" h="21">
                  <a:moveTo>
                    <a:pt x="92" y="0"/>
                  </a:moveTo>
                  <a:lnTo>
                    <a:pt x="99" y="0"/>
                  </a:lnTo>
                  <a:lnTo>
                    <a:pt x="99" y="7"/>
                  </a:lnTo>
                  <a:lnTo>
                    <a:pt x="99" y="14"/>
                  </a:lnTo>
                  <a:lnTo>
                    <a:pt x="92" y="14"/>
                  </a:lnTo>
                  <a:lnTo>
                    <a:pt x="85" y="14"/>
                  </a:lnTo>
                  <a:lnTo>
                    <a:pt x="78" y="21"/>
                  </a:lnTo>
                  <a:lnTo>
                    <a:pt x="71" y="21"/>
                  </a:lnTo>
                  <a:lnTo>
                    <a:pt x="64" y="21"/>
                  </a:lnTo>
                  <a:lnTo>
                    <a:pt x="57" y="21"/>
                  </a:lnTo>
                  <a:lnTo>
                    <a:pt x="50" y="21"/>
                  </a:lnTo>
                  <a:lnTo>
                    <a:pt x="43" y="21"/>
                  </a:lnTo>
                  <a:lnTo>
                    <a:pt x="36" y="21"/>
                  </a:lnTo>
                  <a:lnTo>
                    <a:pt x="29" y="21"/>
                  </a:lnTo>
                  <a:lnTo>
                    <a:pt x="21" y="21"/>
                  </a:lnTo>
                  <a:lnTo>
                    <a:pt x="14" y="14"/>
                  </a:lnTo>
                  <a:lnTo>
                    <a:pt x="7" y="14"/>
                  </a:lnTo>
                  <a:lnTo>
                    <a:pt x="7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7" y="0"/>
                  </a:lnTo>
                  <a:lnTo>
                    <a:pt x="14" y="0"/>
                  </a:lnTo>
                  <a:lnTo>
                    <a:pt x="21" y="7"/>
                  </a:lnTo>
                  <a:lnTo>
                    <a:pt x="29" y="7"/>
                  </a:lnTo>
                  <a:lnTo>
                    <a:pt x="36" y="7"/>
                  </a:lnTo>
                  <a:lnTo>
                    <a:pt x="43" y="7"/>
                  </a:lnTo>
                  <a:lnTo>
                    <a:pt x="50" y="7"/>
                  </a:lnTo>
                  <a:lnTo>
                    <a:pt x="57" y="7"/>
                  </a:lnTo>
                  <a:lnTo>
                    <a:pt x="64" y="7"/>
                  </a:lnTo>
                  <a:lnTo>
                    <a:pt x="71" y="7"/>
                  </a:lnTo>
                  <a:lnTo>
                    <a:pt x="78" y="7"/>
                  </a:lnTo>
                  <a:lnTo>
                    <a:pt x="85" y="7"/>
                  </a:lnTo>
                  <a:lnTo>
                    <a:pt x="92" y="7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7513" name="Freeform 216"/>
            <p:cNvSpPr>
              <a:spLocks/>
            </p:cNvSpPr>
            <p:nvPr/>
          </p:nvSpPr>
          <p:spPr bwMode="auto">
            <a:xfrm>
              <a:off x="2982" y="2337"/>
              <a:ext cx="85" cy="50"/>
            </a:xfrm>
            <a:custGeom>
              <a:avLst/>
              <a:gdLst>
                <a:gd name="T0" fmla="*/ 22 w 85"/>
                <a:gd name="T1" fmla="*/ 14 h 50"/>
                <a:gd name="T2" fmla="*/ 22 w 85"/>
                <a:gd name="T3" fmla="*/ 21 h 50"/>
                <a:gd name="T4" fmla="*/ 22 w 85"/>
                <a:gd name="T5" fmla="*/ 28 h 50"/>
                <a:gd name="T6" fmla="*/ 22 w 85"/>
                <a:gd name="T7" fmla="*/ 36 h 50"/>
                <a:gd name="T8" fmla="*/ 22 w 85"/>
                <a:gd name="T9" fmla="*/ 43 h 50"/>
                <a:gd name="T10" fmla="*/ 29 w 85"/>
                <a:gd name="T11" fmla="*/ 36 h 50"/>
                <a:gd name="T12" fmla="*/ 36 w 85"/>
                <a:gd name="T13" fmla="*/ 36 h 50"/>
                <a:gd name="T14" fmla="*/ 50 w 85"/>
                <a:gd name="T15" fmla="*/ 36 h 50"/>
                <a:gd name="T16" fmla="*/ 57 w 85"/>
                <a:gd name="T17" fmla="*/ 36 h 50"/>
                <a:gd name="T18" fmla="*/ 64 w 85"/>
                <a:gd name="T19" fmla="*/ 28 h 50"/>
                <a:gd name="T20" fmla="*/ 71 w 85"/>
                <a:gd name="T21" fmla="*/ 28 h 50"/>
                <a:gd name="T22" fmla="*/ 78 w 85"/>
                <a:gd name="T23" fmla="*/ 28 h 50"/>
                <a:gd name="T24" fmla="*/ 78 w 85"/>
                <a:gd name="T25" fmla="*/ 21 h 50"/>
                <a:gd name="T26" fmla="*/ 85 w 85"/>
                <a:gd name="T27" fmla="*/ 21 h 50"/>
                <a:gd name="T28" fmla="*/ 85 w 85"/>
                <a:gd name="T29" fmla="*/ 21 h 50"/>
                <a:gd name="T30" fmla="*/ 85 w 85"/>
                <a:gd name="T31" fmla="*/ 28 h 50"/>
                <a:gd name="T32" fmla="*/ 85 w 85"/>
                <a:gd name="T33" fmla="*/ 28 h 50"/>
                <a:gd name="T34" fmla="*/ 85 w 85"/>
                <a:gd name="T35" fmla="*/ 28 h 50"/>
                <a:gd name="T36" fmla="*/ 78 w 85"/>
                <a:gd name="T37" fmla="*/ 36 h 50"/>
                <a:gd name="T38" fmla="*/ 78 w 85"/>
                <a:gd name="T39" fmla="*/ 36 h 50"/>
                <a:gd name="T40" fmla="*/ 71 w 85"/>
                <a:gd name="T41" fmla="*/ 36 h 50"/>
                <a:gd name="T42" fmla="*/ 64 w 85"/>
                <a:gd name="T43" fmla="*/ 43 h 50"/>
                <a:gd name="T44" fmla="*/ 64 w 85"/>
                <a:gd name="T45" fmla="*/ 43 h 50"/>
                <a:gd name="T46" fmla="*/ 57 w 85"/>
                <a:gd name="T47" fmla="*/ 50 h 50"/>
                <a:gd name="T48" fmla="*/ 50 w 85"/>
                <a:gd name="T49" fmla="*/ 50 h 50"/>
                <a:gd name="T50" fmla="*/ 43 w 85"/>
                <a:gd name="T51" fmla="*/ 50 h 50"/>
                <a:gd name="T52" fmla="*/ 43 w 85"/>
                <a:gd name="T53" fmla="*/ 50 h 50"/>
                <a:gd name="T54" fmla="*/ 36 w 85"/>
                <a:gd name="T55" fmla="*/ 50 h 50"/>
                <a:gd name="T56" fmla="*/ 29 w 85"/>
                <a:gd name="T57" fmla="*/ 50 h 50"/>
                <a:gd name="T58" fmla="*/ 22 w 85"/>
                <a:gd name="T59" fmla="*/ 50 h 50"/>
                <a:gd name="T60" fmla="*/ 14 w 85"/>
                <a:gd name="T61" fmla="*/ 43 h 50"/>
                <a:gd name="T62" fmla="*/ 7 w 85"/>
                <a:gd name="T63" fmla="*/ 43 h 50"/>
                <a:gd name="T64" fmla="*/ 7 w 85"/>
                <a:gd name="T65" fmla="*/ 43 h 50"/>
                <a:gd name="T66" fmla="*/ 0 w 85"/>
                <a:gd name="T67" fmla="*/ 36 h 50"/>
                <a:gd name="T68" fmla="*/ 0 w 85"/>
                <a:gd name="T69" fmla="*/ 28 h 50"/>
                <a:gd name="T70" fmla="*/ 0 w 85"/>
                <a:gd name="T71" fmla="*/ 28 h 50"/>
                <a:gd name="T72" fmla="*/ 0 w 85"/>
                <a:gd name="T73" fmla="*/ 21 h 50"/>
                <a:gd name="T74" fmla="*/ 7 w 85"/>
                <a:gd name="T75" fmla="*/ 14 h 50"/>
                <a:gd name="T76" fmla="*/ 7 w 85"/>
                <a:gd name="T77" fmla="*/ 7 h 50"/>
                <a:gd name="T78" fmla="*/ 7 w 85"/>
                <a:gd name="T79" fmla="*/ 7 h 50"/>
                <a:gd name="T80" fmla="*/ 14 w 85"/>
                <a:gd name="T81" fmla="*/ 0 h 50"/>
                <a:gd name="T82" fmla="*/ 14 w 85"/>
                <a:gd name="T83" fmla="*/ 0 h 50"/>
                <a:gd name="T84" fmla="*/ 22 w 85"/>
                <a:gd name="T85" fmla="*/ 7 h 50"/>
                <a:gd name="T86" fmla="*/ 22 w 85"/>
                <a:gd name="T87" fmla="*/ 7 h 50"/>
                <a:gd name="T88" fmla="*/ 22 w 85"/>
                <a:gd name="T89" fmla="*/ 14 h 5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85"/>
                <a:gd name="T136" fmla="*/ 0 h 50"/>
                <a:gd name="T137" fmla="*/ 85 w 85"/>
                <a:gd name="T138" fmla="*/ 50 h 5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85" h="50">
                  <a:moveTo>
                    <a:pt x="22" y="14"/>
                  </a:moveTo>
                  <a:lnTo>
                    <a:pt x="22" y="21"/>
                  </a:lnTo>
                  <a:lnTo>
                    <a:pt x="22" y="28"/>
                  </a:lnTo>
                  <a:lnTo>
                    <a:pt x="22" y="36"/>
                  </a:lnTo>
                  <a:lnTo>
                    <a:pt x="22" y="43"/>
                  </a:lnTo>
                  <a:lnTo>
                    <a:pt x="29" y="36"/>
                  </a:lnTo>
                  <a:lnTo>
                    <a:pt x="36" y="36"/>
                  </a:lnTo>
                  <a:lnTo>
                    <a:pt x="50" y="36"/>
                  </a:lnTo>
                  <a:lnTo>
                    <a:pt x="57" y="36"/>
                  </a:lnTo>
                  <a:lnTo>
                    <a:pt x="64" y="28"/>
                  </a:lnTo>
                  <a:lnTo>
                    <a:pt x="71" y="28"/>
                  </a:lnTo>
                  <a:lnTo>
                    <a:pt x="78" y="28"/>
                  </a:lnTo>
                  <a:lnTo>
                    <a:pt x="78" y="21"/>
                  </a:lnTo>
                  <a:lnTo>
                    <a:pt x="85" y="21"/>
                  </a:lnTo>
                  <a:lnTo>
                    <a:pt x="85" y="28"/>
                  </a:lnTo>
                  <a:lnTo>
                    <a:pt x="78" y="36"/>
                  </a:lnTo>
                  <a:lnTo>
                    <a:pt x="71" y="36"/>
                  </a:lnTo>
                  <a:lnTo>
                    <a:pt x="64" y="43"/>
                  </a:lnTo>
                  <a:lnTo>
                    <a:pt x="57" y="50"/>
                  </a:lnTo>
                  <a:lnTo>
                    <a:pt x="50" y="50"/>
                  </a:lnTo>
                  <a:lnTo>
                    <a:pt x="43" y="50"/>
                  </a:lnTo>
                  <a:lnTo>
                    <a:pt x="36" y="50"/>
                  </a:lnTo>
                  <a:lnTo>
                    <a:pt x="29" y="50"/>
                  </a:lnTo>
                  <a:lnTo>
                    <a:pt x="22" y="50"/>
                  </a:lnTo>
                  <a:lnTo>
                    <a:pt x="14" y="43"/>
                  </a:lnTo>
                  <a:lnTo>
                    <a:pt x="7" y="43"/>
                  </a:lnTo>
                  <a:lnTo>
                    <a:pt x="0" y="36"/>
                  </a:lnTo>
                  <a:lnTo>
                    <a:pt x="0" y="28"/>
                  </a:lnTo>
                  <a:lnTo>
                    <a:pt x="0" y="21"/>
                  </a:lnTo>
                  <a:lnTo>
                    <a:pt x="7" y="14"/>
                  </a:lnTo>
                  <a:lnTo>
                    <a:pt x="7" y="7"/>
                  </a:lnTo>
                  <a:lnTo>
                    <a:pt x="14" y="0"/>
                  </a:lnTo>
                  <a:lnTo>
                    <a:pt x="22" y="7"/>
                  </a:lnTo>
                  <a:lnTo>
                    <a:pt x="22" y="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7514" name="Freeform 217"/>
            <p:cNvSpPr>
              <a:spLocks/>
            </p:cNvSpPr>
            <p:nvPr/>
          </p:nvSpPr>
          <p:spPr bwMode="auto">
            <a:xfrm>
              <a:off x="3018" y="2344"/>
              <a:ext cx="21" cy="7"/>
            </a:xfrm>
            <a:custGeom>
              <a:avLst/>
              <a:gdLst>
                <a:gd name="T0" fmla="*/ 21 w 21"/>
                <a:gd name="T1" fmla="*/ 0 h 7"/>
                <a:gd name="T2" fmla="*/ 21 w 21"/>
                <a:gd name="T3" fmla="*/ 0 h 7"/>
                <a:gd name="T4" fmla="*/ 14 w 21"/>
                <a:gd name="T5" fmla="*/ 7 h 7"/>
                <a:gd name="T6" fmla="*/ 14 w 21"/>
                <a:gd name="T7" fmla="*/ 7 h 7"/>
                <a:gd name="T8" fmla="*/ 14 w 21"/>
                <a:gd name="T9" fmla="*/ 7 h 7"/>
                <a:gd name="T10" fmla="*/ 7 w 21"/>
                <a:gd name="T11" fmla="*/ 7 h 7"/>
                <a:gd name="T12" fmla="*/ 7 w 21"/>
                <a:gd name="T13" fmla="*/ 7 h 7"/>
                <a:gd name="T14" fmla="*/ 0 w 21"/>
                <a:gd name="T15" fmla="*/ 7 h 7"/>
                <a:gd name="T16" fmla="*/ 0 w 21"/>
                <a:gd name="T17" fmla="*/ 7 h 7"/>
                <a:gd name="T18" fmla="*/ 0 w 21"/>
                <a:gd name="T19" fmla="*/ 0 h 7"/>
                <a:gd name="T20" fmla="*/ 0 w 21"/>
                <a:gd name="T21" fmla="*/ 0 h 7"/>
                <a:gd name="T22" fmla="*/ 7 w 21"/>
                <a:gd name="T23" fmla="*/ 0 h 7"/>
                <a:gd name="T24" fmla="*/ 7 w 21"/>
                <a:gd name="T25" fmla="*/ 0 h 7"/>
                <a:gd name="T26" fmla="*/ 7 w 21"/>
                <a:gd name="T27" fmla="*/ 0 h 7"/>
                <a:gd name="T28" fmla="*/ 7 w 21"/>
                <a:gd name="T29" fmla="*/ 0 h 7"/>
                <a:gd name="T30" fmla="*/ 7 w 21"/>
                <a:gd name="T31" fmla="*/ 0 h 7"/>
                <a:gd name="T32" fmla="*/ 14 w 21"/>
                <a:gd name="T33" fmla="*/ 0 h 7"/>
                <a:gd name="T34" fmla="*/ 14 w 21"/>
                <a:gd name="T35" fmla="*/ 0 h 7"/>
                <a:gd name="T36" fmla="*/ 14 w 21"/>
                <a:gd name="T37" fmla="*/ 0 h 7"/>
                <a:gd name="T38" fmla="*/ 21 w 21"/>
                <a:gd name="T39" fmla="*/ 0 h 7"/>
                <a:gd name="T40" fmla="*/ 21 w 21"/>
                <a:gd name="T41" fmla="*/ 0 h 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1"/>
                <a:gd name="T64" fmla="*/ 0 h 7"/>
                <a:gd name="T65" fmla="*/ 21 w 21"/>
                <a:gd name="T66" fmla="*/ 7 h 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1" h="7">
                  <a:moveTo>
                    <a:pt x="21" y="0"/>
                  </a:moveTo>
                  <a:lnTo>
                    <a:pt x="21" y="0"/>
                  </a:lnTo>
                  <a:lnTo>
                    <a:pt x="14" y="7"/>
                  </a:lnTo>
                  <a:lnTo>
                    <a:pt x="7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7" y="0"/>
                  </a:lnTo>
                  <a:lnTo>
                    <a:pt x="14" y="0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7515" name="Freeform 218"/>
            <p:cNvSpPr>
              <a:spLocks/>
            </p:cNvSpPr>
            <p:nvPr/>
          </p:nvSpPr>
          <p:spPr bwMode="auto">
            <a:xfrm>
              <a:off x="3174" y="2358"/>
              <a:ext cx="120" cy="36"/>
            </a:xfrm>
            <a:custGeom>
              <a:avLst/>
              <a:gdLst>
                <a:gd name="T0" fmla="*/ 106 w 120"/>
                <a:gd name="T1" fmla="*/ 15 h 36"/>
                <a:gd name="T2" fmla="*/ 113 w 120"/>
                <a:gd name="T3" fmla="*/ 15 h 36"/>
                <a:gd name="T4" fmla="*/ 113 w 120"/>
                <a:gd name="T5" fmla="*/ 15 h 36"/>
                <a:gd name="T6" fmla="*/ 120 w 120"/>
                <a:gd name="T7" fmla="*/ 22 h 36"/>
                <a:gd name="T8" fmla="*/ 120 w 120"/>
                <a:gd name="T9" fmla="*/ 22 h 36"/>
                <a:gd name="T10" fmla="*/ 120 w 120"/>
                <a:gd name="T11" fmla="*/ 29 h 36"/>
                <a:gd name="T12" fmla="*/ 120 w 120"/>
                <a:gd name="T13" fmla="*/ 29 h 36"/>
                <a:gd name="T14" fmla="*/ 120 w 120"/>
                <a:gd name="T15" fmla="*/ 29 h 36"/>
                <a:gd name="T16" fmla="*/ 120 w 120"/>
                <a:gd name="T17" fmla="*/ 36 h 36"/>
                <a:gd name="T18" fmla="*/ 113 w 120"/>
                <a:gd name="T19" fmla="*/ 36 h 36"/>
                <a:gd name="T20" fmla="*/ 113 w 120"/>
                <a:gd name="T21" fmla="*/ 36 h 36"/>
                <a:gd name="T22" fmla="*/ 106 w 120"/>
                <a:gd name="T23" fmla="*/ 36 h 36"/>
                <a:gd name="T24" fmla="*/ 106 w 120"/>
                <a:gd name="T25" fmla="*/ 36 h 36"/>
                <a:gd name="T26" fmla="*/ 106 w 120"/>
                <a:gd name="T27" fmla="*/ 36 h 36"/>
                <a:gd name="T28" fmla="*/ 99 w 120"/>
                <a:gd name="T29" fmla="*/ 29 h 36"/>
                <a:gd name="T30" fmla="*/ 99 w 120"/>
                <a:gd name="T31" fmla="*/ 29 h 36"/>
                <a:gd name="T32" fmla="*/ 92 w 120"/>
                <a:gd name="T33" fmla="*/ 29 h 36"/>
                <a:gd name="T34" fmla="*/ 85 w 120"/>
                <a:gd name="T35" fmla="*/ 29 h 36"/>
                <a:gd name="T36" fmla="*/ 85 w 120"/>
                <a:gd name="T37" fmla="*/ 29 h 36"/>
                <a:gd name="T38" fmla="*/ 78 w 120"/>
                <a:gd name="T39" fmla="*/ 29 h 36"/>
                <a:gd name="T40" fmla="*/ 71 w 120"/>
                <a:gd name="T41" fmla="*/ 22 h 36"/>
                <a:gd name="T42" fmla="*/ 64 w 120"/>
                <a:gd name="T43" fmla="*/ 22 h 36"/>
                <a:gd name="T44" fmla="*/ 56 w 120"/>
                <a:gd name="T45" fmla="*/ 22 h 36"/>
                <a:gd name="T46" fmla="*/ 56 w 120"/>
                <a:gd name="T47" fmla="*/ 22 h 36"/>
                <a:gd name="T48" fmla="*/ 49 w 120"/>
                <a:gd name="T49" fmla="*/ 22 h 36"/>
                <a:gd name="T50" fmla="*/ 42 w 120"/>
                <a:gd name="T51" fmla="*/ 22 h 36"/>
                <a:gd name="T52" fmla="*/ 35 w 120"/>
                <a:gd name="T53" fmla="*/ 22 h 36"/>
                <a:gd name="T54" fmla="*/ 28 w 120"/>
                <a:gd name="T55" fmla="*/ 15 h 36"/>
                <a:gd name="T56" fmla="*/ 28 w 120"/>
                <a:gd name="T57" fmla="*/ 15 h 36"/>
                <a:gd name="T58" fmla="*/ 21 w 120"/>
                <a:gd name="T59" fmla="*/ 15 h 36"/>
                <a:gd name="T60" fmla="*/ 14 w 120"/>
                <a:gd name="T61" fmla="*/ 15 h 36"/>
                <a:gd name="T62" fmla="*/ 7 w 120"/>
                <a:gd name="T63" fmla="*/ 15 h 36"/>
                <a:gd name="T64" fmla="*/ 7 w 120"/>
                <a:gd name="T65" fmla="*/ 15 h 36"/>
                <a:gd name="T66" fmla="*/ 7 w 120"/>
                <a:gd name="T67" fmla="*/ 7 h 36"/>
                <a:gd name="T68" fmla="*/ 0 w 120"/>
                <a:gd name="T69" fmla="*/ 7 h 36"/>
                <a:gd name="T70" fmla="*/ 0 w 120"/>
                <a:gd name="T71" fmla="*/ 7 h 36"/>
                <a:gd name="T72" fmla="*/ 0 w 120"/>
                <a:gd name="T73" fmla="*/ 7 h 36"/>
                <a:gd name="T74" fmla="*/ 7 w 120"/>
                <a:gd name="T75" fmla="*/ 0 h 36"/>
                <a:gd name="T76" fmla="*/ 14 w 120"/>
                <a:gd name="T77" fmla="*/ 0 h 36"/>
                <a:gd name="T78" fmla="*/ 21 w 120"/>
                <a:gd name="T79" fmla="*/ 7 h 36"/>
                <a:gd name="T80" fmla="*/ 28 w 120"/>
                <a:gd name="T81" fmla="*/ 7 h 36"/>
                <a:gd name="T82" fmla="*/ 35 w 120"/>
                <a:gd name="T83" fmla="*/ 7 h 36"/>
                <a:gd name="T84" fmla="*/ 42 w 120"/>
                <a:gd name="T85" fmla="*/ 7 h 36"/>
                <a:gd name="T86" fmla="*/ 49 w 120"/>
                <a:gd name="T87" fmla="*/ 7 h 36"/>
                <a:gd name="T88" fmla="*/ 56 w 120"/>
                <a:gd name="T89" fmla="*/ 7 h 36"/>
                <a:gd name="T90" fmla="*/ 106 w 120"/>
                <a:gd name="T91" fmla="*/ 15 h 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20"/>
                <a:gd name="T139" fmla="*/ 0 h 36"/>
                <a:gd name="T140" fmla="*/ 120 w 120"/>
                <a:gd name="T141" fmla="*/ 36 h 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20" h="36">
                  <a:moveTo>
                    <a:pt x="106" y="15"/>
                  </a:moveTo>
                  <a:lnTo>
                    <a:pt x="113" y="15"/>
                  </a:lnTo>
                  <a:lnTo>
                    <a:pt x="120" y="22"/>
                  </a:lnTo>
                  <a:lnTo>
                    <a:pt x="120" y="29"/>
                  </a:lnTo>
                  <a:lnTo>
                    <a:pt x="120" y="36"/>
                  </a:lnTo>
                  <a:lnTo>
                    <a:pt x="113" y="36"/>
                  </a:lnTo>
                  <a:lnTo>
                    <a:pt x="106" y="36"/>
                  </a:lnTo>
                  <a:lnTo>
                    <a:pt x="99" y="29"/>
                  </a:lnTo>
                  <a:lnTo>
                    <a:pt x="92" y="29"/>
                  </a:lnTo>
                  <a:lnTo>
                    <a:pt x="85" y="29"/>
                  </a:lnTo>
                  <a:lnTo>
                    <a:pt x="78" y="29"/>
                  </a:lnTo>
                  <a:lnTo>
                    <a:pt x="71" y="22"/>
                  </a:lnTo>
                  <a:lnTo>
                    <a:pt x="64" y="22"/>
                  </a:lnTo>
                  <a:lnTo>
                    <a:pt x="56" y="22"/>
                  </a:lnTo>
                  <a:lnTo>
                    <a:pt x="49" y="22"/>
                  </a:lnTo>
                  <a:lnTo>
                    <a:pt x="42" y="22"/>
                  </a:lnTo>
                  <a:lnTo>
                    <a:pt x="35" y="22"/>
                  </a:lnTo>
                  <a:lnTo>
                    <a:pt x="28" y="15"/>
                  </a:lnTo>
                  <a:lnTo>
                    <a:pt x="21" y="15"/>
                  </a:lnTo>
                  <a:lnTo>
                    <a:pt x="14" y="15"/>
                  </a:lnTo>
                  <a:lnTo>
                    <a:pt x="7" y="15"/>
                  </a:lnTo>
                  <a:lnTo>
                    <a:pt x="7" y="7"/>
                  </a:lnTo>
                  <a:lnTo>
                    <a:pt x="0" y="7"/>
                  </a:lnTo>
                  <a:lnTo>
                    <a:pt x="7" y="0"/>
                  </a:lnTo>
                  <a:lnTo>
                    <a:pt x="14" y="0"/>
                  </a:lnTo>
                  <a:lnTo>
                    <a:pt x="21" y="7"/>
                  </a:lnTo>
                  <a:lnTo>
                    <a:pt x="28" y="7"/>
                  </a:lnTo>
                  <a:lnTo>
                    <a:pt x="35" y="7"/>
                  </a:lnTo>
                  <a:lnTo>
                    <a:pt x="42" y="7"/>
                  </a:lnTo>
                  <a:lnTo>
                    <a:pt x="49" y="7"/>
                  </a:lnTo>
                  <a:lnTo>
                    <a:pt x="56" y="7"/>
                  </a:lnTo>
                  <a:lnTo>
                    <a:pt x="106" y="1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7516" name="Freeform 219"/>
            <p:cNvSpPr>
              <a:spLocks/>
            </p:cNvSpPr>
            <p:nvPr/>
          </p:nvSpPr>
          <p:spPr bwMode="auto">
            <a:xfrm>
              <a:off x="3103" y="2373"/>
              <a:ext cx="106" cy="42"/>
            </a:xfrm>
            <a:custGeom>
              <a:avLst/>
              <a:gdLst>
                <a:gd name="T0" fmla="*/ 92 w 106"/>
                <a:gd name="T1" fmla="*/ 21 h 42"/>
                <a:gd name="T2" fmla="*/ 92 w 106"/>
                <a:gd name="T3" fmla="*/ 21 h 42"/>
                <a:gd name="T4" fmla="*/ 92 w 106"/>
                <a:gd name="T5" fmla="*/ 28 h 42"/>
                <a:gd name="T6" fmla="*/ 99 w 106"/>
                <a:gd name="T7" fmla="*/ 28 h 42"/>
                <a:gd name="T8" fmla="*/ 99 w 106"/>
                <a:gd name="T9" fmla="*/ 28 h 42"/>
                <a:gd name="T10" fmla="*/ 106 w 106"/>
                <a:gd name="T11" fmla="*/ 28 h 42"/>
                <a:gd name="T12" fmla="*/ 106 w 106"/>
                <a:gd name="T13" fmla="*/ 28 h 42"/>
                <a:gd name="T14" fmla="*/ 106 w 106"/>
                <a:gd name="T15" fmla="*/ 35 h 42"/>
                <a:gd name="T16" fmla="*/ 106 w 106"/>
                <a:gd name="T17" fmla="*/ 35 h 42"/>
                <a:gd name="T18" fmla="*/ 78 w 106"/>
                <a:gd name="T19" fmla="*/ 42 h 42"/>
                <a:gd name="T20" fmla="*/ 78 w 106"/>
                <a:gd name="T21" fmla="*/ 42 h 42"/>
                <a:gd name="T22" fmla="*/ 71 w 106"/>
                <a:gd name="T23" fmla="*/ 42 h 42"/>
                <a:gd name="T24" fmla="*/ 71 w 106"/>
                <a:gd name="T25" fmla="*/ 42 h 42"/>
                <a:gd name="T26" fmla="*/ 71 w 106"/>
                <a:gd name="T27" fmla="*/ 35 h 42"/>
                <a:gd name="T28" fmla="*/ 78 w 106"/>
                <a:gd name="T29" fmla="*/ 28 h 42"/>
                <a:gd name="T30" fmla="*/ 71 w 106"/>
                <a:gd name="T31" fmla="*/ 28 h 42"/>
                <a:gd name="T32" fmla="*/ 64 w 106"/>
                <a:gd name="T33" fmla="*/ 28 h 42"/>
                <a:gd name="T34" fmla="*/ 64 w 106"/>
                <a:gd name="T35" fmla="*/ 28 h 42"/>
                <a:gd name="T36" fmla="*/ 57 w 106"/>
                <a:gd name="T37" fmla="*/ 28 h 42"/>
                <a:gd name="T38" fmla="*/ 49 w 106"/>
                <a:gd name="T39" fmla="*/ 21 h 42"/>
                <a:gd name="T40" fmla="*/ 49 w 106"/>
                <a:gd name="T41" fmla="*/ 21 h 42"/>
                <a:gd name="T42" fmla="*/ 42 w 106"/>
                <a:gd name="T43" fmla="*/ 21 h 42"/>
                <a:gd name="T44" fmla="*/ 35 w 106"/>
                <a:gd name="T45" fmla="*/ 21 h 42"/>
                <a:gd name="T46" fmla="*/ 35 w 106"/>
                <a:gd name="T47" fmla="*/ 21 h 42"/>
                <a:gd name="T48" fmla="*/ 28 w 106"/>
                <a:gd name="T49" fmla="*/ 14 h 42"/>
                <a:gd name="T50" fmla="*/ 21 w 106"/>
                <a:gd name="T51" fmla="*/ 14 h 42"/>
                <a:gd name="T52" fmla="*/ 21 w 106"/>
                <a:gd name="T53" fmla="*/ 14 h 42"/>
                <a:gd name="T54" fmla="*/ 14 w 106"/>
                <a:gd name="T55" fmla="*/ 14 h 42"/>
                <a:gd name="T56" fmla="*/ 7 w 106"/>
                <a:gd name="T57" fmla="*/ 14 h 42"/>
                <a:gd name="T58" fmla="*/ 7 w 106"/>
                <a:gd name="T59" fmla="*/ 7 h 42"/>
                <a:gd name="T60" fmla="*/ 0 w 106"/>
                <a:gd name="T61" fmla="*/ 7 h 42"/>
                <a:gd name="T62" fmla="*/ 0 w 106"/>
                <a:gd name="T63" fmla="*/ 0 h 42"/>
                <a:gd name="T64" fmla="*/ 7 w 106"/>
                <a:gd name="T65" fmla="*/ 0 h 42"/>
                <a:gd name="T66" fmla="*/ 7 w 106"/>
                <a:gd name="T67" fmla="*/ 0 h 42"/>
                <a:gd name="T68" fmla="*/ 14 w 106"/>
                <a:gd name="T69" fmla="*/ 0 h 42"/>
                <a:gd name="T70" fmla="*/ 21 w 106"/>
                <a:gd name="T71" fmla="*/ 7 h 42"/>
                <a:gd name="T72" fmla="*/ 21 w 106"/>
                <a:gd name="T73" fmla="*/ 7 h 42"/>
                <a:gd name="T74" fmla="*/ 28 w 106"/>
                <a:gd name="T75" fmla="*/ 7 h 42"/>
                <a:gd name="T76" fmla="*/ 35 w 106"/>
                <a:gd name="T77" fmla="*/ 7 h 42"/>
                <a:gd name="T78" fmla="*/ 35 w 106"/>
                <a:gd name="T79" fmla="*/ 7 h 42"/>
                <a:gd name="T80" fmla="*/ 42 w 106"/>
                <a:gd name="T81" fmla="*/ 14 h 42"/>
                <a:gd name="T82" fmla="*/ 49 w 106"/>
                <a:gd name="T83" fmla="*/ 14 h 42"/>
                <a:gd name="T84" fmla="*/ 57 w 106"/>
                <a:gd name="T85" fmla="*/ 14 h 42"/>
                <a:gd name="T86" fmla="*/ 64 w 106"/>
                <a:gd name="T87" fmla="*/ 14 h 42"/>
                <a:gd name="T88" fmla="*/ 71 w 106"/>
                <a:gd name="T89" fmla="*/ 21 h 42"/>
                <a:gd name="T90" fmla="*/ 78 w 106"/>
                <a:gd name="T91" fmla="*/ 21 h 42"/>
                <a:gd name="T92" fmla="*/ 85 w 106"/>
                <a:gd name="T93" fmla="*/ 21 h 42"/>
                <a:gd name="T94" fmla="*/ 92 w 106"/>
                <a:gd name="T95" fmla="*/ 21 h 4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06"/>
                <a:gd name="T145" fmla="*/ 0 h 42"/>
                <a:gd name="T146" fmla="*/ 106 w 106"/>
                <a:gd name="T147" fmla="*/ 42 h 4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06" h="42">
                  <a:moveTo>
                    <a:pt x="92" y="21"/>
                  </a:moveTo>
                  <a:lnTo>
                    <a:pt x="92" y="21"/>
                  </a:lnTo>
                  <a:lnTo>
                    <a:pt x="92" y="28"/>
                  </a:lnTo>
                  <a:lnTo>
                    <a:pt x="99" y="28"/>
                  </a:lnTo>
                  <a:lnTo>
                    <a:pt x="106" y="28"/>
                  </a:lnTo>
                  <a:lnTo>
                    <a:pt x="106" y="35"/>
                  </a:lnTo>
                  <a:lnTo>
                    <a:pt x="78" y="42"/>
                  </a:lnTo>
                  <a:lnTo>
                    <a:pt x="71" y="42"/>
                  </a:lnTo>
                  <a:lnTo>
                    <a:pt x="71" y="35"/>
                  </a:lnTo>
                  <a:lnTo>
                    <a:pt x="78" y="28"/>
                  </a:lnTo>
                  <a:lnTo>
                    <a:pt x="71" y="28"/>
                  </a:lnTo>
                  <a:lnTo>
                    <a:pt x="64" y="28"/>
                  </a:lnTo>
                  <a:lnTo>
                    <a:pt x="57" y="28"/>
                  </a:lnTo>
                  <a:lnTo>
                    <a:pt x="49" y="21"/>
                  </a:lnTo>
                  <a:lnTo>
                    <a:pt x="42" y="21"/>
                  </a:lnTo>
                  <a:lnTo>
                    <a:pt x="35" y="21"/>
                  </a:lnTo>
                  <a:lnTo>
                    <a:pt x="28" y="14"/>
                  </a:lnTo>
                  <a:lnTo>
                    <a:pt x="21" y="14"/>
                  </a:lnTo>
                  <a:lnTo>
                    <a:pt x="14" y="14"/>
                  </a:lnTo>
                  <a:lnTo>
                    <a:pt x="7" y="14"/>
                  </a:lnTo>
                  <a:lnTo>
                    <a:pt x="7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7" y="0"/>
                  </a:lnTo>
                  <a:lnTo>
                    <a:pt x="14" y="0"/>
                  </a:lnTo>
                  <a:lnTo>
                    <a:pt x="21" y="7"/>
                  </a:lnTo>
                  <a:lnTo>
                    <a:pt x="28" y="7"/>
                  </a:lnTo>
                  <a:lnTo>
                    <a:pt x="35" y="7"/>
                  </a:lnTo>
                  <a:lnTo>
                    <a:pt x="42" y="14"/>
                  </a:lnTo>
                  <a:lnTo>
                    <a:pt x="49" y="14"/>
                  </a:lnTo>
                  <a:lnTo>
                    <a:pt x="57" y="14"/>
                  </a:lnTo>
                  <a:lnTo>
                    <a:pt x="64" y="14"/>
                  </a:lnTo>
                  <a:lnTo>
                    <a:pt x="71" y="21"/>
                  </a:lnTo>
                  <a:lnTo>
                    <a:pt x="78" y="21"/>
                  </a:lnTo>
                  <a:lnTo>
                    <a:pt x="85" y="21"/>
                  </a:lnTo>
                  <a:lnTo>
                    <a:pt x="92" y="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7517" name="Freeform 220"/>
            <p:cNvSpPr>
              <a:spLocks/>
            </p:cNvSpPr>
            <p:nvPr/>
          </p:nvSpPr>
          <p:spPr bwMode="auto">
            <a:xfrm>
              <a:off x="2649" y="2373"/>
              <a:ext cx="227" cy="56"/>
            </a:xfrm>
            <a:custGeom>
              <a:avLst/>
              <a:gdLst>
                <a:gd name="T0" fmla="*/ 128 w 227"/>
                <a:gd name="T1" fmla="*/ 21 h 56"/>
                <a:gd name="T2" fmla="*/ 128 w 227"/>
                <a:gd name="T3" fmla="*/ 21 h 56"/>
                <a:gd name="T4" fmla="*/ 135 w 227"/>
                <a:gd name="T5" fmla="*/ 28 h 56"/>
                <a:gd name="T6" fmla="*/ 142 w 227"/>
                <a:gd name="T7" fmla="*/ 28 h 56"/>
                <a:gd name="T8" fmla="*/ 149 w 227"/>
                <a:gd name="T9" fmla="*/ 28 h 56"/>
                <a:gd name="T10" fmla="*/ 149 w 227"/>
                <a:gd name="T11" fmla="*/ 28 h 56"/>
                <a:gd name="T12" fmla="*/ 156 w 227"/>
                <a:gd name="T13" fmla="*/ 28 h 56"/>
                <a:gd name="T14" fmla="*/ 163 w 227"/>
                <a:gd name="T15" fmla="*/ 28 h 56"/>
                <a:gd name="T16" fmla="*/ 170 w 227"/>
                <a:gd name="T17" fmla="*/ 35 h 56"/>
                <a:gd name="T18" fmla="*/ 170 w 227"/>
                <a:gd name="T19" fmla="*/ 35 h 56"/>
                <a:gd name="T20" fmla="*/ 177 w 227"/>
                <a:gd name="T21" fmla="*/ 35 h 56"/>
                <a:gd name="T22" fmla="*/ 184 w 227"/>
                <a:gd name="T23" fmla="*/ 35 h 56"/>
                <a:gd name="T24" fmla="*/ 191 w 227"/>
                <a:gd name="T25" fmla="*/ 35 h 56"/>
                <a:gd name="T26" fmla="*/ 198 w 227"/>
                <a:gd name="T27" fmla="*/ 35 h 56"/>
                <a:gd name="T28" fmla="*/ 198 w 227"/>
                <a:gd name="T29" fmla="*/ 35 h 56"/>
                <a:gd name="T30" fmla="*/ 206 w 227"/>
                <a:gd name="T31" fmla="*/ 35 h 56"/>
                <a:gd name="T32" fmla="*/ 213 w 227"/>
                <a:gd name="T33" fmla="*/ 35 h 56"/>
                <a:gd name="T34" fmla="*/ 213 w 227"/>
                <a:gd name="T35" fmla="*/ 42 h 56"/>
                <a:gd name="T36" fmla="*/ 213 w 227"/>
                <a:gd name="T37" fmla="*/ 42 h 56"/>
                <a:gd name="T38" fmla="*/ 220 w 227"/>
                <a:gd name="T39" fmla="*/ 42 h 56"/>
                <a:gd name="T40" fmla="*/ 220 w 227"/>
                <a:gd name="T41" fmla="*/ 42 h 56"/>
                <a:gd name="T42" fmla="*/ 220 w 227"/>
                <a:gd name="T43" fmla="*/ 42 h 56"/>
                <a:gd name="T44" fmla="*/ 227 w 227"/>
                <a:gd name="T45" fmla="*/ 42 h 56"/>
                <a:gd name="T46" fmla="*/ 227 w 227"/>
                <a:gd name="T47" fmla="*/ 49 h 56"/>
                <a:gd name="T48" fmla="*/ 227 w 227"/>
                <a:gd name="T49" fmla="*/ 49 h 56"/>
                <a:gd name="T50" fmla="*/ 227 w 227"/>
                <a:gd name="T51" fmla="*/ 56 h 56"/>
                <a:gd name="T52" fmla="*/ 220 w 227"/>
                <a:gd name="T53" fmla="*/ 56 h 56"/>
                <a:gd name="T54" fmla="*/ 206 w 227"/>
                <a:gd name="T55" fmla="*/ 56 h 56"/>
                <a:gd name="T56" fmla="*/ 198 w 227"/>
                <a:gd name="T57" fmla="*/ 49 h 56"/>
                <a:gd name="T58" fmla="*/ 184 w 227"/>
                <a:gd name="T59" fmla="*/ 49 h 56"/>
                <a:gd name="T60" fmla="*/ 177 w 227"/>
                <a:gd name="T61" fmla="*/ 49 h 56"/>
                <a:gd name="T62" fmla="*/ 170 w 227"/>
                <a:gd name="T63" fmla="*/ 49 h 56"/>
                <a:gd name="T64" fmla="*/ 156 w 227"/>
                <a:gd name="T65" fmla="*/ 49 h 56"/>
                <a:gd name="T66" fmla="*/ 149 w 227"/>
                <a:gd name="T67" fmla="*/ 42 h 56"/>
                <a:gd name="T68" fmla="*/ 142 w 227"/>
                <a:gd name="T69" fmla="*/ 42 h 56"/>
                <a:gd name="T70" fmla="*/ 128 w 227"/>
                <a:gd name="T71" fmla="*/ 42 h 56"/>
                <a:gd name="T72" fmla="*/ 120 w 227"/>
                <a:gd name="T73" fmla="*/ 35 h 56"/>
                <a:gd name="T74" fmla="*/ 113 w 227"/>
                <a:gd name="T75" fmla="*/ 35 h 56"/>
                <a:gd name="T76" fmla="*/ 99 w 227"/>
                <a:gd name="T77" fmla="*/ 35 h 56"/>
                <a:gd name="T78" fmla="*/ 92 w 227"/>
                <a:gd name="T79" fmla="*/ 35 h 56"/>
                <a:gd name="T80" fmla="*/ 85 w 227"/>
                <a:gd name="T81" fmla="*/ 28 h 56"/>
                <a:gd name="T82" fmla="*/ 71 w 227"/>
                <a:gd name="T83" fmla="*/ 28 h 56"/>
                <a:gd name="T84" fmla="*/ 0 w 227"/>
                <a:gd name="T85" fmla="*/ 14 h 56"/>
                <a:gd name="T86" fmla="*/ 0 w 227"/>
                <a:gd name="T87" fmla="*/ 7 h 56"/>
                <a:gd name="T88" fmla="*/ 0 w 227"/>
                <a:gd name="T89" fmla="*/ 7 h 56"/>
                <a:gd name="T90" fmla="*/ 0 w 227"/>
                <a:gd name="T91" fmla="*/ 7 h 56"/>
                <a:gd name="T92" fmla="*/ 0 w 227"/>
                <a:gd name="T93" fmla="*/ 0 h 56"/>
                <a:gd name="T94" fmla="*/ 7 w 227"/>
                <a:gd name="T95" fmla="*/ 7 h 56"/>
                <a:gd name="T96" fmla="*/ 14 w 227"/>
                <a:gd name="T97" fmla="*/ 7 h 56"/>
                <a:gd name="T98" fmla="*/ 21 w 227"/>
                <a:gd name="T99" fmla="*/ 7 h 56"/>
                <a:gd name="T100" fmla="*/ 28 w 227"/>
                <a:gd name="T101" fmla="*/ 7 h 56"/>
                <a:gd name="T102" fmla="*/ 35 w 227"/>
                <a:gd name="T103" fmla="*/ 7 h 56"/>
                <a:gd name="T104" fmla="*/ 42 w 227"/>
                <a:gd name="T105" fmla="*/ 7 h 56"/>
                <a:gd name="T106" fmla="*/ 57 w 227"/>
                <a:gd name="T107" fmla="*/ 14 h 56"/>
                <a:gd name="T108" fmla="*/ 64 w 227"/>
                <a:gd name="T109" fmla="*/ 14 h 56"/>
                <a:gd name="T110" fmla="*/ 71 w 227"/>
                <a:gd name="T111" fmla="*/ 14 h 56"/>
                <a:gd name="T112" fmla="*/ 78 w 227"/>
                <a:gd name="T113" fmla="*/ 14 h 56"/>
                <a:gd name="T114" fmla="*/ 85 w 227"/>
                <a:gd name="T115" fmla="*/ 14 h 56"/>
                <a:gd name="T116" fmla="*/ 92 w 227"/>
                <a:gd name="T117" fmla="*/ 14 h 56"/>
                <a:gd name="T118" fmla="*/ 99 w 227"/>
                <a:gd name="T119" fmla="*/ 14 h 56"/>
                <a:gd name="T120" fmla="*/ 106 w 227"/>
                <a:gd name="T121" fmla="*/ 21 h 56"/>
                <a:gd name="T122" fmla="*/ 113 w 227"/>
                <a:gd name="T123" fmla="*/ 21 h 56"/>
                <a:gd name="T124" fmla="*/ 128 w 227"/>
                <a:gd name="T125" fmla="*/ 21 h 5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27"/>
                <a:gd name="T190" fmla="*/ 0 h 56"/>
                <a:gd name="T191" fmla="*/ 227 w 227"/>
                <a:gd name="T192" fmla="*/ 56 h 5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27" h="56">
                  <a:moveTo>
                    <a:pt x="128" y="21"/>
                  </a:moveTo>
                  <a:lnTo>
                    <a:pt x="128" y="21"/>
                  </a:lnTo>
                  <a:lnTo>
                    <a:pt x="135" y="28"/>
                  </a:lnTo>
                  <a:lnTo>
                    <a:pt x="142" y="28"/>
                  </a:lnTo>
                  <a:lnTo>
                    <a:pt x="149" y="28"/>
                  </a:lnTo>
                  <a:lnTo>
                    <a:pt x="156" y="28"/>
                  </a:lnTo>
                  <a:lnTo>
                    <a:pt x="163" y="28"/>
                  </a:lnTo>
                  <a:lnTo>
                    <a:pt x="170" y="35"/>
                  </a:lnTo>
                  <a:lnTo>
                    <a:pt x="177" y="35"/>
                  </a:lnTo>
                  <a:lnTo>
                    <a:pt x="184" y="35"/>
                  </a:lnTo>
                  <a:lnTo>
                    <a:pt x="191" y="35"/>
                  </a:lnTo>
                  <a:lnTo>
                    <a:pt x="198" y="35"/>
                  </a:lnTo>
                  <a:lnTo>
                    <a:pt x="206" y="35"/>
                  </a:lnTo>
                  <a:lnTo>
                    <a:pt x="213" y="35"/>
                  </a:lnTo>
                  <a:lnTo>
                    <a:pt x="213" y="42"/>
                  </a:lnTo>
                  <a:lnTo>
                    <a:pt x="220" y="42"/>
                  </a:lnTo>
                  <a:lnTo>
                    <a:pt x="227" y="42"/>
                  </a:lnTo>
                  <a:lnTo>
                    <a:pt x="227" y="49"/>
                  </a:lnTo>
                  <a:lnTo>
                    <a:pt x="227" y="56"/>
                  </a:lnTo>
                  <a:lnTo>
                    <a:pt x="220" y="56"/>
                  </a:lnTo>
                  <a:lnTo>
                    <a:pt x="206" y="56"/>
                  </a:lnTo>
                  <a:lnTo>
                    <a:pt x="198" y="49"/>
                  </a:lnTo>
                  <a:lnTo>
                    <a:pt x="184" y="49"/>
                  </a:lnTo>
                  <a:lnTo>
                    <a:pt x="177" y="49"/>
                  </a:lnTo>
                  <a:lnTo>
                    <a:pt x="170" y="49"/>
                  </a:lnTo>
                  <a:lnTo>
                    <a:pt x="156" y="49"/>
                  </a:lnTo>
                  <a:lnTo>
                    <a:pt x="149" y="42"/>
                  </a:lnTo>
                  <a:lnTo>
                    <a:pt x="142" y="42"/>
                  </a:lnTo>
                  <a:lnTo>
                    <a:pt x="128" y="42"/>
                  </a:lnTo>
                  <a:lnTo>
                    <a:pt x="120" y="35"/>
                  </a:lnTo>
                  <a:lnTo>
                    <a:pt x="113" y="35"/>
                  </a:lnTo>
                  <a:lnTo>
                    <a:pt x="99" y="35"/>
                  </a:lnTo>
                  <a:lnTo>
                    <a:pt x="92" y="35"/>
                  </a:lnTo>
                  <a:lnTo>
                    <a:pt x="85" y="28"/>
                  </a:lnTo>
                  <a:lnTo>
                    <a:pt x="71" y="28"/>
                  </a:lnTo>
                  <a:lnTo>
                    <a:pt x="0" y="14"/>
                  </a:lnTo>
                  <a:lnTo>
                    <a:pt x="0" y="7"/>
                  </a:lnTo>
                  <a:lnTo>
                    <a:pt x="0" y="0"/>
                  </a:lnTo>
                  <a:lnTo>
                    <a:pt x="7" y="7"/>
                  </a:lnTo>
                  <a:lnTo>
                    <a:pt x="14" y="7"/>
                  </a:lnTo>
                  <a:lnTo>
                    <a:pt x="21" y="7"/>
                  </a:lnTo>
                  <a:lnTo>
                    <a:pt x="28" y="7"/>
                  </a:lnTo>
                  <a:lnTo>
                    <a:pt x="35" y="7"/>
                  </a:lnTo>
                  <a:lnTo>
                    <a:pt x="42" y="7"/>
                  </a:lnTo>
                  <a:lnTo>
                    <a:pt x="57" y="14"/>
                  </a:lnTo>
                  <a:lnTo>
                    <a:pt x="64" y="14"/>
                  </a:lnTo>
                  <a:lnTo>
                    <a:pt x="71" y="14"/>
                  </a:lnTo>
                  <a:lnTo>
                    <a:pt x="78" y="14"/>
                  </a:lnTo>
                  <a:lnTo>
                    <a:pt x="85" y="14"/>
                  </a:lnTo>
                  <a:lnTo>
                    <a:pt x="92" y="14"/>
                  </a:lnTo>
                  <a:lnTo>
                    <a:pt x="99" y="14"/>
                  </a:lnTo>
                  <a:lnTo>
                    <a:pt x="106" y="21"/>
                  </a:lnTo>
                  <a:lnTo>
                    <a:pt x="113" y="21"/>
                  </a:lnTo>
                  <a:lnTo>
                    <a:pt x="128" y="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7518" name="Freeform 221"/>
            <p:cNvSpPr>
              <a:spLocks/>
            </p:cNvSpPr>
            <p:nvPr/>
          </p:nvSpPr>
          <p:spPr bwMode="auto">
            <a:xfrm>
              <a:off x="3082" y="2387"/>
              <a:ext cx="106" cy="71"/>
            </a:xfrm>
            <a:custGeom>
              <a:avLst/>
              <a:gdLst>
                <a:gd name="T0" fmla="*/ 49 w 106"/>
                <a:gd name="T1" fmla="*/ 21 h 71"/>
                <a:gd name="T2" fmla="*/ 63 w 106"/>
                <a:gd name="T3" fmla="*/ 28 h 71"/>
                <a:gd name="T4" fmla="*/ 78 w 106"/>
                <a:gd name="T5" fmla="*/ 35 h 71"/>
                <a:gd name="T6" fmla="*/ 99 w 106"/>
                <a:gd name="T7" fmla="*/ 35 h 71"/>
                <a:gd name="T8" fmla="*/ 106 w 106"/>
                <a:gd name="T9" fmla="*/ 42 h 71"/>
                <a:gd name="T10" fmla="*/ 106 w 106"/>
                <a:gd name="T11" fmla="*/ 49 h 71"/>
                <a:gd name="T12" fmla="*/ 99 w 106"/>
                <a:gd name="T13" fmla="*/ 49 h 71"/>
                <a:gd name="T14" fmla="*/ 92 w 106"/>
                <a:gd name="T15" fmla="*/ 56 h 71"/>
                <a:gd name="T16" fmla="*/ 85 w 106"/>
                <a:gd name="T17" fmla="*/ 56 h 71"/>
                <a:gd name="T18" fmla="*/ 78 w 106"/>
                <a:gd name="T19" fmla="*/ 56 h 71"/>
                <a:gd name="T20" fmla="*/ 63 w 106"/>
                <a:gd name="T21" fmla="*/ 64 h 71"/>
                <a:gd name="T22" fmla="*/ 56 w 106"/>
                <a:gd name="T23" fmla="*/ 64 h 71"/>
                <a:gd name="T24" fmla="*/ 49 w 106"/>
                <a:gd name="T25" fmla="*/ 64 h 71"/>
                <a:gd name="T26" fmla="*/ 42 w 106"/>
                <a:gd name="T27" fmla="*/ 71 h 71"/>
                <a:gd name="T28" fmla="*/ 35 w 106"/>
                <a:gd name="T29" fmla="*/ 71 h 71"/>
                <a:gd name="T30" fmla="*/ 35 w 106"/>
                <a:gd name="T31" fmla="*/ 71 h 71"/>
                <a:gd name="T32" fmla="*/ 35 w 106"/>
                <a:gd name="T33" fmla="*/ 64 h 71"/>
                <a:gd name="T34" fmla="*/ 49 w 106"/>
                <a:gd name="T35" fmla="*/ 56 h 71"/>
                <a:gd name="T36" fmla="*/ 56 w 106"/>
                <a:gd name="T37" fmla="*/ 49 h 71"/>
                <a:gd name="T38" fmla="*/ 70 w 106"/>
                <a:gd name="T39" fmla="*/ 49 h 71"/>
                <a:gd name="T40" fmla="*/ 70 w 106"/>
                <a:gd name="T41" fmla="*/ 42 h 71"/>
                <a:gd name="T42" fmla="*/ 63 w 106"/>
                <a:gd name="T43" fmla="*/ 35 h 71"/>
                <a:gd name="T44" fmla="*/ 56 w 106"/>
                <a:gd name="T45" fmla="*/ 35 h 71"/>
                <a:gd name="T46" fmla="*/ 42 w 106"/>
                <a:gd name="T47" fmla="*/ 28 h 71"/>
                <a:gd name="T48" fmla="*/ 35 w 106"/>
                <a:gd name="T49" fmla="*/ 21 h 71"/>
                <a:gd name="T50" fmla="*/ 28 w 106"/>
                <a:gd name="T51" fmla="*/ 21 h 71"/>
                <a:gd name="T52" fmla="*/ 14 w 106"/>
                <a:gd name="T53" fmla="*/ 14 h 71"/>
                <a:gd name="T54" fmla="*/ 7 w 106"/>
                <a:gd name="T55" fmla="*/ 7 h 71"/>
                <a:gd name="T56" fmla="*/ 0 w 106"/>
                <a:gd name="T57" fmla="*/ 0 h 71"/>
                <a:gd name="T58" fmla="*/ 0 w 106"/>
                <a:gd name="T59" fmla="*/ 0 h 71"/>
                <a:gd name="T60" fmla="*/ 7 w 106"/>
                <a:gd name="T61" fmla="*/ 0 h 71"/>
                <a:gd name="T62" fmla="*/ 21 w 106"/>
                <a:gd name="T63" fmla="*/ 0 h 71"/>
                <a:gd name="T64" fmla="*/ 28 w 106"/>
                <a:gd name="T65" fmla="*/ 7 h 71"/>
                <a:gd name="T66" fmla="*/ 35 w 106"/>
                <a:gd name="T67" fmla="*/ 14 h 71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06"/>
                <a:gd name="T103" fmla="*/ 0 h 71"/>
                <a:gd name="T104" fmla="*/ 106 w 106"/>
                <a:gd name="T105" fmla="*/ 71 h 71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06" h="71">
                  <a:moveTo>
                    <a:pt x="42" y="21"/>
                  </a:moveTo>
                  <a:lnTo>
                    <a:pt x="49" y="21"/>
                  </a:lnTo>
                  <a:lnTo>
                    <a:pt x="56" y="28"/>
                  </a:lnTo>
                  <a:lnTo>
                    <a:pt x="63" y="28"/>
                  </a:lnTo>
                  <a:lnTo>
                    <a:pt x="70" y="28"/>
                  </a:lnTo>
                  <a:lnTo>
                    <a:pt x="78" y="35"/>
                  </a:lnTo>
                  <a:lnTo>
                    <a:pt x="92" y="35"/>
                  </a:lnTo>
                  <a:lnTo>
                    <a:pt x="99" y="35"/>
                  </a:lnTo>
                  <a:lnTo>
                    <a:pt x="106" y="42"/>
                  </a:lnTo>
                  <a:lnTo>
                    <a:pt x="106" y="49"/>
                  </a:lnTo>
                  <a:lnTo>
                    <a:pt x="99" y="49"/>
                  </a:lnTo>
                  <a:lnTo>
                    <a:pt x="92" y="56"/>
                  </a:lnTo>
                  <a:lnTo>
                    <a:pt x="85" y="56"/>
                  </a:lnTo>
                  <a:lnTo>
                    <a:pt x="78" y="56"/>
                  </a:lnTo>
                  <a:lnTo>
                    <a:pt x="70" y="64"/>
                  </a:lnTo>
                  <a:lnTo>
                    <a:pt x="63" y="64"/>
                  </a:lnTo>
                  <a:lnTo>
                    <a:pt x="56" y="64"/>
                  </a:lnTo>
                  <a:lnTo>
                    <a:pt x="49" y="64"/>
                  </a:lnTo>
                  <a:lnTo>
                    <a:pt x="42" y="71"/>
                  </a:lnTo>
                  <a:lnTo>
                    <a:pt x="35" y="71"/>
                  </a:lnTo>
                  <a:lnTo>
                    <a:pt x="28" y="64"/>
                  </a:lnTo>
                  <a:lnTo>
                    <a:pt x="35" y="64"/>
                  </a:lnTo>
                  <a:lnTo>
                    <a:pt x="42" y="56"/>
                  </a:lnTo>
                  <a:lnTo>
                    <a:pt x="49" y="56"/>
                  </a:lnTo>
                  <a:lnTo>
                    <a:pt x="56" y="56"/>
                  </a:lnTo>
                  <a:lnTo>
                    <a:pt x="56" y="49"/>
                  </a:lnTo>
                  <a:lnTo>
                    <a:pt x="63" y="49"/>
                  </a:lnTo>
                  <a:lnTo>
                    <a:pt x="70" y="49"/>
                  </a:lnTo>
                  <a:lnTo>
                    <a:pt x="78" y="42"/>
                  </a:lnTo>
                  <a:lnTo>
                    <a:pt x="70" y="42"/>
                  </a:lnTo>
                  <a:lnTo>
                    <a:pt x="63" y="35"/>
                  </a:lnTo>
                  <a:lnTo>
                    <a:pt x="56" y="35"/>
                  </a:lnTo>
                  <a:lnTo>
                    <a:pt x="49" y="35"/>
                  </a:lnTo>
                  <a:lnTo>
                    <a:pt x="42" y="28"/>
                  </a:lnTo>
                  <a:lnTo>
                    <a:pt x="35" y="21"/>
                  </a:lnTo>
                  <a:lnTo>
                    <a:pt x="28" y="21"/>
                  </a:lnTo>
                  <a:lnTo>
                    <a:pt x="21" y="14"/>
                  </a:lnTo>
                  <a:lnTo>
                    <a:pt x="14" y="14"/>
                  </a:lnTo>
                  <a:lnTo>
                    <a:pt x="14" y="7"/>
                  </a:lnTo>
                  <a:lnTo>
                    <a:pt x="7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7" y="0"/>
                  </a:lnTo>
                  <a:lnTo>
                    <a:pt x="14" y="0"/>
                  </a:lnTo>
                  <a:lnTo>
                    <a:pt x="21" y="0"/>
                  </a:lnTo>
                  <a:lnTo>
                    <a:pt x="21" y="7"/>
                  </a:lnTo>
                  <a:lnTo>
                    <a:pt x="28" y="7"/>
                  </a:lnTo>
                  <a:lnTo>
                    <a:pt x="35" y="14"/>
                  </a:lnTo>
                  <a:lnTo>
                    <a:pt x="42" y="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7519" name="Freeform 222"/>
            <p:cNvSpPr>
              <a:spLocks/>
            </p:cNvSpPr>
            <p:nvPr/>
          </p:nvSpPr>
          <p:spPr bwMode="auto">
            <a:xfrm>
              <a:off x="2954" y="2387"/>
              <a:ext cx="142" cy="106"/>
            </a:xfrm>
            <a:custGeom>
              <a:avLst/>
              <a:gdLst>
                <a:gd name="T0" fmla="*/ 106 w 142"/>
                <a:gd name="T1" fmla="*/ 14 h 106"/>
                <a:gd name="T2" fmla="*/ 92 w 142"/>
                <a:gd name="T3" fmla="*/ 14 h 106"/>
                <a:gd name="T4" fmla="*/ 85 w 142"/>
                <a:gd name="T5" fmla="*/ 21 h 106"/>
                <a:gd name="T6" fmla="*/ 71 w 142"/>
                <a:gd name="T7" fmla="*/ 28 h 106"/>
                <a:gd name="T8" fmla="*/ 64 w 142"/>
                <a:gd name="T9" fmla="*/ 28 h 106"/>
                <a:gd name="T10" fmla="*/ 50 w 142"/>
                <a:gd name="T11" fmla="*/ 35 h 106"/>
                <a:gd name="T12" fmla="*/ 35 w 142"/>
                <a:gd name="T13" fmla="*/ 35 h 106"/>
                <a:gd name="T14" fmla="*/ 28 w 142"/>
                <a:gd name="T15" fmla="*/ 42 h 106"/>
                <a:gd name="T16" fmla="*/ 21 w 142"/>
                <a:gd name="T17" fmla="*/ 42 h 106"/>
                <a:gd name="T18" fmla="*/ 35 w 142"/>
                <a:gd name="T19" fmla="*/ 49 h 106"/>
                <a:gd name="T20" fmla="*/ 50 w 142"/>
                <a:gd name="T21" fmla="*/ 56 h 106"/>
                <a:gd name="T22" fmla="*/ 57 w 142"/>
                <a:gd name="T23" fmla="*/ 64 h 106"/>
                <a:gd name="T24" fmla="*/ 71 w 142"/>
                <a:gd name="T25" fmla="*/ 71 h 106"/>
                <a:gd name="T26" fmla="*/ 78 w 142"/>
                <a:gd name="T27" fmla="*/ 78 h 106"/>
                <a:gd name="T28" fmla="*/ 92 w 142"/>
                <a:gd name="T29" fmla="*/ 85 h 106"/>
                <a:gd name="T30" fmla="*/ 99 w 142"/>
                <a:gd name="T31" fmla="*/ 92 h 106"/>
                <a:gd name="T32" fmla="*/ 106 w 142"/>
                <a:gd name="T33" fmla="*/ 92 h 106"/>
                <a:gd name="T34" fmla="*/ 113 w 142"/>
                <a:gd name="T35" fmla="*/ 85 h 106"/>
                <a:gd name="T36" fmla="*/ 128 w 142"/>
                <a:gd name="T37" fmla="*/ 85 h 106"/>
                <a:gd name="T38" fmla="*/ 135 w 142"/>
                <a:gd name="T39" fmla="*/ 78 h 106"/>
                <a:gd name="T40" fmla="*/ 142 w 142"/>
                <a:gd name="T41" fmla="*/ 85 h 106"/>
                <a:gd name="T42" fmla="*/ 128 w 142"/>
                <a:gd name="T43" fmla="*/ 85 h 106"/>
                <a:gd name="T44" fmla="*/ 113 w 142"/>
                <a:gd name="T45" fmla="*/ 99 h 106"/>
                <a:gd name="T46" fmla="*/ 106 w 142"/>
                <a:gd name="T47" fmla="*/ 106 h 106"/>
                <a:gd name="T48" fmla="*/ 92 w 142"/>
                <a:gd name="T49" fmla="*/ 99 h 106"/>
                <a:gd name="T50" fmla="*/ 85 w 142"/>
                <a:gd name="T51" fmla="*/ 92 h 106"/>
                <a:gd name="T52" fmla="*/ 85 w 142"/>
                <a:gd name="T53" fmla="*/ 92 h 106"/>
                <a:gd name="T54" fmla="*/ 78 w 142"/>
                <a:gd name="T55" fmla="*/ 92 h 106"/>
                <a:gd name="T56" fmla="*/ 78 w 142"/>
                <a:gd name="T57" fmla="*/ 92 h 106"/>
                <a:gd name="T58" fmla="*/ 64 w 142"/>
                <a:gd name="T59" fmla="*/ 78 h 106"/>
                <a:gd name="T60" fmla="*/ 57 w 142"/>
                <a:gd name="T61" fmla="*/ 71 h 106"/>
                <a:gd name="T62" fmla="*/ 42 w 142"/>
                <a:gd name="T63" fmla="*/ 64 h 106"/>
                <a:gd name="T64" fmla="*/ 28 w 142"/>
                <a:gd name="T65" fmla="*/ 64 h 106"/>
                <a:gd name="T66" fmla="*/ 21 w 142"/>
                <a:gd name="T67" fmla="*/ 56 h 106"/>
                <a:gd name="T68" fmla="*/ 14 w 142"/>
                <a:gd name="T69" fmla="*/ 49 h 106"/>
                <a:gd name="T70" fmla="*/ 0 w 142"/>
                <a:gd name="T71" fmla="*/ 42 h 106"/>
                <a:gd name="T72" fmla="*/ 0 w 142"/>
                <a:gd name="T73" fmla="*/ 35 h 106"/>
                <a:gd name="T74" fmla="*/ 14 w 142"/>
                <a:gd name="T75" fmla="*/ 28 h 106"/>
                <a:gd name="T76" fmla="*/ 21 w 142"/>
                <a:gd name="T77" fmla="*/ 28 h 106"/>
                <a:gd name="T78" fmla="*/ 35 w 142"/>
                <a:gd name="T79" fmla="*/ 21 h 106"/>
                <a:gd name="T80" fmla="*/ 42 w 142"/>
                <a:gd name="T81" fmla="*/ 21 h 106"/>
                <a:gd name="T82" fmla="*/ 57 w 142"/>
                <a:gd name="T83" fmla="*/ 14 h 106"/>
                <a:gd name="T84" fmla="*/ 71 w 142"/>
                <a:gd name="T85" fmla="*/ 14 h 106"/>
                <a:gd name="T86" fmla="*/ 78 w 142"/>
                <a:gd name="T87" fmla="*/ 7 h 106"/>
                <a:gd name="T88" fmla="*/ 92 w 142"/>
                <a:gd name="T89" fmla="*/ 7 h 106"/>
                <a:gd name="T90" fmla="*/ 99 w 142"/>
                <a:gd name="T91" fmla="*/ 7 h 106"/>
                <a:gd name="T92" fmla="*/ 99 w 142"/>
                <a:gd name="T93" fmla="*/ 7 h 106"/>
                <a:gd name="T94" fmla="*/ 106 w 142"/>
                <a:gd name="T95" fmla="*/ 0 h 106"/>
                <a:gd name="T96" fmla="*/ 113 w 142"/>
                <a:gd name="T97" fmla="*/ 0 h 10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42"/>
                <a:gd name="T148" fmla="*/ 0 h 106"/>
                <a:gd name="T149" fmla="*/ 142 w 142"/>
                <a:gd name="T150" fmla="*/ 106 h 10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42" h="106">
                  <a:moveTo>
                    <a:pt x="113" y="7"/>
                  </a:moveTo>
                  <a:lnTo>
                    <a:pt x="106" y="14"/>
                  </a:lnTo>
                  <a:lnTo>
                    <a:pt x="99" y="14"/>
                  </a:lnTo>
                  <a:lnTo>
                    <a:pt x="92" y="14"/>
                  </a:lnTo>
                  <a:lnTo>
                    <a:pt x="92" y="21"/>
                  </a:lnTo>
                  <a:lnTo>
                    <a:pt x="85" y="21"/>
                  </a:lnTo>
                  <a:lnTo>
                    <a:pt x="78" y="21"/>
                  </a:lnTo>
                  <a:lnTo>
                    <a:pt x="71" y="28"/>
                  </a:lnTo>
                  <a:lnTo>
                    <a:pt x="64" y="28"/>
                  </a:lnTo>
                  <a:lnTo>
                    <a:pt x="57" y="28"/>
                  </a:lnTo>
                  <a:lnTo>
                    <a:pt x="50" y="35"/>
                  </a:lnTo>
                  <a:lnTo>
                    <a:pt x="42" y="35"/>
                  </a:lnTo>
                  <a:lnTo>
                    <a:pt x="35" y="35"/>
                  </a:lnTo>
                  <a:lnTo>
                    <a:pt x="28" y="35"/>
                  </a:lnTo>
                  <a:lnTo>
                    <a:pt x="28" y="42"/>
                  </a:lnTo>
                  <a:lnTo>
                    <a:pt x="21" y="42"/>
                  </a:lnTo>
                  <a:lnTo>
                    <a:pt x="28" y="49"/>
                  </a:lnTo>
                  <a:lnTo>
                    <a:pt x="35" y="49"/>
                  </a:lnTo>
                  <a:lnTo>
                    <a:pt x="42" y="56"/>
                  </a:lnTo>
                  <a:lnTo>
                    <a:pt x="50" y="56"/>
                  </a:lnTo>
                  <a:lnTo>
                    <a:pt x="50" y="64"/>
                  </a:lnTo>
                  <a:lnTo>
                    <a:pt x="57" y="64"/>
                  </a:lnTo>
                  <a:lnTo>
                    <a:pt x="64" y="64"/>
                  </a:lnTo>
                  <a:lnTo>
                    <a:pt x="71" y="71"/>
                  </a:lnTo>
                  <a:lnTo>
                    <a:pt x="78" y="78"/>
                  </a:lnTo>
                  <a:lnTo>
                    <a:pt x="85" y="78"/>
                  </a:lnTo>
                  <a:lnTo>
                    <a:pt x="92" y="85"/>
                  </a:lnTo>
                  <a:lnTo>
                    <a:pt x="99" y="92"/>
                  </a:lnTo>
                  <a:lnTo>
                    <a:pt x="106" y="92"/>
                  </a:lnTo>
                  <a:lnTo>
                    <a:pt x="113" y="92"/>
                  </a:lnTo>
                  <a:lnTo>
                    <a:pt x="113" y="85"/>
                  </a:lnTo>
                  <a:lnTo>
                    <a:pt x="120" y="85"/>
                  </a:lnTo>
                  <a:lnTo>
                    <a:pt x="128" y="85"/>
                  </a:lnTo>
                  <a:lnTo>
                    <a:pt x="128" y="78"/>
                  </a:lnTo>
                  <a:lnTo>
                    <a:pt x="135" y="78"/>
                  </a:lnTo>
                  <a:lnTo>
                    <a:pt x="142" y="78"/>
                  </a:lnTo>
                  <a:lnTo>
                    <a:pt x="142" y="85"/>
                  </a:lnTo>
                  <a:lnTo>
                    <a:pt x="135" y="85"/>
                  </a:lnTo>
                  <a:lnTo>
                    <a:pt x="128" y="85"/>
                  </a:lnTo>
                  <a:lnTo>
                    <a:pt x="120" y="92"/>
                  </a:lnTo>
                  <a:lnTo>
                    <a:pt x="113" y="99"/>
                  </a:lnTo>
                  <a:lnTo>
                    <a:pt x="106" y="106"/>
                  </a:lnTo>
                  <a:lnTo>
                    <a:pt x="99" y="99"/>
                  </a:lnTo>
                  <a:lnTo>
                    <a:pt x="92" y="99"/>
                  </a:lnTo>
                  <a:lnTo>
                    <a:pt x="92" y="92"/>
                  </a:lnTo>
                  <a:lnTo>
                    <a:pt x="85" y="92"/>
                  </a:lnTo>
                  <a:lnTo>
                    <a:pt x="78" y="92"/>
                  </a:lnTo>
                  <a:lnTo>
                    <a:pt x="71" y="85"/>
                  </a:lnTo>
                  <a:lnTo>
                    <a:pt x="64" y="78"/>
                  </a:lnTo>
                  <a:lnTo>
                    <a:pt x="57" y="78"/>
                  </a:lnTo>
                  <a:lnTo>
                    <a:pt x="57" y="71"/>
                  </a:lnTo>
                  <a:lnTo>
                    <a:pt x="50" y="71"/>
                  </a:lnTo>
                  <a:lnTo>
                    <a:pt x="42" y="64"/>
                  </a:lnTo>
                  <a:lnTo>
                    <a:pt x="35" y="64"/>
                  </a:lnTo>
                  <a:lnTo>
                    <a:pt x="28" y="64"/>
                  </a:lnTo>
                  <a:lnTo>
                    <a:pt x="21" y="56"/>
                  </a:lnTo>
                  <a:lnTo>
                    <a:pt x="14" y="56"/>
                  </a:lnTo>
                  <a:lnTo>
                    <a:pt x="14" y="49"/>
                  </a:lnTo>
                  <a:lnTo>
                    <a:pt x="7" y="49"/>
                  </a:lnTo>
                  <a:lnTo>
                    <a:pt x="0" y="42"/>
                  </a:lnTo>
                  <a:lnTo>
                    <a:pt x="0" y="35"/>
                  </a:lnTo>
                  <a:lnTo>
                    <a:pt x="7" y="35"/>
                  </a:lnTo>
                  <a:lnTo>
                    <a:pt x="14" y="28"/>
                  </a:lnTo>
                  <a:lnTo>
                    <a:pt x="21" y="28"/>
                  </a:lnTo>
                  <a:lnTo>
                    <a:pt x="28" y="21"/>
                  </a:lnTo>
                  <a:lnTo>
                    <a:pt x="35" y="21"/>
                  </a:lnTo>
                  <a:lnTo>
                    <a:pt x="42" y="21"/>
                  </a:lnTo>
                  <a:lnTo>
                    <a:pt x="50" y="21"/>
                  </a:lnTo>
                  <a:lnTo>
                    <a:pt x="57" y="14"/>
                  </a:lnTo>
                  <a:lnTo>
                    <a:pt x="64" y="14"/>
                  </a:lnTo>
                  <a:lnTo>
                    <a:pt x="71" y="14"/>
                  </a:lnTo>
                  <a:lnTo>
                    <a:pt x="78" y="14"/>
                  </a:lnTo>
                  <a:lnTo>
                    <a:pt x="78" y="7"/>
                  </a:lnTo>
                  <a:lnTo>
                    <a:pt x="85" y="7"/>
                  </a:lnTo>
                  <a:lnTo>
                    <a:pt x="92" y="7"/>
                  </a:lnTo>
                  <a:lnTo>
                    <a:pt x="99" y="7"/>
                  </a:lnTo>
                  <a:lnTo>
                    <a:pt x="106" y="7"/>
                  </a:lnTo>
                  <a:lnTo>
                    <a:pt x="106" y="0"/>
                  </a:lnTo>
                  <a:lnTo>
                    <a:pt x="113" y="0"/>
                  </a:lnTo>
                  <a:lnTo>
                    <a:pt x="113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17520" name="Freeform 223"/>
            <p:cNvSpPr>
              <a:spLocks/>
            </p:cNvSpPr>
            <p:nvPr/>
          </p:nvSpPr>
          <p:spPr bwMode="auto">
            <a:xfrm>
              <a:off x="2613" y="2429"/>
              <a:ext cx="497" cy="114"/>
            </a:xfrm>
            <a:custGeom>
              <a:avLst/>
              <a:gdLst>
                <a:gd name="T0" fmla="*/ 227 w 497"/>
                <a:gd name="T1" fmla="*/ 43 h 114"/>
                <a:gd name="T2" fmla="*/ 249 w 497"/>
                <a:gd name="T3" fmla="*/ 43 h 114"/>
                <a:gd name="T4" fmla="*/ 270 w 497"/>
                <a:gd name="T5" fmla="*/ 50 h 114"/>
                <a:gd name="T6" fmla="*/ 291 w 497"/>
                <a:gd name="T7" fmla="*/ 57 h 114"/>
                <a:gd name="T8" fmla="*/ 312 w 497"/>
                <a:gd name="T9" fmla="*/ 57 h 114"/>
                <a:gd name="T10" fmla="*/ 341 w 497"/>
                <a:gd name="T11" fmla="*/ 64 h 114"/>
                <a:gd name="T12" fmla="*/ 341 w 497"/>
                <a:gd name="T13" fmla="*/ 64 h 114"/>
                <a:gd name="T14" fmla="*/ 348 w 497"/>
                <a:gd name="T15" fmla="*/ 64 h 114"/>
                <a:gd name="T16" fmla="*/ 369 w 497"/>
                <a:gd name="T17" fmla="*/ 71 h 114"/>
                <a:gd name="T18" fmla="*/ 383 w 497"/>
                <a:gd name="T19" fmla="*/ 71 h 114"/>
                <a:gd name="T20" fmla="*/ 398 w 497"/>
                <a:gd name="T21" fmla="*/ 78 h 114"/>
                <a:gd name="T22" fmla="*/ 412 w 497"/>
                <a:gd name="T23" fmla="*/ 78 h 114"/>
                <a:gd name="T24" fmla="*/ 426 w 497"/>
                <a:gd name="T25" fmla="*/ 78 h 114"/>
                <a:gd name="T26" fmla="*/ 440 w 497"/>
                <a:gd name="T27" fmla="*/ 85 h 114"/>
                <a:gd name="T28" fmla="*/ 454 w 497"/>
                <a:gd name="T29" fmla="*/ 85 h 114"/>
                <a:gd name="T30" fmla="*/ 469 w 497"/>
                <a:gd name="T31" fmla="*/ 92 h 114"/>
                <a:gd name="T32" fmla="*/ 483 w 497"/>
                <a:gd name="T33" fmla="*/ 92 h 114"/>
                <a:gd name="T34" fmla="*/ 497 w 497"/>
                <a:gd name="T35" fmla="*/ 100 h 114"/>
                <a:gd name="T36" fmla="*/ 497 w 497"/>
                <a:gd name="T37" fmla="*/ 107 h 114"/>
                <a:gd name="T38" fmla="*/ 490 w 497"/>
                <a:gd name="T39" fmla="*/ 114 h 114"/>
                <a:gd name="T40" fmla="*/ 469 w 497"/>
                <a:gd name="T41" fmla="*/ 107 h 114"/>
                <a:gd name="T42" fmla="*/ 454 w 497"/>
                <a:gd name="T43" fmla="*/ 107 h 114"/>
                <a:gd name="T44" fmla="*/ 419 w 497"/>
                <a:gd name="T45" fmla="*/ 100 h 114"/>
                <a:gd name="T46" fmla="*/ 383 w 497"/>
                <a:gd name="T47" fmla="*/ 92 h 114"/>
                <a:gd name="T48" fmla="*/ 348 w 497"/>
                <a:gd name="T49" fmla="*/ 85 h 114"/>
                <a:gd name="T50" fmla="*/ 312 w 497"/>
                <a:gd name="T51" fmla="*/ 78 h 114"/>
                <a:gd name="T52" fmla="*/ 277 w 497"/>
                <a:gd name="T53" fmla="*/ 64 h 114"/>
                <a:gd name="T54" fmla="*/ 234 w 497"/>
                <a:gd name="T55" fmla="*/ 57 h 114"/>
                <a:gd name="T56" fmla="*/ 199 w 497"/>
                <a:gd name="T57" fmla="*/ 50 h 114"/>
                <a:gd name="T58" fmla="*/ 156 w 497"/>
                <a:gd name="T59" fmla="*/ 36 h 114"/>
                <a:gd name="T60" fmla="*/ 114 w 497"/>
                <a:gd name="T61" fmla="*/ 29 h 114"/>
                <a:gd name="T62" fmla="*/ 71 w 497"/>
                <a:gd name="T63" fmla="*/ 22 h 114"/>
                <a:gd name="T64" fmla="*/ 36 w 497"/>
                <a:gd name="T65" fmla="*/ 14 h 114"/>
                <a:gd name="T66" fmla="*/ 22 w 497"/>
                <a:gd name="T67" fmla="*/ 7 h 114"/>
                <a:gd name="T68" fmla="*/ 7 w 497"/>
                <a:gd name="T69" fmla="*/ 7 h 114"/>
                <a:gd name="T70" fmla="*/ 0 w 497"/>
                <a:gd name="T71" fmla="*/ 0 h 114"/>
                <a:gd name="T72" fmla="*/ 7 w 497"/>
                <a:gd name="T73" fmla="*/ 0 h 114"/>
                <a:gd name="T74" fmla="*/ 29 w 497"/>
                <a:gd name="T75" fmla="*/ 0 h 114"/>
                <a:gd name="T76" fmla="*/ 50 w 497"/>
                <a:gd name="T77" fmla="*/ 7 h 114"/>
                <a:gd name="T78" fmla="*/ 71 w 497"/>
                <a:gd name="T79" fmla="*/ 14 h 114"/>
                <a:gd name="T80" fmla="*/ 86 w 497"/>
                <a:gd name="T81" fmla="*/ 14 h 114"/>
                <a:gd name="T82" fmla="*/ 107 w 497"/>
                <a:gd name="T83" fmla="*/ 14 h 114"/>
                <a:gd name="T84" fmla="*/ 121 w 497"/>
                <a:gd name="T85" fmla="*/ 22 h 114"/>
                <a:gd name="T86" fmla="*/ 142 w 497"/>
                <a:gd name="T87" fmla="*/ 22 h 114"/>
                <a:gd name="T88" fmla="*/ 220 w 497"/>
                <a:gd name="T89" fmla="*/ 36 h 11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497"/>
                <a:gd name="T136" fmla="*/ 0 h 114"/>
                <a:gd name="T137" fmla="*/ 497 w 497"/>
                <a:gd name="T138" fmla="*/ 114 h 114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497" h="114">
                  <a:moveTo>
                    <a:pt x="220" y="36"/>
                  </a:moveTo>
                  <a:lnTo>
                    <a:pt x="220" y="36"/>
                  </a:lnTo>
                  <a:lnTo>
                    <a:pt x="227" y="43"/>
                  </a:lnTo>
                  <a:lnTo>
                    <a:pt x="234" y="43"/>
                  </a:lnTo>
                  <a:lnTo>
                    <a:pt x="242" y="43"/>
                  </a:lnTo>
                  <a:lnTo>
                    <a:pt x="249" y="43"/>
                  </a:lnTo>
                  <a:lnTo>
                    <a:pt x="256" y="50"/>
                  </a:lnTo>
                  <a:lnTo>
                    <a:pt x="263" y="50"/>
                  </a:lnTo>
                  <a:lnTo>
                    <a:pt x="270" y="50"/>
                  </a:lnTo>
                  <a:lnTo>
                    <a:pt x="277" y="50"/>
                  </a:lnTo>
                  <a:lnTo>
                    <a:pt x="284" y="50"/>
                  </a:lnTo>
                  <a:lnTo>
                    <a:pt x="291" y="57"/>
                  </a:lnTo>
                  <a:lnTo>
                    <a:pt x="298" y="57"/>
                  </a:lnTo>
                  <a:lnTo>
                    <a:pt x="305" y="57"/>
                  </a:lnTo>
                  <a:lnTo>
                    <a:pt x="312" y="57"/>
                  </a:lnTo>
                  <a:lnTo>
                    <a:pt x="320" y="64"/>
                  </a:lnTo>
                  <a:lnTo>
                    <a:pt x="327" y="64"/>
                  </a:lnTo>
                  <a:lnTo>
                    <a:pt x="341" y="64"/>
                  </a:lnTo>
                  <a:lnTo>
                    <a:pt x="348" y="64"/>
                  </a:lnTo>
                  <a:lnTo>
                    <a:pt x="355" y="64"/>
                  </a:lnTo>
                  <a:lnTo>
                    <a:pt x="362" y="71"/>
                  </a:lnTo>
                  <a:lnTo>
                    <a:pt x="369" y="71"/>
                  </a:lnTo>
                  <a:lnTo>
                    <a:pt x="376" y="71"/>
                  </a:lnTo>
                  <a:lnTo>
                    <a:pt x="383" y="71"/>
                  </a:lnTo>
                  <a:lnTo>
                    <a:pt x="391" y="71"/>
                  </a:lnTo>
                  <a:lnTo>
                    <a:pt x="398" y="78"/>
                  </a:lnTo>
                  <a:lnTo>
                    <a:pt x="405" y="78"/>
                  </a:lnTo>
                  <a:lnTo>
                    <a:pt x="412" y="78"/>
                  </a:lnTo>
                  <a:lnTo>
                    <a:pt x="419" y="78"/>
                  </a:lnTo>
                  <a:lnTo>
                    <a:pt x="426" y="78"/>
                  </a:lnTo>
                  <a:lnTo>
                    <a:pt x="433" y="85"/>
                  </a:lnTo>
                  <a:lnTo>
                    <a:pt x="440" y="85"/>
                  </a:lnTo>
                  <a:lnTo>
                    <a:pt x="447" y="85"/>
                  </a:lnTo>
                  <a:lnTo>
                    <a:pt x="454" y="85"/>
                  </a:lnTo>
                  <a:lnTo>
                    <a:pt x="461" y="92"/>
                  </a:lnTo>
                  <a:lnTo>
                    <a:pt x="469" y="92"/>
                  </a:lnTo>
                  <a:lnTo>
                    <a:pt x="476" y="92"/>
                  </a:lnTo>
                  <a:lnTo>
                    <a:pt x="483" y="92"/>
                  </a:lnTo>
                  <a:lnTo>
                    <a:pt x="490" y="100"/>
                  </a:lnTo>
                  <a:lnTo>
                    <a:pt x="497" y="100"/>
                  </a:lnTo>
                  <a:lnTo>
                    <a:pt x="497" y="107"/>
                  </a:lnTo>
                  <a:lnTo>
                    <a:pt x="490" y="107"/>
                  </a:lnTo>
                  <a:lnTo>
                    <a:pt x="490" y="114"/>
                  </a:lnTo>
                  <a:lnTo>
                    <a:pt x="483" y="114"/>
                  </a:lnTo>
                  <a:lnTo>
                    <a:pt x="476" y="107"/>
                  </a:lnTo>
                  <a:lnTo>
                    <a:pt x="469" y="107"/>
                  </a:lnTo>
                  <a:lnTo>
                    <a:pt x="461" y="107"/>
                  </a:lnTo>
                  <a:lnTo>
                    <a:pt x="454" y="107"/>
                  </a:lnTo>
                  <a:lnTo>
                    <a:pt x="440" y="100"/>
                  </a:lnTo>
                  <a:lnTo>
                    <a:pt x="433" y="100"/>
                  </a:lnTo>
                  <a:lnTo>
                    <a:pt x="419" y="100"/>
                  </a:lnTo>
                  <a:lnTo>
                    <a:pt x="405" y="92"/>
                  </a:lnTo>
                  <a:lnTo>
                    <a:pt x="398" y="92"/>
                  </a:lnTo>
                  <a:lnTo>
                    <a:pt x="383" y="92"/>
                  </a:lnTo>
                  <a:lnTo>
                    <a:pt x="369" y="85"/>
                  </a:lnTo>
                  <a:lnTo>
                    <a:pt x="362" y="85"/>
                  </a:lnTo>
                  <a:lnTo>
                    <a:pt x="348" y="85"/>
                  </a:lnTo>
                  <a:lnTo>
                    <a:pt x="334" y="78"/>
                  </a:lnTo>
                  <a:lnTo>
                    <a:pt x="327" y="78"/>
                  </a:lnTo>
                  <a:lnTo>
                    <a:pt x="312" y="78"/>
                  </a:lnTo>
                  <a:lnTo>
                    <a:pt x="298" y="71"/>
                  </a:lnTo>
                  <a:lnTo>
                    <a:pt x="291" y="71"/>
                  </a:lnTo>
                  <a:lnTo>
                    <a:pt x="277" y="64"/>
                  </a:lnTo>
                  <a:lnTo>
                    <a:pt x="263" y="64"/>
                  </a:lnTo>
                  <a:lnTo>
                    <a:pt x="249" y="57"/>
                  </a:lnTo>
                  <a:lnTo>
                    <a:pt x="234" y="57"/>
                  </a:lnTo>
                  <a:lnTo>
                    <a:pt x="220" y="57"/>
                  </a:lnTo>
                  <a:lnTo>
                    <a:pt x="213" y="50"/>
                  </a:lnTo>
                  <a:lnTo>
                    <a:pt x="199" y="50"/>
                  </a:lnTo>
                  <a:lnTo>
                    <a:pt x="185" y="43"/>
                  </a:lnTo>
                  <a:lnTo>
                    <a:pt x="171" y="43"/>
                  </a:lnTo>
                  <a:lnTo>
                    <a:pt x="156" y="36"/>
                  </a:lnTo>
                  <a:lnTo>
                    <a:pt x="142" y="36"/>
                  </a:lnTo>
                  <a:lnTo>
                    <a:pt x="128" y="36"/>
                  </a:lnTo>
                  <a:lnTo>
                    <a:pt x="114" y="29"/>
                  </a:lnTo>
                  <a:lnTo>
                    <a:pt x="100" y="29"/>
                  </a:lnTo>
                  <a:lnTo>
                    <a:pt x="86" y="22"/>
                  </a:lnTo>
                  <a:lnTo>
                    <a:pt x="71" y="22"/>
                  </a:lnTo>
                  <a:lnTo>
                    <a:pt x="57" y="14"/>
                  </a:lnTo>
                  <a:lnTo>
                    <a:pt x="43" y="14"/>
                  </a:lnTo>
                  <a:lnTo>
                    <a:pt x="36" y="14"/>
                  </a:lnTo>
                  <a:lnTo>
                    <a:pt x="29" y="7"/>
                  </a:lnTo>
                  <a:lnTo>
                    <a:pt x="22" y="7"/>
                  </a:lnTo>
                  <a:lnTo>
                    <a:pt x="15" y="7"/>
                  </a:lnTo>
                  <a:lnTo>
                    <a:pt x="7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7" y="0"/>
                  </a:lnTo>
                  <a:lnTo>
                    <a:pt x="15" y="0"/>
                  </a:lnTo>
                  <a:lnTo>
                    <a:pt x="22" y="0"/>
                  </a:lnTo>
                  <a:lnTo>
                    <a:pt x="29" y="0"/>
                  </a:lnTo>
                  <a:lnTo>
                    <a:pt x="36" y="7"/>
                  </a:lnTo>
                  <a:lnTo>
                    <a:pt x="43" y="7"/>
                  </a:lnTo>
                  <a:lnTo>
                    <a:pt x="50" y="7"/>
                  </a:lnTo>
                  <a:lnTo>
                    <a:pt x="57" y="7"/>
                  </a:lnTo>
                  <a:lnTo>
                    <a:pt x="64" y="7"/>
                  </a:lnTo>
                  <a:lnTo>
                    <a:pt x="71" y="14"/>
                  </a:lnTo>
                  <a:lnTo>
                    <a:pt x="78" y="14"/>
                  </a:lnTo>
                  <a:lnTo>
                    <a:pt x="86" y="14"/>
                  </a:lnTo>
                  <a:lnTo>
                    <a:pt x="93" y="14"/>
                  </a:lnTo>
                  <a:lnTo>
                    <a:pt x="100" y="14"/>
                  </a:lnTo>
                  <a:lnTo>
                    <a:pt x="107" y="14"/>
                  </a:lnTo>
                  <a:lnTo>
                    <a:pt x="114" y="14"/>
                  </a:lnTo>
                  <a:lnTo>
                    <a:pt x="114" y="22"/>
                  </a:lnTo>
                  <a:lnTo>
                    <a:pt x="121" y="22"/>
                  </a:lnTo>
                  <a:lnTo>
                    <a:pt x="128" y="22"/>
                  </a:lnTo>
                  <a:lnTo>
                    <a:pt x="135" y="22"/>
                  </a:lnTo>
                  <a:lnTo>
                    <a:pt x="142" y="22"/>
                  </a:lnTo>
                  <a:lnTo>
                    <a:pt x="149" y="29"/>
                  </a:lnTo>
                  <a:lnTo>
                    <a:pt x="220" y="3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</p:grpSp>
      <p:sp>
        <p:nvSpPr>
          <p:cNvPr id="17430" name="Line 72"/>
          <p:cNvSpPr>
            <a:spLocks noChangeShapeType="1"/>
          </p:cNvSpPr>
          <p:nvPr/>
        </p:nvSpPr>
        <p:spPr bwMode="auto">
          <a:xfrm flipH="1" flipV="1">
            <a:off x="2817813" y="3149600"/>
            <a:ext cx="735012" cy="9493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7431" name="Text Box 73"/>
          <p:cNvSpPr txBox="1">
            <a:spLocks noChangeArrowheads="1"/>
          </p:cNvSpPr>
          <p:nvPr/>
        </p:nvSpPr>
        <p:spPr bwMode="auto">
          <a:xfrm>
            <a:off x="3865563" y="3722688"/>
            <a:ext cx="874712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r>
              <a:rPr lang="en-US" altLang="ja-JP" sz="1600"/>
              <a:t>Internet</a:t>
            </a:r>
          </a:p>
        </p:txBody>
      </p:sp>
      <p:sp>
        <p:nvSpPr>
          <p:cNvPr id="75" name="AutoShape 268"/>
          <p:cNvSpPr>
            <a:spLocks noChangeArrowheads="1"/>
          </p:cNvSpPr>
          <p:nvPr/>
        </p:nvSpPr>
        <p:spPr bwMode="auto">
          <a:xfrm>
            <a:off x="1876425" y="5030788"/>
            <a:ext cx="862013" cy="587375"/>
          </a:xfrm>
          <a:prstGeom prst="irregularSeal1">
            <a:avLst/>
          </a:prstGeom>
          <a:solidFill>
            <a:srgbClr val="FFFF66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r>
              <a:rPr lang="en-US" altLang="ja-JP" sz="1400">
                <a:solidFill>
                  <a:srgbClr val="FF3300"/>
                </a:solidFill>
              </a:rPr>
              <a:t>Error</a:t>
            </a:r>
          </a:p>
        </p:txBody>
      </p:sp>
      <p:sp>
        <p:nvSpPr>
          <p:cNvPr id="76" name="Freeform 80"/>
          <p:cNvSpPr>
            <a:spLocks/>
          </p:cNvSpPr>
          <p:nvPr/>
        </p:nvSpPr>
        <p:spPr bwMode="auto">
          <a:xfrm>
            <a:off x="2757488" y="3354388"/>
            <a:ext cx="668337" cy="1781175"/>
          </a:xfrm>
          <a:custGeom>
            <a:avLst/>
            <a:gdLst>
              <a:gd name="T0" fmla="*/ 0 w 421"/>
              <a:gd name="T1" fmla="*/ 2147483647 h 1122"/>
              <a:gd name="T2" fmla="*/ 2147483647 w 421"/>
              <a:gd name="T3" fmla="*/ 2147483647 h 1122"/>
              <a:gd name="T4" fmla="*/ 2147483647 w 421"/>
              <a:gd name="T5" fmla="*/ 0 h 1122"/>
              <a:gd name="T6" fmla="*/ 0 60000 65536"/>
              <a:gd name="T7" fmla="*/ 0 60000 65536"/>
              <a:gd name="T8" fmla="*/ 0 60000 65536"/>
              <a:gd name="T9" fmla="*/ 0 w 421"/>
              <a:gd name="T10" fmla="*/ 0 h 1122"/>
              <a:gd name="T11" fmla="*/ 421 w 421"/>
              <a:gd name="T12" fmla="*/ 1122 h 112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21" h="1122">
                <a:moveTo>
                  <a:pt x="0" y="1122"/>
                </a:moveTo>
                <a:cubicBezTo>
                  <a:pt x="206" y="969"/>
                  <a:pt x="413" y="816"/>
                  <a:pt x="417" y="629"/>
                </a:cubicBezTo>
                <a:cubicBezTo>
                  <a:pt x="421" y="442"/>
                  <a:pt x="222" y="221"/>
                  <a:pt x="23" y="0"/>
                </a:cubicBezTo>
              </a:path>
            </a:pathLst>
          </a:cu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>
            <a:spAutoFit/>
          </a:bodyPr>
          <a:lstStyle/>
          <a:p>
            <a:pPr algn="ctr" eaLnBrk="0" hangingPunct="0"/>
            <a:endParaRPr lang="en-US"/>
          </a:p>
        </p:txBody>
      </p:sp>
      <p:sp>
        <p:nvSpPr>
          <p:cNvPr id="77" name="AutoShape 81"/>
          <p:cNvSpPr>
            <a:spLocks noChangeArrowheads="1"/>
          </p:cNvSpPr>
          <p:nvPr/>
        </p:nvSpPr>
        <p:spPr bwMode="auto">
          <a:xfrm>
            <a:off x="762000" y="4087813"/>
            <a:ext cx="1676400" cy="349250"/>
          </a:xfrm>
          <a:prstGeom prst="wedgeRectCallout">
            <a:avLst>
              <a:gd name="adj1" fmla="val 85417"/>
              <a:gd name="adj2" fmla="val 188634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r>
              <a:rPr lang="en-US" altLang="ja-JP" sz="1600" u="sng"/>
              <a:t>Error notification</a:t>
            </a:r>
          </a:p>
        </p:txBody>
      </p:sp>
      <p:sp>
        <p:nvSpPr>
          <p:cNvPr id="78" name="Freeform 82"/>
          <p:cNvSpPr>
            <a:spLocks/>
          </p:cNvSpPr>
          <p:nvPr/>
        </p:nvSpPr>
        <p:spPr bwMode="auto">
          <a:xfrm>
            <a:off x="3395663" y="3343275"/>
            <a:ext cx="2720975" cy="1744663"/>
          </a:xfrm>
          <a:custGeom>
            <a:avLst/>
            <a:gdLst>
              <a:gd name="T0" fmla="*/ 0 w 1714"/>
              <a:gd name="T1" fmla="*/ 0 h 1099"/>
              <a:gd name="T2" fmla="*/ 2147483647 w 1714"/>
              <a:gd name="T3" fmla="*/ 2147483647 h 1099"/>
              <a:gd name="T4" fmla="*/ 2147483647 w 1714"/>
              <a:gd name="T5" fmla="*/ 2147483647 h 1099"/>
              <a:gd name="T6" fmla="*/ 0 60000 65536"/>
              <a:gd name="T7" fmla="*/ 0 60000 65536"/>
              <a:gd name="T8" fmla="*/ 0 60000 65536"/>
              <a:gd name="T9" fmla="*/ 0 w 1714"/>
              <a:gd name="T10" fmla="*/ 0 h 1099"/>
              <a:gd name="T11" fmla="*/ 1714 w 1714"/>
              <a:gd name="T12" fmla="*/ 1099 h 109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14" h="1099">
                <a:moveTo>
                  <a:pt x="0" y="0"/>
                </a:moveTo>
                <a:cubicBezTo>
                  <a:pt x="576" y="177"/>
                  <a:pt x="1152" y="355"/>
                  <a:pt x="1433" y="538"/>
                </a:cubicBezTo>
                <a:cubicBezTo>
                  <a:pt x="1714" y="721"/>
                  <a:pt x="1644" y="1006"/>
                  <a:pt x="1683" y="1099"/>
                </a:cubicBezTo>
              </a:path>
            </a:pathLst>
          </a:custGeom>
          <a:noFill/>
          <a:ln w="38100">
            <a:solidFill>
              <a:srgbClr val="3333CC"/>
            </a:solidFill>
            <a:round/>
            <a:headEnd/>
            <a:tailEnd type="triangle" w="med" len="med"/>
          </a:ln>
        </p:spPr>
        <p:txBody>
          <a:bodyPr wrap="none">
            <a:spAutoFit/>
          </a:bodyPr>
          <a:lstStyle/>
          <a:p>
            <a:pPr algn="ctr" eaLnBrk="0" hangingPunct="0"/>
            <a:endParaRPr lang="en-US"/>
          </a:p>
        </p:txBody>
      </p:sp>
      <p:sp>
        <p:nvSpPr>
          <p:cNvPr id="79" name="Freeform 83"/>
          <p:cNvSpPr>
            <a:spLocks/>
          </p:cNvSpPr>
          <p:nvPr/>
        </p:nvSpPr>
        <p:spPr bwMode="auto">
          <a:xfrm>
            <a:off x="3335338" y="3414713"/>
            <a:ext cx="854075" cy="1660525"/>
          </a:xfrm>
          <a:custGeom>
            <a:avLst/>
            <a:gdLst>
              <a:gd name="T0" fmla="*/ 0 w 538"/>
              <a:gd name="T1" fmla="*/ 0 h 1046"/>
              <a:gd name="T2" fmla="*/ 2147483647 w 538"/>
              <a:gd name="T3" fmla="*/ 2147483647 h 1046"/>
              <a:gd name="T4" fmla="*/ 2147483647 w 538"/>
              <a:gd name="T5" fmla="*/ 2147483647 h 1046"/>
              <a:gd name="T6" fmla="*/ 0 60000 65536"/>
              <a:gd name="T7" fmla="*/ 0 60000 65536"/>
              <a:gd name="T8" fmla="*/ 0 60000 65536"/>
              <a:gd name="T9" fmla="*/ 0 w 538"/>
              <a:gd name="T10" fmla="*/ 0 h 1046"/>
              <a:gd name="T11" fmla="*/ 538 w 538"/>
              <a:gd name="T12" fmla="*/ 1046 h 104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38" h="1046">
                <a:moveTo>
                  <a:pt x="0" y="0"/>
                </a:moveTo>
                <a:cubicBezTo>
                  <a:pt x="156" y="163"/>
                  <a:pt x="312" y="326"/>
                  <a:pt x="402" y="500"/>
                </a:cubicBezTo>
                <a:cubicBezTo>
                  <a:pt x="492" y="674"/>
                  <a:pt x="515" y="860"/>
                  <a:pt x="538" y="1046"/>
                </a:cubicBezTo>
              </a:path>
            </a:pathLst>
          </a:custGeom>
          <a:noFill/>
          <a:ln w="38100">
            <a:solidFill>
              <a:srgbClr val="3333CC"/>
            </a:solidFill>
            <a:round/>
            <a:headEnd/>
            <a:tailEnd type="triangle" w="med" len="med"/>
          </a:ln>
        </p:spPr>
        <p:txBody>
          <a:bodyPr wrap="none">
            <a:spAutoFit/>
          </a:bodyPr>
          <a:lstStyle/>
          <a:p>
            <a:pPr algn="ctr" eaLnBrk="0" hangingPunct="0"/>
            <a:endParaRPr lang="en-US"/>
          </a:p>
        </p:txBody>
      </p:sp>
      <p:sp>
        <p:nvSpPr>
          <p:cNvPr id="80" name="Freeform 84"/>
          <p:cNvSpPr>
            <a:spLocks/>
          </p:cNvSpPr>
          <p:nvPr/>
        </p:nvSpPr>
        <p:spPr bwMode="auto">
          <a:xfrm>
            <a:off x="2906713" y="3436938"/>
            <a:ext cx="785812" cy="2022475"/>
          </a:xfrm>
          <a:custGeom>
            <a:avLst/>
            <a:gdLst>
              <a:gd name="T0" fmla="*/ 2147483647 w 495"/>
              <a:gd name="T1" fmla="*/ 0 h 1274"/>
              <a:gd name="T2" fmla="*/ 2147483647 w 495"/>
              <a:gd name="T3" fmla="*/ 2147483647 h 1274"/>
              <a:gd name="T4" fmla="*/ 0 w 495"/>
              <a:gd name="T5" fmla="*/ 2147483647 h 1274"/>
              <a:gd name="T6" fmla="*/ 0 60000 65536"/>
              <a:gd name="T7" fmla="*/ 0 60000 65536"/>
              <a:gd name="T8" fmla="*/ 0 60000 65536"/>
              <a:gd name="T9" fmla="*/ 0 w 495"/>
              <a:gd name="T10" fmla="*/ 0 h 1274"/>
              <a:gd name="T11" fmla="*/ 495 w 495"/>
              <a:gd name="T12" fmla="*/ 1274 h 127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95" h="1274">
                <a:moveTo>
                  <a:pt x="202" y="0"/>
                </a:moveTo>
                <a:cubicBezTo>
                  <a:pt x="348" y="196"/>
                  <a:pt x="495" y="393"/>
                  <a:pt x="461" y="605"/>
                </a:cubicBezTo>
                <a:cubicBezTo>
                  <a:pt x="427" y="817"/>
                  <a:pt x="213" y="1045"/>
                  <a:pt x="0" y="1274"/>
                </a:cubicBezTo>
              </a:path>
            </a:pathLst>
          </a:cu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>
            <a:spAutoFit/>
          </a:bodyPr>
          <a:lstStyle/>
          <a:p>
            <a:pPr algn="ctr" eaLnBrk="0" hangingPunct="0"/>
            <a:endParaRPr lang="en-US"/>
          </a:p>
        </p:txBody>
      </p:sp>
      <p:sp>
        <p:nvSpPr>
          <p:cNvPr id="17438" name="Text Box 85"/>
          <p:cNvSpPr txBox="1">
            <a:spLocks noChangeArrowheads="1"/>
          </p:cNvSpPr>
          <p:nvPr/>
        </p:nvSpPr>
        <p:spPr bwMode="auto">
          <a:xfrm>
            <a:off x="1397000" y="3343275"/>
            <a:ext cx="1211263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r>
              <a:rPr lang="en-US" altLang="ja-JP" sz="1600"/>
              <a:t>Head office</a:t>
            </a:r>
          </a:p>
        </p:txBody>
      </p:sp>
      <p:sp>
        <p:nvSpPr>
          <p:cNvPr id="17439" name="Text Box 86"/>
          <p:cNvSpPr txBox="1">
            <a:spLocks noChangeArrowheads="1"/>
          </p:cNvSpPr>
          <p:nvPr/>
        </p:nvSpPr>
        <p:spPr bwMode="auto">
          <a:xfrm>
            <a:off x="1352550" y="6369050"/>
            <a:ext cx="725488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r>
              <a:rPr lang="en-US" altLang="ja-JP" sz="1600"/>
              <a:t>Site A</a:t>
            </a:r>
          </a:p>
        </p:txBody>
      </p:sp>
      <p:sp>
        <p:nvSpPr>
          <p:cNvPr id="17440" name="Text Box 87"/>
          <p:cNvSpPr txBox="1">
            <a:spLocks noChangeArrowheads="1"/>
          </p:cNvSpPr>
          <p:nvPr/>
        </p:nvSpPr>
        <p:spPr bwMode="auto">
          <a:xfrm>
            <a:off x="3390900" y="6369050"/>
            <a:ext cx="725488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r>
              <a:rPr lang="en-US" altLang="ja-JP" sz="1600"/>
              <a:t>Site B</a:t>
            </a:r>
          </a:p>
        </p:txBody>
      </p:sp>
      <p:sp>
        <p:nvSpPr>
          <p:cNvPr id="17441" name="Text Box 88"/>
          <p:cNvSpPr txBox="1">
            <a:spLocks noChangeArrowheads="1"/>
          </p:cNvSpPr>
          <p:nvPr/>
        </p:nvSpPr>
        <p:spPr bwMode="auto">
          <a:xfrm>
            <a:off x="5927725" y="6369050"/>
            <a:ext cx="736600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r>
              <a:rPr lang="en-US" altLang="ja-JP" sz="1600"/>
              <a:t>Site C</a:t>
            </a:r>
          </a:p>
        </p:txBody>
      </p:sp>
      <p:sp>
        <p:nvSpPr>
          <p:cNvPr id="47132" name="Rectangle 89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549275"/>
            <a:ext cx="3783012" cy="646113"/>
          </a:xfrm>
          <a:prstGeom prst="rect">
            <a:avLst/>
          </a:prstGeom>
          <a:effectLst>
            <a:outerShdw dist="17961" dir="13500000" algn="ctr" rotWithShape="0">
              <a:srgbClr val="393939"/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ja-JP" sz="3600" i="1" dirty="0">
                <a:solidFill>
                  <a:schemeClr val="accent2"/>
                </a:solidFill>
                <a:latin typeface="Impact" pitchFamily="34" charset="0"/>
                <a:cs typeface="Arial" charset="0"/>
              </a:rPr>
              <a:t>C</a:t>
            </a:r>
            <a:r>
              <a:rPr lang="en-US" altLang="ja-JP" sz="3600" i="1" dirty="0" smtClean="0">
                <a:solidFill>
                  <a:schemeClr val="accent2"/>
                </a:solidFill>
                <a:latin typeface="Impact" pitchFamily="34" charset="0"/>
                <a:cs typeface="Arial" charset="0"/>
              </a:rPr>
              <a:t>ontrol a </a:t>
            </a:r>
            <a:r>
              <a:rPr lang="en-US" altLang="ja-JP" sz="3600" i="1" dirty="0" err="1" smtClean="0">
                <a:solidFill>
                  <a:schemeClr val="accent2"/>
                </a:solidFill>
                <a:latin typeface="Impact" pitchFamily="34" charset="0"/>
                <a:cs typeface="Arial" charset="0"/>
              </a:rPr>
              <a:t>Distancia</a:t>
            </a:r>
            <a:endParaRPr lang="en-US" altLang="ja-JP" sz="3600" i="1" dirty="0" smtClean="0">
              <a:solidFill>
                <a:schemeClr val="accent2"/>
              </a:solidFill>
              <a:latin typeface="Impact" pitchFamily="34" charset="0"/>
              <a:cs typeface="Arial" charset="0"/>
            </a:endParaRPr>
          </a:p>
        </p:txBody>
      </p:sp>
      <p:grpSp>
        <p:nvGrpSpPr>
          <p:cNvPr id="6" name="Group 129"/>
          <p:cNvGrpSpPr>
            <a:grpSpLocks/>
          </p:cNvGrpSpPr>
          <p:nvPr/>
        </p:nvGrpSpPr>
        <p:grpSpPr bwMode="auto">
          <a:xfrm>
            <a:off x="4343400" y="1143000"/>
            <a:ext cx="3135313" cy="2362200"/>
            <a:chOff x="2736" y="720"/>
            <a:chExt cx="1975" cy="1488"/>
          </a:xfrm>
        </p:grpSpPr>
        <p:sp>
          <p:nvSpPr>
            <p:cNvPr id="17465" name="AutoShape 75"/>
            <p:cNvSpPr>
              <a:spLocks noChangeArrowheads="1"/>
            </p:cNvSpPr>
            <p:nvPr/>
          </p:nvSpPr>
          <p:spPr bwMode="auto">
            <a:xfrm>
              <a:off x="2736" y="720"/>
              <a:ext cx="1968" cy="1488"/>
            </a:xfrm>
            <a:prstGeom prst="wedgeRectCallout">
              <a:avLst>
                <a:gd name="adj1" fmla="val -86028"/>
                <a:gd name="adj2" fmla="val 25000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buFontTx/>
                <a:buChar char="•"/>
              </a:pPr>
              <a:endParaRPr lang="ja-JP" altLang="ja-JP"/>
            </a:p>
          </p:txBody>
        </p:sp>
        <p:grpSp>
          <p:nvGrpSpPr>
            <p:cNvPr id="7" name="Group 128"/>
            <p:cNvGrpSpPr>
              <a:grpSpLocks/>
            </p:cNvGrpSpPr>
            <p:nvPr/>
          </p:nvGrpSpPr>
          <p:grpSpPr bwMode="auto">
            <a:xfrm>
              <a:off x="2743" y="734"/>
              <a:ext cx="1968" cy="1472"/>
              <a:chOff x="4080" y="2160"/>
              <a:chExt cx="1968" cy="1472"/>
            </a:xfrm>
          </p:grpSpPr>
          <p:grpSp>
            <p:nvGrpSpPr>
              <p:cNvPr id="8" name="Group 127"/>
              <p:cNvGrpSpPr>
                <a:grpSpLocks/>
              </p:cNvGrpSpPr>
              <p:nvPr/>
            </p:nvGrpSpPr>
            <p:grpSpPr bwMode="auto">
              <a:xfrm>
                <a:off x="4080" y="2160"/>
                <a:ext cx="1968" cy="1472"/>
                <a:chOff x="2688" y="240"/>
                <a:chExt cx="1968" cy="1472"/>
              </a:xfrm>
            </p:grpSpPr>
            <p:graphicFrame>
              <p:nvGraphicFramePr>
                <p:cNvPr id="17414" name="Object 126"/>
                <p:cNvGraphicFramePr>
                  <a:graphicFrameLocks noChangeAspect="1"/>
                </p:cNvGraphicFramePr>
                <p:nvPr/>
              </p:nvGraphicFramePr>
              <p:xfrm>
                <a:off x="2688" y="240"/>
                <a:ext cx="1968" cy="1472"/>
              </p:xfrm>
              <a:graphic>
                <a:graphicData uri="http://schemas.openxmlformats.org/presentationml/2006/ole">
                  <p:oleObj spid="_x0000_s6150" name="ビットマップ イメージ" r:id="rId6" imgW="4086795" imgH="3057143" progId="PBrush">
                    <p:embed/>
                  </p:oleObj>
                </a:graphicData>
              </a:graphic>
            </p:graphicFrame>
            <p:graphicFrame>
              <p:nvGraphicFramePr>
                <p:cNvPr id="17415" name="Object 125"/>
                <p:cNvGraphicFramePr>
                  <a:graphicFrameLocks noChangeAspect="1"/>
                </p:cNvGraphicFramePr>
                <p:nvPr/>
              </p:nvGraphicFramePr>
              <p:xfrm>
                <a:off x="2723" y="357"/>
                <a:ext cx="1913" cy="1337"/>
              </p:xfrm>
              <a:graphic>
                <a:graphicData uri="http://schemas.openxmlformats.org/presentationml/2006/ole">
                  <p:oleObj spid="_x0000_s6151" name="ビットマップ イメージ" r:id="rId7" imgW="8066667" imgH="5401429" progId="PBrush">
                    <p:embed/>
                  </p:oleObj>
                </a:graphicData>
              </a:graphic>
            </p:graphicFrame>
          </p:grpSp>
          <p:pic>
            <p:nvPicPr>
              <p:cNvPr id="17468" name="Picture 13" descr="C:\WINDOWS\ﾃﾞｽｸﾄｯﾌﾟ\G戦\ビル.gif"/>
              <p:cNvPicPr>
                <a:picLocks noChangeAspect="1" noChangeArrowheads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5472" y="2400"/>
                <a:ext cx="169" cy="228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pic>
            <p:nvPicPr>
              <p:cNvPr id="17469" name="Picture 13" descr="C:\WINDOWS\ﾃﾞｽｸﾄｯﾌﾟ\G戦\ビル.gif"/>
              <p:cNvPicPr>
                <a:picLocks noChangeAspect="1" noChangeArrowheads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4464" y="2784"/>
                <a:ext cx="169" cy="228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pic>
            <p:nvPicPr>
              <p:cNvPr id="17470" name="Picture 13" descr="C:\WINDOWS\ﾃﾞｽｸﾄｯﾌﾟ\G戦\ビル.gif"/>
              <p:cNvPicPr>
                <a:picLocks noChangeAspect="1" noChangeArrowheads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5088" y="3216"/>
                <a:ext cx="169" cy="227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</p:pic>
        </p:grpSp>
      </p:grpSp>
      <p:sp>
        <p:nvSpPr>
          <p:cNvPr id="95" name="AutoShape 104"/>
          <p:cNvSpPr>
            <a:spLocks noChangeArrowheads="1"/>
          </p:cNvSpPr>
          <p:nvPr/>
        </p:nvSpPr>
        <p:spPr bwMode="auto">
          <a:xfrm rot="-2520328">
            <a:off x="6731000" y="1676400"/>
            <a:ext cx="203200" cy="381000"/>
          </a:xfrm>
          <a:prstGeom prst="upArrow">
            <a:avLst>
              <a:gd name="adj1" fmla="val 44444"/>
              <a:gd name="adj2" fmla="val 11241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25400" dir="54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  <a:defRPr/>
            </a:pPr>
            <a:endParaRPr lang="ja-JP" altLang="en-US">
              <a:latin typeface="Arial" charset="0"/>
              <a:ea typeface="ＭＳ Ｐゴシック" pitchFamily="50" charset="-128"/>
              <a:cs typeface="+mn-cs"/>
            </a:endParaRPr>
          </a:p>
        </p:txBody>
      </p:sp>
      <p:pic>
        <p:nvPicPr>
          <p:cNvPr id="96" name="Picture 2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354513" y="1182688"/>
            <a:ext cx="3122612" cy="2333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97" name="AutoShape 105"/>
          <p:cNvSpPr>
            <a:spLocks noChangeArrowheads="1"/>
          </p:cNvSpPr>
          <p:nvPr/>
        </p:nvSpPr>
        <p:spPr bwMode="auto">
          <a:xfrm rot="-2520328">
            <a:off x="4865688" y="1239838"/>
            <a:ext cx="203200" cy="381000"/>
          </a:xfrm>
          <a:prstGeom prst="upArrow">
            <a:avLst>
              <a:gd name="adj1" fmla="val 44444"/>
              <a:gd name="adj2" fmla="val 11241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25400" dir="54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  <a:defRPr/>
            </a:pPr>
            <a:endParaRPr lang="ja-JP" altLang="en-US">
              <a:latin typeface="Arial" charset="0"/>
              <a:ea typeface="ＭＳ Ｐゴシック" pitchFamily="50" charset="-128"/>
              <a:cs typeface="+mn-cs"/>
            </a:endParaRPr>
          </a:p>
        </p:txBody>
      </p:sp>
      <p:grpSp>
        <p:nvGrpSpPr>
          <p:cNvPr id="9" name="Group 132"/>
          <p:cNvGrpSpPr>
            <a:grpSpLocks/>
          </p:cNvGrpSpPr>
          <p:nvPr/>
        </p:nvGrpSpPr>
        <p:grpSpPr bwMode="auto">
          <a:xfrm>
            <a:off x="4354513" y="1176338"/>
            <a:ext cx="3124200" cy="2336800"/>
            <a:chOff x="4080" y="2160"/>
            <a:chExt cx="1968" cy="1472"/>
          </a:xfrm>
        </p:grpSpPr>
        <p:grpSp>
          <p:nvGrpSpPr>
            <p:cNvPr id="10" name="Group 133"/>
            <p:cNvGrpSpPr>
              <a:grpSpLocks/>
            </p:cNvGrpSpPr>
            <p:nvPr/>
          </p:nvGrpSpPr>
          <p:grpSpPr bwMode="auto">
            <a:xfrm>
              <a:off x="4080" y="2160"/>
              <a:ext cx="1968" cy="1472"/>
              <a:chOff x="2688" y="240"/>
              <a:chExt cx="1968" cy="1472"/>
            </a:xfrm>
          </p:grpSpPr>
          <p:graphicFrame>
            <p:nvGraphicFramePr>
              <p:cNvPr id="17412" name="Object 134"/>
              <p:cNvGraphicFramePr>
                <a:graphicFrameLocks noChangeAspect="1"/>
              </p:cNvGraphicFramePr>
              <p:nvPr/>
            </p:nvGraphicFramePr>
            <p:xfrm>
              <a:off x="2688" y="240"/>
              <a:ext cx="1968" cy="1472"/>
            </p:xfrm>
            <a:graphic>
              <a:graphicData uri="http://schemas.openxmlformats.org/presentationml/2006/ole">
                <p:oleObj spid="_x0000_s6148" name="ビットマップ イメージ" r:id="rId10" imgW="4086795" imgH="3057143" progId="PBrush">
                  <p:embed/>
                </p:oleObj>
              </a:graphicData>
            </a:graphic>
          </p:graphicFrame>
          <p:graphicFrame>
            <p:nvGraphicFramePr>
              <p:cNvPr id="17413" name="Object 135"/>
              <p:cNvGraphicFramePr>
                <a:graphicFrameLocks noChangeAspect="1"/>
              </p:cNvGraphicFramePr>
              <p:nvPr/>
            </p:nvGraphicFramePr>
            <p:xfrm>
              <a:off x="2723" y="357"/>
              <a:ext cx="1913" cy="1337"/>
            </p:xfrm>
            <a:graphic>
              <a:graphicData uri="http://schemas.openxmlformats.org/presentationml/2006/ole">
                <p:oleObj spid="_x0000_s6149" name="ビットマップ イメージ" r:id="rId11" imgW="8066667" imgH="5401429" progId="PBrush">
                  <p:embed/>
                </p:oleObj>
              </a:graphicData>
            </a:graphic>
          </p:graphicFrame>
        </p:grpSp>
        <p:pic>
          <p:nvPicPr>
            <p:cNvPr id="17462" name="Picture 13" descr="C:\WINDOWS\ﾃﾞｽｸﾄｯﾌﾟ\G戦\ビル.gif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5472" y="2400"/>
              <a:ext cx="169" cy="228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7463" name="Picture 13" descr="C:\WINDOWS\ﾃﾞｽｸﾄｯﾌﾟ\G戦\ビル.gif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4464" y="2784"/>
              <a:ext cx="169" cy="228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7464" name="Picture 13" descr="C:\WINDOWS\ﾃﾞｽｸﾄｯﾌﾟ\G戦\ビル.gif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5088" y="3216"/>
              <a:ext cx="169" cy="227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</p:grpSp>
      <p:sp>
        <p:nvSpPr>
          <p:cNvPr id="105" name="AutoShape 111"/>
          <p:cNvSpPr>
            <a:spLocks noChangeArrowheads="1"/>
          </p:cNvSpPr>
          <p:nvPr/>
        </p:nvSpPr>
        <p:spPr bwMode="auto">
          <a:xfrm rot="-2520328">
            <a:off x="6121400" y="2971800"/>
            <a:ext cx="203200" cy="381000"/>
          </a:xfrm>
          <a:prstGeom prst="upArrow">
            <a:avLst>
              <a:gd name="adj1" fmla="val 44444"/>
              <a:gd name="adj2" fmla="val 11241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25400" dir="54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  <a:defRPr/>
            </a:pPr>
            <a:endParaRPr lang="ja-JP" altLang="en-US">
              <a:latin typeface="Arial" charset="0"/>
              <a:ea typeface="ＭＳ Ｐゴシック" pitchFamily="50" charset="-128"/>
              <a:cs typeface="+mn-cs"/>
            </a:endParaRPr>
          </a:p>
        </p:txBody>
      </p:sp>
      <p:pic>
        <p:nvPicPr>
          <p:cNvPr id="106" name="Picture 2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354513" y="1165225"/>
            <a:ext cx="3122612" cy="2333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07" name="AutoShape 119"/>
          <p:cNvSpPr>
            <a:spLocks noChangeArrowheads="1"/>
          </p:cNvSpPr>
          <p:nvPr/>
        </p:nvSpPr>
        <p:spPr bwMode="auto">
          <a:xfrm>
            <a:off x="5432425" y="2971800"/>
            <a:ext cx="1905000" cy="4572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54000" rIns="54000" anchor="ctr"/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r>
              <a:rPr lang="en-US" altLang="ja-JP" sz="1000"/>
              <a:t>From: siteA</a:t>
            </a:r>
          </a:p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r>
              <a:rPr lang="en-US" altLang="ja-JP" sz="1000"/>
              <a:t>Subject: Fault occurs(Site A)</a:t>
            </a:r>
          </a:p>
        </p:txBody>
      </p:sp>
      <p:sp>
        <p:nvSpPr>
          <p:cNvPr id="108" name="AutoShape 118"/>
          <p:cNvSpPr>
            <a:spLocks noChangeArrowheads="1"/>
          </p:cNvSpPr>
          <p:nvPr/>
        </p:nvSpPr>
        <p:spPr bwMode="auto">
          <a:xfrm rot="-2520328">
            <a:off x="4930775" y="1230313"/>
            <a:ext cx="203200" cy="381000"/>
          </a:xfrm>
          <a:prstGeom prst="upArrow">
            <a:avLst>
              <a:gd name="adj1" fmla="val 44444"/>
              <a:gd name="adj2" fmla="val 11241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25400" dir="54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  <a:defRPr/>
            </a:pPr>
            <a:endParaRPr lang="ja-JP" altLang="en-US">
              <a:latin typeface="Arial" charset="0"/>
              <a:ea typeface="ＭＳ Ｐゴシック" pitchFamily="50" charset="-128"/>
              <a:cs typeface="+mn-cs"/>
            </a:endParaRPr>
          </a:p>
        </p:txBody>
      </p:sp>
      <p:grpSp>
        <p:nvGrpSpPr>
          <p:cNvPr id="11" name="Group 139"/>
          <p:cNvGrpSpPr>
            <a:grpSpLocks/>
          </p:cNvGrpSpPr>
          <p:nvPr/>
        </p:nvGrpSpPr>
        <p:grpSpPr bwMode="auto">
          <a:xfrm>
            <a:off x="4354513" y="1176338"/>
            <a:ext cx="3124200" cy="2336800"/>
            <a:chOff x="4080" y="2160"/>
            <a:chExt cx="1968" cy="1472"/>
          </a:xfrm>
        </p:grpSpPr>
        <p:grpSp>
          <p:nvGrpSpPr>
            <p:cNvPr id="12" name="Group 140"/>
            <p:cNvGrpSpPr>
              <a:grpSpLocks/>
            </p:cNvGrpSpPr>
            <p:nvPr/>
          </p:nvGrpSpPr>
          <p:grpSpPr bwMode="auto">
            <a:xfrm>
              <a:off x="4080" y="2160"/>
              <a:ext cx="1968" cy="1472"/>
              <a:chOff x="2688" y="240"/>
              <a:chExt cx="1968" cy="1472"/>
            </a:xfrm>
          </p:grpSpPr>
          <p:graphicFrame>
            <p:nvGraphicFramePr>
              <p:cNvPr id="17410" name="Object 141"/>
              <p:cNvGraphicFramePr>
                <a:graphicFrameLocks noChangeAspect="1"/>
              </p:cNvGraphicFramePr>
              <p:nvPr/>
            </p:nvGraphicFramePr>
            <p:xfrm>
              <a:off x="2688" y="240"/>
              <a:ext cx="1968" cy="1472"/>
            </p:xfrm>
            <a:graphic>
              <a:graphicData uri="http://schemas.openxmlformats.org/presentationml/2006/ole">
                <p:oleObj spid="_x0000_s6146" name="ビットマップ イメージ" r:id="rId12" imgW="4086795" imgH="3057143" progId="PBrush">
                  <p:embed/>
                </p:oleObj>
              </a:graphicData>
            </a:graphic>
          </p:graphicFrame>
          <p:graphicFrame>
            <p:nvGraphicFramePr>
              <p:cNvPr id="17411" name="Object 142"/>
              <p:cNvGraphicFramePr>
                <a:graphicFrameLocks noChangeAspect="1"/>
              </p:cNvGraphicFramePr>
              <p:nvPr/>
            </p:nvGraphicFramePr>
            <p:xfrm>
              <a:off x="2723" y="357"/>
              <a:ext cx="1913" cy="1337"/>
            </p:xfrm>
            <a:graphic>
              <a:graphicData uri="http://schemas.openxmlformats.org/presentationml/2006/ole">
                <p:oleObj spid="_x0000_s6147" name="ビットマップ イメージ" r:id="rId13" imgW="8066667" imgH="5401429" progId="PBrush">
                  <p:embed/>
                </p:oleObj>
              </a:graphicData>
            </a:graphic>
          </p:graphicFrame>
        </p:grpSp>
        <p:pic>
          <p:nvPicPr>
            <p:cNvPr id="17458" name="Picture 13" descr="C:\WINDOWS\ﾃﾞｽｸﾄｯﾌﾟ\G戦\ビル.gif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5472" y="2400"/>
              <a:ext cx="169" cy="228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7459" name="Picture 13" descr="C:\WINDOWS\ﾃﾞｽｸﾄｯﾌﾟ\G戦\ビル.gif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4464" y="2784"/>
              <a:ext cx="169" cy="228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7460" name="Picture 13" descr="C:\WINDOWS\ﾃﾞｽｸﾄｯﾌﾟ\G戦\ビル.gif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5088" y="3216"/>
              <a:ext cx="169" cy="227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</p:grpSp>
      <p:sp>
        <p:nvSpPr>
          <p:cNvPr id="116" name="AutoShape 122"/>
          <p:cNvSpPr>
            <a:spLocks noChangeArrowheads="1"/>
          </p:cNvSpPr>
          <p:nvPr/>
        </p:nvSpPr>
        <p:spPr bwMode="auto">
          <a:xfrm rot="-2520328">
            <a:off x="5105400" y="2286000"/>
            <a:ext cx="203200" cy="381000"/>
          </a:xfrm>
          <a:prstGeom prst="upArrow">
            <a:avLst>
              <a:gd name="adj1" fmla="val 44444"/>
              <a:gd name="adj2" fmla="val 11241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25400" dir="54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  <a:defRPr/>
            </a:pPr>
            <a:endParaRPr lang="ja-JP" altLang="en-US">
              <a:latin typeface="Arial" charset="0"/>
              <a:ea typeface="ＭＳ Ｐゴシック" pitchFamily="50" charset="-128"/>
              <a:cs typeface="+mn-cs"/>
            </a:endParaRPr>
          </a:p>
        </p:txBody>
      </p:sp>
      <p:pic>
        <p:nvPicPr>
          <p:cNvPr id="117" name="Picture 2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343400" y="1143000"/>
            <a:ext cx="3122613" cy="2333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18" name="AutoShape 123"/>
          <p:cNvSpPr>
            <a:spLocks noChangeArrowheads="1"/>
          </p:cNvSpPr>
          <p:nvPr/>
        </p:nvSpPr>
        <p:spPr bwMode="auto">
          <a:xfrm>
            <a:off x="5878513" y="1677988"/>
            <a:ext cx="152400" cy="130175"/>
          </a:xfrm>
          <a:prstGeom prst="triangle">
            <a:avLst>
              <a:gd name="adj" fmla="val 50000"/>
            </a:avLst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r>
              <a:rPr lang="en-US" altLang="ja-JP" sz="800"/>
              <a:t>!</a:t>
            </a:r>
          </a:p>
        </p:txBody>
      </p:sp>
      <p:sp>
        <p:nvSpPr>
          <p:cNvPr id="119" name="AutoShape 78"/>
          <p:cNvSpPr>
            <a:spLocks noChangeArrowheads="1"/>
          </p:cNvSpPr>
          <p:nvPr/>
        </p:nvSpPr>
        <p:spPr bwMode="auto">
          <a:xfrm>
            <a:off x="1676400" y="1371600"/>
            <a:ext cx="2370138" cy="593725"/>
          </a:xfrm>
          <a:prstGeom prst="wedgeRectCallout">
            <a:avLst>
              <a:gd name="adj1" fmla="val 69292"/>
              <a:gd name="adj2" fmla="val 45454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r>
              <a:rPr lang="en-US" altLang="ja-JP" sz="1600"/>
              <a:t>Monitoring &amp; Operation</a:t>
            </a:r>
          </a:p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r>
              <a:rPr lang="en-US" altLang="ja-JP" sz="1600"/>
              <a:t>through Web function.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7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5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5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9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9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 autoUpdateAnimBg="0"/>
      <p:bldP spid="76" grpId="0" animBg="1"/>
      <p:bldP spid="77" grpId="0" animBg="1" autoUpdateAnimBg="0"/>
      <p:bldP spid="78" grpId="0" animBg="1"/>
      <p:bldP spid="79" grpId="0" animBg="1"/>
      <p:bldP spid="80" grpId="0" animBg="1"/>
      <p:bldP spid="95" grpId="0" animBg="1"/>
      <p:bldP spid="97" grpId="0" animBg="1"/>
      <p:bldP spid="105" grpId="0" animBg="1"/>
      <p:bldP spid="107" grpId="0" animBg="1" autoUpdateAnimBg="0"/>
      <p:bldP spid="108" grpId="0" animBg="1"/>
      <p:bldP spid="116" grpId="0" animBg="1"/>
      <p:bldP spid="118" grpId="0" animBg="1" autoUpdateAnimBg="0"/>
      <p:bldP spid="119" grpId="0" animBg="1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146" name="Rectangle 2"/>
          <p:cNvSpPr>
            <a:spLocks noChangeArrowheads="1"/>
          </p:cNvSpPr>
          <p:nvPr/>
        </p:nvSpPr>
        <p:spPr bwMode="auto">
          <a:xfrm>
            <a:off x="533400" y="2590800"/>
            <a:ext cx="8077200" cy="1384300"/>
          </a:xfrm>
          <a:prstGeom prst="rect">
            <a:avLst/>
          </a:prstGeom>
          <a:gradFill rotWithShape="0">
            <a:gsLst>
              <a:gs pos="0">
                <a:srgbClr val="DDDDDD">
                  <a:gamma/>
                  <a:shade val="46275"/>
                  <a:invGamma/>
                </a:srgbClr>
              </a:gs>
              <a:gs pos="50000">
                <a:srgbClr val="DDDDDD"/>
              </a:gs>
              <a:gs pos="100000">
                <a:srgbClr val="DDDDDD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>
            <a:prstShdw prst="shdw17" dist="17961" dir="13500000">
              <a:srgbClr val="001F3D"/>
            </a:prstShdw>
          </a:effectLst>
          <a:extLst>
            <a:ext uri="{91240B29-F687-4F45-9708-019B960494DF}"/>
          </a:extLst>
        </p:spPr>
        <p:txBody>
          <a:bodyPr anchor="ctr"/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en-US" altLang="ja-JP" sz="360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AR P丸ゴシック体M"/>
                <a:cs typeface="AR P丸ゴシック体M"/>
              </a:rPr>
              <a:t> </a:t>
            </a:r>
            <a:r>
              <a:rPr lang="en-US" altLang="ja-JP" sz="32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ea typeface="AR P丸ゴシック体M"/>
                <a:cs typeface="AR P丸ゴシック体M"/>
              </a:rPr>
              <a:t>Mantenimiento</a:t>
            </a:r>
            <a:r>
              <a:rPr lang="en-US" altLang="ja-JP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ea typeface="AR P丸ゴシック体M"/>
                <a:cs typeface="AR P丸ゴシック体M"/>
              </a:rPr>
              <a:t> / Service </a:t>
            </a:r>
            <a:r>
              <a:rPr lang="en-US" altLang="ja-JP" sz="32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ea typeface="AR P丸ゴシック体M"/>
                <a:cs typeface="AR P丸ゴシック体M"/>
              </a:rPr>
              <a:t>Remoto</a:t>
            </a:r>
            <a:endParaRPr lang="en-US" altLang="ja-JP" sz="320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Narrow" pitchFamily="34" charset="0"/>
              <a:ea typeface="AR P丸ゴシック体M"/>
              <a:cs typeface="AR P丸ゴシック体M"/>
            </a:endParaRPr>
          </a:p>
        </p:txBody>
      </p:sp>
      <p:pic>
        <p:nvPicPr>
          <p:cNvPr id="130051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76200"/>
            <a:ext cx="13716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0052" name="Objec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914400"/>
            <a:ext cx="5715000" cy="9636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EF2266D-8298-4252-8A59-B83EBD95E57F}" type="slidenum">
              <a:rPr lang="ja-JP" altLang="th-TH"/>
              <a:pPr/>
              <a:t>39</a:t>
            </a:fld>
            <a:endParaRPr lang="th-TH" altLang="ja-JP"/>
          </a:p>
        </p:txBody>
      </p:sp>
      <p:pic>
        <p:nvPicPr>
          <p:cNvPr id="11571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20713"/>
            <a:ext cx="9144000" cy="623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571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1844675"/>
            <a:ext cx="1800225" cy="1185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82550" y="-15875"/>
            <a:ext cx="5389563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n-US" altLang="ja-JP" sz="4000" b="1" i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Integration Solutions</a:t>
            </a:r>
            <a:endParaRPr lang="ja-JP" altLang="en-US" sz="4000" b="1" i="1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5" descr="E:\PaiWork\Flash\Commission\Pae\Daikin\ItemsTemplate\tg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55650"/>
            <a:ext cx="8675688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691" name="Picture 2" descr="E:\PaiWork\Flash\Commission\Pae\Daikin\ItemsTemplate\banner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4692" name="TextBox 19"/>
          <p:cNvSpPr txBox="1">
            <a:spLocks noChangeArrowheads="1"/>
          </p:cNvSpPr>
          <p:nvPr/>
        </p:nvSpPr>
        <p:spPr bwMode="auto">
          <a:xfrm>
            <a:off x="1116013" y="723900"/>
            <a:ext cx="7559675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3200" b="1" i="1" dirty="0" smtClean="0">
                <a:solidFill>
                  <a:srgbClr val="034EA1"/>
                </a:solidFill>
                <a:latin typeface="Arial" pitchFamily="34" charset="0"/>
              </a:rPr>
              <a:t>1</a:t>
            </a:r>
            <a:r>
              <a:rPr lang="en-US" altLang="ja-JP" sz="3200" b="1" i="1" dirty="0" smtClean="0">
                <a:solidFill>
                  <a:srgbClr val="034EA1"/>
                </a:solidFill>
                <a:latin typeface="Arial" pitchFamily="34" charset="0"/>
              </a:rPr>
              <a:t> </a:t>
            </a:r>
            <a:r>
              <a:rPr lang="en-US" altLang="ja-JP" sz="3200" b="1" i="1" dirty="0" err="1" smtClean="0">
                <a:solidFill>
                  <a:srgbClr val="034EA1"/>
                </a:solidFill>
                <a:latin typeface="Arial" pitchFamily="34" charset="0"/>
              </a:rPr>
              <a:t>Sistema</a:t>
            </a:r>
            <a:r>
              <a:rPr lang="en-US" altLang="ja-JP" sz="3200" b="1" i="1" dirty="0" smtClean="0">
                <a:solidFill>
                  <a:srgbClr val="034EA1"/>
                </a:solidFill>
                <a:latin typeface="Arial" pitchFamily="34" charset="0"/>
              </a:rPr>
              <a:t>, Multiples </a:t>
            </a:r>
            <a:r>
              <a:rPr lang="en-US" altLang="ja-JP" sz="3200" b="1" i="1" dirty="0" err="1" smtClean="0">
                <a:solidFill>
                  <a:srgbClr val="034EA1"/>
                </a:solidFill>
                <a:latin typeface="Arial" pitchFamily="34" charset="0"/>
              </a:rPr>
              <a:t>Aplicaciones</a:t>
            </a:r>
            <a:r>
              <a:rPr lang="en-US" altLang="ja-JP" sz="3200" b="1" i="1" dirty="0" smtClean="0">
                <a:solidFill>
                  <a:srgbClr val="034EA1"/>
                </a:solidFill>
                <a:latin typeface="Arial" pitchFamily="34" charset="0"/>
              </a:rPr>
              <a:t> </a:t>
            </a:r>
            <a:endParaRPr lang="ja-JP" altLang="en-US" sz="3200" b="1" i="1">
              <a:solidFill>
                <a:srgbClr val="034EA1"/>
              </a:solidFill>
              <a:latin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550" y="-15875"/>
            <a:ext cx="5389563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n-US" altLang="ja-JP" sz="4000" b="1" i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Integration Solutions</a:t>
            </a:r>
            <a:endParaRPr lang="ja-JP" altLang="en-US" sz="4000" b="1" i="1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24250" y="2401888"/>
            <a:ext cx="1935163" cy="304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65"/>
          <p:cNvGrpSpPr>
            <a:grpSpLocks/>
          </p:cNvGrpSpPr>
          <p:nvPr/>
        </p:nvGrpSpPr>
        <p:grpSpPr bwMode="auto">
          <a:xfrm>
            <a:off x="371475" y="1398588"/>
            <a:ext cx="8304213" cy="5414962"/>
            <a:chOff x="371448" y="1398594"/>
            <a:chExt cx="8305008" cy="5414782"/>
          </a:xfrm>
        </p:grpSpPr>
        <p:grpSp>
          <p:nvGrpSpPr>
            <p:cNvPr id="3" name="Group 64"/>
            <p:cNvGrpSpPr>
              <a:grpSpLocks/>
            </p:cNvGrpSpPr>
            <p:nvPr/>
          </p:nvGrpSpPr>
          <p:grpSpPr bwMode="auto">
            <a:xfrm>
              <a:off x="371448" y="1398594"/>
              <a:ext cx="8305008" cy="5414782"/>
              <a:chOff x="371448" y="1398594"/>
              <a:chExt cx="8305008" cy="5414782"/>
            </a:xfrm>
          </p:grpSpPr>
          <p:grpSp>
            <p:nvGrpSpPr>
              <p:cNvPr id="4" name="Group 150"/>
              <p:cNvGrpSpPr>
                <a:grpSpLocks/>
              </p:cNvGrpSpPr>
              <p:nvPr/>
            </p:nvGrpSpPr>
            <p:grpSpPr bwMode="auto">
              <a:xfrm>
                <a:off x="4860032" y="1438489"/>
                <a:ext cx="3816424" cy="1727894"/>
                <a:chOff x="4860032" y="909018"/>
                <a:chExt cx="3816424" cy="1727894"/>
              </a:xfrm>
            </p:grpSpPr>
            <p:grpSp>
              <p:nvGrpSpPr>
                <p:cNvPr id="5" name="Group 44"/>
                <p:cNvGrpSpPr>
                  <a:grpSpLocks/>
                </p:cNvGrpSpPr>
                <p:nvPr/>
              </p:nvGrpSpPr>
              <p:grpSpPr bwMode="auto">
                <a:xfrm>
                  <a:off x="6084168" y="909018"/>
                  <a:ext cx="2592288" cy="1727894"/>
                  <a:chOff x="6084168" y="909018"/>
                  <a:chExt cx="2592288" cy="1727894"/>
                </a:xfrm>
              </p:grpSpPr>
              <p:sp>
                <p:nvSpPr>
                  <p:cNvPr id="14" name="Rectangle 34"/>
                  <p:cNvSpPr>
                    <a:spLocks noChangeArrowheads="1"/>
                  </p:cNvSpPr>
                  <p:nvPr/>
                </p:nvSpPr>
                <p:spPr bwMode="auto">
                  <a:xfrm>
                    <a:off x="6083820" y="908809"/>
                    <a:ext cx="2592636" cy="1728731"/>
                  </a:xfrm>
                  <a:prstGeom prst="rect">
                    <a:avLst/>
                  </a:prstGeom>
                  <a:noFill/>
                  <a:ln w="12700" algn="ctr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</p:spPr>
                <p:txBody>
                  <a:bodyPr lIns="91430" rIns="91430" anchor="ctr"/>
                  <a:lstStyle/>
                  <a:p>
                    <a:pPr defTabSz="912813">
                      <a:spcBef>
                        <a:spcPct val="50000"/>
                      </a:spcBef>
                    </a:pPr>
                    <a:endParaRPr kumimoji="0" lang="ja-JP" altLang="en-US" sz="2400" b="1">
                      <a:solidFill>
                        <a:srgbClr val="984807"/>
                      </a:solidFill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pic>
                <p:nvPicPr>
                  <p:cNvPr id="114748" name="Picture 4" descr="お掃除パネル_外観1"/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599045" y="1317699"/>
                    <a:ext cx="1724393" cy="119766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14749" name="Picture 2"/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86049" y="909018"/>
                    <a:ext cx="648073" cy="58499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17" name="Rectangle 45"/>
                  <p:cNvSpPr>
                    <a:spLocks noChangeArrowheads="1"/>
                  </p:cNvSpPr>
                  <p:nvPr/>
                </p:nvSpPr>
                <p:spPr bwMode="auto">
                  <a:xfrm>
                    <a:off x="6839542" y="980245"/>
                    <a:ext cx="1243132" cy="36987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71999" rIns="71999">
                    <a:spAutoFit/>
                  </a:bodyPr>
                  <a:lstStyle/>
                  <a:p>
                    <a:pPr fontAlgn="auto">
                      <a:spcBef>
                        <a:spcPct val="20000"/>
                      </a:spcBef>
                      <a:spcAft>
                        <a:spcPts val="0"/>
                      </a:spcAft>
                      <a:defRPr/>
                    </a:pPr>
                    <a:r>
                      <a:rPr kumimoji="0" lang="en-US" altLang="ja-JP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rPr>
                      <a:t>VRV unit</a:t>
                    </a:r>
                    <a:r>
                      <a:rPr kumimoji="0" lang="en-US" altLang="ja-JP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rPr>
                      <a:t>: </a:t>
                    </a:r>
                  </a:p>
                </p:txBody>
              </p:sp>
            </p:grpSp>
            <p:cxnSp>
              <p:nvCxnSpPr>
                <p:cNvPr id="13" name="Elbow Connector 40"/>
                <p:cNvCxnSpPr>
                  <a:endCxn id="14" idx="1"/>
                </p:cNvCxnSpPr>
                <p:nvPr/>
              </p:nvCxnSpPr>
              <p:spPr>
                <a:xfrm flipV="1">
                  <a:off x="4859741" y="1773968"/>
                  <a:ext cx="1224079" cy="503220"/>
                </a:xfrm>
                <a:prstGeom prst="bentConnector3">
                  <a:avLst>
                    <a:gd name="adj1" fmla="val -930"/>
                  </a:avLst>
                </a:prstGeom>
                <a:ln w="25400">
                  <a:solidFill>
                    <a:schemeClr val="bg1">
                      <a:lumMod val="7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" name="Group 157"/>
              <p:cNvGrpSpPr>
                <a:grpSpLocks/>
              </p:cNvGrpSpPr>
              <p:nvPr/>
            </p:nvGrpSpPr>
            <p:grpSpPr bwMode="auto">
              <a:xfrm>
                <a:off x="412737" y="3226522"/>
                <a:ext cx="3111188" cy="1727894"/>
                <a:chOff x="395536" y="2780928"/>
                <a:chExt cx="3111188" cy="1727894"/>
              </a:xfrm>
            </p:grpSpPr>
            <p:grpSp>
              <p:nvGrpSpPr>
                <p:cNvPr id="8" name="Group 41"/>
                <p:cNvGrpSpPr>
                  <a:grpSpLocks/>
                </p:cNvGrpSpPr>
                <p:nvPr/>
              </p:nvGrpSpPr>
              <p:grpSpPr bwMode="auto">
                <a:xfrm>
                  <a:off x="395536" y="2780928"/>
                  <a:ext cx="2592288" cy="1727894"/>
                  <a:chOff x="395536" y="2780928"/>
                  <a:chExt cx="2592288" cy="1727894"/>
                </a:xfrm>
              </p:grpSpPr>
              <p:sp>
                <p:nvSpPr>
                  <p:cNvPr id="21" name="Rectangle 34"/>
                  <p:cNvSpPr>
                    <a:spLocks noChangeArrowheads="1"/>
                  </p:cNvSpPr>
                  <p:nvPr/>
                </p:nvSpPr>
                <p:spPr bwMode="auto">
                  <a:xfrm>
                    <a:off x="395526" y="2780151"/>
                    <a:ext cx="2592636" cy="1728731"/>
                  </a:xfrm>
                  <a:prstGeom prst="rect">
                    <a:avLst/>
                  </a:prstGeom>
                  <a:noFill/>
                  <a:ln w="12700" algn="ctr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</p:spPr>
                <p:txBody>
                  <a:bodyPr lIns="91430" rIns="91430" anchor="ctr"/>
                  <a:lstStyle/>
                  <a:p>
                    <a:pPr defTabSz="912813">
                      <a:spcBef>
                        <a:spcPct val="50000"/>
                      </a:spcBef>
                    </a:pPr>
                    <a:endParaRPr kumimoji="0" lang="ja-JP" altLang="en-US" sz="2400" b="1">
                      <a:solidFill>
                        <a:srgbClr val="984807"/>
                      </a:solidFill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pic>
                <p:nvPicPr>
                  <p:cNvPr id="114742" name="Picture 5"/>
                  <p:cNvPicPr>
                    <a:picLocks noChangeAspect="1" noChangeArrowheads="1"/>
                  </p:cNvPicPr>
                  <p:nvPr/>
                </p:nvPicPr>
                <p:blipFill>
                  <a:blip r:embed="rId7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38087" y="2852937"/>
                    <a:ext cx="449737" cy="41879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14743" name="Picture 3"/>
                  <p:cNvPicPr>
                    <a:picLocks noChangeAspect="1" noChangeArrowheads="1"/>
                  </p:cNvPicPr>
                  <p:nvPr/>
                </p:nvPicPr>
                <p:blipFill>
                  <a:blip r:embed="rId8"/>
                  <a:srcRect/>
                  <a:stretch>
                    <a:fillRect/>
                  </a:stretch>
                </p:blipFill>
                <p:spPr bwMode="auto">
                  <a:xfrm>
                    <a:off x="611560" y="3573016"/>
                    <a:ext cx="2102080" cy="79208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24" name="Rectangle 45"/>
                  <p:cNvSpPr>
                    <a:spLocks noChangeArrowheads="1"/>
                  </p:cNvSpPr>
                  <p:nvPr/>
                </p:nvSpPr>
                <p:spPr bwMode="auto">
                  <a:xfrm>
                    <a:off x="466971" y="2851587"/>
                    <a:ext cx="1441588" cy="70323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71999" rIns="71999">
                    <a:spAutoFit/>
                  </a:bodyPr>
                  <a:lstStyle/>
                  <a:p>
                    <a:pPr fontAlgn="auto">
                      <a:spcBef>
                        <a:spcPct val="20000"/>
                      </a:spcBef>
                      <a:spcAft>
                        <a:spcPts val="0"/>
                      </a:spcAft>
                      <a:defRPr/>
                    </a:pPr>
                    <a:r>
                      <a:rPr kumimoji="0" lang="en-US" altLang="ja-JP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rPr>
                      <a:t>Pre-Cooled </a:t>
                    </a:r>
                  </a:p>
                  <a:p>
                    <a:pPr fontAlgn="auto">
                      <a:spcBef>
                        <a:spcPct val="20000"/>
                      </a:spcBef>
                      <a:spcAft>
                        <a:spcPts val="0"/>
                      </a:spcAft>
                      <a:defRPr/>
                    </a:pPr>
                    <a:r>
                      <a:rPr kumimoji="0" lang="en-US" altLang="ja-JP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rPr>
                      <a:t>Fresh air: </a:t>
                    </a:r>
                    <a:endParaRPr kumimoji="0" lang="en-US" altLang="ja-JP" b="1" dirty="0">
                      <a:solidFill>
                        <a:schemeClr val="accent6">
                          <a:lumMod val="50000"/>
                        </a:schemeClr>
                      </a:solidFill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</p:grpSp>
            <p:cxnSp>
              <p:nvCxnSpPr>
                <p:cNvPr id="20" name="Elbow Connector 40"/>
                <p:cNvCxnSpPr>
                  <a:stCxn id="0" idx="1"/>
                  <a:endCxn id="21" idx="3"/>
                </p:cNvCxnSpPr>
                <p:nvPr/>
              </p:nvCxnSpPr>
              <p:spPr>
                <a:xfrm rot="10800000" flipV="1">
                  <a:off x="2988162" y="3478628"/>
                  <a:ext cx="519162" cy="166683"/>
                </a:xfrm>
                <a:prstGeom prst="bentConnector3">
                  <a:avLst>
                    <a:gd name="adj1" fmla="val 50000"/>
                  </a:avLst>
                </a:prstGeom>
                <a:ln w="25400">
                  <a:solidFill>
                    <a:schemeClr val="bg1">
                      <a:lumMod val="7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171"/>
              <p:cNvGrpSpPr>
                <a:grpSpLocks/>
              </p:cNvGrpSpPr>
              <p:nvPr/>
            </p:nvGrpSpPr>
            <p:grpSpPr bwMode="auto">
              <a:xfrm>
                <a:off x="5459539" y="3213572"/>
                <a:ext cx="3216917" cy="1727894"/>
                <a:chOff x="5459539" y="2781226"/>
                <a:chExt cx="3216917" cy="1727894"/>
              </a:xfrm>
            </p:grpSpPr>
            <p:grpSp>
              <p:nvGrpSpPr>
                <p:cNvPr id="11" name="Group 45"/>
                <p:cNvGrpSpPr>
                  <a:grpSpLocks/>
                </p:cNvGrpSpPr>
                <p:nvPr/>
              </p:nvGrpSpPr>
              <p:grpSpPr bwMode="auto">
                <a:xfrm>
                  <a:off x="6084168" y="2781226"/>
                  <a:ext cx="2592288" cy="1727894"/>
                  <a:chOff x="6084168" y="2781226"/>
                  <a:chExt cx="2592288" cy="1727894"/>
                </a:xfrm>
              </p:grpSpPr>
              <p:pic>
                <p:nvPicPr>
                  <p:cNvPr id="114735" name="Picture 1"/>
                  <p:cNvPicPr>
                    <a:picLocks noChangeAspect="1" noChangeArrowheads="1"/>
                  </p:cNvPicPr>
                  <p:nvPr/>
                </p:nvPicPr>
                <p:blipFill>
                  <a:blip r:embed="rId9"/>
                  <a:srcRect/>
                  <a:stretch>
                    <a:fillRect/>
                  </a:stretch>
                </p:blipFill>
                <p:spPr bwMode="auto">
                  <a:xfrm>
                    <a:off x="6516216" y="3284984"/>
                    <a:ext cx="1837742" cy="889997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14736" name="Picture 5"/>
                  <p:cNvPicPr>
                    <a:picLocks noChangeAspect="1" noChangeArrowheads="1"/>
                  </p:cNvPicPr>
                  <p:nvPr/>
                </p:nvPicPr>
                <p:blipFill>
                  <a:blip r:embed="rId7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84168" y="2852936"/>
                    <a:ext cx="514877" cy="47945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37" name="Rectangle 34"/>
                  <p:cNvSpPr>
                    <a:spLocks noChangeArrowheads="1"/>
                  </p:cNvSpPr>
                  <p:nvPr/>
                </p:nvSpPr>
                <p:spPr bwMode="auto">
                  <a:xfrm>
                    <a:off x="6083820" y="2780700"/>
                    <a:ext cx="2592636" cy="1728731"/>
                  </a:xfrm>
                  <a:prstGeom prst="rect">
                    <a:avLst/>
                  </a:prstGeom>
                  <a:noFill/>
                  <a:ln w="12700" algn="ctr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</p:spPr>
                <p:txBody>
                  <a:bodyPr lIns="91430" rIns="91430" anchor="ctr"/>
                  <a:lstStyle/>
                  <a:p>
                    <a:pPr defTabSz="912813">
                      <a:spcBef>
                        <a:spcPct val="50000"/>
                      </a:spcBef>
                    </a:pPr>
                    <a:endParaRPr kumimoji="0" lang="ja-JP" altLang="en-US" sz="2400" b="1">
                      <a:solidFill>
                        <a:srgbClr val="984807"/>
                      </a:solidFill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38" name="Rectangle 45"/>
                  <p:cNvSpPr>
                    <a:spLocks noChangeArrowheads="1"/>
                  </p:cNvSpPr>
                  <p:nvPr/>
                </p:nvSpPr>
                <p:spPr bwMode="auto">
                  <a:xfrm>
                    <a:off x="6823666" y="2861660"/>
                    <a:ext cx="1087542" cy="36828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lIns="71999" rIns="71999">
                    <a:spAutoFit/>
                  </a:bodyPr>
                  <a:lstStyle/>
                  <a:p>
                    <a:pPr fontAlgn="auto">
                      <a:spcBef>
                        <a:spcPct val="20000"/>
                      </a:spcBef>
                      <a:spcAft>
                        <a:spcPts val="0"/>
                      </a:spcAft>
                      <a:defRPr/>
                    </a:pPr>
                    <a:r>
                      <a:rPr kumimoji="0" lang="en-US" altLang="ja-JP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rPr>
                      <a:t>HRV: </a:t>
                    </a:r>
                    <a:endParaRPr kumimoji="0" lang="en-US" altLang="ja-JP" b="1" dirty="0">
                      <a:solidFill>
                        <a:schemeClr val="accent6">
                          <a:lumMod val="50000"/>
                        </a:schemeClr>
                      </a:solidFill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</p:grpSp>
            <p:cxnSp>
              <p:nvCxnSpPr>
                <p:cNvPr id="34" name="Elbow Connector 40"/>
                <p:cNvCxnSpPr>
                  <a:stCxn id="0" idx="3"/>
                  <a:endCxn id="37" idx="1"/>
                </p:cNvCxnSpPr>
                <p:nvPr/>
              </p:nvCxnSpPr>
              <p:spPr>
                <a:xfrm>
                  <a:off x="5459873" y="3491877"/>
                  <a:ext cx="623947" cy="153983"/>
                </a:xfrm>
                <a:prstGeom prst="bentConnector3">
                  <a:avLst>
                    <a:gd name="adj1" fmla="val 50000"/>
                  </a:avLst>
                </a:prstGeom>
                <a:ln w="25400">
                  <a:solidFill>
                    <a:schemeClr val="bg1">
                      <a:lumMod val="7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" name="Group 178"/>
              <p:cNvGrpSpPr>
                <a:grpSpLocks/>
              </p:cNvGrpSpPr>
              <p:nvPr/>
            </p:nvGrpSpPr>
            <p:grpSpPr bwMode="auto">
              <a:xfrm>
                <a:off x="4788026" y="4725444"/>
                <a:ext cx="3888430" cy="2087932"/>
                <a:chOff x="4788026" y="4293098"/>
                <a:chExt cx="3888430" cy="2087932"/>
              </a:xfrm>
            </p:grpSpPr>
            <p:cxnSp>
              <p:nvCxnSpPr>
                <p:cNvPr id="40" name="Elbow Connector 40"/>
                <p:cNvCxnSpPr>
                  <a:endCxn id="44" idx="1"/>
                </p:cNvCxnSpPr>
                <p:nvPr/>
              </p:nvCxnSpPr>
              <p:spPr>
                <a:xfrm>
                  <a:off x="4788296" y="4293537"/>
                  <a:ext cx="1295524" cy="1223922"/>
                </a:xfrm>
                <a:prstGeom prst="bentConnector3">
                  <a:avLst>
                    <a:gd name="adj1" fmla="val 50000"/>
                  </a:avLst>
                </a:prstGeom>
                <a:ln w="25400">
                  <a:solidFill>
                    <a:schemeClr val="bg1">
                      <a:lumMod val="7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5" name="Group 180"/>
                <p:cNvGrpSpPr>
                  <a:grpSpLocks/>
                </p:cNvGrpSpPr>
                <p:nvPr/>
              </p:nvGrpSpPr>
              <p:grpSpPr bwMode="auto">
                <a:xfrm>
                  <a:off x="6084168" y="4632826"/>
                  <a:ext cx="2592288" cy="1748204"/>
                  <a:chOff x="6084168" y="4632826"/>
                  <a:chExt cx="2592288" cy="1748204"/>
                </a:xfrm>
              </p:grpSpPr>
              <p:grpSp>
                <p:nvGrpSpPr>
                  <p:cNvPr id="16" name="Group 46"/>
                  <p:cNvGrpSpPr>
                    <a:grpSpLocks/>
                  </p:cNvGrpSpPr>
                  <p:nvPr/>
                </p:nvGrpSpPr>
                <p:grpSpPr bwMode="auto">
                  <a:xfrm>
                    <a:off x="6084168" y="4632826"/>
                    <a:ext cx="2592288" cy="1748204"/>
                    <a:chOff x="6084168" y="4632826"/>
                    <a:chExt cx="2592288" cy="1748204"/>
                  </a:xfrm>
                </p:grpSpPr>
                <p:sp>
                  <p:nvSpPr>
                    <p:cNvPr id="44" name="Rectangle 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083820" y="4653887"/>
                      <a:ext cx="2592636" cy="1727143"/>
                    </a:xfrm>
                    <a:prstGeom prst="rect">
                      <a:avLst/>
                    </a:prstGeom>
                    <a:noFill/>
                    <a:ln w="12700" algn="ctr">
                      <a:solidFill>
                        <a:schemeClr val="tx1"/>
                      </a:solidFill>
                      <a:prstDash val="dash"/>
                      <a:round/>
                      <a:headEnd/>
                      <a:tailEnd/>
                    </a:ln>
                  </p:spPr>
                  <p:txBody>
                    <a:bodyPr lIns="91430" rIns="91430" anchor="ctr"/>
                    <a:lstStyle/>
                    <a:p>
                      <a:pPr defTabSz="912813">
                        <a:spcBef>
                          <a:spcPct val="50000"/>
                        </a:spcBef>
                      </a:pPr>
                      <a:endParaRPr kumimoji="0" lang="ja-JP" altLang="en-US" sz="2400" b="1">
                        <a:solidFill>
                          <a:srgbClr val="984807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pic>
                  <p:nvPicPr>
                    <p:cNvPr id="114730" name="Picture 44" descr="images (5).jpg"/>
                    <p:cNvPicPr>
                      <a:picLocks noChangeAspect="1"/>
                    </p:cNvPicPr>
                    <p:nvPr/>
                  </p:nvPicPr>
                  <p:blipFill>
                    <a:blip r:embed="rId10"/>
                    <a:srcRect/>
                    <a:stretch>
                      <a:fillRect/>
                    </a:stretch>
                  </p:blipFill>
                  <p:spPr bwMode="auto">
                    <a:xfrm>
                      <a:off x="7452320" y="5253788"/>
                      <a:ext cx="1008112" cy="835996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14731" name="Picture 1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1">
                      <a:clrChange>
                        <a:clrFrom>
                          <a:srgbClr val="FFFFFF"/>
                        </a:clrFrom>
                        <a:clrTo>
                          <a:srgbClr val="FFFFFF">
                            <a:alpha val="0"/>
                          </a:srgbClr>
                        </a:clrTo>
                      </a:clrChange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6166009" y="4725144"/>
                      <a:ext cx="488152" cy="466695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sp>
                  <p:nvSpPr>
                    <p:cNvPr id="47" name="Rectangle 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723644" y="4633251"/>
                      <a:ext cx="1312988" cy="701652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 lIns="71999" rIns="71999">
                      <a:spAutoFit/>
                    </a:bodyPr>
                    <a:lstStyle/>
                    <a:p>
                      <a:pPr fontAlgn="auto">
                        <a:spcBef>
                          <a:spcPct val="2000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ja-JP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Centralize </a:t>
                      </a:r>
                    </a:p>
                    <a:p>
                      <a:pPr fontAlgn="auto">
                        <a:spcBef>
                          <a:spcPct val="2000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ja-JP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Control: </a:t>
                      </a:r>
                      <a:endParaRPr kumimoji="0" lang="en-US" altLang="ja-JP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</p:grpSp>
              <p:pic>
                <p:nvPicPr>
                  <p:cNvPr id="114728" name="Picture 42" descr="touch-screen-for-home-automation-system-2933-4566687.jpg"/>
                  <p:cNvPicPr>
                    <a:picLocks noChangeAspect="1"/>
                  </p:cNvPicPr>
                  <p:nvPr/>
                </p:nvPicPr>
                <p:blipFill>
                  <a:blip r:embed="rId12" cstate="print"/>
                  <a:srcRect/>
                  <a:stretch>
                    <a:fillRect/>
                  </a:stretch>
                </p:blipFill>
                <p:spPr bwMode="auto">
                  <a:xfrm>
                    <a:off x="6372200" y="5373216"/>
                    <a:ext cx="1064118" cy="736697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</p:grpSp>
          <p:grpSp>
            <p:nvGrpSpPr>
              <p:cNvPr id="18" name="Group 54"/>
              <p:cNvGrpSpPr>
                <a:grpSpLocks/>
              </p:cNvGrpSpPr>
              <p:nvPr/>
            </p:nvGrpSpPr>
            <p:grpSpPr bwMode="auto">
              <a:xfrm>
                <a:off x="389196" y="1398594"/>
                <a:ext cx="4102537" cy="1727894"/>
                <a:chOff x="395536" y="1341066"/>
                <a:chExt cx="4102537" cy="1727894"/>
              </a:xfrm>
            </p:grpSpPr>
            <p:grpSp>
              <p:nvGrpSpPr>
                <p:cNvPr id="19" name="Group 187"/>
                <p:cNvGrpSpPr>
                  <a:grpSpLocks/>
                </p:cNvGrpSpPr>
                <p:nvPr/>
              </p:nvGrpSpPr>
              <p:grpSpPr bwMode="auto">
                <a:xfrm>
                  <a:off x="395536" y="1341066"/>
                  <a:ext cx="4102537" cy="1727894"/>
                  <a:chOff x="395536" y="908720"/>
                  <a:chExt cx="4102537" cy="1727894"/>
                </a:xfrm>
              </p:grpSpPr>
              <p:cxnSp>
                <p:nvCxnSpPr>
                  <p:cNvPr id="51" name="Elbow Connector 50"/>
                  <p:cNvCxnSpPr>
                    <a:stCxn id="0" idx="0"/>
                    <a:endCxn id="55" idx="3"/>
                  </p:cNvCxnSpPr>
                  <p:nvPr/>
                </p:nvCxnSpPr>
                <p:spPr>
                  <a:xfrm rot="16200000" flipV="1">
                    <a:off x="3673764" y="1086416"/>
                    <a:ext cx="138107" cy="1509858"/>
                  </a:xfrm>
                  <a:prstGeom prst="bentConnector2">
                    <a:avLst/>
                  </a:prstGeom>
                  <a:ln w="25400">
                    <a:solidFill>
                      <a:schemeClr val="bg1">
                        <a:lumMod val="75000"/>
                      </a:schemeClr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2" name="Group 189"/>
                  <p:cNvGrpSpPr>
                    <a:grpSpLocks/>
                  </p:cNvGrpSpPr>
                  <p:nvPr/>
                </p:nvGrpSpPr>
                <p:grpSpPr bwMode="auto">
                  <a:xfrm>
                    <a:off x="395536" y="908720"/>
                    <a:ext cx="2592288" cy="1727894"/>
                    <a:chOff x="395536" y="908720"/>
                    <a:chExt cx="2592288" cy="1727894"/>
                  </a:xfrm>
                </p:grpSpPr>
                <p:grpSp>
                  <p:nvGrpSpPr>
                    <p:cNvPr id="23" name="Group 3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95536" y="908720"/>
                      <a:ext cx="2592288" cy="1727894"/>
                      <a:chOff x="395536" y="908720"/>
                      <a:chExt cx="2592288" cy="1727894"/>
                    </a:xfrm>
                  </p:grpSpPr>
                  <p:sp>
                    <p:nvSpPr>
                      <p:cNvPr id="55" name="Rectangle 3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95253" y="908720"/>
                        <a:ext cx="2592635" cy="1727143"/>
                      </a:xfrm>
                      <a:prstGeom prst="rect">
                        <a:avLst/>
                      </a:prstGeom>
                      <a:noFill/>
                      <a:ln w="12700" algn="ctr">
                        <a:solidFill>
                          <a:schemeClr val="tx1"/>
                        </a:solidFill>
                        <a:prstDash val="dash"/>
                        <a:round/>
                        <a:headEnd/>
                        <a:tailEnd/>
                      </a:ln>
                    </p:spPr>
                    <p:txBody>
                      <a:bodyPr lIns="91430" rIns="91430" anchor="ctr"/>
                      <a:lstStyle/>
                      <a:p>
                        <a:pPr defTabSz="912813">
                          <a:spcBef>
                            <a:spcPct val="50000"/>
                          </a:spcBef>
                        </a:pPr>
                        <a:endParaRPr kumimoji="0" lang="ja-JP" altLang="en-US" sz="2400" b="1">
                          <a:solidFill>
                            <a:srgbClr val="984807"/>
                          </a:solidFill>
                          <a:latin typeface="Arial" pitchFamily="34" charset="0"/>
                          <a:cs typeface="Arial" pitchFamily="34" charset="0"/>
                        </a:endParaRPr>
                      </a:p>
                    </p:txBody>
                  </p:sp>
                  <p:sp>
                    <p:nvSpPr>
                      <p:cNvPr id="56" name="Rectangle 4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66697" y="980155"/>
                        <a:ext cx="1098655" cy="369876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lIns="71999" rIns="71999">
                        <a:spAutoFit/>
                      </a:bodyPr>
                      <a:lstStyle/>
                      <a:p>
                        <a:pPr fontAlgn="auto">
                          <a:spcBef>
                            <a:spcPct val="20000"/>
                          </a:spcBef>
                          <a:spcAft>
                            <a:spcPts val="0"/>
                          </a:spcAft>
                          <a:defRPr/>
                        </a:pPr>
                        <a:r>
                          <a:rPr kumimoji="0" lang="en-US" altLang="ja-JP" b="1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Arial" pitchFamily="34" charset="0"/>
                            <a:cs typeface="Arial" pitchFamily="34" charset="0"/>
                          </a:rPr>
                          <a:t>RA unit</a:t>
                        </a:r>
                        <a:r>
                          <a:rPr kumimoji="0" lang="en-US" altLang="ja-JP" b="1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Arial" pitchFamily="34" charset="0"/>
                            <a:cs typeface="Arial" pitchFamily="34" charset="0"/>
                          </a:rPr>
                          <a:t>: </a:t>
                        </a:r>
                      </a:p>
                    </p:txBody>
                  </p:sp>
                  <p:pic>
                    <p:nvPicPr>
                      <p:cNvPr id="114724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6887" y="933837"/>
                        <a:ext cx="665089" cy="60035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</p:grpSp>
                <p:pic>
                  <p:nvPicPr>
                    <p:cNvPr id="114721" name="Picture 4" descr="C:\Documents and Settings\arthit\Desktop\ARC466A1_closed.jpg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3"/>
                    <a:srcRect/>
                    <a:stretch>
                      <a:fillRect/>
                    </a:stretch>
                  </p:blipFill>
                  <p:spPr bwMode="auto">
                    <a:xfrm>
                      <a:off x="2615425" y="1716056"/>
                      <a:ext cx="288032" cy="769076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</p:grpSp>
            </p:grpSp>
            <p:pic>
              <p:nvPicPr>
                <p:cNvPr id="50" name="Picture 17"/>
                <p:cNvPicPr>
                  <a:picLocks noChangeAspect="1" noChangeArrowheads="1"/>
                </p:cNvPicPr>
                <p:nvPr/>
              </p:nvPicPr>
              <p:blipFill>
                <a:blip r:embed="rId14" cstate="print">
                  <a:clrChange>
                    <a:clrFrom>
                      <a:srgbClr val="585959"/>
                    </a:clrFrom>
                    <a:clrTo>
                      <a:srgbClr val="585959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 l="30105" t="36524" r="6674" b="29762"/>
                <a:stretch>
                  <a:fillRect/>
                </a:stretch>
              </p:blipFill>
              <p:spPr bwMode="auto">
                <a:xfrm>
                  <a:off x="539552" y="2244908"/>
                  <a:ext cx="2016224" cy="576065"/>
                </a:xfrm>
                <a:prstGeom prst="rect">
                  <a:avLst/>
                </a:prstGeom>
                <a:solidFill>
                  <a:srgbClr val="FFFFFF">
                    <a:shade val="85000"/>
                  </a:srgbClr>
                </a:solidFill>
                <a:ln w="25400" cap="sq">
                  <a:solidFill>
                    <a:srgbClr val="FFFFFF"/>
                  </a:solidFill>
                  <a:miter lim="800000"/>
                </a:ln>
                <a:effectLst>
                  <a:outerShdw blurRad="55000" dist="18000" dir="5400000" algn="tl" rotWithShape="0">
                    <a:srgbClr val="000000">
                      <a:alpha val="40000"/>
                    </a:srgbClr>
                  </a:outerShdw>
                </a:effectLst>
                <a:scene3d>
                  <a:camera prst="orthographicFront"/>
                  <a:lightRig rig="twoPt" dir="t">
                    <a:rot lat="0" lon="0" rev="7200000"/>
                  </a:lightRig>
                </a:scene3d>
                <a:sp3d>
                  <a:bevelT w="25400" h="19050"/>
                  <a:contourClr>
                    <a:srgbClr val="FFFFFF"/>
                  </a:contourClr>
                </a:sp3d>
                <a:extLst/>
              </p:spPr>
            </p:pic>
          </p:grpSp>
          <p:grpSp>
            <p:nvGrpSpPr>
              <p:cNvPr id="25" name="Group 62"/>
              <p:cNvGrpSpPr>
                <a:grpSpLocks/>
              </p:cNvGrpSpPr>
              <p:nvPr/>
            </p:nvGrpSpPr>
            <p:grpSpPr bwMode="auto">
              <a:xfrm>
                <a:off x="371448" y="4642166"/>
                <a:ext cx="3966780" cy="2087935"/>
                <a:chOff x="389196" y="4725441"/>
                <a:chExt cx="3966780" cy="2087935"/>
              </a:xfrm>
            </p:grpSpPr>
            <p:grpSp>
              <p:nvGrpSpPr>
                <p:cNvPr id="26" name="Group 164"/>
                <p:cNvGrpSpPr>
                  <a:grpSpLocks/>
                </p:cNvGrpSpPr>
                <p:nvPr/>
              </p:nvGrpSpPr>
              <p:grpSpPr bwMode="auto">
                <a:xfrm>
                  <a:off x="389196" y="4725441"/>
                  <a:ext cx="3966780" cy="2087935"/>
                  <a:chOff x="389196" y="4293095"/>
                  <a:chExt cx="3966780" cy="2087935"/>
                </a:xfrm>
              </p:grpSpPr>
              <p:grpSp>
                <p:nvGrpSpPr>
                  <p:cNvPr id="31" name="Group 43"/>
                  <p:cNvGrpSpPr>
                    <a:grpSpLocks/>
                  </p:cNvGrpSpPr>
                  <p:nvPr/>
                </p:nvGrpSpPr>
                <p:grpSpPr bwMode="auto">
                  <a:xfrm>
                    <a:off x="389196" y="4653136"/>
                    <a:ext cx="2598628" cy="1727894"/>
                    <a:chOff x="389196" y="4653136"/>
                    <a:chExt cx="2598628" cy="1727894"/>
                  </a:xfrm>
                </p:grpSpPr>
                <p:sp>
                  <p:nvSpPr>
                    <p:cNvPr id="29" name="Rectangle 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95547" y="4653028"/>
                      <a:ext cx="2592636" cy="1728730"/>
                    </a:xfrm>
                    <a:prstGeom prst="rect">
                      <a:avLst/>
                    </a:prstGeom>
                    <a:noFill/>
                    <a:ln w="12700" algn="ctr">
                      <a:solidFill>
                        <a:schemeClr val="tx1"/>
                      </a:solidFill>
                      <a:prstDash val="dash"/>
                      <a:round/>
                      <a:headEnd/>
                      <a:tailEnd/>
                    </a:ln>
                  </p:spPr>
                  <p:txBody>
                    <a:bodyPr lIns="91430" rIns="91430" anchor="ctr"/>
                    <a:lstStyle/>
                    <a:p>
                      <a:pPr defTabSz="912813">
                        <a:spcBef>
                          <a:spcPct val="50000"/>
                        </a:spcBef>
                      </a:pPr>
                      <a:endParaRPr kumimoji="0" lang="ja-JP" altLang="en-US" sz="2400" b="1">
                        <a:solidFill>
                          <a:srgbClr val="984807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30" name="Rectangle 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9196" y="4724463"/>
                      <a:ext cx="2159207" cy="369876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 lIns="71999" rIns="71999">
                      <a:spAutoFit/>
                    </a:bodyPr>
                    <a:lstStyle/>
                    <a:p>
                      <a:pPr fontAlgn="auto">
                        <a:spcBef>
                          <a:spcPct val="2000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ja-JP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AHU with DX coil :</a:t>
                      </a:r>
                    </a:p>
                  </p:txBody>
                </p:sp>
                <p:pic>
                  <p:nvPicPr>
                    <p:cNvPr id="114715" name="Picture 5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7">
                      <a:clrChange>
                        <a:clrFrom>
                          <a:srgbClr val="FFFFFF"/>
                        </a:clrFrom>
                        <a:clrTo>
                          <a:srgbClr val="FFFFFF">
                            <a:alpha val="0"/>
                          </a:srgbClr>
                        </a:clrTo>
                      </a:clrChange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2547972" y="4725145"/>
                      <a:ext cx="439851" cy="409593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</p:grpSp>
              <p:cxnSp>
                <p:nvCxnSpPr>
                  <p:cNvPr id="27" name="Elbow Connector 40"/>
                  <p:cNvCxnSpPr>
                    <a:endCxn id="29" idx="3"/>
                  </p:cNvCxnSpPr>
                  <p:nvPr/>
                </p:nvCxnSpPr>
                <p:spPr>
                  <a:xfrm rot="10800000" flipV="1">
                    <a:off x="2988183" y="4292677"/>
                    <a:ext cx="1368556" cy="1223923"/>
                  </a:xfrm>
                  <a:prstGeom prst="bentConnector3">
                    <a:avLst>
                      <a:gd name="adj1" fmla="val 50000"/>
                    </a:avLst>
                  </a:prstGeom>
                  <a:ln w="25400">
                    <a:solidFill>
                      <a:schemeClr val="bg1">
                        <a:lumMod val="75000"/>
                      </a:schemeClr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14688" name="Group 75"/>
                <p:cNvGrpSpPr>
                  <a:grpSpLocks/>
                </p:cNvGrpSpPr>
                <p:nvPr/>
              </p:nvGrpSpPr>
              <p:grpSpPr bwMode="auto">
                <a:xfrm>
                  <a:off x="498593" y="5445523"/>
                  <a:ext cx="2232248" cy="1235104"/>
                  <a:chOff x="3347864" y="2852936"/>
                  <a:chExt cx="2232248" cy="1235104"/>
                </a:xfrm>
              </p:grpSpPr>
              <p:pic>
                <p:nvPicPr>
                  <p:cNvPr id="114709" name="Picture 13" descr="AHU"/>
                  <p:cNvPicPr>
                    <a:picLocks noChangeAspect="1" noChangeArrowheads="1"/>
                  </p:cNvPicPr>
                  <p:nvPr/>
                </p:nvPicPr>
                <p:blipFill>
                  <a:blip r:embed="rId15"/>
                  <a:srcRect/>
                  <a:stretch>
                    <a:fillRect/>
                  </a:stretch>
                </p:blipFill>
                <p:spPr bwMode="auto">
                  <a:xfrm>
                    <a:off x="3997375" y="3176815"/>
                    <a:ext cx="1582737" cy="91122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14710" name="Picture 28" descr="C:\Documents and Settings\EU0393\Local Settings\Temporary Internet Files\Content.IE5\V91PUN9C\MC900440035[1].png"/>
                  <p:cNvPicPr>
                    <a:picLocks noChangeAspect="1" noChangeArrowheads="1"/>
                  </p:cNvPicPr>
                  <p:nvPr/>
                </p:nvPicPr>
                <p:blipFill>
                  <a:blip r:embed="rId16"/>
                  <a:srcRect/>
                  <a:stretch>
                    <a:fillRect/>
                  </a:stretch>
                </p:blipFill>
                <p:spPr bwMode="auto">
                  <a:xfrm>
                    <a:off x="3347864" y="2852936"/>
                    <a:ext cx="742950" cy="52387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</p:grpSp>
        </p:grpSp>
        <p:pic>
          <p:nvPicPr>
            <p:cNvPr id="114700" name="Picture 28" descr="C:\Documents and Settings\EU0393\Local Settings\Temporary Internet Files\Content.IE5\V91PUN9C\MC900440035[1].png"/>
            <p:cNvPicPr>
              <a:picLocks noChangeAspect="1" noChangeArrowheads="1"/>
            </p:cNvPicPr>
            <p:nvPr/>
          </p:nvPicPr>
          <p:blipFill>
            <a:blip r:embed="rId16"/>
            <a:srcRect/>
            <a:stretch>
              <a:fillRect/>
            </a:stretch>
          </p:blipFill>
          <p:spPr bwMode="auto">
            <a:xfrm>
              <a:off x="418033" y="1738666"/>
              <a:ext cx="742950" cy="523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3670300" y="5502275"/>
            <a:ext cx="1885950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8" name="Straight Connector 27"/>
          <p:cNvCxnSpPr>
            <a:endCxn id="0" idx="2"/>
          </p:cNvCxnSpPr>
          <p:nvPr/>
        </p:nvCxnSpPr>
        <p:spPr>
          <a:xfrm flipH="1">
            <a:off x="4491038" y="5002213"/>
            <a:ext cx="0" cy="44450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698" name="TextBox 1"/>
          <p:cNvSpPr txBox="1">
            <a:spLocks noChangeArrowheads="1"/>
          </p:cNvSpPr>
          <p:nvPr/>
        </p:nvSpPr>
        <p:spPr bwMode="auto">
          <a:xfrm>
            <a:off x="7553325" y="6497638"/>
            <a:ext cx="5603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ja-JP" b="1">
                <a:solidFill>
                  <a:srgbClr val="3333CC"/>
                </a:solidFill>
              </a:rPr>
              <a:t>ITM</a:t>
            </a:r>
            <a:endParaRPr kumimoji="0" lang="en-SG" altLang="ja-JP" b="1">
              <a:solidFill>
                <a:srgbClr val="3333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3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0" y="2701925"/>
            <a:ext cx="9144000" cy="1219200"/>
          </a:xfrm>
          <a:prstGeom prst="rect">
            <a:avLst/>
          </a:prstGeom>
          <a:solidFill>
            <a:srgbClr val="0000FF"/>
          </a:solidFill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ja-JP" sz="3600" b="1" smtClean="0">
                <a:solidFill>
                  <a:schemeClr val="bg1"/>
                </a:solidFill>
                <a:ea typeface="ＭＳ Ｐゴシック" pitchFamily="34" charset="-128"/>
              </a:rPr>
              <a:t>Roof Top</a:t>
            </a:r>
            <a:endParaRPr lang="en-US" altLang="ja-JP" sz="3600" smtClean="0">
              <a:solidFill>
                <a:schemeClr val="bg1"/>
              </a:solidFill>
              <a:ea typeface="ＭＳ Ｐゴシック" pitchFamily="34" charset="-128"/>
            </a:endParaRPr>
          </a:p>
        </p:txBody>
      </p:sp>
      <p:pic>
        <p:nvPicPr>
          <p:cNvPr id="133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27775" y="0"/>
            <a:ext cx="2816225" cy="70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32" name="Rectangle 89"/>
          <p:cNvSpPr>
            <a:spLocks noGrp="1" noChangeArrowheads="1"/>
          </p:cNvSpPr>
          <p:nvPr>
            <p:ph type="title" idx="4294967295"/>
          </p:nvPr>
        </p:nvSpPr>
        <p:spPr>
          <a:xfrm>
            <a:off x="1401763" y="260350"/>
            <a:ext cx="5634037" cy="579438"/>
          </a:xfrm>
          <a:prstGeom prst="rect">
            <a:avLst/>
          </a:prstGeom>
          <a:effectLst>
            <a:outerShdw dist="17961" dir="13500000" algn="ctr" rotWithShape="0">
              <a:srgbClr val="393939"/>
            </a:outerShdw>
          </a:effec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ja-JP" sz="3200" i="1" dirty="0" err="1" smtClean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Sistemas</a:t>
            </a:r>
            <a:r>
              <a:rPr lang="en-US" altLang="ja-JP" sz="3200" i="1" dirty="0" smtClean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 Roof Top de Alta </a:t>
            </a:r>
            <a:r>
              <a:rPr lang="en-US" altLang="ja-JP" sz="3200" i="1" dirty="0" err="1" smtClean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eficiencia</a:t>
            </a:r>
            <a:endParaRPr lang="en-US" altLang="ja-JP" sz="3200" i="1" dirty="0" smtClean="0">
              <a:solidFill>
                <a:schemeClr val="accent6">
                  <a:lumMod val="75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grpSp>
        <p:nvGrpSpPr>
          <p:cNvPr id="2" name="Group 137"/>
          <p:cNvGrpSpPr>
            <a:grpSpLocks noChangeAspect="1"/>
          </p:cNvGrpSpPr>
          <p:nvPr/>
        </p:nvGrpSpPr>
        <p:grpSpPr bwMode="auto">
          <a:xfrm>
            <a:off x="3779838" y="2636838"/>
            <a:ext cx="5040312" cy="3535362"/>
            <a:chOff x="1010" y="536"/>
            <a:chExt cx="3740" cy="2624"/>
          </a:xfrm>
        </p:grpSpPr>
        <p:sp>
          <p:nvSpPr>
            <p:cNvPr id="134151" name="AutoShape 136"/>
            <p:cNvSpPr>
              <a:spLocks noChangeAspect="1" noChangeArrowheads="1" noTextEdit="1"/>
            </p:cNvSpPr>
            <p:nvPr/>
          </p:nvSpPr>
          <p:spPr bwMode="auto">
            <a:xfrm>
              <a:off x="1010" y="536"/>
              <a:ext cx="3740" cy="26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134152" name="Picture 138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10" y="536"/>
              <a:ext cx="3748" cy="26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141"/>
          <p:cNvGrpSpPr>
            <a:grpSpLocks noChangeAspect="1"/>
          </p:cNvGrpSpPr>
          <p:nvPr/>
        </p:nvGrpSpPr>
        <p:grpSpPr bwMode="auto">
          <a:xfrm>
            <a:off x="304800" y="1447800"/>
            <a:ext cx="3716338" cy="2405062"/>
            <a:chOff x="1891" y="1602"/>
            <a:chExt cx="1978" cy="1280"/>
          </a:xfrm>
        </p:grpSpPr>
        <p:sp>
          <p:nvSpPr>
            <p:cNvPr id="134149" name="AutoShape 140"/>
            <p:cNvSpPr>
              <a:spLocks noChangeAspect="1" noChangeArrowheads="1" noTextEdit="1"/>
            </p:cNvSpPr>
            <p:nvPr/>
          </p:nvSpPr>
          <p:spPr bwMode="auto">
            <a:xfrm>
              <a:off x="1891" y="1602"/>
              <a:ext cx="1978" cy="1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134150" name="Picture 14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891" y="1602"/>
              <a:ext cx="1986" cy="1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32" name="Rectangle 89"/>
          <p:cNvSpPr>
            <a:spLocks noGrp="1" noChangeArrowheads="1"/>
          </p:cNvSpPr>
          <p:nvPr>
            <p:ph type="title" idx="4294967295"/>
          </p:nvPr>
        </p:nvSpPr>
        <p:spPr>
          <a:xfrm>
            <a:off x="1371600" y="838200"/>
            <a:ext cx="5827713" cy="641350"/>
          </a:xfrm>
          <a:prstGeom prst="rect">
            <a:avLst/>
          </a:prstGeom>
          <a:effectLst>
            <a:outerShdw dist="17961" dir="13500000" algn="ctr" rotWithShape="0">
              <a:srgbClr val="393939"/>
            </a:outerShdw>
          </a:effec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ja-JP" sz="3600" i="1" dirty="0" err="1" smtClean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Sistemas</a:t>
            </a:r>
            <a:r>
              <a:rPr lang="en-US" altLang="ja-JP" sz="3600" i="1" dirty="0" smtClean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 Roof Top Alta </a:t>
            </a:r>
            <a:r>
              <a:rPr lang="en-US" altLang="ja-JP" sz="3600" i="1" dirty="0" err="1" smtClean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Eficiencia</a:t>
            </a:r>
            <a:endParaRPr lang="en-US" altLang="ja-JP" sz="3600" i="1" dirty="0" smtClean="0">
              <a:solidFill>
                <a:schemeClr val="accent6">
                  <a:lumMod val="75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pic>
        <p:nvPicPr>
          <p:cNvPr id="12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54972" y="1636737"/>
            <a:ext cx="4426562" cy="19442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35172" name="Rectangle 16"/>
          <p:cNvSpPr>
            <a:spLocks noChangeArrowheads="1"/>
          </p:cNvSpPr>
          <p:nvPr/>
        </p:nvSpPr>
        <p:spPr bwMode="auto">
          <a:xfrm>
            <a:off x="5364163" y="4365625"/>
            <a:ext cx="2232025" cy="431800"/>
          </a:xfrm>
          <a:prstGeom prst="rect">
            <a:avLst/>
          </a:prstGeom>
          <a:noFill/>
          <a:ln w="12700" algn="ctr">
            <a:noFill/>
            <a:round/>
            <a:headEnd/>
            <a:tailEnd/>
          </a:ln>
        </p:spPr>
        <p:txBody>
          <a:bodyPr wrap="none" lIns="144000" rIns="144000" anchor="ctr"/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r>
              <a:rPr lang="en-US" sz="1400"/>
              <a:t> UATYQ con Economizador </a:t>
            </a:r>
          </a:p>
        </p:txBody>
      </p:sp>
      <p:pic>
        <p:nvPicPr>
          <p:cNvPr id="12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1550" y="1989138"/>
            <a:ext cx="3067050" cy="209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5174" name="Rectangle 16"/>
          <p:cNvSpPr>
            <a:spLocks noChangeArrowheads="1"/>
          </p:cNvSpPr>
          <p:nvPr/>
        </p:nvSpPr>
        <p:spPr bwMode="auto">
          <a:xfrm>
            <a:off x="1258888" y="4508500"/>
            <a:ext cx="2133600" cy="228600"/>
          </a:xfrm>
          <a:prstGeom prst="rect">
            <a:avLst/>
          </a:prstGeom>
          <a:noFill/>
          <a:ln w="1270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r>
              <a:rPr lang="en-US" sz="1400"/>
              <a:t>Serie UATYQ  </a:t>
            </a:r>
          </a:p>
        </p:txBody>
      </p:sp>
      <p:graphicFrame>
        <p:nvGraphicFramePr>
          <p:cNvPr id="133" name="Table 4"/>
          <p:cNvGraphicFramePr>
            <a:graphicFrameLocks noGrp="1"/>
          </p:cNvGraphicFramePr>
          <p:nvPr/>
        </p:nvGraphicFramePr>
        <p:xfrm>
          <a:off x="76200" y="5257800"/>
          <a:ext cx="8991606" cy="1279753"/>
        </p:xfrm>
        <a:graphic>
          <a:graphicData uri="http://schemas.openxmlformats.org/drawingml/2006/table">
            <a:tbl>
              <a:tblPr/>
              <a:tblGrid>
                <a:gridCol w="609606"/>
                <a:gridCol w="533400"/>
                <a:gridCol w="838200"/>
                <a:gridCol w="685800"/>
                <a:gridCol w="493995"/>
                <a:gridCol w="530055"/>
                <a:gridCol w="530055"/>
                <a:gridCol w="530055"/>
                <a:gridCol w="530055"/>
                <a:gridCol w="530055"/>
                <a:gridCol w="530055"/>
                <a:gridCol w="530055"/>
                <a:gridCol w="530055"/>
                <a:gridCol w="530055"/>
                <a:gridCol w="530055"/>
                <a:gridCol w="530055"/>
              </a:tblGrid>
              <a:tr h="318035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17" marR="5617" marT="561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17" marR="5617" marT="561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17" marR="5617" marT="561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17" marR="5617" marT="561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Capacity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(</a:t>
                      </a:r>
                      <a:r>
                        <a:rPr lang="en-US" sz="14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Mbtu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/hr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)</a:t>
                      </a:r>
                    </a:p>
                  </a:txBody>
                  <a:tcPr marL="5617" marR="5617" marT="56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5111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Power Supply</a:t>
                      </a:r>
                    </a:p>
                  </a:txBody>
                  <a:tcPr marL="5617" marR="5617" marT="5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Refrig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.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17" marR="5617" marT="5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Mode</a:t>
                      </a:r>
                    </a:p>
                  </a:txBody>
                  <a:tcPr marL="5617" marR="5617" marT="5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Model </a:t>
                      </a:r>
                    </a:p>
                  </a:txBody>
                  <a:tcPr marL="5617" marR="5617" marT="5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60</a:t>
                      </a:r>
                    </a:p>
                  </a:txBody>
                  <a:tcPr marL="5617" marR="5617" marT="56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</a:t>
                      </a:r>
                    </a:p>
                  </a:txBody>
                  <a:tcPr marL="5617" marR="5617" marT="56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5617" marR="5617" marT="56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120</a:t>
                      </a:r>
                    </a:p>
                  </a:txBody>
                  <a:tcPr marL="5617" marR="5617" marT="56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150</a:t>
                      </a:r>
                    </a:p>
                  </a:txBody>
                  <a:tcPr marL="5617" marR="5617" marT="56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180</a:t>
                      </a:r>
                    </a:p>
                  </a:txBody>
                  <a:tcPr marL="5617" marR="5617" marT="56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210</a:t>
                      </a:r>
                    </a:p>
                  </a:txBody>
                  <a:tcPr marL="5617" marR="5617" marT="56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250</a:t>
                      </a:r>
                    </a:p>
                  </a:txBody>
                  <a:tcPr marL="5617" marR="5617" marT="56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300</a:t>
                      </a:r>
                    </a:p>
                  </a:txBody>
                  <a:tcPr marL="5617" marR="5617" marT="56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350</a:t>
                      </a:r>
                    </a:p>
                  </a:txBody>
                  <a:tcPr marL="5617" marR="5617" marT="56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400</a:t>
                      </a:r>
                    </a:p>
                  </a:txBody>
                  <a:tcPr marL="5617" marR="5617" marT="56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450</a:t>
                      </a:r>
                    </a:p>
                  </a:txBody>
                  <a:tcPr marL="5617" marR="5617" marT="56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06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50Hz</a:t>
                      </a:r>
                    </a:p>
                  </a:txBody>
                  <a:tcPr marL="5617" marR="5617" marT="5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R410A</a:t>
                      </a:r>
                    </a:p>
                  </a:txBody>
                  <a:tcPr marL="5617" marR="5617" marT="5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Heatpump</a:t>
                      </a:r>
                    </a:p>
                  </a:txBody>
                  <a:tcPr marL="5617" marR="5617" marT="5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UATYQ</a:t>
                      </a:r>
                    </a:p>
                  </a:txBody>
                  <a:tcPr marL="5617" marR="5617" marT="5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17" marR="5617" marT="56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17" marR="5617" marT="56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17" marR="5617" marT="56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17" marR="5617" marT="56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17" marR="5617" marT="56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17" marR="5617" marT="56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17" marR="5617" marT="56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17" marR="5617" marT="56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17" marR="5617" marT="56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17" marR="5617" marT="56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17" marR="5617" marT="56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17" marR="5617" marT="56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4" name="Table 4"/>
          <p:cNvGraphicFramePr>
            <a:graphicFrameLocks noGrp="1"/>
          </p:cNvGraphicFramePr>
          <p:nvPr/>
        </p:nvGraphicFramePr>
        <p:xfrm>
          <a:off x="76200" y="5257800"/>
          <a:ext cx="8991606" cy="1279753"/>
        </p:xfrm>
        <a:graphic>
          <a:graphicData uri="http://schemas.openxmlformats.org/drawingml/2006/table">
            <a:tbl>
              <a:tblPr/>
              <a:tblGrid>
                <a:gridCol w="609606"/>
                <a:gridCol w="533400"/>
                <a:gridCol w="838200"/>
                <a:gridCol w="685800"/>
                <a:gridCol w="493995"/>
                <a:gridCol w="530055"/>
                <a:gridCol w="530055"/>
                <a:gridCol w="530055"/>
                <a:gridCol w="530055"/>
                <a:gridCol w="530055"/>
                <a:gridCol w="530055"/>
                <a:gridCol w="530055"/>
                <a:gridCol w="530055"/>
                <a:gridCol w="530055"/>
                <a:gridCol w="530055"/>
                <a:gridCol w="530055"/>
              </a:tblGrid>
              <a:tr h="318035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17" marR="5617" marT="561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17" marR="5617" marT="561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17" marR="5617" marT="561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17" marR="5617" marT="561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Capacity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(</a:t>
                      </a:r>
                      <a:r>
                        <a:rPr lang="en-US" sz="14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Mbtu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/hr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)</a:t>
                      </a:r>
                    </a:p>
                  </a:txBody>
                  <a:tcPr marL="5617" marR="5617" marT="56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5111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Power Supply</a:t>
                      </a:r>
                    </a:p>
                  </a:txBody>
                  <a:tcPr marL="5617" marR="5617" marT="5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Refrig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.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17" marR="5617" marT="5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Mode</a:t>
                      </a:r>
                    </a:p>
                  </a:txBody>
                  <a:tcPr marL="5617" marR="5617" marT="5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Model </a:t>
                      </a:r>
                    </a:p>
                  </a:txBody>
                  <a:tcPr marL="5617" marR="5617" marT="5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60</a:t>
                      </a:r>
                    </a:p>
                  </a:txBody>
                  <a:tcPr marL="5617" marR="5617" marT="56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</a:t>
                      </a:r>
                    </a:p>
                  </a:txBody>
                  <a:tcPr marL="5617" marR="5617" marT="56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5617" marR="5617" marT="56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120</a:t>
                      </a:r>
                    </a:p>
                  </a:txBody>
                  <a:tcPr marL="5617" marR="5617" marT="56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150</a:t>
                      </a:r>
                    </a:p>
                  </a:txBody>
                  <a:tcPr marL="5617" marR="5617" marT="56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180</a:t>
                      </a:r>
                    </a:p>
                  </a:txBody>
                  <a:tcPr marL="5617" marR="5617" marT="56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210</a:t>
                      </a:r>
                    </a:p>
                  </a:txBody>
                  <a:tcPr marL="5617" marR="5617" marT="56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250</a:t>
                      </a:r>
                    </a:p>
                  </a:txBody>
                  <a:tcPr marL="5617" marR="5617" marT="56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300</a:t>
                      </a:r>
                    </a:p>
                  </a:txBody>
                  <a:tcPr marL="5617" marR="5617" marT="56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350</a:t>
                      </a:r>
                    </a:p>
                  </a:txBody>
                  <a:tcPr marL="5617" marR="5617" marT="56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400</a:t>
                      </a:r>
                    </a:p>
                  </a:txBody>
                  <a:tcPr marL="5617" marR="5617" marT="56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450</a:t>
                      </a:r>
                    </a:p>
                  </a:txBody>
                  <a:tcPr marL="5617" marR="5617" marT="56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06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50Hz</a:t>
                      </a:r>
                    </a:p>
                  </a:txBody>
                  <a:tcPr marL="5617" marR="5617" marT="5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R410A</a:t>
                      </a:r>
                    </a:p>
                  </a:txBody>
                  <a:tcPr marL="5617" marR="5617" marT="5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Heatpump</a:t>
                      </a:r>
                    </a:p>
                  </a:txBody>
                  <a:tcPr marL="5617" marR="5617" marT="5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UATYQ</a:t>
                      </a:r>
                    </a:p>
                  </a:txBody>
                  <a:tcPr marL="5617" marR="5617" marT="5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17" marR="5617" marT="56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17" marR="5617" marT="56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17" marR="5617" marT="56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17" marR="5617" marT="56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17" marR="5617" marT="56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17" marR="5617" marT="56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17" marR="5617" marT="56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17" marR="5617" marT="56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17" marR="5617" marT="56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17" marR="5617" marT="56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17" marR="5617" marT="56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17" marR="5617" marT="56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cxnSp>
        <p:nvCxnSpPr>
          <p:cNvPr id="135" name="Straight Connector 5"/>
          <p:cNvCxnSpPr/>
          <p:nvPr/>
        </p:nvCxnSpPr>
        <p:spPr bwMode="auto">
          <a:xfrm>
            <a:off x="3954463" y="6265863"/>
            <a:ext cx="2952750" cy="0"/>
          </a:xfrm>
          <a:prstGeom prst="line">
            <a:avLst/>
          </a:prstGeom>
          <a:ln w="762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6" name="Oval 6"/>
          <p:cNvSpPr/>
          <p:nvPr/>
        </p:nvSpPr>
        <p:spPr bwMode="auto">
          <a:xfrm>
            <a:off x="3857625" y="6088063"/>
            <a:ext cx="228600" cy="228600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  <a:defRPr/>
            </a:pPr>
            <a:endParaRPr lang="en-US" sz="2400">
              <a:solidFill>
                <a:schemeClr val="tx1"/>
              </a:solidFill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137" name="Oval 7"/>
          <p:cNvSpPr/>
          <p:nvPr/>
        </p:nvSpPr>
        <p:spPr bwMode="auto">
          <a:xfrm>
            <a:off x="6219825" y="6088063"/>
            <a:ext cx="228600" cy="228600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  <a:defRPr/>
            </a:pPr>
            <a:endParaRPr lang="en-US" sz="2400">
              <a:solidFill>
                <a:schemeClr val="tx1"/>
              </a:solidFill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138" name="Oval 8"/>
          <p:cNvSpPr/>
          <p:nvPr/>
        </p:nvSpPr>
        <p:spPr bwMode="auto">
          <a:xfrm>
            <a:off x="4619625" y="6088063"/>
            <a:ext cx="228600" cy="228600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  <a:defRPr/>
            </a:pPr>
            <a:endParaRPr lang="en-US" sz="2400">
              <a:solidFill>
                <a:schemeClr val="tx1"/>
              </a:solidFill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139" name="Oval 9"/>
          <p:cNvSpPr/>
          <p:nvPr/>
        </p:nvSpPr>
        <p:spPr bwMode="auto">
          <a:xfrm>
            <a:off x="5153025" y="6088063"/>
            <a:ext cx="228600" cy="228600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  <a:defRPr/>
            </a:pPr>
            <a:endParaRPr lang="en-US" sz="2400">
              <a:solidFill>
                <a:schemeClr val="tx1"/>
              </a:solidFill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140" name="Oval 10"/>
          <p:cNvSpPr/>
          <p:nvPr/>
        </p:nvSpPr>
        <p:spPr bwMode="auto">
          <a:xfrm>
            <a:off x="5686425" y="6088063"/>
            <a:ext cx="228600" cy="228600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  <a:defRPr/>
            </a:pPr>
            <a:endParaRPr lang="en-US" sz="2400">
              <a:solidFill>
                <a:schemeClr val="tx1"/>
              </a:solidFill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141" name="Oval 11"/>
          <p:cNvSpPr/>
          <p:nvPr/>
        </p:nvSpPr>
        <p:spPr bwMode="auto">
          <a:xfrm>
            <a:off x="6781800" y="6096000"/>
            <a:ext cx="228600" cy="228600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  <a:defRPr/>
            </a:pPr>
            <a:endParaRPr lang="en-US" sz="2400">
              <a:solidFill>
                <a:schemeClr val="tx1"/>
              </a:solidFill>
              <a:latin typeface="Times New Roman" pitchFamily="18" charset="0"/>
              <a:ea typeface="宋体" pitchFamily="2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32" name="Rectangle 89"/>
          <p:cNvSpPr>
            <a:spLocks noGrp="1" noChangeArrowheads="1"/>
          </p:cNvSpPr>
          <p:nvPr>
            <p:ph type="title" idx="4294967295"/>
          </p:nvPr>
        </p:nvSpPr>
        <p:spPr>
          <a:xfrm>
            <a:off x="1628775" y="620713"/>
            <a:ext cx="5827713" cy="641350"/>
          </a:xfrm>
          <a:prstGeom prst="rect">
            <a:avLst/>
          </a:prstGeom>
          <a:effectLst>
            <a:outerShdw dist="17961" dir="13500000" algn="ctr" rotWithShape="0">
              <a:srgbClr val="393939"/>
            </a:outerShdw>
          </a:effec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ja-JP" sz="3600" i="1" smtClean="0">
                <a:solidFill>
                  <a:srgbClr val="FCD5B5"/>
                </a:solidFill>
                <a:latin typeface="Arial Narrow" pitchFamily="34" charset="0"/>
                <a:cs typeface="Arial" pitchFamily="34" charset="0"/>
              </a:rPr>
              <a:t>Sistemas Roof Top Alta Eficiencia</a:t>
            </a: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/>
        </p:nvGraphicFramePr>
        <p:xfrm>
          <a:off x="381000" y="1219200"/>
          <a:ext cx="8153400" cy="3004330"/>
        </p:xfrm>
        <a:graphic>
          <a:graphicData uri="http://schemas.openxmlformats.org/drawingml/2006/table">
            <a:tbl>
              <a:tblPr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  <a:reflection blurRad="6350" stA="50000" endA="300" endPos="38500" dist="50800" dir="5400000" sy="-100000" algn="bl" rotWithShape="0"/>
                </a:effectLst>
                <a:tableStyleId>{D113A9D2-9D6B-4929-AA2D-F23B5EE8CBE7}</a:tableStyleId>
              </a:tblPr>
              <a:tblGrid>
                <a:gridCol w="1317282"/>
                <a:gridCol w="1737075"/>
                <a:gridCol w="1205096"/>
                <a:gridCol w="1346232"/>
                <a:gridCol w="1679175"/>
                <a:gridCol w="868540"/>
              </a:tblGrid>
              <a:tr h="207433"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470" marR="2470" marT="2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/>
                        <a:t>Number of Compressors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470" marR="2470" marT="2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/>
                        <a:t>Controller Name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470" marR="2470" marT="2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/>
                        <a:t>Remote Controller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470" marR="2470" marT="2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/>
                        <a:t>Air throw configuration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470" marR="2470" marT="2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Convertible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470" marR="2470" marT="2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</a:tr>
              <a:tr h="37549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u="none" strike="noStrike" dirty="0" smtClean="0"/>
                        <a:t>UATYQ250MC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470" marR="2470" marT="2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/>
                        <a:t>1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470" marR="2470" marT="2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sz="1400" b="1" u="none" strike="noStrike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R101</a:t>
                      </a:r>
                      <a:endParaRPr lang="en-MY" sz="1400" b="1" u="none" strike="noStrike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470" marR="2470" marT="2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 smtClean="0"/>
                        <a:t>Rooftop Panel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470" marR="2470" marT="2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smtClean="0"/>
                        <a:t>Side Discharge / </a:t>
                      </a:r>
                    </a:p>
                    <a:p>
                      <a:pPr algn="ctr" fontAlgn="b"/>
                      <a:r>
                        <a:rPr lang="en-US" sz="1400" b="1" u="none" strike="noStrike" smtClean="0"/>
                        <a:t>Side Return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470" marR="2470" marT="2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smtClean="0"/>
                        <a:t>Yes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470" marR="2470" marT="2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</a:tr>
              <a:tr h="37549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u="none" strike="noStrike" dirty="0" smtClean="0"/>
                        <a:t>UATYQ350MC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470" marR="2470" marT="2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 smtClean="0"/>
                        <a:t>2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470" marR="2470" marT="2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sz="1400" b="1" u="none" strike="noStrike" kern="120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R101</a:t>
                      </a:r>
                      <a:endParaRPr lang="en-MY" sz="1400" b="1" u="none" strike="noStrike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470" marR="2470" marT="2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smtClean="0"/>
                        <a:t>Rooftop Panel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470" marR="2470" marT="2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smtClean="0"/>
                        <a:t>Side Discharge / </a:t>
                      </a:r>
                    </a:p>
                    <a:p>
                      <a:pPr algn="ctr" fontAlgn="b"/>
                      <a:r>
                        <a:rPr lang="en-US" sz="1400" b="1" u="none" strike="noStrike" smtClean="0"/>
                        <a:t>Side Return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470" marR="2470" marT="2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 smtClean="0"/>
                        <a:t>Yes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470" marR="2470" marT="2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</a:tr>
              <a:tr h="37549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u="none" strike="noStrike" dirty="0" smtClean="0"/>
                        <a:t>UATYQ450MC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470" marR="2470" marT="2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smtClean="0"/>
                        <a:t>2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470" marR="2470" marT="2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sz="1400" b="1" u="none" strike="noStrike" kern="120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R101</a:t>
                      </a:r>
                      <a:endParaRPr lang="en-MY" sz="1400" b="1" u="none" strike="noStrike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470" marR="2470" marT="2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smtClean="0"/>
                        <a:t>Rooftop Panel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470" marR="2470" marT="2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smtClean="0"/>
                        <a:t>Side Discharge / </a:t>
                      </a:r>
                    </a:p>
                    <a:p>
                      <a:pPr algn="ctr" fontAlgn="b"/>
                      <a:r>
                        <a:rPr lang="en-US" sz="1400" b="1" u="none" strike="noStrike" smtClean="0"/>
                        <a:t>Side Return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470" marR="2470" marT="2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/>
                        <a:t>Yes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470" marR="2470" marT="2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</a:tr>
              <a:tr h="37549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u="none" strike="noStrike" dirty="0" smtClean="0"/>
                        <a:t>UATYQ550MC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470" marR="2470" marT="2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smtClean="0"/>
                        <a:t>2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470" marR="2470" marT="2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sz="1400" b="1" u="none" strike="noStrike" kern="120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R101</a:t>
                      </a:r>
                      <a:endParaRPr lang="en-MY" sz="1400" b="1" u="none" strike="noStrike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470" marR="2470" marT="2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smtClean="0"/>
                        <a:t>Rooftop Panel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470" marR="2470" marT="2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smtClean="0"/>
                        <a:t>Side Discharge / </a:t>
                      </a:r>
                    </a:p>
                    <a:p>
                      <a:pPr algn="ctr" fontAlgn="b"/>
                      <a:r>
                        <a:rPr lang="en-US" sz="1400" b="1" u="none" strike="noStrike" smtClean="0"/>
                        <a:t>Side Return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470" marR="2470" marT="2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Yes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470" marR="2470" marT="2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</a:tr>
              <a:tr h="37549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u="none" strike="noStrike" dirty="0" smtClean="0"/>
                        <a:t>UATYQ600MC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470" marR="2470" marT="2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smtClean="0"/>
                        <a:t>2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470" marR="2470" marT="2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sz="1400" b="1" u="none" strike="noStrike" kern="120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R101</a:t>
                      </a:r>
                      <a:endParaRPr lang="en-MY" sz="1400" b="1" u="none" strike="noStrike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470" marR="2470" marT="2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smtClean="0"/>
                        <a:t>Rooftop Panel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470" marR="2470" marT="2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smtClean="0"/>
                        <a:t>Side Discharge / </a:t>
                      </a:r>
                    </a:p>
                    <a:p>
                      <a:pPr algn="ctr" fontAlgn="b"/>
                      <a:r>
                        <a:rPr lang="en-US" sz="1400" b="1" u="none" strike="noStrike" smtClean="0"/>
                        <a:t>Side Return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470" marR="2470" marT="2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/>
                        <a:t>Yes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470" marR="2470" marT="2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</a:tr>
              <a:tr h="37549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u="none" strike="noStrike" dirty="0" smtClean="0"/>
                        <a:t>UATYQ700MC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470" marR="2470" marT="2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 smtClean="0"/>
                        <a:t>2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470" marR="2470" marT="2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sz="1400" b="1" u="none" strike="noStrike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R101</a:t>
                      </a:r>
                      <a:endParaRPr lang="en-MY" sz="1400" b="1" u="none" strike="noStrike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470" marR="2470" marT="2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 smtClean="0"/>
                        <a:t>Rooftop Panel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470" marR="2470" marT="2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 smtClean="0"/>
                        <a:t>Side Discharge / </a:t>
                      </a:r>
                    </a:p>
                    <a:p>
                      <a:pPr algn="ctr" fontAlgn="b"/>
                      <a:r>
                        <a:rPr lang="en-US" sz="1400" b="1" u="none" strike="noStrike" dirty="0" smtClean="0"/>
                        <a:t>Side Return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470" marR="2470" marT="2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/>
                        <a:t>Yes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470" marR="2470" marT="2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</a:tr>
            </a:tbl>
          </a:graphicData>
        </a:graphic>
      </p:graphicFrame>
      <p:grpSp>
        <p:nvGrpSpPr>
          <p:cNvPr id="2" name="Group 6"/>
          <p:cNvGrpSpPr>
            <a:grpSpLocks noChangeAspect="1"/>
          </p:cNvGrpSpPr>
          <p:nvPr/>
        </p:nvGrpSpPr>
        <p:grpSpPr bwMode="auto">
          <a:xfrm>
            <a:off x="1835150" y="2809875"/>
            <a:ext cx="4783138" cy="2347913"/>
            <a:chOff x="1282" y="1137"/>
            <a:chExt cx="3195" cy="1568"/>
          </a:xfrm>
        </p:grpSpPr>
        <p:sp>
          <p:nvSpPr>
            <p:cNvPr id="136197" name="AutoShape 5"/>
            <p:cNvSpPr>
              <a:spLocks noChangeAspect="1" noChangeArrowheads="1" noTextEdit="1"/>
            </p:cNvSpPr>
            <p:nvPr/>
          </p:nvSpPr>
          <p:spPr bwMode="auto">
            <a:xfrm>
              <a:off x="1282" y="1137"/>
              <a:ext cx="3195" cy="15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136198" name="Picture 7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282" y="1137"/>
              <a:ext cx="3203" cy="1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32" name="Rectangle 89"/>
          <p:cNvSpPr>
            <a:spLocks noGrp="1" noChangeArrowheads="1"/>
          </p:cNvSpPr>
          <p:nvPr>
            <p:ph type="title" idx="4294967295"/>
          </p:nvPr>
        </p:nvSpPr>
        <p:spPr>
          <a:xfrm>
            <a:off x="1412875" y="333375"/>
            <a:ext cx="5827713" cy="641350"/>
          </a:xfrm>
          <a:prstGeom prst="rect">
            <a:avLst/>
          </a:prstGeom>
          <a:effectLst>
            <a:outerShdw dist="17961" dir="13500000" algn="ctr" rotWithShape="0">
              <a:srgbClr val="393939"/>
            </a:outerShdw>
          </a:effec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ja-JP" sz="3600" i="1" dirty="0" err="1" smtClean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Sistemas</a:t>
            </a:r>
            <a:r>
              <a:rPr lang="en-US" altLang="ja-JP" sz="3600" i="1" dirty="0" smtClean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 Roof Top Alta </a:t>
            </a:r>
            <a:r>
              <a:rPr lang="en-US" altLang="ja-JP" sz="3600" i="1" dirty="0" err="1" smtClean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Eficiencia</a:t>
            </a:r>
            <a:endParaRPr lang="en-US" altLang="ja-JP" sz="3600" i="1" dirty="0" smtClean="0">
              <a:solidFill>
                <a:schemeClr val="accent6">
                  <a:lumMod val="75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908050"/>
            <a:ext cx="8229600" cy="7239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eaLnBrk="0" fontAlgn="auto" hangingPunct="0">
              <a:spcAft>
                <a:spcPts val="0"/>
              </a:spcAft>
              <a:defRPr/>
            </a:pPr>
            <a:r>
              <a:rPr lang="en-US" sz="3200" b="0" dirty="0" err="1">
                <a:latin typeface="+mj-lt"/>
                <a:ea typeface="+mj-ea"/>
                <a:cs typeface="+mj-cs"/>
              </a:rPr>
              <a:t>Rango</a:t>
            </a:r>
            <a:r>
              <a:rPr lang="en-US" sz="3200" b="0" dirty="0">
                <a:latin typeface="+mj-lt"/>
                <a:ea typeface="+mj-ea"/>
                <a:cs typeface="+mj-cs"/>
              </a:rPr>
              <a:t> de </a:t>
            </a:r>
            <a:r>
              <a:rPr lang="en-US" sz="3200" b="0" dirty="0" err="1">
                <a:latin typeface="+mj-lt"/>
                <a:ea typeface="+mj-ea"/>
                <a:cs typeface="+mj-cs"/>
              </a:rPr>
              <a:t>Operación</a:t>
            </a:r>
            <a:r>
              <a:rPr lang="en-US" sz="3200" b="0" dirty="0">
                <a:latin typeface="+mj-lt"/>
                <a:ea typeface="+mj-ea"/>
                <a:cs typeface="+mj-cs"/>
              </a:rPr>
              <a:t> UATYQ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1557338"/>
            <a:ext cx="7127875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32" name="Rectangle 89"/>
          <p:cNvSpPr>
            <a:spLocks noGrp="1" noChangeArrowheads="1"/>
          </p:cNvSpPr>
          <p:nvPr>
            <p:ph type="title" idx="4294967295"/>
          </p:nvPr>
        </p:nvSpPr>
        <p:spPr>
          <a:xfrm>
            <a:off x="1331913" y="333375"/>
            <a:ext cx="5827712" cy="641350"/>
          </a:xfrm>
          <a:prstGeom prst="rect">
            <a:avLst/>
          </a:prstGeom>
          <a:effectLst>
            <a:outerShdw dist="17961" dir="13500000" algn="ctr" rotWithShape="0">
              <a:srgbClr val="393939"/>
            </a:outerShdw>
          </a:effec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ja-JP" sz="3600" i="1" dirty="0" err="1" smtClean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Sistemas</a:t>
            </a:r>
            <a:r>
              <a:rPr lang="en-US" altLang="ja-JP" sz="3600" i="1" dirty="0" smtClean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 Roof Top Alta </a:t>
            </a:r>
            <a:r>
              <a:rPr lang="en-US" altLang="ja-JP" sz="3600" i="1" dirty="0" err="1" smtClean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Eficiencia</a:t>
            </a:r>
            <a:endParaRPr lang="en-US" altLang="ja-JP" sz="3600" i="1" dirty="0" smtClean="0">
              <a:solidFill>
                <a:schemeClr val="accent6">
                  <a:lumMod val="75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pic>
        <p:nvPicPr>
          <p:cNvPr id="13824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6375" y="1196975"/>
            <a:ext cx="5943600" cy="522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32" name="Rectangle 89"/>
          <p:cNvSpPr>
            <a:spLocks noGrp="1" noChangeArrowheads="1"/>
          </p:cNvSpPr>
          <p:nvPr>
            <p:ph type="title" idx="4294967295"/>
          </p:nvPr>
        </p:nvSpPr>
        <p:spPr>
          <a:xfrm>
            <a:off x="1268413" y="908050"/>
            <a:ext cx="5827712" cy="641350"/>
          </a:xfrm>
          <a:prstGeom prst="rect">
            <a:avLst/>
          </a:prstGeom>
          <a:effectLst>
            <a:outerShdw dist="17961" dir="13500000" algn="ctr" rotWithShape="0">
              <a:srgbClr val="393939"/>
            </a:outerShdw>
          </a:effec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ja-JP" sz="3600" i="1" smtClean="0">
                <a:solidFill>
                  <a:srgbClr val="EBF1DE"/>
                </a:solidFill>
                <a:latin typeface="Arial Narrow" pitchFamily="34" charset="0"/>
                <a:cs typeface="Arial" pitchFamily="34" charset="0"/>
              </a:rPr>
              <a:t>Sistemas Roof Top Alta Eficiencia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68313" y="1700213"/>
            <a:ext cx="8323262" cy="4191000"/>
            <a:chOff x="0" y="0"/>
            <a:chExt cx="8323490" cy="4191000"/>
          </a:xfrm>
        </p:grpSpPr>
        <p:graphicFrame>
          <p:nvGraphicFramePr>
            <p:cNvPr id="4" name="Chart 6"/>
            <p:cNvGraphicFramePr/>
            <p:nvPr/>
          </p:nvGraphicFramePr>
          <p:xfrm>
            <a:off x="0" y="0"/>
            <a:ext cx="8323490" cy="4191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5" name="TextBox 41"/>
            <p:cNvSpPr txBox="1"/>
            <p:nvPr/>
          </p:nvSpPr>
          <p:spPr>
            <a:xfrm>
              <a:off x="5257944" y="533400"/>
              <a:ext cx="552465" cy="171450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US" sz="1050" dirty="0">
                  <a:solidFill>
                    <a:srgbClr val="00B0F0"/>
                  </a:solidFill>
                </a:rPr>
                <a:t>-4dBA</a:t>
              </a:r>
            </a:p>
          </p:txBody>
        </p:sp>
        <p:cxnSp>
          <p:nvCxnSpPr>
            <p:cNvPr id="6" name="Straight Arrow Connector 8"/>
            <p:cNvCxnSpPr/>
            <p:nvPr/>
          </p:nvCxnSpPr>
          <p:spPr>
            <a:xfrm rot="5400000">
              <a:off x="5639753" y="913606"/>
              <a:ext cx="304800" cy="158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9"/>
            <p:cNvCxnSpPr/>
            <p:nvPr/>
          </p:nvCxnSpPr>
          <p:spPr>
            <a:xfrm rot="5400000">
              <a:off x="1524840" y="1980406"/>
              <a:ext cx="304800" cy="158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44"/>
            <p:cNvSpPr txBox="1"/>
            <p:nvPr/>
          </p:nvSpPr>
          <p:spPr>
            <a:xfrm>
              <a:off x="1422439" y="1528762"/>
              <a:ext cx="552465" cy="207963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US" sz="1050" dirty="0">
                  <a:solidFill>
                    <a:srgbClr val="00B0F0"/>
                  </a:solidFill>
                </a:rPr>
                <a:t>-4dBA</a:t>
              </a:r>
            </a:p>
          </p:txBody>
        </p:sp>
        <p:sp>
          <p:nvSpPr>
            <p:cNvPr id="9" name="TextBox 45"/>
            <p:cNvSpPr txBox="1"/>
            <p:nvPr/>
          </p:nvSpPr>
          <p:spPr>
            <a:xfrm>
              <a:off x="3429094" y="914400"/>
              <a:ext cx="552465" cy="933450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US" sz="1050" dirty="0">
                  <a:solidFill>
                    <a:srgbClr val="00B0F0"/>
                  </a:solidFill>
                </a:rPr>
                <a:t>-2dBA</a:t>
              </a:r>
            </a:p>
          </p:txBody>
        </p:sp>
        <p:cxnSp>
          <p:nvCxnSpPr>
            <p:cNvPr id="10" name="Straight Arrow Connector 12"/>
            <p:cNvCxnSpPr/>
            <p:nvPr/>
          </p:nvCxnSpPr>
          <p:spPr>
            <a:xfrm rot="16200000" flipH="1">
              <a:off x="3658498" y="1370806"/>
              <a:ext cx="30321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3"/>
            <p:cNvCxnSpPr/>
            <p:nvPr/>
          </p:nvCxnSpPr>
          <p:spPr>
            <a:xfrm rot="16200000" flipV="1">
              <a:off x="942210" y="1648619"/>
              <a:ext cx="249237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2" name="TextBox 48"/>
            <p:cNvSpPr txBox="1"/>
            <p:nvPr/>
          </p:nvSpPr>
          <p:spPr>
            <a:xfrm>
              <a:off x="838223" y="1295400"/>
              <a:ext cx="552465" cy="171450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US" sz="1050" dirty="0">
                  <a:solidFill>
                    <a:srgbClr val="FF0000"/>
                  </a:solidFill>
                </a:rPr>
                <a:t>+2dBA</a:t>
              </a:r>
            </a:p>
          </p:txBody>
        </p:sp>
        <p:sp>
          <p:nvSpPr>
            <p:cNvPr id="13" name="TextBox 50"/>
            <p:cNvSpPr txBox="1"/>
            <p:nvPr/>
          </p:nvSpPr>
          <p:spPr>
            <a:xfrm>
              <a:off x="2400366" y="1433512"/>
              <a:ext cx="552465" cy="207963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US" sz="1050">
                  <a:solidFill>
                    <a:srgbClr val="00B0F0"/>
                  </a:solidFill>
                </a:rPr>
                <a:t>-5dBA</a:t>
              </a:r>
            </a:p>
          </p:txBody>
        </p:sp>
        <p:cxnSp>
          <p:nvCxnSpPr>
            <p:cNvPr id="14" name="Straight Arrow Connector 16"/>
            <p:cNvCxnSpPr/>
            <p:nvPr/>
          </p:nvCxnSpPr>
          <p:spPr>
            <a:xfrm rot="5400000">
              <a:off x="2515467" y="1828006"/>
              <a:ext cx="304800" cy="158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4493303"/>
            <a:ext cx="1979712" cy="2085297"/>
          </a:xfrm>
          <a:prstGeom prst="rect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path path="circle">
              <a:fillToRect l="100000" t="100000"/>
            </a:path>
            <a:tileRect r="-100000" b="-100000"/>
          </a:gra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32" name="Rectangle 89"/>
          <p:cNvSpPr>
            <a:spLocks noGrp="1" noChangeArrowheads="1"/>
          </p:cNvSpPr>
          <p:nvPr>
            <p:ph type="title" idx="4294967295"/>
          </p:nvPr>
        </p:nvSpPr>
        <p:spPr>
          <a:xfrm>
            <a:off x="1412875" y="260350"/>
            <a:ext cx="5827713" cy="641350"/>
          </a:xfrm>
          <a:prstGeom prst="rect">
            <a:avLst/>
          </a:prstGeom>
          <a:effectLst>
            <a:outerShdw dist="17961" dir="13500000" algn="ctr" rotWithShape="0">
              <a:srgbClr val="393939"/>
            </a:outerShdw>
          </a:effec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ja-JP" sz="3600" i="1" smtClean="0">
                <a:solidFill>
                  <a:srgbClr val="FCD5B5"/>
                </a:solidFill>
                <a:latin typeface="Arial Narrow" pitchFamily="34" charset="0"/>
                <a:cs typeface="Arial" pitchFamily="34" charset="0"/>
              </a:rPr>
              <a:t>Sistemas Roof Top Alta Eficiencia</a:t>
            </a:r>
          </a:p>
        </p:txBody>
      </p:sp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3492500" y="3944938"/>
            <a:ext cx="762000" cy="609600"/>
            <a:chOff x="3505200" y="838200"/>
            <a:chExt cx="762000" cy="609600"/>
          </a:xfrm>
        </p:grpSpPr>
        <p:cxnSp>
          <p:nvCxnSpPr>
            <p:cNvPr id="6" name="Straight Connector 16"/>
            <p:cNvCxnSpPr/>
            <p:nvPr/>
          </p:nvCxnSpPr>
          <p:spPr bwMode="auto">
            <a:xfrm>
              <a:off x="3505200" y="1447800"/>
              <a:ext cx="685800" cy="0"/>
            </a:xfrm>
            <a:prstGeom prst="line">
              <a:avLst/>
            </a:prstGeom>
            <a:ln>
              <a:prstDash val="sysDash"/>
              <a:headEnd type="none" w="med" len="med"/>
              <a:tailEnd type="none" w="med" len="med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18"/>
            <p:cNvCxnSpPr/>
            <p:nvPr/>
          </p:nvCxnSpPr>
          <p:spPr bwMode="auto">
            <a:xfrm flipV="1">
              <a:off x="4267200" y="838200"/>
              <a:ext cx="0" cy="609600"/>
            </a:xfrm>
            <a:prstGeom prst="line">
              <a:avLst/>
            </a:prstGeom>
            <a:ln>
              <a:prstDash val="sysDash"/>
              <a:headEnd type="none" w="med" len="med"/>
              <a:tailEnd type="none" w="med" len="med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46115" name="Picture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0" y="3657600"/>
            <a:ext cx="88582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611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4800" y="990600"/>
            <a:ext cx="4435475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 descr="D:\LimCH\Product Photos\5RT-FEAA\View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6920" y="3938885"/>
            <a:ext cx="3276600" cy="14417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13" name="Straight Connector 35"/>
          <p:cNvCxnSpPr/>
          <p:nvPr/>
        </p:nvCxnSpPr>
        <p:spPr bwMode="auto">
          <a:xfrm>
            <a:off x="3451225" y="4945063"/>
            <a:ext cx="1600200" cy="0"/>
          </a:xfrm>
          <a:prstGeom prst="line">
            <a:avLst/>
          </a:prstGeom>
          <a:ln>
            <a:prstDash val="sysDot"/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3" name="Group 133"/>
          <p:cNvGrpSpPr>
            <a:grpSpLocks/>
          </p:cNvGrpSpPr>
          <p:nvPr/>
        </p:nvGrpSpPr>
        <p:grpSpPr bwMode="auto">
          <a:xfrm>
            <a:off x="5105400" y="3657600"/>
            <a:ext cx="2447925" cy="2306638"/>
            <a:chOff x="1751" y="1039"/>
            <a:chExt cx="1352" cy="1129"/>
          </a:xfrm>
        </p:grpSpPr>
        <p:pic>
          <p:nvPicPr>
            <p:cNvPr id="143369" name="Object 6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751" y="1039"/>
              <a:ext cx="1352" cy="1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370" name="Object 134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937" y="1159"/>
              <a:ext cx="973" cy="72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46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2000"/>
                                        <p:tgtEl>
                                          <p:spTgt spid="346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32" name="Rectangle 89"/>
          <p:cNvSpPr>
            <a:spLocks noGrp="1" noChangeArrowheads="1"/>
          </p:cNvSpPr>
          <p:nvPr>
            <p:ph type="title" idx="4294967295"/>
          </p:nvPr>
        </p:nvSpPr>
        <p:spPr>
          <a:xfrm>
            <a:off x="3316288" y="260350"/>
            <a:ext cx="5827712" cy="641350"/>
          </a:xfrm>
          <a:prstGeom prst="rect">
            <a:avLst/>
          </a:prstGeom>
          <a:effectLst>
            <a:outerShdw dist="17961" dir="13500000" algn="ctr" rotWithShape="0">
              <a:srgbClr val="393939"/>
            </a:outerShdw>
          </a:effec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ja-JP" sz="3600" i="1" smtClean="0">
                <a:solidFill>
                  <a:srgbClr val="FCD5B5"/>
                </a:solidFill>
                <a:latin typeface="Arial Narrow" pitchFamily="34" charset="0"/>
                <a:cs typeface="Arial" pitchFamily="34" charset="0"/>
              </a:rPr>
              <a:t>Sistemas Roof Top Alta Eficiencia</a:t>
            </a:r>
          </a:p>
        </p:txBody>
      </p:sp>
      <p:pic>
        <p:nvPicPr>
          <p:cNvPr id="14438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29200" y="1219200"/>
            <a:ext cx="4093198" cy="190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438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2819400"/>
            <a:ext cx="32766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3505200"/>
            <a:ext cx="2932169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4390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43400" y="2209800"/>
            <a:ext cx="84931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triped Right Arrow 10"/>
          <p:cNvSpPr/>
          <p:nvPr/>
        </p:nvSpPr>
        <p:spPr>
          <a:xfrm>
            <a:off x="3352800" y="3276600"/>
            <a:ext cx="1371600" cy="609600"/>
          </a:xfrm>
          <a:prstGeom prst="stripedRightArrow">
            <a:avLst>
              <a:gd name="adj1" fmla="val 36364"/>
              <a:gd name="adj2" fmla="val 4772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en-US"/>
          </a:p>
        </p:txBody>
      </p:sp>
      <p:sp>
        <p:nvSpPr>
          <p:cNvPr id="8" name="Plus 11"/>
          <p:cNvSpPr/>
          <p:nvPr/>
        </p:nvSpPr>
        <p:spPr>
          <a:xfrm>
            <a:off x="6096000" y="3352800"/>
            <a:ext cx="533400" cy="533400"/>
          </a:xfrm>
          <a:prstGeom prst="mathPlus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en-US"/>
          </a:p>
        </p:txBody>
      </p:sp>
      <p:sp>
        <p:nvSpPr>
          <p:cNvPr id="9" name="TextBox 14"/>
          <p:cNvSpPr txBox="1">
            <a:spLocks noChangeArrowheads="1"/>
          </p:cNvSpPr>
          <p:nvPr/>
        </p:nvSpPr>
        <p:spPr bwMode="auto">
          <a:xfrm>
            <a:off x="6705600" y="5029200"/>
            <a:ext cx="1600200" cy="663575"/>
          </a:xfrm>
          <a:prstGeom prst="roundRect">
            <a:avLst/>
          </a:prstGeom>
          <a:solidFill>
            <a:schemeClr val="lt1">
              <a:alpha val="50000"/>
            </a:schemeClr>
          </a:solidFill>
          <a:ln>
            <a:solidFill>
              <a:srgbClr val="FF0000"/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1100" dirty="0">
                <a:ea typeface="Calibri" pitchFamily="34" charset="0"/>
                <a:cs typeface="Arial" pitchFamily="34" charset="0"/>
              </a:rPr>
              <a:t> Damper </a:t>
            </a:r>
            <a:r>
              <a:rPr lang="en-US" sz="1100" dirty="0" err="1">
                <a:ea typeface="Calibri" pitchFamily="34" charset="0"/>
                <a:cs typeface="Arial" pitchFamily="34" charset="0"/>
              </a:rPr>
              <a:t>airefresco</a:t>
            </a:r>
            <a:r>
              <a:rPr lang="en-US" sz="1100" dirty="0">
                <a:ea typeface="Calibri" pitchFamily="34" charset="0"/>
                <a:cs typeface="Arial" pitchFamily="34" charset="0"/>
              </a:rPr>
              <a:t> + </a:t>
            </a:r>
            <a:r>
              <a:rPr lang="en-US" sz="1100" dirty="0" err="1">
                <a:ea typeface="Calibri" pitchFamily="34" charset="0"/>
                <a:cs typeface="Arial" pitchFamily="34" charset="0"/>
              </a:rPr>
              <a:t>reja</a:t>
            </a:r>
            <a:r>
              <a:rPr lang="en-US" sz="1100" dirty="0">
                <a:ea typeface="Calibri" pitchFamily="34" charset="0"/>
                <a:cs typeface="Arial" pitchFamily="34" charset="0"/>
              </a:rPr>
              <a:t>+ </a:t>
            </a:r>
            <a:r>
              <a:rPr lang="en-US" sz="1100" dirty="0" err="1">
                <a:ea typeface="Calibri" pitchFamily="34" charset="0"/>
                <a:cs typeface="Arial" pitchFamily="34" charset="0"/>
              </a:rPr>
              <a:t>Saranet</a:t>
            </a:r>
            <a:r>
              <a:rPr lang="en-US" sz="1100" dirty="0">
                <a:ea typeface="Calibri" pitchFamily="34" charset="0"/>
                <a:cs typeface="Arial" pitchFamily="34" charset="0"/>
              </a:rPr>
              <a:t> </a:t>
            </a:r>
            <a:r>
              <a:rPr lang="en-US" sz="1100" dirty="0" err="1">
                <a:ea typeface="Calibri" pitchFamily="34" charset="0"/>
                <a:cs typeface="Arial" pitchFamily="34" charset="0"/>
              </a:rPr>
              <a:t>Filtro</a:t>
            </a:r>
            <a:endParaRPr lang="en-US" sz="1100" dirty="0">
              <a:ea typeface="Calibri" pitchFamily="34" charset="0"/>
              <a:cs typeface="Arial" pitchFamily="34" charset="0"/>
            </a:endParaRPr>
          </a:p>
        </p:txBody>
      </p:sp>
      <p:sp>
        <p:nvSpPr>
          <p:cNvPr id="10" name="TextBox 16"/>
          <p:cNvSpPr txBox="1">
            <a:spLocks noChangeArrowheads="1"/>
          </p:cNvSpPr>
          <p:nvPr/>
        </p:nvSpPr>
        <p:spPr bwMode="auto">
          <a:xfrm>
            <a:off x="4191000" y="4953000"/>
            <a:ext cx="1447800" cy="288925"/>
          </a:xfrm>
          <a:prstGeom prst="roundRect">
            <a:avLst/>
          </a:prstGeom>
          <a:solidFill>
            <a:schemeClr val="lt1">
              <a:alpha val="59000"/>
            </a:schemeClr>
          </a:solidFill>
          <a:ln>
            <a:solidFill>
              <a:srgbClr val="FF0000"/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1100" dirty="0">
                <a:latin typeface="Technic" pitchFamily="2" charset="2"/>
                <a:ea typeface="Calibri" pitchFamily="34" charset="0"/>
                <a:cs typeface="Times New Roman" pitchFamily="18" charset="0"/>
              </a:rPr>
              <a:t>Return Air Damper</a:t>
            </a:r>
          </a:p>
        </p:txBody>
      </p:sp>
      <p:sp>
        <p:nvSpPr>
          <p:cNvPr id="144397" name="10 CuadroTexto"/>
          <p:cNvSpPr txBox="1">
            <a:spLocks noChangeArrowheads="1"/>
          </p:cNvSpPr>
          <p:nvPr/>
        </p:nvSpPr>
        <p:spPr bwMode="auto">
          <a:xfrm>
            <a:off x="755650" y="1412875"/>
            <a:ext cx="40322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r>
              <a:rPr lang="es-AR"/>
              <a:t>Opción de Kit Economizador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32" name="Rectangle 89"/>
          <p:cNvSpPr>
            <a:spLocks noGrp="1" noChangeArrowheads="1"/>
          </p:cNvSpPr>
          <p:nvPr>
            <p:ph type="title" idx="4294967295"/>
          </p:nvPr>
        </p:nvSpPr>
        <p:spPr>
          <a:xfrm>
            <a:off x="1403350" y="260350"/>
            <a:ext cx="5827713" cy="641350"/>
          </a:xfrm>
          <a:prstGeom prst="rect">
            <a:avLst/>
          </a:prstGeom>
          <a:effectLst>
            <a:outerShdw dist="17961" dir="13500000" algn="ctr" rotWithShape="0">
              <a:srgbClr val="393939"/>
            </a:outerShdw>
          </a:effec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ja-JP" sz="3600" i="1" smtClean="0">
                <a:solidFill>
                  <a:srgbClr val="FFCC66"/>
                </a:solidFill>
                <a:latin typeface="Arial Narrow" pitchFamily="34" charset="0"/>
                <a:cs typeface="Arial" pitchFamily="34" charset="0"/>
              </a:rPr>
              <a:t>Sistemas Roof Top Alta Eficiencia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2276475"/>
            <a:ext cx="5772515" cy="4352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0292" name="3 CuadroTexto"/>
          <p:cNvSpPr txBox="1">
            <a:spLocks noChangeArrowheads="1"/>
          </p:cNvSpPr>
          <p:nvPr/>
        </p:nvSpPr>
        <p:spPr bwMode="auto">
          <a:xfrm>
            <a:off x="900113" y="1196975"/>
            <a:ext cx="23034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r>
              <a:rPr lang="es-AR"/>
              <a:t>Principales Caracteristicas</a:t>
            </a:r>
          </a:p>
        </p:txBody>
      </p:sp>
      <p:sp>
        <p:nvSpPr>
          <p:cNvPr id="5" name="4 Llamada con línea 2 (borde y barra de énfasis)"/>
          <p:cNvSpPr/>
          <p:nvPr/>
        </p:nvSpPr>
        <p:spPr>
          <a:xfrm>
            <a:off x="5867400" y="1341438"/>
            <a:ext cx="2160588" cy="503237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47853"/>
              <a:gd name="adj6" fmla="val -14775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es-AR" dirty="0">
                <a:solidFill>
                  <a:srgbClr val="FFC000"/>
                </a:solidFill>
              </a:rPr>
              <a:t>Paneles de Acero </a:t>
            </a:r>
            <a:r>
              <a:rPr lang="es-AR" dirty="0" err="1">
                <a:solidFill>
                  <a:srgbClr val="FFC000"/>
                </a:solidFill>
              </a:rPr>
              <a:t>Zincado</a:t>
            </a:r>
            <a:r>
              <a:rPr lang="es-AR" dirty="0">
                <a:solidFill>
                  <a:srgbClr val="FFC000"/>
                </a:solidFill>
              </a:rPr>
              <a:t> Pintado </a:t>
            </a:r>
          </a:p>
        </p:txBody>
      </p:sp>
      <p:sp>
        <p:nvSpPr>
          <p:cNvPr id="6" name="5 Llamada con línea 2 (borde y barra de énfasis)"/>
          <p:cNvSpPr/>
          <p:nvPr/>
        </p:nvSpPr>
        <p:spPr>
          <a:xfrm>
            <a:off x="6300788" y="2276475"/>
            <a:ext cx="2159000" cy="504825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84504"/>
              <a:gd name="adj6" fmla="val -8863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es-AR" dirty="0">
                <a:solidFill>
                  <a:srgbClr val="FF0000"/>
                </a:solidFill>
              </a:rPr>
              <a:t>Aislación de PE 10 mm de espesor</a:t>
            </a:r>
          </a:p>
        </p:txBody>
      </p:sp>
      <p:sp>
        <p:nvSpPr>
          <p:cNvPr id="8" name="7 Llamada con línea 2 (borde y barra de énfasis)"/>
          <p:cNvSpPr/>
          <p:nvPr/>
        </p:nvSpPr>
        <p:spPr>
          <a:xfrm>
            <a:off x="6875463" y="3357563"/>
            <a:ext cx="2160587" cy="503237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00998"/>
              <a:gd name="adj6" fmla="val -148428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es-AR" dirty="0">
                <a:solidFill>
                  <a:srgbClr val="FFC000"/>
                </a:solidFill>
              </a:rPr>
              <a:t>Filtro + Ranuras porta Filtros</a:t>
            </a:r>
          </a:p>
        </p:txBody>
      </p:sp>
      <p:sp>
        <p:nvSpPr>
          <p:cNvPr id="9" name="8 Llamada con línea 2 (borde y barra de énfasis)"/>
          <p:cNvSpPr/>
          <p:nvPr/>
        </p:nvSpPr>
        <p:spPr>
          <a:xfrm>
            <a:off x="6084888" y="5013325"/>
            <a:ext cx="2590800" cy="1008063"/>
          </a:xfrm>
          <a:prstGeom prst="accentBorderCallout2">
            <a:avLst>
              <a:gd name="adj1" fmla="val 48313"/>
              <a:gd name="adj2" fmla="val -7493"/>
              <a:gd name="adj3" fmla="val -3199"/>
              <a:gd name="adj4" fmla="val -8193"/>
              <a:gd name="adj5" fmla="val -158429"/>
              <a:gd name="adj6" fmla="val -17190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es-AR" dirty="0">
                <a:solidFill>
                  <a:srgbClr val="FFC000"/>
                </a:solidFill>
              </a:rPr>
              <a:t>Motor de Inducción  IP44  + Ventilador Axial de bajo nivel sonoro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32" name="Rectangle 89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60350"/>
            <a:ext cx="5827713" cy="641350"/>
          </a:xfrm>
          <a:prstGeom prst="rect">
            <a:avLst/>
          </a:prstGeom>
          <a:effectLst>
            <a:outerShdw dist="17961" dir="13500000" algn="ctr" rotWithShape="0">
              <a:srgbClr val="393939"/>
            </a:outerShdw>
          </a:effec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ja-JP" sz="3600" i="1" smtClean="0">
                <a:solidFill>
                  <a:srgbClr val="FCD5B5"/>
                </a:solidFill>
                <a:latin typeface="Arial Narrow" pitchFamily="34" charset="0"/>
                <a:cs typeface="Arial" pitchFamily="34" charset="0"/>
              </a:rPr>
              <a:t>Sistemas Roof Top Alta Eficiencia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1412776"/>
            <a:ext cx="5772515" cy="4352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1316" name="3 CuadroTexto"/>
          <p:cNvSpPr txBox="1">
            <a:spLocks noChangeArrowheads="1"/>
          </p:cNvSpPr>
          <p:nvPr/>
        </p:nvSpPr>
        <p:spPr bwMode="auto">
          <a:xfrm>
            <a:off x="609600" y="1371600"/>
            <a:ext cx="23034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r>
              <a:rPr lang="es-AR"/>
              <a:t>Principales Caracteristicas</a:t>
            </a:r>
          </a:p>
        </p:txBody>
      </p:sp>
      <p:sp>
        <p:nvSpPr>
          <p:cNvPr id="11" name="10 Llamada con línea 2 (borde y barra de énfasis)"/>
          <p:cNvSpPr/>
          <p:nvPr/>
        </p:nvSpPr>
        <p:spPr>
          <a:xfrm>
            <a:off x="395288" y="2492375"/>
            <a:ext cx="2592387" cy="649288"/>
          </a:xfrm>
          <a:prstGeom prst="accentBorderCallout2">
            <a:avLst>
              <a:gd name="adj1" fmla="val 21438"/>
              <a:gd name="adj2" fmla="val 108407"/>
              <a:gd name="adj3" fmla="val 50552"/>
              <a:gd name="adj4" fmla="val 126184"/>
              <a:gd name="adj5" fmla="val 252700"/>
              <a:gd name="adj6" fmla="val 200988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es-AR" dirty="0">
                <a:solidFill>
                  <a:schemeClr val="accent6">
                    <a:lumMod val="75000"/>
                  </a:schemeClr>
                </a:solidFill>
              </a:rPr>
              <a:t>Válvula de Expansión Electrónica</a:t>
            </a:r>
          </a:p>
        </p:txBody>
      </p:sp>
      <p:sp>
        <p:nvSpPr>
          <p:cNvPr id="12" name="11 Llamada con línea 2 (borde y barra de énfasis)"/>
          <p:cNvSpPr/>
          <p:nvPr/>
        </p:nvSpPr>
        <p:spPr>
          <a:xfrm>
            <a:off x="323850" y="3500438"/>
            <a:ext cx="2592388" cy="1081087"/>
          </a:xfrm>
          <a:prstGeom prst="accentBorderCallout2">
            <a:avLst>
              <a:gd name="adj1" fmla="val 21438"/>
              <a:gd name="adj2" fmla="val 108407"/>
              <a:gd name="adj3" fmla="val 46073"/>
              <a:gd name="adj4" fmla="val 109387"/>
              <a:gd name="adj5" fmla="val 113396"/>
              <a:gd name="adj6" fmla="val 21442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es-AR" dirty="0">
                <a:solidFill>
                  <a:schemeClr val="accent6">
                    <a:lumMod val="75000"/>
                  </a:schemeClr>
                </a:solidFill>
              </a:rPr>
              <a:t>Compresor </a:t>
            </a:r>
            <a:r>
              <a:rPr lang="es-AR" dirty="0" err="1">
                <a:solidFill>
                  <a:schemeClr val="accent6">
                    <a:lumMod val="75000"/>
                  </a:schemeClr>
                </a:solidFill>
              </a:rPr>
              <a:t>Scroll</a:t>
            </a:r>
            <a:r>
              <a:rPr lang="es-AR" dirty="0">
                <a:solidFill>
                  <a:schemeClr val="accent6">
                    <a:lumMod val="75000"/>
                  </a:schemeClr>
                </a:solidFill>
              </a:rPr>
              <a:t> R410a con protección Interna y calefactor de Carter</a:t>
            </a:r>
          </a:p>
        </p:txBody>
      </p:sp>
      <p:sp>
        <p:nvSpPr>
          <p:cNvPr id="13" name="12 Llamada con línea 2"/>
          <p:cNvSpPr/>
          <p:nvPr/>
        </p:nvSpPr>
        <p:spPr>
          <a:xfrm>
            <a:off x="539750" y="5084763"/>
            <a:ext cx="2376488" cy="720725"/>
          </a:xfrm>
          <a:prstGeom prst="borderCallout2">
            <a:avLst>
              <a:gd name="adj1" fmla="val -1406"/>
              <a:gd name="adj2" fmla="val 109505"/>
              <a:gd name="adj3" fmla="val 99376"/>
              <a:gd name="adj4" fmla="val 110474"/>
              <a:gd name="adj5" fmla="val 14308"/>
              <a:gd name="adj6" fmla="val 212008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es-AR" dirty="0">
                <a:solidFill>
                  <a:schemeClr val="accent6">
                    <a:lumMod val="75000"/>
                  </a:schemeClr>
                </a:solidFill>
              </a:rPr>
              <a:t>Serpentina de Condensador con </a:t>
            </a:r>
            <a:r>
              <a:rPr lang="es-AR" dirty="0" err="1">
                <a:solidFill>
                  <a:schemeClr val="accent6">
                    <a:lumMod val="75000"/>
                  </a:schemeClr>
                </a:solidFill>
              </a:rPr>
              <a:t>Gold</a:t>
            </a:r>
            <a:r>
              <a:rPr lang="es-AR" dirty="0"/>
              <a:t> Fin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32" name="Rectangle 89"/>
          <p:cNvSpPr>
            <a:spLocks noGrp="1" noChangeArrowheads="1"/>
          </p:cNvSpPr>
          <p:nvPr>
            <p:ph type="title" idx="4294967295"/>
          </p:nvPr>
        </p:nvSpPr>
        <p:spPr>
          <a:xfrm>
            <a:off x="1555750" y="188913"/>
            <a:ext cx="5827713" cy="641350"/>
          </a:xfrm>
          <a:prstGeom prst="rect">
            <a:avLst/>
          </a:prstGeom>
          <a:effectLst>
            <a:outerShdw dist="17961" dir="13500000" algn="ctr" rotWithShape="0">
              <a:srgbClr val="393939"/>
            </a:outerShdw>
          </a:effec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ja-JP" sz="3600" i="1" smtClean="0">
                <a:solidFill>
                  <a:srgbClr val="FCD5B5"/>
                </a:solidFill>
                <a:latin typeface="Arial Narrow" pitchFamily="34" charset="0"/>
                <a:cs typeface="Arial" pitchFamily="34" charset="0"/>
              </a:rPr>
              <a:t>Sistemas Roof Top Alta Eficiencia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81200"/>
            <a:ext cx="5772515" cy="4352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2340" name="3 CuadroTexto"/>
          <p:cNvSpPr txBox="1">
            <a:spLocks noChangeArrowheads="1"/>
          </p:cNvSpPr>
          <p:nvPr/>
        </p:nvSpPr>
        <p:spPr bwMode="auto">
          <a:xfrm>
            <a:off x="395288" y="981075"/>
            <a:ext cx="23050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</a:pPr>
            <a:r>
              <a:rPr lang="es-AR"/>
              <a:t>Principales Caracteristicas</a:t>
            </a:r>
          </a:p>
        </p:txBody>
      </p:sp>
      <p:sp>
        <p:nvSpPr>
          <p:cNvPr id="8" name="7 Llamada con línea 2"/>
          <p:cNvSpPr/>
          <p:nvPr/>
        </p:nvSpPr>
        <p:spPr>
          <a:xfrm>
            <a:off x="5867400" y="1125538"/>
            <a:ext cx="3276600" cy="1223962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28554"/>
              <a:gd name="adj5" fmla="val 280867"/>
              <a:gd name="adj6" fmla="val -2894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es-AR" dirty="0">
                <a:solidFill>
                  <a:schemeClr val="accent6">
                    <a:lumMod val="75000"/>
                  </a:schemeClr>
                </a:solidFill>
              </a:rPr>
              <a:t>Ventilador  balanceado de Impulsión DADE alabes  curvados adelante con polea de regulación variable . IP55</a:t>
            </a:r>
          </a:p>
        </p:txBody>
      </p:sp>
      <p:sp>
        <p:nvSpPr>
          <p:cNvPr id="9" name="8 Llamada con línea 1"/>
          <p:cNvSpPr/>
          <p:nvPr/>
        </p:nvSpPr>
        <p:spPr>
          <a:xfrm>
            <a:off x="5830888" y="3048000"/>
            <a:ext cx="3313112" cy="719137"/>
          </a:xfrm>
          <a:prstGeom prst="borderCallout1">
            <a:avLst>
              <a:gd name="adj1" fmla="val 18750"/>
              <a:gd name="adj2" fmla="val -8333"/>
              <a:gd name="adj3" fmla="val 104437"/>
              <a:gd name="adj4" fmla="val -7601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es-AR" dirty="0">
                <a:solidFill>
                  <a:schemeClr val="accent6">
                    <a:lumMod val="75000"/>
                  </a:schemeClr>
                </a:solidFill>
              </a:rPr>
              <a:t>Serpentina Evaporador con </a:t>
            </a:r>
            <a:r>
              <a:rPr lang="es-AR" dirty="0" err="1">
                <a:solidFill>
                  <a:schemeClr val="accent6">
                    <a:lumMod val="75000"/>
                  </a:schemeClr>
                </a:solidFill>
              </a:rPr>
              <a:t>Goldfin</a:t>
            </a:r>
            <a:endParaRPr lang="es-AR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32" name="Rectangle 89"/>
          <p:cNvSpPr>
            <a:spLocks noGrp="1" noChangeArrowheads="1"/>
          </p:cNvSpPr>
          <p:nvPr>
            <p:ph type="title" idx="4294967295"/>
          </p:nvPr>
        </p:nvSpPr>
        <p:spPr>
          <a:xfrm>
            <a:off x="1670050" y="188913"/>
            <a:ext cx="5827713" cy="641350"/>
          </a:xfrm>
          <a:prstGeom prst="rect">
            <a:avLst/>
          </a:prstGeom>
          <a:effectLst>
            <a:outerShdw dist="17961" dir="13500000" algn="ctr" rotWithShape="0">
              <a:srgbClr val="393939"/>
            </a:outerShdw>
          </a:effec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ja-JP" sz="3600" i="1" dirty="0" err="1" smtClean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Sistemas</a:t>
            </a:r>
            <a:r>
              <a:rPr lang="en-US" altLang="ja-JP" sz="3600" i="1" dirty="0" smtClean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 Roof Top Alta </a:t>
            </a:r>
            <a:r>
              <a:rPr lang="en-US" altLang="ja-JP" sz="3600" i="1" dirty="0" err="1" smtClean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Eficiencia</a:t>
            </a:r>
            <a:endParaRPr lang="en-US" altLang="ja-JP" sz="3600" i="1" dirty="0" smtClean="0">
              <a:solidFill>
                <a:schemeClr val="accent6">
                  <a:lumMod val="75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pic>
        <p:nvPicPr>
          <p:cNvPr id="14541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836613"/>
            <a:ext cx="8424863" cy="55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YL - White background">
    <a:majorFont>
      <a:latin typeface="Calibri"/>
      <a:ea typeface=""/>
      <a:cs typeface=""/>
    </a:majorFont>
    <a:minorFont>
      <a:latin typeface="Calibri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568</TotalTime>
  <Words>2189</Words>
  <Application>Microsoft Office PowerPoint</Application>
  <PresentationFormat>Presentación en pantalla (4:3)</PresentationFormat>
  <Paragraphs>784</Paragraphs>
  <Slides>53</Slides>
  <Notes>4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3</vt:i4>
      </vt:variant>
      <vt:variant>
        <vt:lpstr>Títulos de diapositiva</vt:lpstr>
      </vt:variant>
      <vt:variant>
        <vt:i4>53</vt:i4>
      </vt:variant>
    </vt:vector>
  </HeadingPairs>
  <TitlesOfParts>
    <vt:vector size="57" baseType="lpstr">
      <vt:lpstr>Tema de Office</vt:lpstr>
      <vt:lpstr>Imagen de mapa de bits</vt:lpstr>
      <vt:lpstr>ビットマップ イメージ</vt:lpstr>
      <vt:lpstr>Microsoft Photo Editor 3.0 イメージ</vt:lpstr>
      <vt:lpstr>Controles</vt:lpstr>
      <vt:lpstr>Diapositiva 2</vt:lpstr>
      <vt:lpstr>Diapositiva 3</vt:lpstr>
      <vt:lpstr>DⅢ-NET diseño</vt:lpstr>
      <vt:lpstr>Frente</vt:lpstr>
      <vt:lpstr>LED Status </vt:lpstr>
      <vt:lpstr>Contra Frente</vt:lpstr>
      <vt:lpstr>②iTM Plus Adaptor  (Global model :DCM601A52, US model :DCM601A72)</vt:lpstr>
      <vt:lpstr>Diapositiva 9</vt:lpstr>
      <vt:lpstr>Diapositiva 10</vt:lpstr>
      <vt:lpstr>Compatibilidad controles con iTM</vt:lpstr>
      <vt:lpstr>Diapositiva 12</vt:lpstr>
      <vt:lpstr>Sistemas de Control Inteligente Compacto</vt:lpstr>
      <vt:lpstr>Diapositiva 14</vt:lpstr>
      <vt:lpstr>Diapositiva 15</vt:lpstr>
      <vt:lpstr>Administracion de Grandes sistemas VRV </vt:lpstr>
      <vt:lpstr>Diapositiva 17</vt:lpstr>
      <vt:lpstr>Manejo de otros sistemas del Edificio</vt:lpstr>
      <vt:lpstr>Manejo de Otros Sistemas del Edificio</vt:lpstr>
      <vt:lpstr>Tipos de “Puntos de Gestion” disponibles</vt:lpstr>
      <vt:lpstr>Esquema del sistema</vt:lpstr>
      <vt:lpstr>Esquema del sistema WAGO </vt:lpstr>
      <vt:lpstr>Modulos básicos WAGO</vt:lpstr>
      <vt:lpstr>Modulos WAGO I/O </vt:lpstr>
      <vt:lpstr>Modulos WAGO I/O </vt:lpstr>
      <vt:lpstr>Required I/O module for Management point</vt:lpstr>
      <vt:lpstr>DC24V Power Supply module (750-613) 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Monitorieo Remoto (1)</vt:lpstr>
      <vt:lpstr>Control a Distancia</vt:lpstr>
      <vt:lpstr>Diapositiva 38</vt:lpstr>
      <vt:lpstr>Diapositiva 39</vt:lpstr>
      <vt:lpstr>Diapositiva 40</vt:lpstr>
      <vt:lpstr>Roof Top</vt:lpstr>
      <vt:lpstr>Sistemas Roof Top de Alta eficiencia</vt:lpstr>
      <vt:lpstr>Sistemas Roof Top Alta Eficiencia</vt:lpstr>
      <vt:lpstr>Sistemas Roof Top Alta Eficiencia</vt:lpstr>
      <vt:lpstr>Sistemas Roof Top Alta Eficiencia</vt:lpstr>
      <vt:lpstr>Sistemas Roof Top Alta Eficiencia</vt:lpstr>
      <vt:lpstr>Sistemas Roof Top Alta Eficiencia</vt:lpstr>
      <vt:lpstr>Sistemas Roof Top Alta Eficiencia</vt:lpstr>
      <vt:lpstr>Sistemas Roof Top Alta Eficiencia</vt:lpstr>
      <vt:lpstr>Sistemas Roof Top Alta Eficiencia</vt:lpstr>
      <vt:lpstr>Sistemas Roof Top Alta Eficiencia</vt:lpstr>
      <vt:lpstr>Sistemas Roof Top Alta Eficiencia</vt:lpstr>
      <vt:lpstr>Sistemas Roof Top Alta Eficiencia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Controles</dc:title>
  <dc:creator>Ezequiel Martinez</dc:creator>
  <cp:lastModifiedBy>Ezequiel Martinez</cp:lastModifiedBy>
  <cp:revision>15</cp:revision>
  <dcterms:created xsi:type="dcterms:W3CDTF">2015-06-01T12:03:35Z</dcterms:created>
  <dcterms:modified xsi:type="dcterms:W3CDTF">2015-06-03T13:39:15Z</dcterms:modified>
</cp:coreProperties>
</file>